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87" r:id="rId3"/>
    <p:sldId id="264" r:id="rId4"/>
    <p:sldId id="283" r:id="rId5"/>
    <p:sldId id="284" r:id="rId6"/>
    <p:sldId id="285" r:id="rId7"/>
    <p:sldId id="289" r:id="rId8"/>
    <p:sldId id="290" r:id="rId9"/>
    <p:sldId id="260" r:id="rId10"/>
    <p:sldId id="261" r:id="rId11"/>
    <p:sldId id="266" r:id="rId12"/>
    <p:sldId id="262" r:id="rId13"/>
    <p:sldId id="263" r:id="rId14"/>
    <p:sldId id="259" r:id="rId15"/>
    <p:sldId id="258" r:id="rId16"/>
    <p:sldId id="271" r:id="rId17"/>
    <p:sldId id="281" r:id="rId18"/>
    <p:sldId id="280" r:id="rId19"/>
    <p:sldId id="282" r:id="rId20"/>
    <p:sldId id="267" r:id="rId21"/>
    <p:sldId id="276" r:id="rId22"/>
    <p:sldId id="277" r:id="rId23"/>
    <p:sldId id="275" r:id="rId24"/>
    <p:sldId id="278" r:id="rId25"/>
    <p:sldId id="288" r:id="rId26"/>
    <p:sldId id="27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2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07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67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51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58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5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89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4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52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58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0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94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9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67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5FCE-0D9F-4072-83D8-8AB56427DD0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41EF-817D-4EEF-BE10-703E1EC02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通訊原理與應用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2019/09/30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楊皓程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硬體模組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9337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ESP-12E(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含轉版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5V-110V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繼電器模組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5V-USB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供電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145~200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/>
          <a:stretch/>
        </p:blipFill>
        <p:spPr>
          <a:xfrm>
            <a:off x="4535487" y="2142068"/>
            <a:ext cx="1952625" cy="28435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2142068"/>
            <a:ext cx="1895475" cy="2667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87" y="2142068"/>
            <a:ext cx="2009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ESP-8266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16686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非常便宜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從淘寶曾經最便宜不到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管道多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好上手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IDE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Free RTOS SDK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59" y="2065867"/>
            <a:ext cx="2095500" cy="2095500"/>
          </a:xfrm>
          <a:prstGeom prst="rect">
            <a:avLst/>
          </a:prstGeom>
        </p:spPr>
      </p:pic>
      <p:pic>
        <p:nvPicPr>
          <p:cNvPr id="1026" name="Picture 2" descr="https://cbu01.alicdn.com/img/ibank/2017/149/333/6725333941_1195732058.220x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59" y="4237567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簡易電路設計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8386" y="2051922"/>
            <a:ext cx="4701986" cy="3138146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ESP-12E</a:t>
            </a: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VCC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en-US" altLang="zh-TW" sz="1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GND -&gt; </a:t>
            </a:r>
            <a:r>
              <a:rPr lang="en-US" altLang="zh-TW" sz="1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GPIO12 -&gt;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無段按鈕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300</a:t>
            </a:r>
            <a:r>
              <a:rPr lang="el-GR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GPIO14 -&gt; IN</a:t>
            </a: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GPIO15 -&gt; </a:t>
            </a:r>
            <a:r>
              <a:rPr lang="en-US" altLang="zh-TW" sz="1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  <a:endParaRPr lang="zh-TW" altLang="en-US" sz="16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086163" y="1536450"/>
            <a:ext cx="2695201" cy="3138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繼電器模組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VCC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GND -&gt;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GPIO14</a:t>
            </a: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781365" y="1568325"/>
            <a:ext cx="3312458" cy="3138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</a:p>
          <a:p>
            <a:pPr lvl="1"/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23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不專業電路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27772"/>
            <a:ext cx="5903258" cy="47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1" y="1904502"/>
            <a:ext cx="6131859" cy="4343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設計結構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8" y="2065867"/>
            <a:ext cx="5834289" cy="4011768"/>
          </a:xfrm>
        </p:spPr>
      </p:pic>
      <p:sp>
        <p:nvSpPr>
          <p:cNvPr id="6" name="文字方塊 5"/>
          <p:cNvSpPr txBox="1"/>
          <p:nvPr/>
        </p:nvSpPr>
        <p:spPr>
          <a:xfrm>
            <a:off x="7476565" y="2191871"/>
            <a:ext cx="34112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&lt;-  TCP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 -&gt; Server</a:t>
            </a:r>
          </a:p>
          <a:p>
            <a:pPr marL="342900" indent="-342900">
              <a:buFontTx/>
              <a:buAutoNum type="alphaUcPeriod"/>
            </a:pPr>
            <a:r>
              <a:rPr lang="en-US" altLang="zh-TW" dirty="0"/>
              <a:t>Server &lt;- HTTP -&gt; </a:t>
            </a:r>
            <a:r>
              <a:rPr lang="en-US" altLang="zh-TW" dirty="0" smtClean="0"/>
              <a:t>Web</a:t>
            </a:r>
            <a:endParaRPr lang="en-US" altLang="zh-TW" dirty="0"/>
          </a:p>
          <a:p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Web …&gt; HTTP POST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…&gt; Device</a:t>
            </a:r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2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793004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 Map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List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Receive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44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784637"/>
            <a:ext cx="6024281" cy="3006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)[Device -&gt; Server]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FC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)[Device -&gt; Server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F0 FC FF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00 11 22 33 44 55 FF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00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)[Device -&gt; Server]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F0 FC FF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00 11 22 33 44 55 FF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01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36181"/>
              </p:ext>
            </p:extLst>
          </p:nvPr>
        </p:nvGraphicFramePr>
        <p:xfrm>
          <a:off x="685801" y="1961677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740">
                  <a:extLst>
                    <a:ext uri="{9D8B030D-6E8A-4147-A177-3AD203B41FA5}">
                      <a16:colId xmlns:a16="http://schemas.microsoft.com/office/drawing/2014/main" val="2102406280"/>
                    </a:ext>
                  </a:extLst>
                </a:gridCol>
                <a:gridCol w="2837330">
                  <a:extLst>
                    <a:ext uri="{9D8B030D-6E8A-4147-A177-3AD203B41FA5}">
                      <a16:colId xmlns:a16="http://schemas.microsoft.com/office/drawing/2014/main" val="2736151961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2056717577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48718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F0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FC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FF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FF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HEADER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00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11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22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33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44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55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Mac</a:t>
                      </a:r>
                      <a:r>
                        <a:rPr lang="en-US" altLang="zh-TW" sz="2400" baseline="0" dirty="0" smtClean="0"/>
                        <a:t> Address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FF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FF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FF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Footer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FF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Data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66472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6617448" y="2784638"/>
            <a:ext cx="4392705" cy="200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)[Server-&gt;Device]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F0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)[Server-&gt;Device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F1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21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ESP-8266 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90737" y="2810669"/>
            <a:ext cx="8010525" cy="2790825"/>
          </a:xfrm>
        </p:spPr>
      </p:pic>
    </p:spTree>
    <p:extLst>
      <p:ext uri="{BB962C8B-B14F-4D97-AF65-F5344CB8AC3E}">
        <p14:creationId xmlns:p14="http://schemas.microsoft.com/office/powerpoint/2010/main" val="15254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ESP-8266 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2734469"/>
            <a:ext cx="7515225" cy="2943225"/>
          </a:xfrm>
        </p:spPr>
      </p:pic>
      <p:sp>
        <p:nvSpPr>
          <p:cNvPr id="5" name="文字方塊 4"/>
          <p:cNvSpPr txBox="1"/>
          <p:nvPr/>
        </p:nvSpPr>
        <p:spPr>
          <a:xfrm>
            <a:off x="1385047" y="6078071"/>
            <a:ext cx="314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Is_switch</a:t>
            </a:r>
            <a:r>
              <a:rPr lang="en-US" altLang="zh-TW" dirty="0" smtClean="0"/>
              <a:t>()  &lt;- </a:t>
            </a:r>
            <a:r>
              <a:rPr lang="zh-TW" altLang="en-US" dirty="0" smtClean="0"/>
              <a:t>上次儲存的狀態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2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ESP-8266 (3)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43996"/>
            <a:ext cx="5795681" cy="5077633"/>
          </a:xfrm>
        </p:spPr>
      </p:pic>
    </p:spTree>
    <p:extLst>
      <p:ext uri="{BB962C8B-B14F-4D97-AF65-F5344CB8AC3E}">
        <p14:creationId xmlns:p14="http://schemas.microsoft.com/office/powerpoint/2010/main" val="30504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伺服器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2019/10/07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楊皓程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4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伺服器用哪一種語言寫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3248" y="2326341"/>
            <a:ext cx="2432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相容問題多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耗資源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學習資源多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5801" y="2326341"/>
            <a:ext cx="2300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硬幹的感覺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省資源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學習資源多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6062" y="2309816"/>
            <a:ext cx="23428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簡單入門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耗資源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學習資源多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8954" y="2309816"/>
            <a:ext cx="2876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門檻高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學習資源少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83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省資源？速度快？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733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傳輸資料：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1000,5000,3500,4300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編碼後：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0x31 0x30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0x30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0x30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0x2C 0x35 0x30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0x30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0x30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0x2C</a:t>
            </a:r>
          </a:p>
          <a:p>
            <a:pPr marL="914400" lvl="2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0x33 0x35 0x30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0x30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0x2C 0x34 0x33 0x30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0x30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編碼長度：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Bytes</a:t>
            </a: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編碼後：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0x03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0xE8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0x13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0x88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0x0D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0xAC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0x10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0xCC</a:t>
            </a: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編碼長度：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2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既然這麼快，為何不用？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機器看得懂，人不見得看得懂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成本太高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程式碼交接不易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還有非常多原因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54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資料傳輸不能說的秘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2476"/>
            <a:ext cx="8195533" cy="4520406"/>
          </a:xfrm>
        </p:spPr>
      </p:pic>
    </p:spTree>
    <p:extLst>
      <p:ext uri="{BB962C8B-B14F-4D97-AF65-F5344CB8AC3E}">
        <p14:creationId xmlns:p14="http://schemas.microsoft.com/office/powerpoint/2010/main" val="26671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如果這些都只是純字串處理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142067"/>
            <a:ext cx="4607858" cy="2577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>
                <a:solidFill>
                  <a:srgbClr val="FFFF00"/>
                </a:solidFill>
              </a:rPr>
              <a:t>var</a:t>
            </a:r>
            <a:r>
              <a:rPr lang="en-US" altLang="zh-TW" sz="1800" dirty="0">
                <a:solidFill>
                  <a:srgbClr val="FFFF00"/>
                </a:solidFill>
              </a:rPr>
              <a:t> </a:t>
            </a:r>
            <a:r>
              <a:rPr lang="en-US" altLang="zh-TW" sz="1800" dirty="0" err="1" smtClean="0">
                <a:solidFill>
                  <a:srgbClr val="FFFF00"/>
                </a:solidFill>
              </a:rPr>
              <a:t>hexstr</a:t>
            </a:r>
            <a:r>
              <a:rPr lang="en-US" altLang="zh-TW" sz="1800" dirty="0" smtClean="0">
                <a:solidFill>
                  <a:srgbClr val="FFFF00"/>
                </a:solidFill>
              </a:rPr>
              <a:t> </a:t>
            </a:r>
            <a:r>
              <a:rPr lang="en-US" altLang="zh-TW" sz="1800" dirty="0">
                <a:solidFill>
                  <a:srgbClr val="FFFF00"/>
                </a:solidFill>
              </a:rPr>
              <a:t>string = </a:t>
            </a:r>
            <a:r>
              <a:rPr lang="en-US" altLang="zh-TW" sz="1800" dirty="0" err="1">
                <a:solidFill>
                  <a:srgbClr val="FFFF00"/>
                </a:solidFill>
              </a:rPr>
              <a:t>fmt.Sprintf</a:t>
            </a:r>
            <a:r>
              <a:rPr lang="en-US" altLang="zh-TW" sz="1800" dirty="0">
                <a:solidFill>
                  <a:srgbClr val="FFFF00"/>
                </a:solidFill>
              </a:rPr>
              <a:t>("%X", </a:t>
            </a:r>
            <a:r>
              <a:rPr lang="en-US" altLang="zh-TW" sz="1800" dirty="0" smtClean="0">
                <a:solidFill>
                  <a:srgbClr val="FFFF00"/>
                </a:solidFill>
              </a:rPr>
              <a:t>hex)</a:t>
            </a:r>
          </a:p>
          <a:p>
            <a:r>
              <a:rPr lang="en-US" altLang="zh-TW" sz="1800" dirty="0" smtClean="0">
                <a:solidFill>
                  <a:srgbClr val="FFFF00"/>
                </a:solidFill>
              </a:rPr>
              <a:t>0xF0 0xFC 0xFF 0xFA = </a:t>
            </a:r>
            <a:r>
              <a:rPr lang="en-US" altLang="zh-TW" sz="1800" dirty="0">
                <a:solidFill>
                  <a:srgbClr val="FFFF00"/>
                </a:solidFill>
              </a:rPr>
              <a:t>"</a:t>
            </a:r>
            <a:r>
              <a:rPr lang="en-US" altLang="zh-TW" sz="1800" dirty="0" smtClean="0">
                <a:solidFill>
                  <a:srgbClr val="FFFF00"/>
                </a:solidFill>
              </a:rPr>
              <a:t>F0FCFFFA"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FF00"/>
                </a:solidFill>
              </a:rPr>
              <a:t>hex := </a:t>
            </a:r>
            <a:r>
              <a:rPr lang="zh-TW" altLang="en-US" sz="1800" dirty="0">
                <a:solidFill>
                  <a:srgbClr val="FFFF00"/>
                </a:solidFill>
              </a:rPr>
              <a:t>HEXSTR_TO</a:t>
            </a:r>
            <a:r>
              <a:rPr lang="zh-TW" altLang="en-US" sz="1800" dirty="0" smtClean="0">
                <a:solidFill>
                  <a:srgbClr val="FFFF00"/>
                </a:solidFill>
              </a:rPr>
              <a:t>_BYTE</a:t>
            </a:r>
            <a:r>
              <a:rPr lang="en-US" altLang="zh-TW" sz="1800" dirty="0" smtClean="0">
                <a:solidFill>
                  <a:srgbClr val="FFFF00"/>
                </a:solidFill>
              </a:rPr>
              <a:t>(</a:t>
            </a:r>
            <a:r>
              <a:rPr lang="en-US" altLang="zh-TW" sz="1800" dirty="0">
                <a:solidFill>
                  <a:srgbClr val="FFFF00"/>
                </a:solidFill>
              </a:rPr>
              <a:t>"F0FCFFFA</a:t>
            </a:r>
            <a:r>
              <a:rPr lang="en-US" altLang="zh-TW" sz="1800" dirty="0" smtClean="0">
                <a:solidFill>
                  <a:srgbClr val="FFFF00"/>
                </a:solidFill>
              </a:rPr>
              <a:t>")</a:t>
            </a:r>
          </a:p>
          <a:p>
            <a:r>
              <a:rPr lang="en-US" altLang="zh-TW" sz="1800" dirty="0" smtClean="0">
                <a:solidFill>
                  <a:srgbClr val="FFFF00"/>
                </a:solidFill>
              </a:rPr>
              <a:t>"F0FCFFFA</a:t>
            </a:r>
            <a:r>
              <a:rPr lang="en-US" altLang="zh-TW" sz="1800" dirty="0">
                <a:solidFill>
                  <a:srgbClr val="FFFF00"/>
                </a:solidFill>
              </a:rPr>
              <a:t>"</a:t>
            </a:r>
            <a:r>
              <a:rPr lang="en-US" altLang="zh-TW" sz="1800" dirty="0" smtClean="0">
                <a:solidFill>
                  <a:srgbClr val="FFFF00"/>
                </a:solidFill>
              </a:rPr>
              <a:t> = 0xF0 0xFC 0xFF 0xFA</a:t>
            </a:r>
            <a:endParaRPr lang="en-US" altLang="zh-TW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TW" sz="1800" dirty="0" err="1" smtClean="0">
                <a:solidFill>
                  <a:srgbClr val="FFFF00"/>
                </a:solidFill>
              </a:rPr>
              <a:t>Num</a:t>
            </a:r>
            <a:r>
              <a:rPr lang="en-US" altLang="zh-TW" sz="1800" dirty="0" smtClean="0">
                <a:solidFill>
                  <a:srgbClr val="FFFF00"/>
                </a:solidFill>
              </a:rPr>
              <a:t> := </a:t>
            </a:r>
            <a:r>
              <a:rPr lang="zh-TW" altLang="en-US" sz="1800" dirty="0">
                <a:solidFill>
                  <a:srgbClr val="FFFF00"/>
                </a:solidFill>
              </a:rPr>
              <a:t>HEXSTR_TO_INT</a:t>
            </a:r>
            <a:r>
              <a:rPr lang="zh-TW" altLang="en-US" sz="1800" dirty="0" smtClean="0">
                <a:solidFill>
                  <a:srgbClr val="FFFF00"/>
                </a:solidFill>
              </a:rPr>
              <a:t>32</a:t>
            </a:r>
            <a:r>
              <a:rPr lang="en-US" altLang="zh-TW" sz="1800" dirty="0" smtClean="0">
                <a:solidFill>
                  <a:srgbClr val="FFFF00"/>
                </a:solidFill>
              </a:rPr>
              <a:t>(</a:t>
            </a:r>
            <a:r>
              <a:rPr lang="en-US" altLang="zh-TW" sz="1800" dirty="0">
                <a:solidFill>
                  <a:srgbClr val="FFFF00"/>
                </a:solidFill>
              </a:rPr>
              <a:t>"</a:t>
            </a:r>
            <a:r>
              <a:rPr lang="en-US" altLang="zh-TW" sz="1800" dirty="0" smtClean="0">
                <a:solidFill>
                  <a:srgbClr val="FFFF00"/>
                </a:solidFill>
              </a:rPr>
              <a:t>03F0")</a:t>
            </a:r>
          </a:p>
          <a:p>
            <a:r>
              <a:rPr lang="en-US" altLang="zh-TW" sz="1800" dirty="0">
                <a:solidFill>
                  <a:srgbClr val="FFFF00"/>
                </a:solidFill>
              </a:rPr>
              <a:t>"</a:t>
            </a:r>
            <a:r>
              <a:rPr lang="en-US" altLang="zh-TW" sz="1800" dirty="0" smtClean="0">
                <a:solidFill>
                  <a:srgbClr val="FFFF00"/>
                </a:solidFill>
              </a:rPr>
              <a:t>03F0</a:t>
            </a:r>
            <a:r>
              <a:rPr lang="en-US" altLang="zh-TW" sz="1800" dirty="0">
                <a:solidFill>
                  <a:srgbClr val="FFFF00"/>
                </a:solidFill>
              </a:rPr>
              <a:t>"</a:t>
            </a:r>
            <a:r>
              <a:rPr lang="en-US" altLang="zh-TW" sz="1800" dirty="0" smtClean="0">
                <a:solidFill>
                  <a:srgbClr val="FFFF00"/>
                </a:solidFill>
              </a:rPr>
              <a:t> = 1008</a:t>
            </a:r>
          </a:p>
        </p:txBody>
      </p:sp>
      <p:sp>
        <p:nvSpPr>
          <p:cNvPr id="4" name="矩形 3"/>
          <p:cNvSpPr/>
          <p:nvPr/>
        </p:nvSpPr>
        <p:spPr>
          <a:xfrm>
            <a:off x="5293660" y="214206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dirty="0"/>
              <a:t>func HEXSTR_TO_BYTE (hexstr string) []byte {</a:t>
            </a:r>
          </a:p>
          <a:p>
            <a:r>
              <a:rPr lang="zh-TW" altLang="en-US" sz="1600" dirty="0"/>
              <a:t>	bs,_ := hex.DecodeString(hexstr)</a:t>
            </a:r>
          </a:p>
          <a:p>
            <a:r>
              <a:rPr lang="zh-TW" altLang="en-US" sz="1600" dirty="0"/>
              <a:t>	return bs</a:t>
            </a:r>
          </a:p>
          <a:p>
            <a:r>
              <a:rPr lang="zh-TW" altLang="en-US" sz="1600" dirty="0" smtClean="0"/>
              <a:t>}</a:t>
            </a:r>
            <a:endParaRPr lang="en-US" altLang="zh-TW" sz="1600" dirty="0" smtClean="0"/>
          </a:p>
          <a:p>
            <a:endParaRPr lang="zh-TW" altLang="en-US" sz="1600" dirty="0"/>
          </a:p>
          <a:p>
            <a:r>
              <a:rPr lang="zh-TW" altLang="en-US" sz="1600" dirty="0"/>
              <a:t>func HEXSTR_TO_INT32 (hexstr string) int32 {</a:t>
            </a:r>
          </a:p>
          <a:p>
            <a:r>
              <a:rPr lang="zh-TW" altLang="en-US" sz="1600" dirty="0"/>
              <a:t>	n, err := strconv.ParseUint(hexstr, 16, 32)</a:t>
            </a:r>
          </a:p>
          <a:p>
            <a:r>
              <a:rPr lang="zh-TW" altLang="en-US" sz="1600" dirty="0"/>
              <a:t>	if err != nil {</a:t>
            </a:r>
          </a:p>
          <a:p>
            <a:r>
              <a:rPr lang="zh-TW" altLang="en-US" sz="1600" dirty="0"/>
              <a:t>		panic(err)</a:t>
            </a:r>
          </a:p>
          <a:p>
            <a:r>
              <a:rPr lang="zh-TW" altLang="en-US" sz="1600" dirty="0"/>
              <a:t>	}</a:t>
            </a:r>
          </a:p>
          <a:p>
            <a:r>
              <a:rPr lang="zh-TW" altLang="en-US" sz="1600" dirty="0"/>
              <a:t>	return int32(n)</a:t>
            </a:r>
          </a:p>
          <a:p>
            <a:r>
              <a:rPr lang="zh-TW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http://cumi.co/20180611/</a:t>
            </a:r>
            <a:endParaRPr lang="zh-TW" altLang="en-US" dirty="0"/>
          </a:p>
        </p:txBody>
      </p:sp>
      <p:pic>
        <p:nvPicPr>
          <p:cNvPr id="2050" name="Picture 2" descr="http://s04.calm9.com/qrcode/2019-10/7UOTZ3945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23" y="2953524"/>
            <a:ext cx="28289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9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415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楊皓程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 資訊工程系 博士班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矽品精密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硬體研發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01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551329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dirty="0"/>
              <a:t>OSI</a:t>
            </a:r>
            <a:r>
              <a:rPr lang="zh-TW" altLang="en-US" sz="3600" dirty="0"/>
              <a:t>七層</a:t>
            </a:r>
            <a:r>
              <a:rPr lang="zh-TW" altLang="en-US" sz="3600" dirty="0" smtClean="0"/>
              <a:t>架構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的傳送與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實現第一個物聯網應用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硬體模組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/>
              <a:t>ESP-8266</a:t>
            </a:r>
          </a:p>
          <a:p>
            <a:pPr lvl="1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簡易電路設計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運作結構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伺服器用哪一種語言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資料傳輸不能說的秘密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85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OSI</a:t>
            </a:r>
            <a:r>
              <a:rPr lang="zh-TW" altLang="en-US" dirty="0" smtClean="0"/>
              <a:t>七層架構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13057"/>
              </p:ext>
            </p:extLst>
          </p:nvPr>
        </p:nvGraphicFramePr>
        <p:xfrm>
          <a:off x="216648" y="3315664"/>
          <a:ext cx="6668247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52573">
                  <a:extLst>
                    <a:ext uri="{9D8B030D-6E8A-4147-A177-3AD203B41FA5}">
                      <a16:colId xmlns:a16="http://schemas.microsoft.com/office/drawing/2014/main" val="1625672313"/>
                    </a:ext>
                  </a:extLst>
                </a:gridCol>
                <a:gridCol w="3915674">
                  <a:extLst>
                    <a:ext uri="{9D8B030D-6E8A-4147-A177-3AD203B41FA5}">
                      <a16:colId xmlns:a16="http://schemas.microsoft.com/office/drawing/2014/main" val="79577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/>
                        <a:t>7</a:t>
                      </a:r>
                      <a:r>
                        <a:rPr lang="zh-TW" altLang="en-US" b="0" dirty="0" smtClean="0"/>
                        <a:t> 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 應用層</a:t>
                      </a:r>
                      <a:r>
                        <a:rPr lang="en-US" altLang="zh-TW" b="0" dirty="0" smtClean="0"/>
                        <a:t>(Application)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/>
                        <a:t>HTTP,</a:t>
                      </a:r>
                      <a:r>
                        <a:rPr lang="en-US" altLang="zh-TW" b="0" baseline="0" dirty="0" smtClean="0"/>
                        <a:t> FTP, SMTP, POP3, SSH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表現層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Prcscntation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編碼、壓縮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解壓縮、解密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加密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93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會議層</a:t>
                      </a:r>
                      <a:r>
                        <a:rPr lang="en-US" altLang="zh-TW" dirty="0" smtClean="0"/>
                        <a:t>(Session)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定義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維護兩端的通訊連接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傳輸層</a:t>
                      </a:r>
                      <a:r>
                        <a:rPr lang="en-US" altLang="zh-TW" dirty="0" smtClean="0"/>
                        <a:t>(Transport)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TCP, UDP, TLS/SSL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6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網路層</a:t>
                      </a:r>
                      <a:r>
                        <a:rPr lang="en-US" altLang="zh-TW" dirty="0" smtClean="0"/>
                        <a:t>(Network)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IPv4,</a:t>
                      </a:r>
                      <a:r>
                        <a:rPr lang="en-US" altLang="zh-TW" baseline="0" dirty="0" smtClean="0"/>
                        <a:t> IPv6</a:t>
                      </a:r>
                      <a:r>
                        <a:rPr lang="en-US" altLang="zh-TW" dirty="0" smtClean="0"/>
                        <a:t>, ICMP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8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資料連結層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DataLink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802.11, ARP,</a:t>
                      </a:r>
                      <a:r>
                        <a:rPr lang="en-US" altLang="zh-TW" baseline="0" dirty="0" smtClean="0"/>
                        <a:t> WiMAX, </a:t>
                      </a:r>
                      <a:r>
                        <a:rPr lang="en-US" altLang="zh-TW" baseline="0" dirty="0" err="1" smtClean="0"/>
                        <a:t>PPPoE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實體層</a:t>
                      </a:r>
                      <a:r>
                        <a:rPr lang="en-US" altLang="zh-TW" dirty="0" smtClean="0"/>
                        <a:t>(Physical)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數據機、光纖、銅軸電纜、雙絞線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8120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507" y="2998693"/>
            <a:ext cx="5009843" cy="32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1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的傳送與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endParaRPr lang="zh-TW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677409"/>
              </p:ext>
            </p:extLst>
          </p:nvPr>
        </p:nvGraphicFramePr>
        <p:xfrm>
          <a:off x="138953" y="1410887"/>
          <a:ext cx="4533900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3624120" imgH="4248360" progId="Visio.Drawing.11">
                  <p:embed/>
                </p:oleObj>
              </mc:Choice>
              <mc:Fallback>
                <p:oleObj name="Visio" r:id="rId3" imgW="3624120" imgH="4248360" progId="Visio.Drawing.11">
                  <p:embed/>
                  <p:pic>
                    <p:nvPicPr>
                      <p:cNvPr id="1013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53" y="1410887"/>
                        <a:ext cx="4533900" cy="53133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62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pic1.zhimg.com/80/v2-4a9996d1f96058dc50a49caa8ddb5b90_h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7" y="121023"/>
            <a:ext cx="5306073" cy="65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2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</a:t>
            </a:r>
            <a:r>
              <a:rPr lang="zh-TW" altLang="en-US" dirty="0" smtClean="0"/>
              <a:t>請求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https://pic4.zhimg.com/80/v2-3e96d058cc79c8db7d7ecad90ced7507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1" y="1035423"/>
            <a:ext cx="62484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4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實現第一個物聯網應用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0474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題目：雲端插座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可以遠端控制家裡插座開關，不要安裝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，在網頁上控制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介面可以設定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跟密碼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網頁上可以看到開關的狀態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附贈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資料傳輸不能說的秘密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6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1533</TotalTime>
  <Words>745</Words>
  <Application>Microsoft Office PowerPoint</Application>
  <PresentationFormat>寬螢幕</PresentationFormat>
  <Paragraphs>177</Paragraphs>
  <Slides>26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Century Gothic</vt:lpstr>
      <vt:lpstr>飛機雲</vt:lpstr>
      <vt:lpstr>Visio</vt:lpstr>
      <vt:lpstr>TCP/IP 通訊原理與應用</vt:lpstr>
      <vt:lpstr>TCP/IP 資料傳輸               伺服器建置實務</vt:lpstr>
      <vt:lpstr>關於我</vt:lpstr>
      <vt:lpstr>Overview</vt:lpstr>
      <vt:lpstr>OSI七層架構</vt:lpstr>
      <vt:lpstr>訊息的傳送與處理</vt:lpstr>
      <vt:lpstr>HTTP請求</vt:lpstr>
      <vt:lpstr>TCP請求</vt:lpstr>
      <vt:lpstr>實現第一個物聯網應用</vt:lpstr>
      <vt:lpstr>硬體模組</vt:lpstr>
      <vt:lpstr>ESP-8266</vt:lpstr>
      <vt:lpstr>簡易電路設計</vt:lpstr>
      <vt:lpstr>不專業電路圖</vt:lpstr>
      <vt:lpstr>設計結構</vt:lpstr>
      <vt:lpstr>伺服器 – 規劃</vt:lpstr>
      <vt:lpstr>TCP Socket 設計</vt:lpstr>
      <vt:lpstr>ESP-8266 (1)</vt:lpstr>
      <vt:lpstr>ESP-8266 (2)</vt:lpstr>
      <vt:lpstr>ESP-8266 (3)</vt:lpstr>
      <vt:lpstr>伺服器用哪一種語言寫</vt:lpstr>
      <vt:lpstr>省資源？速度快？</vt:lpstr>
      <vt:lpstr>既然這麼快，為何不用？</vt:lpstr>
      <vt:lpstr>資料傳輸不能說的秘密</vt:lpstr>
      <vt:lpstr>如果這些都只是純字串處理？</vt:lpstr>
      <vt:lpstr>參考資料</vt:lpstr>
      <vt:lpstr>謝謝各位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物聯網實務</dc:title>
  <dc:creator>HCYANG</dc:creator>
  <cp:lastModifiedBy>HCYang</cp:lastModifiedBy>
  <cp:revision>260</cp:revision>
  <dcterms:created xsi:type="dcterms:W3CDTF">2018-01-08T11:35:13Z</dcterms:created>
  <dcterms:modified xsi:type="dcterms:W3CDTF">2019-10-29T08:37:55Z</dcterms:modified>
</cp:coreProperties>
</file>