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4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87B23-19E2-4FF7-B96F-E40FB7DDD5DB}" type="datetimeFigureOut">
              <a:rPr lang="ko-KR" altLang="en-US" smtClean="0"/>
              <a:pPr/>
              <a:t>2010-05-08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A9349-D924-4726-8BA3-9892BB58F7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87B23-19E2-4FF7-B96F-E40FB7DDD5DB}" type="datetimeFigureOut">
              <a:rPr lang="ko-KR" altLang="en-US" smtClean="0"/>
              <a:pPr/>
              <a:t>2010-05-08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A9349-D924-4726-8BA3-9892BB58F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87B23-19E2-4FF7-B96F-E40FB7DDD5DB}" type="datetimeFigureOut">
              <a:rPr lang="ko-KR" altLang="en-US" smtClean="0"/>
              <a:pPr/>
              <a:t>2010-05-08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A9349-D924-4726-8BA3-9892BB58F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87B23-19E2-4FF7-B96F-E40FB7DDD5DB}" type="datetimeFigureOut">
              <a:rPr lang="ko-KR" altLang="en-US" smtClean="0"/>
              <a:pPr/>
              <a:t>2010-05-08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A9349-D924-4726-8BA3-9892BB58F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87B23-19E2-4FF7-B96F-E40FB7DDD5DB}" type="datetimeFigureOut">
              <a:rPr lang="ko-KR" altLang="en-US" smtClean="0"/>
              <a:pPr/>
              <a:t>2010-05-08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A9349-D924-4726-8BA3-9892BB58F7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87B23-19E2-4FF7-B96F-E40FB7DDD5DB}" type="datetimeFigureOut">
              <a:rPr lang="ko-KR" altLang="en-US" smtClean="0"/>
              <a:pPr/>
              <a:t>2010-05-08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A9349-D924-4726-8BA3-9892BB58F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87B23-19E2-4FF7-B96F-E40FB7DDD5DB}" type="datetimeFigureOut">
              <a:rPr lang="ko-KR" altLang="en-US" smtClean="0"/>
              <a:pPr/>
              <a:t>2010-05-08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A9349-D924-4726-8BA3-9892BB58F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87B23-19E2-4FF7-B96F-E40FB7DDD5DB}" type="datetimeFigureOut">
              <a:rPr lang="ko-KR" altLang="en-US" smtClean="0"/>
              <a:pPr/>
              <a:t>2010-05-08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A9349-D924-4726-8BA3-9892BB58F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87B23-19E2-4FF7-B96F-E40FB7DDD5DB}" type="datetimeFigureOut">
              <a:rPr lang="ko-KR" altLang="en-US" smtClean="0"/>
              <a:pPr/>
              <a:t>2010-05-08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A9349-D924-4726-8BA3-9892BB58F7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87B23-19E2-4FF7-B96F-E40FB7DDD5DB}" type="datetimeFigureOut">
              <a:rPr lang="ko-KR" altLang="en-US" smtClean="0"/>
              <a:pPr/>
              <a:t>2010-05-08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A9349-D924-4726-8BA3-9892BB58F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87B23-19E2-4FF7-B96F-E40FB7DDD5DB}" type="datetimeFigureOut">
              <a:rPr lang="ko-KR" altLang="en-US" smtClean="0"/>
              <a:pPr/>
              <a:t>2010-05-08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A9349-D924-4726-8BA3-9892BB58F7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9387B23-19E2-4FF7-B96F-E40FB7DDD5DB}" type="datetimeFigureOut">
              <a:rPr lang="ko-KR" altLang="en-US" smtClean="0"/>
              <a:pPr/>
              <a:t>2010-05-08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3A9349-D924-4726-8BA3-9892BB58F7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Netfilter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packet capturing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drop.c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69597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unsigned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main_hook</a:t>
            </a:r>
            <a:r>
              <a:rPr lang="en-US" altLang="ko-KR" dirty="0" smtClean="0"/>
              <a:t>(unsigned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hooknum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sk_buff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skb</a:t>
            </a:r>
            <a:r>
              <a:rPr lang="en-US" altLang="ko-KR" dirty="0" smtClean="0"/>
              <a:t>,</a:t>
            </a:r>
          </a:p>
          <a:p>
            <a:pPr>
              <a:buNone/>
            </a:pPr>
            <a:r>
              <a:rPr lang="en-US" altLang="ko-KR" dirty="0" smtClean="0"/>
              <a:t>			</a:t>
            </a:r>
            <a:r>
              <a:rPr lang="en-US" altLang="ko-KR" dirty="0" smtClean="0"/>
              <a:t>         const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net_device</a:t>
            </a:r>
            <a:r>
              <a:rPr lang="en-US" altLang="ko-KR" dirty="0" smtClean="0"/>
              <a:t> *in</a:t>
            </a:r>
            <a:r>
              <a:rPr lang="en-US" altLang="ko-KR" dirty="0" smtClean="0"/>
              <a:t>,</a:t>
            </a:r>
          </a:p>
          <a:p>
            <a:pPr>
              <a:buNone/>
            </a:pPr>
            <a:r>
              <a:rPr lang="en-US" altLang="ko-KR" dirty="0" smtClean="0"/>
              <a:t>		 	         const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net_device</a:t>
            </a:r>
            <a:r>
              <a:rPr lang="en-US" altLang="ko-KR" dirty="0" smtClean="0"/>
              <a:t> *out,</a:t>
            </a:r>
          </a:p>
          <a:p>
            <a:pPr>
              <a:buNone/>
            </a:pPr>
            <a:r>
              <a:rPr lang="en-US" altLang="ko-KR" dirty="0" smtClean="0"/>
              <a:t>			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(*</a:t>
            </a:r>
            <a:r>
              <a:rPr lang="en-US" altLang="ko-KR" dirty="0" err="1" smtClean="0"/>
              <a:t>okfn</a:t>
            </a:r>
            <a:r>
              <a:rPr lang="en-US" altLang="ko-KR" dirty="0" smtClean="0"/>
              <a:t>)(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sk_buff</a:t>
            </a:r>
            <a:r>
              <a:rPr lang="en-US" altLang="ko-KR" dirty="0" smtClean="0"/>
              <a:t>*))</a:t>
            </a:r>
          </a:p>
          <a:p>
            <a:pPr>
              <a:buNone/>
            </a:pPr>
            <a:r>
              <a:rPr lang="en-US" altLang="ko-KR" dirty="0" smtClean="0"/>
              <a:t>{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iphdr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iph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ip_hdr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skb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	unsigned long </a:t>
            </a:r>
            <a:r>
              <a:rPr lang="en-US" altLang="ko-KR" dirty="0" err="1" smtClean="0"/>
              <a:t>saddr</a:t>
            </a:r>
            <a:r>
              <a:rPr lang="en-US" altLang="ko-KR" dirty="0" smtClean="0"/>
              <a:t> = 0, </a:t>
            </a:r>
            <a:r>
              <a:rPr lang="en-US" altLang="ko-KR" dirty="0" err="1" smtClean="0"/>
              <a:t>daddr</a:t>
            </a:r>
            <a:r>
              <a:rPr lang="en-US" altLang="ko-KR" dirty="0" smtClean="0"/>
              <a:t> = 0;</a:t>
            </a:r>
          </a:p>
          <a:p>
            <a:pPr>
              <a:buNone/>
            </a:pPr>
            <a:r>
              <a:rPr lang="en-US" altLang="ko-KR" dirty="0" smtClean="0"/>
              <a:t>	unsigned short sport = 0, </a:t>
            </a:r>
            <a:r>
              <a:rPr lang="en-US" altLang="ko-KR" dirty="0" err="1" smtClean="0"/>
              <a:t>dport</a:t>
            </a:r>
            <a:r>
              <a:rPr lang="en-US" altLang="ko-KR" dirty="0" smtClean="0"/>
              <a:t> = 0;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tcphdr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tcph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tcphdr</a:t>
            </a:r>
            <a:r>
              <a:rPr lang="en-US" altLang="ko-KR" dirty="0" smtClean="0"/>
              <a:t>*)</a:t>
            </a:r>
            <a:r>
              <a:rPr lang="en-US" altLang="ko-KR" dirty="0" err="1" smtClean="0"/>
              <a:t>tcp_hdr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skb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	unsigned long </a:t>
            </a:r>
            <a:r>
              <a:rPr lang="en-US" altLang="ko-KR" dirty="0" err="1" smtClean="0"/>
              <a:t>cse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inet_aton</a:t>
            </a:r>
            <a:r>
              <a:rPr lang="en-US" altLang="ko-KR" dirty="0" smtClean="0"/>
              <a:t>("164.125.7.52");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saddr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iph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saddr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daddr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iph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daddr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	if(</a:t>
            </a:r>
            <a:r>
              <a:rPr lang="en-US" altLang="ko-KR" dirty="0" err="1" smtClean="0"/>
              <a:t>saddr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cse</a:t>
            </a:r>
            <a:r>
              <a:rPr lang="en-US" altLang="ko-KR" dirty="0" smtClean="0"/>
              <a:t>){return NF_DROP</a:t>
            </a:r>
            <a:r>
              <a:rPr lang="en-US" altLang="ko-KR" dirty="0" smtClean="0"/>
              <a:t>;}</a:t>
            </a: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	return NF_ACCEPT;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drop.c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init_module</a:t>
            </a:r>
            <a:r>
              <a:rPr lang="en-US" altLang="ko-KR" dirty="0" smtClean="0"/>
              <a:t>()</a:t>
            </a:r>
          </a:p>
          <a:p>
            <a:pPr>
              <a:buNone/>
            </a:pP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netfilter_ops.hook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main_hook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	netfilter_ops.pf = PF_INET;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netfilter_ops.hooknum</a:t>
            </a:r>
            <a:r>
              <a:rPr lang="en-US" altLang="ko-KR" dirty="0" smtClean="0"/>
              <a:t> = NF_INET_PRE_ROUTING;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netfilter_ops.priority</a:t>
            </a:r>
            <a:r>
              <a:rPr lang="en-US" altLang="ko-KR" dirty="0" smtClean="0"/>
              <a:t> = 1; 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nf_register_hook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netfilter_ops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	return 0;</a:t>
            </a:r>
          </a:p>
          <a:p>
            <a:pPr>
              <a:buNone/>
            </a:pPr>
            <a:r>
              <a:rPr lang="en-US" altLang="ko-KR" dirty="0" smtClean="0"/>
              <a:t>	}</a:t>
            </a: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cleanup_module</a:t>
            </a:r>
            <a:r>
              <a:rPr lang="en-US" altLang="ko-KR" dirty="0" smtClean="0"/>
              <a:t>()</a:t>
            </a:r>
          </a:p>
          <a:p>
            <a:pPr>
              <a:buNone/>
            </a:pP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nf_unregister_hook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netfilter_ops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drop.c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5531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dirty="0" smtClean="0"/>
              <a:t>unsigned long  </a:t>
            </a:r>
            <a:r>
              <a:rPr lang="en-US" altLang="ko-KR" dirty="0" err="1" smtClean="0"/>
              <a:t>inet_aton</a:t>
            </a:r>
            <a:r>
              <a:rPr lang="en-US" altLang="ko-KR" dirty="0" smtClean="0"/>
              <a:t>(const char *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	unsigned long result = 0;</a:t>
            </a:r>
          </a:p>
          <a:p>
            <a:pPr>
              <a:buNone/>
            </a:pPr>
            <a:r>
              <a:rPr lang="en-US" altLang="ko-KR" dirty="0" smtClean="0"/>
              <a:t>	unsigned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iaddr</a:t>
            </a:r>
            <a:r>
              <a:rPr lang="en-US" altLang="ko-KR" dirty="0" smtClean="0"/>
              <a:t>[4] = {0,};</a:t>
            </a:r>
          </a:p>
          <a:p>
            <a:pPr>
              <a:buNone/>
            </a:pPr>
            <a:r>
              <a:rPr lang="en-US" altLang="ko-KR" dirty="0" smtClean="0"/>
              <a:t>	unsigned char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[4] = {0</a:t>
            </a:r>
            <a:r>
              <a:rPr lang="en-US" altLang="ko-KR" dirty="0" smtClean="0"/>
              <a:t>,};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sscanf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,"%</a:t>
            </a:r>
            <a:r>
              <a:rPr lang="en-US" altLang="ko-KR" dirty="0" err="1" smtClean="0"/>
              <a:t>d.%d.%d.%d</a:t>
            </a:r>
            <a:r>
              <a:rPr lang="en-US" altLang="ko-KR" dirty="0" smtClean="0"/>
              <a:t> ",iaddr,iaddr+1,iaddr+2,iaddr+3</a:t>
            </a:r>
            <a:r>
              <a:rPr lang="en-US" altLang="ko-KR" dirty="0" smtClean="0"/>
              <a:t>);</a:t>
            </a:r>
            <a:endParaRPr lang="ko-KR" altLang="en-US" dirty="0" smtClean="0"/>
          </a:p>
          <a:p>
            <a:pPr>
              <a:buNone/>
            </a:pPr>
            <a:r>
              <a:rPr lang="nn-NO" altLang="ko-KR" dirty="0" smtClean="0"/>
              <a:t>	for(i = 0 ; i &lt; 4 ; i</a:t>
            </a:r>
            <a:r>
              <a:rPr lang="nn-NO" altLang="ko-KR" dirty="0" smtClean="0"/>
              <a:t>++)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(char)</a:t>
            </a:r>
            <a:r>
              <a:rPr lang="en-US" altLang="ko-KR" dirty="0" err="1" smtClean="0"/>
              <a:t>iaddr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</a:p>
          <a:p>
            <a:pPr>
              <a:buNone/>
            </a:pPr>
            <a:r>
              <a:rPr lang="nn-NO" altLang="ko-KR" dirty="0" smtClean="0"/>
              <a:t>	for(i = 3 ; i &gt; 0 ; i--)</a:t>
            </a:r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		result |=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</a:p>
          <a:p>
            <a:pPr>
              <a:buNone/>
            </a:pPr>
            <a:r>
              <a:rPr lang="en-US" altLang="ko-KR" dirty="0" smtClean="0"/>
              <a:t>		result &lt;&lt;= 8;</a:t>
            </a:r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smtClean="0"/>
              <a:t>	result |=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[0];</a:t>
            </a:r>
          </a:p>
          <a:p>
            <a:pPr>
              <a:buNone/>
            </a:pPr>
            <a:r>
              <a:rPr lang="ko-KR" altLang="en-US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return result;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Compile &amp; insert module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3" y="1357298"/>
            <a:ext cx="7819165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142976" y="4786322"/>
            <a:ext cx="3071834" cy="500066"/>
          </a:xfrm>
          <a:prstGeom prst="rect">
            <a:avLst/>
          </a:prstGeom>
          <a:solidFill>
            <a:srgbClr val="FF0000">
              <a:alpha val="17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57752" y="3500438"/>
            <a:ext cx="642942" cy="500066"/>
          </a:xfrm>
          <a:prstGeom prst="rect">
            <a:avLst/>
          </a:prstGeom>
          <a:solidFill>
            <a:srgbClr val="FF0000">
              <a:alpha val="17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your simple firewall!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5" y="1357298"/>
            <a:ext cx="7877899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357422" y="1857364"/>
            <a:ext cx="3071834" cy="214314"/>
          </a:xfrm>
          <a:prstGeom prst="rect">
            <a:avLst/>
          </a:prstGeom>
          <a:solidFill>
            <a:srgbClr val="FF0000">
              <a:alpha val="17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header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85926"/>
            <a:ext cx="7333589" cy="350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214678" y="3214686"/>
            <a:ext cx="3071834" cy="714380"/>
          </a:xfrm>
          <a:prstGeom prst="rect">
            <a:avLst/>
          </a:prstGeom>
          <a:solidFill>
            <a:srgbClr val="FF0000">
              <a:alpha val="17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iphdr</a:t>
            </a:r>
            <a:r>
              <a:rPr lang="en-US" altLang="ko-KR" dirty="0" smtClean="0"/>
              <a:t>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ip.h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iphdr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…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__u32	</a:t>
            </a:r>
            <a:r>
              <a:rPr lang="en-US" altLang="ko-KR" dirty="0" err="1" smtClean="0"/>
              <a:t>saddr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	__u32	</a:t>
            </a:r>
            <a:r>
              <a:rPr lang="en-US" altLang="ko-KR" dirty="0" err="1" smtClean="0"/>
              <a:t>daddr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};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header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500174"/>
            <a:ext cx="7689433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571604" y="1571612"/>
            <a:ext cx="6000792" cy="500066"/>
          </a:xfrm>
          <a:prstGeom prst="rect">
            <a:avLst/>
          </a:prstGeom>
          <a:solidFill>
            <a:srgbClr val="FF0000">
              <a:alpha val="17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tcphdr</a:t>
            </a:r>
            <a:r>
              <a:rPr lang="en-US" altLang="ko-KR" dirty="0" smtClean="0"/>
              <a:t>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tcphdr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tcphdr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unsigned short source;</a:t>
            </a:r>
          </a:p>
          <a:p>
            <a:pPr>
              <a:buNone/>
            </a:pPr>
            <a:r>
              <a:rPr lang="en-US" altLang="ko-KR" dirty="0" smtClean="0"/>
              <a:t>	unsigned short </a:t>
            </a:r>
            <a:r>
              <a:rPr lang="en-US" altLang="ko-KR" dirty="0" err="1" smtClean="0"/>
              <a:t>dest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	...</a:t>
            </a:r>
          </a:p>
          <a:p>
            <a:pPr>
              <a:buNone/>
            </a:pPr>
            <a:r>
              <a:rPr lang="en-US" altLang="ko-KR" dirty="0" smtClean="0"/>
              <a:t>};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방화벽 다시 만들어 보기</a:t>
            </a:r>
            <a:endParaRPr lang="en-US" altLang="ko-KR" dirty="0" smtClean="0"/>
          </a:p>
          <a:p>
            <a:r>
              <a:rPr lang="ko-KR" altLang="en-US" dirty="0" smtClean="0"/>
              <a:t>포트 체크 기능 추가 </a:t>
            </a:r>
            <a:r>
              <a:rPr lang="en-US" altLang="ko-KR" dirty="0" smtClean="0"/>
              <a:t>– FTP/SSH </a:t>
            </a:r>
            <a:r>
              <a:rPr lang="ko-KR" altLang="en-US" dirty="0" smtClean="0"/>
              <a:t>포트 막아보기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testing 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Download and setup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kernel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214554"/>
            <a:ext cx="737492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device driver</a:t>
            </a:r>
            <a:endParaRPr lang="ko-KR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649433"/>
            <a:ext cx="7499350" cy="43973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Internet protocol in Linux</a:t>
            </a:r>
            <a:endParaRPr lang="ko-KR" altLang="en-US" dirty="0"/>
          </a:p>
        </p:txBody>
      </p:sp>
      <p:grpSp>
        <p:nvGrpSpPr>
          <p:cNvPr id="4" name="Group 4"/>
          <p:cNvGrpSpPr>
            <a:grpSpLocks noGrp="1"/>
          </p:cNvGrpSpPr>
          <p:nvPr>
            <p:ph idx="1"/>
          </p:nvPr>
        </p:nvGrpSpPr>
        <p:grpSpPr bwMode="auto">
          <a:xfrm>
            <a:off x="1435100" y="1447800"/>
            <a:ext cx="7500797" cy="4802419"/>
            <a:chOff x="288" y="1152"/>
            <a:chExt cx="5184" cy="264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88" y="1353"/>
              <a:ext cx="1177" cy="196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36000" tIns="36000" rIns="36000" bIns="36000"/>
            <a:lstStyle/>
            <a:p>
              <a:pPr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 b="1">
                  <a:solidFill>
                    <a:srgbClr val="000000"/>
                  </a:solidFill>
                  <a:latin typeface="Constantia" pitchFamily="16" charset="0"/>
                  <a:ea typeface="굴림" pitchFamily="48" charset="-127"/>
                </a:rPr>
                <a:t>ip_input.c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2" y="3079"/>
              <a:ext cx="825" cy="161"/>
            </a:xfrm>
            <a:prstGeom prst="ellipse">
              <a:avLst/>
            </a:prstGeom>
            <a:solidFill>
              <a:srgbClr val="F2F2F2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>
                  <a:solidFill>
                    <a:srgbClr val="000000"/>
                  </a:solidFill>
                  <a:latin typeface="Constantia" pitchFamily="16" charset="0"/>
                </a:rPr>
                <a:t>ip_rcv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472" y="2064"/>
              <a:ext cx="2823" cy="754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36000" tIns="36000" rIns="36000" bIns="36000"/>
            <a:lstStyle/>
            <a:p>
              <a:pPr algn="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 b="1" dirty="0" err="1">
                  <a:solidFill>
                    <a:srgbClr val="000000"/>
                  </a:solidFill>
                  <a:latin typeface="Constantia" pitchFamily="16" charset="0"/>
                  <a:ea typeface="굴림" pitchFamily="48" charset="-127"/>
                </a:rPr>
                <a:t>ip_forward.c</a:t>
              </a:r>
              <a:r>
                <a:rPr lang="en-GB" sz="1200" b="1" dirty="0">
                  <a:solidFill>
                    <a:srgbClr val="000000"/>
                  </a:solidFill>
                  <a:latin typeface="Constantia" pitchFamily="16" charset="0"/>
                  <a:ea typeface="굴림" pitchFamily="48" charset="-127"/>
                </a:rPr>
                <a:t> 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90" y="1152"/>
              <a:ext cx="5179" cy="157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36000" tIns="36000" rIns="36000" bIns="36000"/>
            <a:lstStyle/>
            <a:p>
              <a:pPr algn="ct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 b="1">
                  <a:solidFill>
                    <a:srgbClr val="000000"/>
                  </a:solidFill>
                  <a:latin typeface="Constantia" pitchFamily="16" charset="0"/>
                  <a:ea typeface="굴림" pitchFamily="48" charset="-127"/>
                </a:rPr>
                <a:t>Higher Layers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88" y="3313"/>
              <a:ext cx="1177" cy="479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36000" tIns="36000" rIns="36000" bIns="36000"/>
            <a:lstStyle/>
            <a:p>
              <a:pPr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 b="1">
                  <a:solidFill>
                    <a:srgbClr val="000000"/>
                  </a:solidFill>
                  <a:latin typeface="Constantia" pitchFamily="16" charset="0"/>
                  <a:ea typeface="굴림" pitchFamily="48" charset="-127"/>
                </a:rPr>
                <a:t>dev.c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72" y="3535"/>
              <a:ext cx="825" cy="161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>
                  <a:solidFill>
                    <a:srgbClr val="000000"/>
                  </a:solidFill>
                  <a:latin typeface="Constantia" pitchFamily="16" charset="0"/>
                </a:rPr>
                <a:t>net_rx_action</a:t>
              </a:r>
            </a:p>
          </p:txBody>
        </p:sp>
        <p:cxnSp>
          <p:nvCxnSpPr>
            <p:cNvPr id="13" name="AutoShape 13"/>
            <p:cNvCxnSpPr>
              <a:cxnSpLocks noChangeShapeType="1"/>
              <a:stCxn id="12" idx="0"/>
              <a:endCxn id="8" idx="4"/>
            </p:cNvCxnSpPr>
            <p:nvPr/>
          </p:nvCxnSpPr>
          <p:spPr bwMode="auto">
            <a:xfrm flipV="1">
              <a:off x="884" y="3240"/>
              <a:ext cx="1" cy="295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472" y="2565"/>
              <a:ext cx="825" cy="161"/>
            </a:xfrm>
            <a:prstGeom prst="ellipse">
              <a:avLst/>
            </a:prstGeom>
            <a:solidFill>
              <a:srgbClr val="F2F2F2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>
                  <a:solidFill>
                    <a:srgbClr val="000000"/>
                  </a:solidFill>
                  <a:latin typeface="Constantia" pitchFamily="16" charset="0"/>
                </a:rPr>
                <a:t>ip_rcv_finish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22" y="2844"/>
              <a:ext cx="928" cy="119"/>
            </a:xfrm>
            <a:prstGeom prst="rect">
              <a:avLst/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FF0000"/>
                </a:buClr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tantia" pitchFamily="16" charset="0"/>
                  <a:ea typeface="굴림" pitchFamily="48" charset="-127"/>
                </a:rPr>
                <a:t>IP_PRE_ROUTING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15" idx="0"/>
              <a:endCxn id="14" idx="4"/>
            </p:cNvCxnSpPr>
            <p:nvPr/>
          </p:nvCxnSpPr>
          <p:spPr bwMode="auto">
            <a:xfrm flipH="1" flipV="1">
              <a:off x="884" y="2726"/>
              <a:ext cx="1" cy="118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17"/>
            <p:cNvCxnSpPr>
              <a:cxnSpLocks noChangeShapeType="1"/>
              <a:stCxn id="8" idx="0"/>
              <a:endCxn id="15" idx="2"/>
            </p:cNvCxnSpPr>
            <p:nvPr/>
          </p:nvCxnSpPr>
          <p:spPr bwMode="auto">
            <a:xfrm flipV="1">
              <a:off x="884" y="2963"/>
              <a:ext cx="2" cy="116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1679" y="2288"/>
              <a:ext cx="826" cy="162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>
                  <a:solidFill>
                    <a:srgbClr val="000000"/>
                  </a:solidFill>
                  <a:latin typeface="Constantia" pitchFamily="16" charset="0"/>
                </a:rPr>
                <a:t>ip_forward</a:t>
              </a: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3220" y="2270"/>
              <a:ext cx="960" cy="174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>
                  <a:solidFill>
                    <a:srgbClr val="000000"/>
                  </a:solidFill>
                  <a:latin typeface="Constantia" pitchFamily="16" charset="0"/>
                </a:rPr>
                <a:t>ip_forward_finish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448" y="2183"/>
              <a:ext cx="876" cy="178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 dirty="0" err="1">
                  <a:solidFill>
                    <a:srgbClr val="000000"/>
                  </a:solidFill>
                  <a:latin typeface="Constantia" pitchFamily="16" charset="0"/>
                </a:rPr>
                <a:t>ip_local_deliver</a:t>
              </a:r>
              <a:endParaRPr lang="en-GB" altLang="ko-KR" sz="1200" b="1" dirty="0">
                <a:solidFill>
                  <a:srgbClr val="000000"/>
                </a:solidFill>
                <a:latin typeface="Constantia" pitchFamily="16" charset="0"/>
              </a:endParaRPr>
            </a:p>
          </p:txBody>
        </p:sp>
        <p:cxnSp>
          <p:nvCxnSpPr>
            <p:cNvPr id="21" name="AutoShape 21"/>
            <p:cNvCxnSpPr>
              <a:cxnSpLocks noChangeShapeType="1"/>
              <a:stCxn id="14" idx="0"/>
              <a:endCxn id="20" idx="4"/>
            </p:cNvCxnSpPr>
            <p:nvPr/>
          </p:nvCxnSpPr>
          <p:spPr bwMode="auto">
            <a:xfrm flipV="1">
              <a:off x="884" y="2361"/>
              <a:ext cx="1" cy="204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22" y="1937"/>
              <a:ext cx="928" cy="120"/>
            </a:xfrm>
            <a:prstGeom prst="rect">
              <a:avLst/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FF0000"/>
                </a:buClr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tantia" pitchFamily="16" charset="0"/>
                  <a:ea typeface="굴림" pitchFamily="48" charset="-127"/>
                </a:rPr>
                <a:t>IP_LOCAL_INPUT</a:t>
              </a:r>
            </a:p>
          </p:txBody>
        </p:sp>
        <p:cxnSp>
          <p:nvCxnSpPr>
            <p:cNvPr id="23" name="AutoShape 23"/>
            <p:cNvCxnSpPr>
              <a:cxnSpLocks noChangeShapeType="1"/>
              <a:stCxn id="20" idx="0"/>
              <a:endCxn id="22" idx="2"/>
            </p:cNvCxnSpPr>
            <p:nvPr/>
          </p:nvCxnSpPr>
          <p:spPr bwMode="auto">
            <a:xfrm flipV="1">
              <a:off x="885" y="2057"/>
              <a:ext cx="1" cy="125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448" y="1637"/>
              <a:ext cx="876" cy="177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>
                  <a:solidFill>
                    <a:srgbClr val="000000"/>
                  </a:solidFill>
                  <a:latin typeface="Constantia" pitchFamily="16" charset="0"/>
                </a:rPr>
                <a:t>ip_local_deliver</a:t>
              </a:r>
            </a:p>
          </p:txBody>
        </p:sp>
        <p:cxnSp>
          <p:nvCxnSpPr>
            <p:cNvPr id="26" name="AutoShape 26"/>
            <p:cNvCxnSpPr>
              <a:cxnSpLocks noChangeShapeType="1"/>
              <a:stCxn id="22" idx="0"/>
              <a:endCxn id="25" idx="4"/>
            </p:cNvCxnSpPr>
            <p:nvPr/>
          </p:nvCxnSpPr>
          <p:spPr bwMode="auto">
            <a:xfrm flipH="1" flipV="1">
              <a:off x="885" y="1814"/>
              <a:ext cx="1" cy="123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27"/>
            <p:cNvCxnSpPr>
              <a:cxnSpLocks noChangeShapeType="1"/>
              <a:stCxn id="14" idx="6"/>
              <a:endCxn id="18" idx="2"/>
            </p:cNvCxnSpPr>
            <p:nvPr/>
          </p:nvCxnSpPr>
          <p:spPr bwMode="auto">
            <a:xfrm flipV="1">
              <a:off x="1297" y="2369"/>
              <a:ext cx="383" cy="276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506" y="2099"/>
              <a:ext cx="756" cy="119"/>
            </a:xfrm>
            <a:prstGeom prst="rect">
              <a:avLst/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FF0000"/>
                </a:buClr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 b="1">
                  <a:solidFill>
                    <a:srgbClr val="FF0000"/>
                  </a:solidFill>
                  <a:latin typeface="Constantia" pitchFamily="16" charset="0"/>
                  <a:ea typeface="굴림" pitchFamily="48" charset="-127"/>
                </a:rPr>
                <a:t>IP_FORWARD</a:t>
              </a:r>
            </a:p>
          </p:txBody>
        </p:sp>
        <p:cxnSp>
          <p:nvCxnSpPr>
            <p:cNvPr id="30" name="AutoShape 30"/>
            <p:cNvCxnSpPr>
              <a:cxnSpLocks noChangeShapeType="1"/>
              <a:stCxn id="18" idx="6"/>
              <a:endCxn id="29" idx="1"/>
            </p:cNvCxnSpPr>
            <p:nvPr/>
          </p:nvCxnSpPr>
          <p:spPr bwMode="auto">
            <a:xfrm flipV="1">
              <a:off x="2506" y="2158"/>
              <a:ext cx="1" cy="210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" name="AutoShape 31"/>
            <p:cNvCxnSpPr>
              <a:cxnSpLocks noChangeShapeType="1"/>
              <a:stCxn id="29" idx="3"/>
              <a:endCxn id="19" idx="2"/>
            </p:cNvCxnSpPr>
            <p:nvPr/>
          </p:nvCxnSpPr>
          <p:spPr bwMode="auto">
            <a:xfrm flipH="1">
              <a:off x="3220" y="2158"/>
              <a:ext cx="41" cy="199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295" y="1353"/>
              <a:ext cx="1177" cy="196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36000" tIns="36000" rIns="36000" bIns="36000"/>
            <a:lstStyle/>
            <a:p>
              <a:pPr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 b="1">
                  <a:solidFill>
                    <a:srgbClr val="000000"/>
                  </a:solidFill>
                  <a:latin typeface="Constantia" pitchFamily="16" charset="0"/>
                  <a:ea typeface="굴림" pitchFamily="48" charset="-127"/>
                </a:rPr>
                <a:t>ip_output.c</a:t>
              </a: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4440" y="3079"/>
              <a:ext cx="886" cy="161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>
                  <a:solidFill>
                    <a:srgbClr val="000000"/>
                  </a:solidFill>
                  <a:latin typeface="Constantia" pitchFamily="16" charset="0"/>
                </a:rPr>
                <a:t>ip_finish_output2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295" y="3313"/>
              <a:ext cx="1177" cy="479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36000" tIns="36000" rIns="36000" bIns="36000"/>
            <a:lstStyle/>
            <a:p>
              <a:pPr algn="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 b="1">
                  <a:solidFill>
                    <a:srgbClr val="000000"/>
                  </a:solidFill>
                  <a:latin typeface="Constantia" pitchFamily="16" charset="0"/>
                  <a:ea typeface="굴림" pitchFamily="48" charset="-127"/>
                </a:rPr>
                <a:t>dev.c</a:t>
              </a:r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4472" y="2290"/>
              <a:ext cx="826" cy="161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>
                  <a:solidFill>
                    <a:srgbClr val="000000"/>
                  </a:solidFill>
                  <a:latin typeface="Constantia" pitchFamily="16" charset="0"/>
                </a:rPr>
                <a:t>ip_output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420" y="2818"/>
              <a:ext cx="928" cy="118"/>
            </a:xfrm>
            <a:prstGeom prst="rect">
              <a:avLst/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FF0000"/>
                </a:buClr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 b="1">
                  <a:solidFill>
                    <a:srgbClr val="FF0000"/>
                  </a:solidFill>
                  <a:latin typeface="Constantia" pitchFamily="16" charset="0"/>
                  <a:ea typeface="굴림" pitchFamily="48" charset="-127"/>
                </a:rPr>
                <a:t>IP_POST_ROUTING</a:t>
              </a:r>
            </a:p>
          </p:txBody>
        </p:sp>
        <p:cxnSp>
          <p:nvCxnSpPr>
            <p:cNvPr id="37" name="AutoShape 37"/>
            <p:cNvCxnSpPr>
              <a:cxnSpLocks noChangeShapeType="1"/>
              <a:stCxn id="46" idx="0"/>
              <a:endCxn id="35" idx="4"/>
            </p:cNvCxnSpPr>
            <p:nvPr/>
          </p:nvCxnSpPr>
          <p:spPr bwMode="auto">
            <a:xfrm flipV="1">
              <a:off x="4885" y="2450"/>
              <a:ext cx="1" cy="112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</p:spPr>
        </p:cxnSp>
        <p:cxnSp>
          <p:nvCxnSpPr>
            <p:cNvPr id="38" name="AutoShape 38"/>
            <p:cNvCxnSpPr>
              <a:cxnSpLocks noChangeShapeType="1"/>
              <a:stCxn id="33" idx="0"/>
              <a:endCxn id="36" idx="2"/>
            </p:cNvCxnSpPr>
            <p:nvPr/>
          </p:nvCxnSpPr>
          <p:spPr bwMode="auto">
            <a:xfrm flipV="1">
              <a:off x="4883" y="2936"/>
              <a:ext cx="2" cy="142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</p:spPr>
        </p:cxn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4445" y="2006"/>
              <a:ext cx="877" cy="178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>
                  <a:solidFill>
                    <a:srgbClr val="000000"/>
                  </a:solidFill>
                  <a:latin typeface="Constantia" pitchFamily="16" charset="0"/>
                </a:rPr>
                <a:t>ip_queue_xmit2</a:t>
              </a:r>
            </a:p>
          </p:txBody>
        </p:sp>
        <p:cxnSp>
          <p:nvCxnSpPr>
            <p:cNvPr id="40" name="AutoShape 40"/>
            <p:cNvCxnSpPr>
              <a:cxnSpLocks noChangeShapeType="1"/>
              <a:stCxn id="35" idx="0"/>
              <a:endCxn id="39" idx="4"/>
            </p:cNvCxnSpPr>
            <p:nvPr/>
          </p:nvCxnSpPr>
          <p:spPr bwMode="auto">
            <a:xfrm flipH="1" flipV="1">
              <a:off x="4884" y="2184"/>
              <a:ext cx="1" cy="106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</p:spPr>
        </p:cxn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4420" y="1780"/>
              <a:ext cx="928" cy="119"/>
            </a:xfrm>
            <a:prstGeom prst="rect">
              <a:avLst/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buClr>
                  <a:srgbClr val="FF0000"/>
                </a:buClr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 b="1">
                  <a:solidFill>
                    <a:srgbClr val="FF0000"/>
                  </a:solidFill>
                  <a:latin typeface="Constantia" pitchFamily="16" charset="0"/>
                  <a:ea typeface="굴림" pitchFamily="48" charset="-127"/>
                </a:rPr>
                <a:t>IP_LOCAL_OUTPUT</a:t>
              </a:r>
            </a:p>
          </p:txBody>
        </p:sp>
        <p:cxnSp>
          <p:nvCxnSpPr>
            <p:cNvPr id="42" name="AutoShape 42"/>
            <p:cNvCxnSpPr>
              <a:cxnSpLocks noChangeShapeType="1"/>
              <a:stCxn id="39" idx="0"/>
              <a:endCxn id="41" idx="2"/>
            </p:cNvCxnSpPr>
            <p:nvPr/>
          </p:nvCxnSpPr>
          <p:spPr bwMode="auto">
            <a:xfrm flipV="1">
              <a:off x="4884" y="1899"/>
              <a:ext cx="1" cy="107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</p:spPr>
        </p:cxn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4445" y="1499"/>
              <a:ext cx="877" cy="178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>
                  <a:solidFill>
                    <a:srgbClr val="000000"/>
                  </a:solidFill>
                  <a:latin typeface="Constantia" pitchFamily="16" charset="0"/>
                </a:rPr>
                <a:t>ip_queue_xmit</a:t>
              </a:r>
            </a:p>
          </p:txBody>
        </p:sp>
        <p:cxnSp>
          <p:nvCxnSpPr>
            <p:cNvPr id="44" name="AutoShape 44"/>
            <p:cNvCxnSpPr>
              <a:cxnSpLocks noChangeShapeType="1"/>
              <a:stCxn id="41" idx="0"/>
              <a:endCxn id="43" idx="4"/>
            </p:cNvCxnSpPr>
            <p:nvPr/>
          </p:nvCxnSpPr>
          <p:spPr bwMode="auto">
            <a:xfrm flipH="1" flipV="1">
              <a:off x="4884" y="1677"/>
              <a:ext cx="1" cy="103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</p:spPr>
        </p:cxnSp>
        <p:cxnSp>
          <p:nvCxnSpPr>
            <p:cNvPr id="45" name="AutoShape 45"/>
            <p:cNvCxnSpPr>
              <a:cxnSpLocks noChangeShapeType="1"/>
              <a:stCxn id="19" idx="6"/>
              <a:endCxn id="46" idx="2"/>
            </p:cNvCxnSpPr>
            <p:nvPr/>
          </p:nvCxnSpPr>
          <p:spPr bwMode="auto">
            <a:xfrm>
              <a:off x="4180" y="2357"/>
              <a:ext cx="262" cy="286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4442" y="2563"/>
              <a:ext cx="886" cy="161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>
                  <a:solidFill>
                    <a:srgbClr val="000000"/>
                  </a:solidFill>
                  <a:latin typeface="Constantia" pitchFamily="16" charset="0"/>
                </a:rPr>
                <a:t>ip_finish_output</a:t>
              </a:r>
            </a:p>
          </p:txBody>
        </p:sp>
        <p:cxnSp>
          <p:nvCxnSpPr>
            <p:cNvPr id="47" name="AutoShape 47"/>
            <p:cNvCxnSpPr>
              <a:cxnSpLocks noChangeShapeType="1"/>
              <a:stCxn id="46" idx="4"/>
              <a:endCxn id="36" idx="0"/>
            </p:cNvCxnSpPr>
            <p:nvPr/>
          </p:nvCxnSpPr>
          <p:spPr bwMode="auto">
            <a:xfrm flipH="1">
              <a:off x="4884" y="2723"/>
              <a:ext cx="1" cy="95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4439" y="3488"/>
              <a:ext cx="886" cy="161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>
                  <a:solidFill>
                    <a:srgbClr val="000000"/>
                  </a:solidFill>
                  <a:latin typeface="Constantia" pitchFamily="16" charset="0"/>
                </a:rPr>
                <a:t>dev_queue_xmit</a:t>
              </a:r>
            </a:p>
          </p:txBody>
        </p:sp>
        <p:cxnSp>
          <p:nvCxnSpPr>
            <p:cNvPr id="51" name="AutoShape 51"/>
            <p:cNvCxnSpPr>
              <a:cxnSpLocks noChangeShapeType="1"/>
              <a:stCxn id="33" idx="4"/>
              <a:endCxn id="50" idx="0"/>
            </p:cNvCxnSpPr>
            <p:nvPr/>
          </p:nvCxnSpPr>
          <p:spPr bwMode="auto">
            <a:xfrm flipH="1">
              <a:off x="4881" y="3239"/>
              <a:ext cx="1" cy="249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3329" y="2552"/>
              <a:ext cx="747" cy="174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Font typeface="Constantia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>
                  <a:solidFill>
                    <a:srgbClr val="000000"/>
                  </a:solidFill>
                  <a:latin typeface="Constantia" pitchFamily="16" charset="0"/>
                </a:rPr>
                <a:t>ip_fragment</a:t>
              </a:r>
            </a:p>
          </p:txBody>
        </p:sp>
        <p:cxnSp>
          <p:nvCxnSpPr>
            <p:cNvPr id="62" name="AutoShape 62"/>
            <p:cNvCxnSpPr>
              <a:cxnSpLocks noChangeShapeType="1"/>
              <a:stCxn id="19" idx="4"/>
              <a:endCxn id="61" idx="0"/>
            </p:cNvCxnSpPr>
            <p:nvPr/>
          </p:nvCxnSpPr>
          <p:spPr bwMode="auto">
            <a:xfrm>
              <a:off x="3700" y="2444"/>
              <a:ext cx="2" cy="107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3" name="AutoShape 63"/>
            <p:cNvCxnSpPr>
              <a:cxnSpLocks noChangeShapeType="1"/>
              <a:stCxn id="61" idx="6"/>
              <a:endCxn id="46" idx="2"/>
            </p:cNvCxnSpPr>
            <p:nvPr/>
          </p:nvCxnSpPr>
          <p:spPr bwMode="auto">
            <a:xfrm>
              <a:off x="4075" y="2638"/>
              <a:ext cx="367" cy="5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650"/>
              </a:spcBef>
              <a:buClr>
                <a:srgbClr val="333399"/>
              </a:buClr>
              <a:buFont typeface="Constantia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ko-KR" sz="2600" dirty="0" err="1" smtClean="0">
                <a:solidFill>
                  <a:srgbClr val="000000"/>
                </a:solidFill>
                <a:latin typeface="Constantia" pitchFamily="16" charset="0"/>
                <a:ea typeface="맑은 고딕" pitchFamily="48" charset="-127"/>
              </a:rPr>
              <a:t>skb</a:t>
            </a:r>
            <a:r>
              <a:rPr lang="en-GB" altLang="ko-KR" sz="2600" dirty="0" smtClean="0">
                <a:solidFill>
                  <a:srgbClr val="000000"/>
                </a:solidFill>
                <a:latin typeface="Constantia" pitchFamily="16" charset="0"/>
                <a:ea typeface="맑은 고딕" pitchFamily="48" charset="-127"/>
              </a:rPr>
              <a:t> (Linux Socket buffer)</a:t>
            </a:r>
            <a:r>
              <a:rPr lang="ar-SA" altLang="ko-KR" sz="2600" dirty="0" smtClean="0">
                <a:solidFill>
                  <a:srgbClr val="000000"/>
                </a:solidFill>
                <a:latin typeface="Constantia" pitchFamily="16" charset="0"/>
                <a:ea typeface="맑은 고딕" pitchFamily="48" charset="-127"/>
                <a:cs typeface="Arial" charset="0"/>
              </a:rPr>
              <a:t>‏</a:t>
            </a:r>
            <a:endParaRPr lang="en-GB" altLang="ko-KR" sz="2600" dirty="0" smtClean="0">
              <a:solidFill>
                <a:srgbClr val="000000"/>
              </a:solidFill>
              <a:latin typeface="Constantia" pitchFamily="16" charset="0"/>
              <a:ea typeface="맑은 고딕" pitchFamily="48" charset="-127"/>
            </a:endParaRPr>
          </a:p>
          <a:p>
            <a:pPr marL="741363" lvl="1" indent="-284163">
              <a:spcBef>
                <a:spcPts val="500"/>
              </a:spcBef>
              <a:buFont typeface="Constantia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ko-KR" sz="2000" dirty="0" smtClean="0">
                <a:solidFill>
                  <a:srgbClr val="000000"/>
                </a:solidFill>
                <a:latin typeface="Constantia" pitchFamily="16" charset="0"/>
              </a:rPr>
              <a:t>Buffers in which </a:t>
            </a:r>
            <a:r>
              <a:rPr lang="en-GB" altLang="ko-KR" sz="2000" dirty="0" err="1" smtClean="0">
                <a:solidFill>
                  <a:srgbClr val="000000"/>
                </a:solidFill>
                <a:latin typeface="Constantia" pitchFamily="16" charset="0"/>
              </a:rPr>
              <a:t>linux</a:t>
            </a:r>
            <a:r>
              <a:rPr lang="en-GB" altLang="ko-KR" sz="2000" dirty="0" smtClean="0">
                <a:solidFill>
                  <a:srgbClr val="000000"/>
                </a:solidFill>
                <a:latin typeface="Constantia" pitchFamily="16" charset="0"/>
              </a:rPr>
              <a:t> kernel handles network packets</a:t>
            </a:r>
          </a:p>
          <a:p>
            <a:pPr marL="1143000" lvl="2">
              <a:spcBef>
                <a:spcPts val="450"/>
              </a:spcBef>
              <a:buFont typeface="Constantia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ko-KR" dirty="0" smtClean="0">
                <a:solidFill>
                  <a:srgbClr val="000000"/>
                </a:solidFill>
                <a:latin typeface="Constantia" pitchFamily="16" charset="0"/>
              </a:rPr>
              <a:t>Packet is received by network card, put into a </a:t>
            </a:r>
            <a:r>
              <a:rPr lang="en-GB" altLang="ko-KR" dirty="0" err="1" smtClean="0">
                <a:solidFill>
                  <a:srgbClr val="000000"/>
                </a:solidFill>
                <a:latin typeface="Constantia" pitchFamily="16" charset="0"/>
              </a:rPr>
              <a:t>skbuff</a:t>
            </a:r>
            <a:r>
              <a:rPr lang="en-GB" altLang="ko-KR" dirty="0" smtClean="0">
                <a:solidFill>
                  <a:srgbClr val="000000"/>
                </a:solidFill>
                <a:latin typeface="Constantia" pitchFamily="16" charset="0"/>
              </a:rPr>
              <a:t> and then passed to the network stack</a:t>
            </a:r>
          </a:p>
          <a:p>
            <a:pPr marL="1143000" lvl="2">
              <a:spcBef>
                <a:spcPts val="450"/>
              </a:spcBef>
              <a:buFont typeface="Constantia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ko-KR" dirty="0" smtClean="0">
                <a:solidFill>
                  <a:srgbClr val="000000"/>
                </a:solidFill>
                <a:latin typeface="Constantia" pitchFamily="16" charset="0"/>
              </a:rPr>
              <a:t>Packet data and management information</a:t>
            </a:r>
          </a:p>
          <a:p>
            <a:pPr marL="1143000" lvl="2">
              <a:spcBef>
                <a:spcPts val="450"/>
              </a:spcBef>
              <a:buFont typeface="Constantia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ko-KR" b="1" dirty="0" smtClean="0">
                <a:solidFill>
                  <a:srgbClr val="000000"/>
                </a:solidFill>
                <a:latin typeface="Constantia" pitchFamily="16" charset="0"/>
              </a:rPr>
              <a:t>The </a:t>
            </a:r>
            <a:r>
              <a:rPr lang="en-GB" altLang="ko-KR" b="1" dirty="0" err="1" smtClean="0">
                <a:solidFill>
                  <a:srgbClr val="000000"/>
                </a:solidFill>
                <a:latin typeface="Constantia" pitchFamily="16" charset="0"/>
              </a:rPr>
              <a:t>sk_buff</a:t>
            </a:r>
            <a:r>
              <a:rPr lang="en-GB" altLang="ko-KR" b="1" dirty="0" smtClean="0">
                <a:solidFill>
                  <a:srgbClr val="000000"/>
                </a:solidFill>
                <a:latin typeface="Constantia" pitchFamily="16" charset="0"/>
              </a:rPr>
              <a:t> is first incomplete, then filled in during passage through the kernel, both for received packets and for sent packets</a:t>
            </a:r>
          </a:p>
          <a:p>
            <a:pPr marL="1143000" lvl="2">
              <a:spcBef>
                <a:spcPts val="450"/>
              </a:spcBef>
              <a:buFont typeface="Constantia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ko-KR" altLang="en-US" b="1" dirty="0" err="1" smtClean="0">
                <a:solidFill>
                  <a:srgbClr val="000000"/>
                </a:solidFill>
                <a:latin typeface="Constantia" pitchFamily="16" charset="0"/>
              </a:rPr>
              <a:t>커널</a:t>
            </a:r>
            <a:r>
              <a:rPr lang="ko-KR" altLang="en-US" b="1" dirty="0" smtClean="0">
                <a:solidFill>
                  <a:srgbClr val="000000"/>
                </a:solidFill>
                <a:latin typeface="Constantia" pitchFamily="16" charset="0"/>
              </a:rPr>
              <a:t> 내의 다양한 네트워크 계층을 지나감에 따라 완성되는 </a:t>
            </a:r>
            <a:r>
              <a:rPr lang="ko-KR" altLang="en-US" b="1" dirty="0" err="1" smtClean="0">
                <a:solidFill>
                  <a:srgbClr val="000000"/>
                </a:solidFill>
                <a:latin typeface="Constantia" pitchFamily="16" charset="0"/>
              </a:rPr>
              <a:t>패킷</a:t>
            </a:r>
            <a:r>
              <a:rPr lang="ko-KR" altLang="en-US" b="1" dirty="0" smtClean="0">
                <a:solidFill>
                  <a:srgbClr val="000000"/>
                </a:solidFill>
                <a:latin typeface="Constantia" pitchFamily="16" charset="0"/>
              </a:rPr>
              <a:t> 구조체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sk_buff</a:t>
            </a:r>
            <a:r>
              <a:rPr lang="en-US" altLang="ko-KR" dirty="0" smtClean="0"/>
              <a:t> structure</a:t>
            </a:r>
            <a:endParaRPr lang="ko-KR" altLang="en-US" dirty="0"/>
          </a:p>
        </p:txBody>
      </p:sp>
      <p:pic>
        <p:nvPicPr>
          <p:cNvPr id="4" name="내용 개체 틀 3" descr="figure4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6940" y="1759436"/>
            <a:ext cx="7741340" cy="31533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Review of network device driver &amp; packet capturing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000240"/>
            <a:ext cx="7229475" cy="406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8" name="그룹 17"/>
          <p:cNvGrpSpPr/>
          <p:nvPr/>
        </p:nvGrpSpPr>
        <p:grpSpPr>
          <a:xfrm>
            <a:off x="2857488" y="4143380"/>
            <a:ext cx="3929090" cy="442951"/>
            <a:chOff x="2857488" y="4143380"/>
            <a:chExt cx="3929090" cy="442951"/>
          </a:xfrm>
        </p:grpSpPr>
        <p:sp>
          <p:nvSpPr>
            <p:cNvPr id="17" name="직사각형 16"/>
            <p:cNvSpPr/>
            <p:nvPr/>
          </p:nvSpPr>
          <p:spPr>
            <a:xfrm>
              <a:off x="2857488" y="4143380"/>
              <a:ext cx="3929090" cy="428628"/>
            </a:xfrm>
            <a:prstGeom prst="rect">
              <a:avLst/>
            </a:prstGeom>
            <a:solidFill>
              <a:schemeClr val="accent1">
                <a:alpha val="13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500430" y="4214818"/>
              <a:ext cx="2730638" cy="371513"/>
              <a:chOff x="3000364" y="4214818"/>
              <a:chExt cx="2730638" cy="371513"/>
            </a:xfrm>
          </p:grpSpPr>
          <p:pic>
            <p:nvPicPr>
              <p:cNvPr id="12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00364" y="4214818"/>
                <a:ext cx="412750" cy="32067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3357554" y="4214818"/>
                <a:ext cx="2373448" cy="3715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>
                    <a:srgbClr val="FF0000"/>
                  </a:buClr>
                  <a:buFont typeface="Constantia" pitchFamily="16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ko-KR" b="1" dirty="0" smtClean="0">
                    <a:solidFill>
                      <a:srgbClr val="FF0000"/>
                    </a:solidFill>
                    <a:latin typeface="Constantia" pitchFamily="16" charset="0"/>
                  </a:rPr>
                  <a:t>Capture the packet!!</a:t>
                </a:r>
                <a:endParaRPr lang="en-GB" altLang="ko-KR" b="1" dirty="0">
                  <a:solidFill>
                    <a:srgbClr val="FF0000"/>
                  </a:solidFill>
                  <a:latin typeface="Constantia" pitchFamily="16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14" y="1447800"/>
            <a:ext cx="7719274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obj-m := </a:t>
            </a:r>
            <a:r>
              <a:rPr lang="en-US" altLang="ko-KR" sz="2000" dirty="0" err="1" smtClean="0"/>
              <a:t>drop.o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all:</a:t>
            </a:r>
          </a:p>
          <a:p>
            <a:pPr>
              <a:buNone/>
            </a:pPr>
            <a:r>
              <a:rPr lang="en-US" altLang="ko-KR" sz="2000" dirty="0" smtClean="0"/>
              <a:t>	make -C /lib/modules/$(shell </a:t>
            </a:r>
            <a:r>
              <a:rPr lang="en-US" altLang="ko-KR" sz="2000" dirty="0" err="1" smtClean="0"/>
              <a:t>uname</a:t>
            </a:r>
            <a:r>
              <a:rPr lang="en-US" altLang="ko-KR" sz="2000" dirty="0" smtClean="0"/>
              <a:t> -r)/build M=$(PWD) modules</a:t>
            </a:r>
          </a:p>
          <a:p>
            <a:pPr>
              <a:buNone/>
            </a:pP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drop.c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module.h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skbuff.h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netdevice.h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netfilter.h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/netfilter_ipv4.h&gt;</a:t>
            </a:r>
          </a:p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in.h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#include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tcp.h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udp.h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ip.h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static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nf_hook_ops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netfilter_ops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sk_buff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sock_buff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unsigned long </a:t>
            </a:r>
            <a:r>
              <a:rPr lang="en-US" altLang="ko-KR" dirty="0" err="1" smtClean="0"/>
              <a:t>inet_aton</a:t>
            </a:r>
            <a:r>
              <a:rPr lang="en-US" altLang="ko-KR" dirty="0" smtClean="0"/>
              <a:t>(const char*);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355</TotalTime>
  <Words>267</Words>
  <Application>Microsoft Office PowerPoint</Application>
  <PresentationFormat>화면 슬라이드 쇼(4:3)</PresentationFormat>
  <Paragraphs>132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태양</vt:lpstr>
      <vt:lpstr>Netfilter를 이용한 packet capturing</vt:lpstr>
      <vt:lpstr>Setting testing environment</vt:lpstr>
      <vt:lpstr>Network device driver</vt:lpstr>
      <vt:lpstr>Internet protocol in Linux</vt:lpstr>
      <vt:lpstr>Socket buffer</vt:lpstr>
      <vt:lpstr>sk_buff structure</vt:lpstr>
      <vt:lpstr>Review of network device driver &amp; packet capturing</vt:lpstr>
      <vt:lpstr>Makefile</vt:lpstr>
      <vt:lpstr>drop.c</vt:lpstr>
      <vt:lpstr>drop.c</vt:lpstr>
      <vt:lpstr>drop.c</vt:lpstr>
      <vt:lpstr>drop.c</vt:lpstr>
      <vt:lpstr>Compile &amp; insert module</vt:lpstr>
      <vt:lpstr>Test your simple firewall!</vt:lpstr>
      <vt:lpstr>IP header</vt:lpstr>
      <vt:lpstr>iphdr structure</vt:lpstr>
      <vt:lpstr>TCP header</vt:lpstr>
      <vt:lpstr>tcphdr structure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Netfilter를 이용한 Packet Capturing</dc:title>
  <dc:creator>YangHeeCheol</dc:creator>
  <cp:lastModifiedBy>YangHeeCheol</cp:lastModifiedBy>
  <cp:revision>43</cp:revision>
  <dcterms:created xsi:type="dcterms:W3CDTF">2010-05-07T08:24:23Z</dcterms:created>
  <dcterms:modified xsi:type="dcterms:W3CDTF">2010-05-07T19:13:26Z</dcterms:modified>
</cp:coreProperties>
</file>