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63" r:id="rId2"/>
    <p:sldId id="279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7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9" r:id="rId24"/>
    <p:sldId id="290" r:id="rId25"/>
    <p:sldId id="291" r:id="rId26"/>
    <p:sldId id="292" r:id="rId27"/>
    <p:sldId id="293" r:id="rId28"/>
    <p:sldId id="294" r:id="rId29"/>
    <p:sldId id="278" r:id="rId30"/>
    <p:sldId id="295" r:id="rId3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avid Yang" initials="DY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49" autoAdjust="0"/>
    <p:restoredTop sz="89980" autoAdjust="0"/>
  </p:normalViewPr>
  <p:slideViewPr>
    <p:cSldViewPr snapToObjects="1">
      <p:cViewPr varScale="1">
        <p:scale>
          <a:sx n="108" d="100"/>
          <a:sy n="108" d="100"/>
        </p:scale>
        <p:origin x="1088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commentAuthors" Target="commentAuthors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DVD_XBOX:2014ISRD:Abott&#21457;&#24067;&#20250;:&#26124;&#21733;&#25968;&#25454;:Tables%20&amp;%20Figure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敏特总结!$P$7</c:f>
              <c:strCache>
                <c:ptCount val="1"/>
                <c:pt idx="0">
                  <c:v>Accuracy</c:v>
                </c:pt>
              </c:strCache>
            </c:strRef>
          </c:tx>
          <c:invertIfNegative val="0"/>
          <c:cat>
            <c:strRef>
              <c:f>敏特总结!$O$8:$O$12</c:f>
              <c:strCache>
                <c:ptCount val="5"/>
                <c:pt idx="0">
                  <c:v>ACCP</c:v>
                </c:pt>
                <c:pt idx="1">
                  <c:v>Nodule (Clinical+Biomarker)</c:v>
                </c:pt>
                <c:pt idx="2">
                  <c:v>Nodule (Clinical+Biomarker+CT)</c:v>
                </c:pt>
                <c:pt idx="3">
                  <c:v>High Risk (Clinical+Biomarker)</c:v>
                </c:pt>
                <c:pt idx="4">
                  <c:v>High Risk (Clinical+Biomarker+CT)</c:v>
                </c:pt>
              </c:strCache>
            </c:strRef>
          </c:cat>
          <c:val>
            <c:numRef>
              <c:f>敏特总结!$P$8:$P$12</c:f>
              <c:numCache>
                <c:formatCode>0.0%</c:formatCode>
                <c:ptCount val="5"/>
                <c:pt idx="0">
                  <c:v>0.626</c:v>
                </c:pt>
                <c:pt idx="1">
                  <c:v>0.67</c:v>
                </c:pt>
                <c:pt idx="2">
                  <c:v>0.828</c:v>
                </c:pt>
                <c:pt idx="3">
                  <c:v>0.62</c:v>
                </c:pt>
                <c:pt idx="4">
                  <c:v>0.863</c:v>
                </c:pt>
              </c:numCache>
            </c:numRef>
          </c:val>
        </c:ser>
        <c:ser>
          <c:idx val="1"/>
          <c:order val="1"/>
          <c:tx>
            <c:strRef>
              <c:f>敏特总结!$Q$7</c:f>
              <c:strCache>
                <c:ptCount val="1"/>
                <c:pt idx="0">
                  <c:v>Sensitivity</c:v>
                </c:pt>
              </c:strCache>
            </c:strRef>
          </c:tx>
          <c:invertIfNegative val="0"/>
          <c:cat>
            <c:strRef>
              <c:f>敏特总结!$O$8:$O$12</c:f>
              <c:strCache>
                <c:ptCount val="5"/>
                <c:pt idx="0">
                  <c:v>ACCP</c:v>
                </c:pt>
                <c:pt idx="1">
                  <c:v>Nodule (Clinical+Biomarker)</c:v>
                </c:pt>
                <c:pt idx="2">
                  <c:v>Nodule (Clinical+Biomarker+CT)</c:v>
                </c:pt>
                <c:pt idx="3">
                  <c:v>High Risk (Clinical+Biomarker)</c:v>
                </c:pt>
                <c:pt idx="4">
                  <c:v>High Risk (Clinical+Biomarker+CT)</c:v>
                </c:pt>
              </c:strCache>
            </c:strRef>
          </c:cat>
          <c:val>
            <c:numRef>
              <c:f>敏特总结!$Q$8:$Q$12</c:f>
              <c:numCache>
                <c:formatCode>0.0%</c:formatCode>
                <c:ptCount val="5"/>
                <c:pt idx="0">
                  <c:v>0.468</c:v>
                </c:pt>
                <c:pt idx="1">
                  <c:v>0.662</c:v>
                </c:pt>
                <c:pt idx="2">
                  <c:v>0.838</c:v>
                </c:pt>
                <c:pt idx="3">
                  <c:v>0.656</c:v>
                </c:pt>
                <c:pt idx="4">
                  <c:v>0.802</c:v>
                </c:pt>
              </c:numCache>
            </c:numRef>
          </c:val>
        </c:ser>
        <c:ser>
          <c:idx val="2"/>
          <c:order val="2"/>
          <c:tx>
            <c:strRef>
              <c:f>敏特总结!$R$7</c:f>
              <c:strCache>
                <c:ptCount val="1"/>
                <c:pt idx="0">
                  <c:v>Specificity</c:v>
                </c:pt>
              </c:strCache>
            </c:strRef>
          </c:tx>
          <c:invertIfNegative val="0"/>
          <c:cat>
            <c:strRef>
              <c:f>敏特总结!$O$8:$O$12</c:f>
              <c:strCache>
                <c:ptCount val="5"/>
                <c:pt idx="0">
                  <c:v>ACCP</c:v>
                </c:pt>
                <c:pt idx="1">
                  <c:v>Nodule (Clinical+Biomarker)</c:v>
                </c:pt>
                <c:pt idx="2">
                  <c:v>Nodule (Clinical+Biomarker+CT)</c:v>
                </c:pt>
                <c:pt idx="3">
                  <c:v>High Risk (Clinical+Biomarker)</c:v>
                </c:pt>
                <c:pt idx="4">
                  <c:v>High Risk (Clinical+Biomarker+CT)</c:v>
                </c:pt>
              </c:strCache>
            </c:strRef>
          </c:cat>
          <c:val>
            <c:numRef>
              <c:f>敏特总结!$R$8:$R$12</c:f>
              <c:numCache>
                <c:formatCode>0.0%</c:formatCode>
                <c:ptCount val="5"/>
                <c:pt idx="0">
                  <c:v>0.962</c:v>
                </c:pt>
                <c:pt idx="1">
                  <c:v>0.685</c:v>
                </c:pt>
                <c:pt idx="2">
                  <c:v>0.808</c:v>
                </c:pt>
                <c:pt idx="3">
                  <c:v>0.596</c:v>
                </c:pt>
                <c:pt idx="4">
                  <c:v>0.915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09529808"/>
        <c:axId val="2108538176"/>
      </c:barChart>
      <c:catAx>
        <c:axId val="210952980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2108538176"/>
        <c:crosses val="autoZero"/>
        <c:auto val="1"/>
        <c:lblAlgn val="ctr"/>
        <c:lblOffset val="100"/>
        <c:noMultiLvlLbl val="0"/>
      </c:catAx>
      <c:valAx>
        <c:axId val="2108538176"/>
        <c:scaling>
          <c:orientation val="minMax"/>
          <c:max val="1.0"/>
        </c:scaling>
        <c:delete val="0"/>
        <c:axPos val="l"/>
        <c:majorGridlines>
          <c:spPr>
            <a:ln>
              <a:noFill/>
            </a:ln>
          </c:spPr>
        </c:majorGridlines>
        <c:numFmt formatCode="0.0%" sourceLinked="1"/>
        <c:majorTickMark val="out"/>
        <c:minorTickMark val="none"/>
        <c:tickLblPos val="nextTo"/>
        <c:crossAx val="2109529808"/>
        <c:crosses val="autoZero"/>
        <c:crossBetween val="between"/>
        <c:majorUnit val="0.25"/>
        <c:minorUnit val="0.02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C81B76-AF82-4F0C-8F1A-0981643DB547}" type="datetimeFigureOut">
              <a:rPr lang="zh-CN" altLang="en-US" smtClean="0"/>
              <a:t>2016/8/11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AF27E7-D6C1-4C98-8EF9-36EDA7C4DE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0436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2B5FC-DCEC-465E-8788-B3488306C8B2}" type="datetimeFigureOut">
              <a:rPr lang="zh-CN" altLang="en-US" smtClean="0"/>
              <a:t>2016/8/11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11081-C24D-4C2C-B393-AAB8B67EF4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2B5FC-DCEC-465E-8788-B3488306C8B2}" type="datetimeFigureOut">
              <a:rPr lang="zh-CN" altLang="en-US" smtClean="0"/>
              <a:t>2016/8/11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11081-C24D-4C2C-B393-AAB8B67EF4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2B5FC-DCEC-465E-8788-B3488306C8B2}" type="datetimeFigureOut">
              <a:rPr lang="zh-CN" altLang="en-US" smtClean="0"/>
              <a:t>2016/8/11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11081-C24D-4C2C-B393-AAB8B67EF4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2B5FC-DCEC-465E-8788-B3488306C8B2}" type="datetimeFigureOut">
              <a:rPr lang="zh-CN" altLang="en-US" smtClean="0"/>
              <a:t>2016/8/11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11081-C24D-4C2C-B393-AAB8B67EF4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2B5FC-DCEC-465E-8788-B3488306C8B2}" type="datetimeFigureOut">
              <a:rPr lang="zh-CN" altLang="en-US" smtClean="0"/>
              <a:t>2016/8/11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11081-C24D-4C2C-B393-AAB8B67EF4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2B5FC-DCEC-465E-8788-B3488306C8B2}" type="datetimeFigureOut">
              <a:rPr lang="zh-CN" altLang="en-US" smtClean="0"/>
              <a:t>2016/8/11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11081-C24D-4C2C-B393-AAB8B67EF4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2B5FC-DCEC-465E-8788-B3488306C8B2}" type="datetimeFigureOut">
              <a:rPr lang="zh-CN" altLang="en-US" smtClean="0"/>
              <a:t>2016/8/11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11081-C24D-4C2C-B393-AAB8B67EF4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2B5FC-DCEC-465E-8788-B3488306C8B2}" type="datetimeFigureOut">
              <a:rPr lang="zh-CN" altLang="en-US" smtClean="0"/>
              <a:t>2016/8/11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11081-C24D-4C2C-B393-AAB8B67EF4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2B5FC-DCEC-465E-8788-B3488306C8B2}" type="datetimeFigureOut">
              <a:rPr lang="zh-CN" altLang="en-US" smtClean="0"/>
              <a:t>2016/8/11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11081-C24D-4C2C-B393-AAB8B67EF4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2B5FC-DCEC-465E-8788-B3488306C8B2}" type="datetimeFigureOut">
              <a:rPr lang="zh-CN" altLang="en-US" smtClean="0"/>
              <a:t>2016/8/11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11081-C24D-4C2C-B393-AAB8B67EF4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2B5FC-DCEC-465E-8788-B3488306C8B2}" type="datetimeFigureOut">
              <a:rPr lang="zh-CN" altLang="en-US" smtClean="0"/>
              <a:t>2016/8/11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11081-C24D-4C2C-B393-AAB8B67EF4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2B5FC-DCEC-465E-8788-B3488306C8B2}" type="datetimeFigureOut">
              <a:rPr lang="zh-CN" altLang="en-US" smtClean="0"/>
              <a:t>2016/8/11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911081-C24D-4C2C-B393-AAB8B67EF4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/>
              <a:t>Risk Stratification of Patients Using the Lung Cancer Biomarker Panel in China (LCBP)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Final Data Announcement</a:t>
            </a:r>
          </a:p>
          <a:p>
            <a:r>
              <a:rPr kumimoji="1" lang="en-US" altLang="zh-CN" dirty="0" err="1" smtClean="0"/>
              <a:t>Chunxue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Bai</a:t>
            </a:r>
            <a:endParaRPr kumimoji="1" lang="en-US" altLang="zh-CN" dirty="0"/>
          </a:p>
          <a:p>
            <a:r>
              <a:rPr kumimoji="1" lang="en-US" altLang="zh-CN" dirty="0" smtClean="0"/>
              <a:t>CAALC</a:t>
            </a:r>
          </a:p>
        </p:txBody>
      </p:sp>
    </p:spTree>
    <p:extLst>
      <p:ext uri="{BB962C8B-B14F-4D97-AF65-F5344CB8AC3E}">
        <p14:creationId xmlns:p14="http://schemas.microsoft.com/office/powerpoint/2010/main" val="81805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HIGH RISK MODEL</a:t>
            </a:r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Model </a:t>
            </a:r>
            <a:r>
              <a:rPr kumimoji="1" lang="zh-CN" altLang="zh-CN" dirty="0"/>
              <a:t>2</a:t>
            </a: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6028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Inclusion Criteria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Population with high risk factor of lung cancer</a:t>
            </a:r>
          </a:p>
          <a:p>
            <a:r>
              <a:rPr kumimoji="1" lang="en-US" altLang="zh-CN" dirty="0" smtClean="0"/>
              <a:t>All follow-up at lease 2 year of clinical treatment (include planned CT scan, biopsy or surgical treatment)</a:t>
            </a:r>
          </a:p>
        </p:txBody>
      </p:sp>
    </p:spTree>
    <p:extLst>
      <p:ext uri="{BB962C8B-B14F-4D97-AF65-F5344CB8AC3E}">
        <p14:creationId xmlns:p14="http://schemas.microsoft.com/office/powerpoint/2010/main" val="1810320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Training Phase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3 centers, 240 cases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755576" y="5157192"/>
            <a:ext cx="763284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/>
              <a:t>Probability of malignancy = e</a:t>
            </a:r>
            <a:r>
              <a:rPr lang="en-US" altLang="zh-CN" baseline="30000" dirty="0"/>
              <a:t>x</a:t>
            </a:r>
            <a:r>
              <a:rPr lang="en-US" altLang="zh-CN" dirty="0"/>
              <a:t>/(1+e</a:t>
            </a:r>
            <a:r>
              <a:rPr lang="en-US" altLang="zh-CN" baseline="30000" dirty="0"/>
              <a:t>x</a:t>
            </a:r>
            <a:r>
              <a:rPr lang="en-US" altLang="zh-CN" dirty="0"/>
              <a:t>)</a:t>
            </a:r>
          </a:p>
          <a:p>
            <a:pPr>
              <a:buNone/>
            </a:pPr>
            <a:r>
              <a:rPr lang="en-US" altLang="zh-CN" dirty="0"/>
              <a:t>X=</a:t>
            </a:r>
            <a:r>
              <a:rPr lang="en-US" altLang="zh-CN" dirty="0" smtClean="0"/>
              <a:t>-0.5875+</a:t>
            </a:r>
            <a:r>
              <a:rPr lang="zh-CN" altLang="en-US" dirty="0"/>
              <a:t>（</a:t>
            </a:r>
            <a:r>
              <a:rPr lang="en-US" altLang="zh-CN" dirty="0" smtClean="0"/>
              <a:t>0.00848 </a:t>
            </a:r>
            <a:r>
              <a:rPr lang="en-US" altLang="zh-CN" dirty="0"/>
              <a:t>×age</a:t>
            </a:r>
            <a:r>
              <a:rPr lang="zh-CN" altLang="en-US" dirty="0"/>
              <a:t>）</a:t>
            </a:r>
            <a:r>
              <a:rPr lang="en-US" altLang="zh-CN" dirty="0"/>
              <a:t>+</a:t>
            </a:r>
            <a:r>
              <a:rPr lang="zh-CN" altLang="en-US" dirty="0" smtClean="0"/>
              <a:t>（</a:t>
            </a:r>
            <a:r>
              <a:rPr lang="en-US" altLang="zh-CN" dirty="0" smtClean="0"/>
              <a:t>5.103 </a:t>
            </a:r>
            <a:r>
              <a:rPr lang="en-US" altLang="zh-CN" dirty="0"/>
              <a:t>×smoke</a:t>
            </a:r>
            <a:r>
              <a:rPr lang="zh-CN" altLang="en-US" dirty="0"/>
              <a:t>）</a:t>
            </a:r>
            <a:r>
              <a:rPr lang="en-US" altLang="zh-CN" dirty="0" smtClean="0"/>
              <a:t>+</a:t>
            </a:r>
            <a:r>
              <a:rPr lang="zh-CN" altLang="en-US" dirty="0" smtClean="0"/>
              <a:t>（</a:t>
            </a:r>
            <a:r>
              <a:rPr lang="en-US" altLang="zh-CN" dirty="0" smtClean="0"/>
              <a:t>-2.8926×cancer</a:t>
            </a:r>
            <a:r>
              <a:rPr lang="zh-CN" altLang="en-US" dirty="0" smtClean="0"/>
              <a:t>）</a:t>
            </a:r>
            <a:r>
              <a:rPr lang="en-US" altLang="zh-CN" dirty="0" smtClean="0"/>
              <a:t>+</a:t>
            </a:r>
            <a:r>
              <a:rPr lang="zh-CN" altLang="en-US" dirty="0" smtClean="0"/>
              <a:t>（</a:t>
            </a:r>
            <a:r>
              <a:rPr lang="en-US" altLang="zh-CN" dirty="0" smtClean="0"/>
              <a:t>0.1216 </a:t>
            </a:r>
            <a:r>
              <a:rPr lang="en-US" altLang="zh-CN" dirty="0"/>
              <a:t>×diameter</a:t>
            </a:r>
            <a:r>
              <a:rPr lang="zh-CN" altLang="en-US" dirty="0"/>
              <a:t>）</a:t>
            </a:r>
            <a:r>
              <a:rPr lang="en-US" altLang="zh-CN" dirty="0"/>
              <a:t>+</a:t>
            </a:r>
            <a:r>
              <a:rPr lang="zh-CN" altLang="en-US" dirty="0"/>
              <a:t>（</a:t>
            </a:r>
            <a:r>
              <a:rPr lang="en-US" altLang="zh-CN" dirty="0" smtClean="0"/>
              <a:t>3.3835 </a:t>
            </a:r>
            <a:r>
              <a:rPr lang="en-US" altLang="zh-CN" dirty="0"/>
              <a:t>×</a:t>
            </a:r>
            <a:r>
              <a:rPr lang="en-US" altLang="zh-CN" dirty="0" err="1"/>
              <a:t>spiculation</a:t>
            </a:r>
            <a:r>
              <a:rPr lang="zh-CN" altLang="en-US" dirty="0" smtClean="0"/>
              <a:t>）</a:t>
            </a:r>
            <a:r>
              <a:rPr lang="en-US" altLang="zh-CN" dirty="0" smtClean="0"/>
              <a:t>+</a:t>
            </a:r>
            <a:r>
              <a:rPr lang="zh-CN" altLang="en-US" dirty="0" smtClean="0"/>
              <a:t>（</a:t>
            </a:r>
            <a:r>
              <a:rPr lang="en-US" altLang="zh-CN" dirty="0" smtClean="0"/>
              <a:t>-4.0907×location</a:t>
            </a:r>
            <a:r>
              <a:rPr lang="zh-CN" altLang="en-US" dirty="0" smtClean="0"/>
              <a:t>）</a:t>
            </a:r>
            <a:r>
              <a:rPr lang="en-US" altLang="zh-CN" dirty="0" smtClean="0"/>
              <a:t>+</a:t>
            </a:r>
            <a:r>
              <a:rPr lang="zh-CN" altLang="en-US" dirty="0" smtClean="0"/>
              <a:t>（</a:t>
            </a:r>
            <a:r>
              <a:rPr lang="en-US" altLang="zh-CN" dirty="0" smtClean="0"/>
              <a:t>-</a:t>
            </a:r>
            <a:r>
              <a:rPr lang="en-US" altLang="zh-CN" smtClean="0"/>
              <a:t>5.1276 ×cancer</a:t>
            </a:r>
            <a:r>
              <a:rPr lang="zh-CN" altLang="en-US" smtClean="0"/>
              <a:t>）</a:t>
            </a:r>
            <a:r>
              <a:rPr lang="en-US" altLang="zh-CN" dirty="0"/>
              <a:t>+</a:t>
            </a:r>
            <a:r>
              <a:rPr lang="zh-CN" altLang="en-US" dirty="0"/>
              <a:t>（</a:t>
            </a:r>
            <a:r>
              <a:rPr lang="en-US" altLang="zh-CN" dirty="0"/>
              <a:t>-</a:t>
            </a:r>
            <a:r>
              <a:rPr lang="en-US" altLang="zh-CN" dirty="0" smtClean="0"/>
              <a:t>0.00023 </a:t>
            </a:r>
            <a:r>
              <a:rPr lang="en-US" altLang="zh-CN" dirty="0"/>
              <a:t>×</a:t>
            </a:r>
            <a:r>
              <a:rPr lang="en-US" altLang="zh-CN" dirty="0" err="1"/>
              <a:t>ProGRP</a:t>
            </a:r>
            <a:r>
              <a:rPr lang="zh-CN" altLang="en-US" dirty="0"/>
              <a:t>）</a:t>
            </a:r>
            <a:r>
              <a:rPr lang="en-US" altLang="zh-CN" dirty="0"/>
              <a:t>+</a:t>
            </a:r>
            <a:r>
              <a:rPr lang="zh-CN" altLang="en-US" dirty="0"/>
              <a:t>（</a:t>
            </a:r>
            <a:r>
              <a:rPr lang="en-US" altLang="zh-CN" dirty="0" smtClean="0"/>
              <a:t>0.0362 </a:t>
            </a:r>
            <a:r>
              <a:rPr lang="en-US" altLang="zh-CN" dirty="0"/>
              <a:t>×SCC</a:t>
            </a:r>
            <a:r>
              <a:rPr lang="zh-CN" altLang="en-US" dirty="0"/>
              <a:t>）</a:t>
            </a:r>
            <a:r>
              <a:rPr lang="en-US" altLang="zh-CN" dirty="0"/>
              <a:t>+</a:t>
            </a:r>
            <a:r>
              <a:rPr lang="zh-CN" altLang="en-US" dirty="0"/>
              <a:t>（</a:t>
            </a:r>
            <a:r>
              <a:rPr lang="en-US" altLang="zh-CN" dirty="0" smtClean="0"/>
              <a:t>0.1477 </a:t>
            </a:r>
            <a:r>
              <a:rPr lang="en-US" altLang="zh-CN" dirty="0"/>
              <a:t>×CYFRA21-1</a:t>
            </a:r>
            <a:r>
              <a:rPr lang="zh-CN" altLang="en-US" dirty="0"/>
              <a:t>）</a:t>
            </a:r>
            <a:r>
              <a:rPr lang="en-US" altLang="zh-CN" dirty="0"/>
              <a:t>+</a:t>
            </a:r>
            <a:r>
              <a:rPr lang="zh-CN" altLang="en-US" dirty="0"/>
              <a:t>（</a:t>
            </a:r>
            <a:r>
              <a:rPr lang="en-US" altLang="zh-CN" dirty="0"/>
              <a:t>-</a:t>
            </a:r>
            <a:r>
              <a:rPr lang="en-US" altLang="zh-CN" dirty="0" smtClean="0"/>
              <a:t>0.00256 </a:t>
            </a:r>
            <a:r>
              <a:rPr lang="en-US" altLang="zh-CN" dirty="0"/>
              <a:t>×CEA</a:t>
            </a:r>
            <a:r>
              <a:rPr lang="zh-CN" altLang="en-US" dirty="0"/>
              <a:t>）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0183484"/>
              </p:ext>
            </p:extLst>
          </p:nvPr>
        </p:nvGraphicFramePr>
        <p:xfrm>
          <a:off x="827584" y="2348880"/>
          <a:ext cx="7429500" cy="2684780"/>
        </p:xfrm>
        <a:graphic>
          <a:graphicData uri="http://schemas.openxmlformats.org/drawingml/2006/table">
            <a:tbl>
              <a:tblPr/>
              <a:tblGrid>
                <a:gridCol w="825500"/>
                <a:gridCol w="825500"/>
                <a:gridCol w="825500"/>
                <a:gridCol w="825500"/>
                <a:gridCol w="825500"/>
                <a:gridCol w="825500"/>
                <a:gridCol w="825500"/>
                <a:gridCol w="825500"/>
                <a:gridCol w="825500"/>
              </a:tblGrid>
              <a:tr h="165100">
                <a:tc gridSpan="9">
                  <a:txBody>
                    <a:bodyPr/>
                    <a:lstStyle/>
                    <a:p>
                      <a:pPr algn="ctr" fontAlgn="b"/>
                      <a:r>
                        <a:rPr lang="zh-CN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Parameter estimate and OR for cancer/ben nodule trainning set 1(exc center 1 and 5)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zh-CN" sz="95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zh-CN" sz="95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2300">
                <a:tc>
                  <a:txBody>
                    <a:bodyPr/>
                    <a:lstStyle/>
                    <a:p>
                      <a:pPr algn="ctr" fontAlgn="ctr"/>
                      <a:r>
                        <a:rPr lang="zh-CN" sz="950" b="0" i="1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Parameter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950" b="0" i="1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DF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950" b="0" i="1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Estimate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950" b="0" i="1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Standard Error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950" b="0" i="1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Wald Chi-Square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950" b="0" i="1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Pr &gt; Chi-Square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950" b="0" i="1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Odds Ratio Estimate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950" b="0" i="1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Lower 95% Confidence Limit for Odds Ratio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95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Upper 95% Confidence Limit for Odds Ratio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l" fontAlgn="ctr"/>
                      <a:r>
                        <a:rPr 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Intercept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-0.5875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1.8445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0.1014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0.7501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.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.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.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l" fontAlgn="ctr"/>
                      <a:r>
                        <a:rPr lang="zh-CN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age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0.00848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0.0236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0.1295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0.7189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1.009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0.963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1.056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l" fontAlgn="ctr"/>
                      <a:r>
                        <a:rPr lang="zh-CN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smokec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5.103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1.8726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7.4259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0.0064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164.509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4.19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&gt;999.999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l" fontAlgn="ctr"/>
                      <a:r>
                        <a:rPr lang="zh-CN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diasumm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0.1216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0.0266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20.8309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&lt;.0001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1.129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1.072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1.19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l" fontAlgn="ctr"/>
                      <a:r>
                        <a:rPr lang="zh-CN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spiculation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3.3835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0.6327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28.5956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&lt;.0001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29.475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8.528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101.866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l" fontAlgn="ctr"/>
                      <a:r>
                        <a:rPr lang="zh-CN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slobec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-4.0907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1.0931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14.0045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0.0002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0.017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0.002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0.143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l" fontAlgn="ctr"/>
                      <a:r>
                        <a:rPr lang="zh-CN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ch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-2.8926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6.5255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0.1965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0.6576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0.055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&lt;0.001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&gt;999.999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l" fontAlgn="ctr"/>
                      <a:r>
                        <a:rPr lang="zh-CN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sexc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-5.1276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1.9362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7.0136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0.0081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0.006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&lt;0.001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0.264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l" fontAlgn="ctr"/>
                      <a:r>
                        <a:rPr lang="zh-CN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Pro_GRP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-0.00023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0.000316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0.5388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0.4629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0.999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l" fontAlgn="ctr"/>
                      <a:r>
                        <a:rPr lang="zh-CN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SCC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0.0362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0.0733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0.2437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0.6215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1.037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0.898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1.197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l" fontAlgn="ctr"/>
                      <a:r>
                        <a:rPr lang="zh-CN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CYFRA211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0.1477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0.0535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7.6162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0.0058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1.159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1.044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1.287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l" fontAlgn="ctr"/>
                      <a:r>
                        <a:rPr lang="zh-CN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CEA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-0.00256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0.0013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3.8533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0.0496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0.997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0.995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9723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Training Phase</a:t>
            </a:r>
            <a:endParaRPr kumimoji="1" lang="zh-CN" altLang="en-US" dirty="0"/>
          </a:p>
        </p:txBody>
      </p:sp>
      <p:pic>
        <p:nvPicPr>
          <p:cNvPr id="6" name="图片 5" descr="ROCCurve for cancer-nodule training set 1_v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2924944"/>
            <a:ext cx="3597032" cy="359703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516216" y="6021288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AUC</a:t>
            </a:r>
            <a:r>
              <a:rPr kumimoji="1" lang="zh-CN" altLang="en-US" dirty="0" smtClean="0"/>
              <a:t>＝</a:t>
            </a:r>
            <a:r>
              <a:rPr kumimoji="1" lang="en-US" altLang="zh-CN" dirty="0" smtClean="0"/>
              <a:t>0.9200</a:t>
            </a:r>
            <a:endParaRPr kumimoji="1" lang="zh-CN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410474"/>
              </p:ext>
            </p:extLst>
          </p:nvPr>
        </p:nvGraphicFramePr>
        <p:xfrm>
          <a:off x="611560" y="1412776"/>
          <a:ext cx="8229600" cy="1271156"/>
        </p:xfrm>
        <a:graphic>
          <a:graphicData uri="http://schemas.openxmlformats.org/drawingml/2006/table">
            <a:tbl>
              <a:tblPr/>
              <a:tblGrid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</a:tblGrid>
              <a:tr h="202575">
                <a:tc gridSpan="10">
                  <a:txBody>
                    <a:bodyPr/>
                    <a:lstStyle/>
                    <a:p>
                      <a:pPr algn="ctr" fontAlgn="b"/>
                      <a:r>
                        <a:rPr lang="zh-CN" sz="900" b="1" i="1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Classification table for cancer/ben nodule trainning set 1 (exc center 1 and 5)</a:t>
                      </a:r>
                    </a:p>
                  </a:txBody>
                  <a:tcPr marL="12661" marR="12661" marT="126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89999">
                <a:tc>
                  <a:txBody>
                    <a:bodyPr/>
                    <a:lstStyle/>
                    <a:p>
                      <a:pPr algn="ctr" fontAlgn="ctr"/>
                      <a:r>
                        <a:rPr lang="zh-CN" sz="900" b="0" i="1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Probability Level</a:t>
                      </a:r>
                    </a:p>
                  </a:txBody>
                  <a:tcPr marL="12661" marR="12661" marT="1266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900" b="0" i="1" u="none" strike="noStrike" dirty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Number of Correct Events</a:t>
                      </a:r>
                    </a:p>
                  </a:txBody>
                  <a:tcPr marL="12661" marR="12661" marT="1266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900" b="0" i="1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Number of Correct Nonevents</a:t>
                      </a:r>
                    </a:p>
                  </a:txBody>
                  <a:tcPr marL="12661" marR="12661" marT="1266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900" b="0" i="1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Number of Incorrect Events</a:t>
                      </a:r>
                    </a:p>
                  </a:txBody>
                  <a:tcPr marL="12661" marR="12661" marT="1266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900" b="0" i="1" u="none" strike="noStrike" dirty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Number of Incorrect Nonevents</a:t>
                      </a:r>
                    </a:p>
                  </a:txBody>
                  <a:tcPr marL="12661" marR="12661" marT="1266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900" b="0" i="1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Percentage of Correct Classification</a:t>
                      </a:r>
                    </a:p>
                  </a:txBody>
                  <a:tcPr marL="12661" marR="12661" marT="1266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900" b="0" i="1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Sensitivity in Percent</a:t>
                      </a:r>
                    </a:p>
                  </a:txBody>
                  <a:tcPr marL="12661" marR="12661" marT="1266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900" b="0" i="1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Specificity in Percent</a:t>
                      </a:r>
                    </a:p>
                  </a:txBody>
                  <a:tcPr marL="12661" marR="12661" marT="1266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900" b="0" i="1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Percentage of False Positive</a:t>
                      </a:r>
                    </a:p>
                  </a:txBody>
                  <a:tcPr marL="12661" marR="12661" marT="1266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900" b="0" i="1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Percentage of False Negative</a:t>
                      </a:r>
                    </a:p>
                  </a:txBody>
                  <a:tcPr marL="12661" marR="12661" marT="1266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6995">
                <a:tc>
                  <a:txBody>
                    <a:bodyPr/>
                    <a:lstStyle/>
                    <a:p>
                      <a:pPr algn="r" fontAlgn="ctr"/>
                      <a:r>
                        <a:rPr 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0.13</a:t>
                      </a:r>
                    </a:p>
                  </a:txBody>
                  <a:tcPr marL="12661" marR="12661" marT="1266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102</a:t>
                      </a:r>
                    </a:p>
                  </a:txBody>
                  <a:tcPr marL="12661" marR="12661" marT="1266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63</a:t>
                      </a:r>
                    </a:p>
                  </a:txBody>
                  <a:tcPr marL="12661" marR="12661" marT="1266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66</a:t>
                      </a:r>
                    </a:p>
                  </a:txBody>
                  <a:tcPr marL="12661" marR="12661" marT="1266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9</a:t>
                      </a:r>
                    </a:p>
                  </a:txBody>
                  <a:tcPr marL="12661" marR="12661" marT="1266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68.8</a:t>
                      </a:r>
                    </a:p>
                  </a:txBody>
                  <a:tcPr marL="12661" marR="12661" marT="1266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91.9</a:t>
                      </a:r>
                    </a:p>
                  </a:txBody>
                  <a:tcPr marL="12661" marR="12661" marT="1266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48.8</a:t>
                      </a:r>
                    </a:p>
                  </a:txBody>
                  <a:tcPr marL="12661" marR="12661" marT="1266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39.3</a:t>
                      </a:r>
                    </a:p>
                  </a:txBody>
                  <a:tcPr marL="12661" marR="12661" marT="1266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12.5</a:t>
                      </a:r>
                    </a:p>
                  </a:txBody>
                  <a:tcPr marL="12661" marR="12661" marT="1266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6995">
                <a:tc>
                  <a:txBody>
                    <a:bodyPr/>
                    <a:lstStyle/>
                    <a:p>
                      <a:pPr algn="r" fontAlgn="ctr"/>
                      <a:r>
                        <a:rPr 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0.55</a:t>
                      </a:r>
                    </a:p>
                  </a:txBody>
                  <a:tcPr marL="12661" marR="12661" marT="1266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89</a:t>
                      </a:r>
                    </a:p>
                  </a:txBody>
                  <a:tcPr marL="12661" marR="12661" marT="1266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118</a:t>
                      </a:r>
                    </a:p>
                  </a:txBody>
                  <a:tcPr marL="12661" marR="12661" marT="1266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11</a:t>
                      </a:r>
                    </a:p>
                  </a:txBody>
                  <a:tcPr marL="12661" marR="12661" marT="1266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22</a:t>
                      </a:r>
                    </a:p>
                  </a:txBody>
                  <a:tcPr marL="12661" marR="12661" marT="1266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86.3</a:t>
                      </a:r>
                    </a:p>
                  </a:txBody>
                  <a:tcPr marL="12661" marR="12661" marT="1266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80.2</a:t>
                      </a:r>
                    </a:p>
                  </a:txBody>
                  <a:tcPr marL="12661" marR="12661" marT="1266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91.5</a:t>
                      </a:r>
                    </a:p>
                  </a:txBody>
                  <a:tcPr marL="12661" marR="12661" marT="1266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11</a:t>
                      </a:r>
                    </a:p>
                  </a:txBody>
                  <a:tcPr marL="12661" marR="12661" marT="1266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15.7</a:t>
                      </a:r>
                    </a:p>
                  </a:txBody>
                  <a:tcPr marL="12661" marR="12661" marT="1266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64592">
                <a:tc>
                  <a:txBody>
                    <a:bodyPr/>
                    <a:lstStyle/>
                    <a:p>
                      <a:pPr algn="r" fontAlgn="ctr"/>
                      <a:r>
                        <a:rPr 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0.68</a:t>
                      </a:r>
                    </a:p>
                  </a:txBody>
                  <a:tcPr marL="12661" marR="12661" marT="1266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87</a:t>
                      </a:r>
                    </a:p>
                  </a:txBody>
                  <a:tcPr marL="12661" marR="12661" marT="1266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123</a:t>
                      </a:r>
                    </a:p>
                  </a:txBody>
                  <a:tcPr marL="12661" marR="12661" marT="1266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12661" marR="12661" marT="1266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24</a:t>
                      </a:r>
                    </a:p>
                  </a:txBody>
                  <a:tcPr marL="12661" marR="12661" marT="1266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87.5</a:t>
                      </a:r>
                    </a:p>
                  </a:txBody>
                  <a:tcPr marL="12661" marR="12661" marT="1266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78.4</a:t>
                      </a:r>
                    </a:p>
                  </a:txBody>
                  <a:tcPr marL="12661" marR="12661" marT="1266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95.3</a:t>
                      </a:r>
                    </a:p>
                  </a:txBody>
                  <a:tcPr marL="12661" marR="12661" marT="1266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6.5</a:t>
                      </a:r>
                    </a:p>
                  </a:txBody>
                  <a:tcPr marL="12661" marR="12661" marT="1266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16.3</a:t>
                      </a:r>
                    </a:p>
                  </a:txBody>
                  <a:tcPr marL="12661" marR="12661" marT="1266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06844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Validation Phase 1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2 centers, 214 cases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516216" y="6021288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AUC</a:t>
            </a:r>
            <a:r>
              <a:rPr kumimoji="1" lang="zh-CN" altLang="en-US" dirty="0" smtClean="0"/>
              <a:t>＝</a:t>
            </a:r>
            <a:r>
              <a:rPr kumimoji="1" lang="en-US" altLang="zh-CN" dirty="0" smtClean="0"/>
              <a:t>0.7378</a:t>
            </a:r>
            <a:endParaRPr kumimoji="1"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743392"/>
              </p:ext>
            </p:extLst>
          </p:nvPr>
        </p:nvGraphicFramePr>
        <p:xfrm>
          <a:off x="1043608" y="2204864"/>
          <a:ext cx="6604000" cy="962660"/>
        </p:xfrm>
        <a:graphic>
          <a:graphicData uri="http://schemas.openxmlformats.org/drawingml/2006/table">
            <a:tbl>
              <a:tblPr/>
              <a:tblGrid>
                <a:gridCol w="825500"/>
                <a:gridCol w="825500"/>
                <a:gridCol w="825500"/>
                <a:gridCol w="825500"/>
                <a:gridCol w="825500"/>
                <a:gridCol w="825500"/>
                <a:gridCol w="825500"/>
                <a:gridCol w="825500"/>
              </a:tblGrid>
              <a:tr h="165100">
                <a:tc gridSpan="8">
                  <a:txBody>
                    <a:bodyPr/>
                    <a:lstStyle/>
                    <a:p>
                      <a:pPr algn="ctr" fontAlgn="b"/>
                      <a:r>
                        <a:rPr 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Classification table for cancer/ben nodule validation set 1(inc center 1 and 5)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17500">
                <a:tc>
                  <a:txBody>
                    <a:bodyPr/>
                    <a:lstStyle/>
                    <a:p>
                      <a:pPr algn="ctr" fontAlgn="ctr"/>
                      <a:r>
                        <a:rPr lang="zh-CN" sz="950" b="0" i="1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Probability Level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950" b="0" i="1" u="none" strike="noStrike" dirty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Correct Events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950" b="0" i="1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Correct Nonevents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950" b="0" i="1" u="none" strike="noStrike" dirty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Incorrect Nonevents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950" b="0" i="1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Incorrect Events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950" b="0" i="1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Correct Classification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950" b="0" i="1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Sensitivity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950" b="0" i="1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Specificity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0.13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125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49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70.560748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89.928058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34.666667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0.55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113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41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68.691589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81.294964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45.333333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0.68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110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34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70.560748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79.136691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54.666667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pic>
        <p:nvPicPr>
          <p:cNvPr id="8" name="图片 7" descr="roc_v1a.em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3140968"/>
            <a:ext cx="3101158" cy="416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5305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Validation </a:t>
            </a:r>
            <a:r>
              <a:rPr kumimoji="1" lang="en-US" altLang="zh-CN" dirty="0" smtClean="0"/>
              <a:t>Phase 2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5</a:t>
            </a:r>
            <a:r>
              <a:rPr kumimoji="1" lang="en-US" altLang="zh-CN" dirty="0" smtClean="0"/>
              <a:t> </a:t>
            </a:r>
            <a:r>
              <a:rPr kumimoji="1" lang="en-US" altLang="zh-CN" dirty="0"/>
              <a:t>centers, </a:t>
            </a:r>
            <a:r>
              <a:rPr kumimoji="1" lang="en-US" altLang="zh-CN" dirty="0" smtClean="0"/>
              <a:t>randomized 179 </a:t>
            </a:r>
            <a:r>
              <a:rPr kumimoji="1" lang="en-US" altLang="zh-CN" dirty="0"/>
              <a:t>nodules</a:t>
            </a:r>
            <a:endParaRPr kumimoji="1" lang="zh-CN" altLang="en-US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516216" y="6021288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AUC</a:t>
            </a:r>
            <a:r>
              <a:rPr kumimoji="1" lang="zh-CN" altLang="en-US" dirty="0" smtClean="0"/>
              <a:t>＝</a:t>
            </a:r>
            <a:r>
              <a:rPr kumimoji="1" lang="en-US" altLang="zh-CN" dirty="0" smtClean="0"/>
              <a:t>0.828</a:t>
            </a:r>
            <a:endParaRPr kumimoji="1"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026383"/>
              </p:ext>
            </p:extLst>
          </p:nvPr>
        </p:nvGraphicFramePr>
        <p:xfrm>
          <a:off x="1259632" y="2276872"/>
          <a:ext cx="6604000" cy="962660"/>
        </p:xfrm>
        <a:graphic>
          <a:graphicData uri="http://schemas.openxmlformats.org/drawingml/2006/table">
            <a:tbl>
              <a:tblPr/>
              <a:tblGrid>
                <a:gridCol w="825500"/>
                <a:gridCol w="825500"/>
                <a:gridCol w="825500"/>
                <a:gridCol w="825500"/>
                <a:gridCol w="825500"/>
                <a:gridCol w="825500"/>
                <a:gridCol w="825500"/>
                <a:gridCol w="825500"/>
              </a:tblGrid>
              <a:tr h="165100">
                <a:tc gridSpan="8">
                  <a:txBody>
                    <a:bodyPr/>
                    <a:lstStyle/>
                    <a:p>
                      <a:pPr algn="ctr" fontAlgn="b"/>
                      <a:r>
                        <a:rPr 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Classification table for cancer/ben nodule validation set 2(random selected)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17500">
                <a:tc>
                  <a:txBody>
                    <a:bodyPr/>
                    <a:lstStyle/>
                    <a:p>
                      <a:pPr algn="ctr" fontAlgn="ctr"/>
                      <a:r>
                        <a:rPr lang="zh-CN" sz="950" b="0" i="1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Probability Level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950" b="0" i="1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Correct Events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950" b="0" i="1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Correct Nonevents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950" b="0" i="1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Incorrect Nonevents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950" b="0" i="1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Incorrect Events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950" b="0" i="1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Correct Classification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950" b="0" i="1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Sensitivity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950" b="0" i="1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Specificity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0.13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65.363128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88.888889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41.573034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0.55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80.446927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82.222222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78.651685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0.68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80.446927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80.898876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pic>
        <p:nvPicPr>
          <p:cNvPr id="8" name="图片 7" descr="roc_v1a2.em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3246483"/>
            <a:ext cx="2870025" cy="385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5988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1216" y="274638"/>
            <a:ext cx="8075240" cy="778098"/>
          </a:xfrm>
        </p:spPr>
        <p:txBody>
          <a:bodyPr/>
          <a:lstStyle/>
          <a:p>
            <a:r>
              <a:rPr kumimoji="1" lang="en-US" altLang="zh-CN" dirty="0" smtClean="0">
                <a:latin typeface="Arial"/>
                <a:cs typeface="Arial"/>
              </a:rPr>
              <a:t>Cohort Design Part 2</a:t>
            </a:r>
            <a:endParaRPr kumimoji="1" lang="zh-CN" altLang="en-US" dirty="0">
              <a:latin typeface="Arial"/>
              <a:cs typeface="Arial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707904" y="2132856"/>
            <a:ext cx="1656184" cy="576064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0000"/>
                </a:solidFill>
              </a:rPr>
              <a:t>764 cases</a:t>
            </a:r>
            <a:endParaRPr kumimoji="1" lang="zh-CN" altLang="en-US" dirty="0">
              <a:solidFill>
                <a:srgbClr val="00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707904" y="1196752"/>
            <a:ext cx="1656184" cy="576064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0000"/>
                </a:solidFill>
              </a:rPr>
              <a:t>5 centers</a:t>
            </a:r>
            <a:endParaRPr kumimoji="1" lang="zh-CN" altLang="en-US" dirty="0">
              <a:solidFill>
                <a:srgbClr val="000000"/>
              </a:solidFill>
            </a:endParaRPr>
          </a:p>
        </p:txBody>
      </p:sp>
      <p:sp>
        <p:nvSpPr>
          <p:cNvPr id="14" name="决策 13"/>
          <p:cNvSpPr/>
          <p:nvPr/>
        </p:nvSpPr>
        <p:spPr>
          <a:xfrm>
            <a:off x="3779912" y="2996952"/>
            <a:ext cx="1512168" cy="720080"/>
          </a:xfrm>
          <a:prstGeom prst="flowChartDecision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0000"/>
                </a:solidFill>
              </a:rPr>
              <a:t>CT</a:t>
            </a:r>
            <a:endParaRPr kumimoji="1" lang="zh-CN" altLang="en-US" dirty="0">
              <a:solidFill>
                <a:srgbClr val="000000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195736" y="3789040"/>
            <a:ext cx="1656184" cy="576064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0000"/>
                </a:solidFill>
              </a:rPr>
              <a:t>Non Pro-CA</a:t>
            </a:r>
            <a:endParaRPr kumimoji="1" lang="zh-CN" altLang="en-US" dirty="0">
              <a:solidFill>
                <a:srgbClr val="00000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148064" y="3861048"/>
            <a:ext cx="1656184" cy="576064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0000"/>
                </a:solidFill>
              </a:rPr>
              <a:t>Pro-CA</a:t>
            </a:r>
            <a:endParaRPr kumimoji="1" lang="zh-CN" altLang="en-US" dirty="0">
              <a:solidFill>
                <a:srgbClr val="000000"/>
              </a:solidFill>
            </a:endParaRPr>
          </a:p>
        </p:txBody>
      </p:sp>
      <p:sp>
        <p:nvSpPr>
          <p:cNvPr id="26" name="决策 25"/>
          <p:cNvSpPr/>
          <p:nvPr/>
        </p:nvSpPr>
        <p:spPr>
          <a:xfrm>
            <a:off x="2267744" y="4869160"/>
            <a:ext cx="1512168" cy="720080"/>
          </a:xfrm>
          <a:prstGeom prst="flowChartDecision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0000"/>
                </a:solidFill>
              </a:rPr>
              <a:t>CT f/u</a:t>
            </a:r>
            <a:endParaRPr kumimoji="1" lang="zh-CN" altLang="en-US" dirty="0">
              <a:solidFill>
                <a:srgbClr val="00000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195736" y="6093296"/>
            <a:ext cx="1656184" cy="576064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0000"/>
                </a:solidFill>
              </a:rPr>
              <a:t>Non CA</a:t>
            </a:r>
            <a:endParaRPr kumimoji="1" lang="zh-CN" altLang="en-US" dirty="0">
              <a:solidFill>
                <a:srgbClr val="000000"/>
              </a:solidFill>
            </a:endParaRPr>
          </a:p>
        </p:txBody>
      </p:sp>
      <p:cxnSp>
        <p:nvCxnSpPr>
          <p:cNvPr id="29" name="肘形连接符 28"/>
          <p:cNvCxnSpPr>
            <a:stCxn id="14" idx="1"/>
            <a:endCxn id="22" idx="0"/>
          </p:cNvCxnSpPr>
          <p:nvPr/>
        </p:nvCxnSpPr>
        <p:spPr>
          <a:xfrm rot="10800000" flipV="1">
            <a:off x="3023828" y="3356992"/>
            <a:ext cx="756084" cy="43204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肘形连接符 30"/>
          <p:cNvCxnSpPr>
            <a:stCxn id="14" idx="3"/>
            <a:endCxn id="23" idx="0"/>
          </p:cNvCxnSpPr>
          <p:nvPr/>
        </p:nvCxnSpPr>
        <p:spPr>
          <a:xfrm>
            <a:off x="5292080" y="3356992"/>
            <a:ext cx="684076" cy="50405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/>
          <p:cNvCxnSpPr>
            <a:stCxn id="22" idx="2"/>
            <a:endCxn id="26" idx="0"/>
          </p:cNvCxnSpPr>
          <p:nvPr/>
        </p:nvCxnSpPr>
        <p:spPr>
          <a:xfrm>
            <a:off x="3023828" y="4365104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/>
          <p:cNvCxnSpPr>
            <a:stCxn id="26" idx="2"/>
            <a:endCxn id="27" idx="0"/>
          </p:cNvCxnSpPr>
          <p:nvPr/>
        </p:nvCxnSpPr>
        <p:spPr>
          <a:xfrm>
            <a:off x="3023828" y="5589240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肘形连接符 36"/>
          <p:cNvCxnSpPr>
            <a:stCxn id="26" idx="3"/>
            <a:endCxn id="23" idx="1"/>
          </p:cNvCxnSpPr>
          <p:nvPr/>
        </p:nvCxnSpPr>
        <p:spPr>
          <a:xfrm flipV="1">
            <a:off x="3779912" y="4149080"/>
            <a:ext cx="1368152" cy="108012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5148064" y="6093296"/>
            <a:ext cx="1656184" cy="576064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0000"/>
                </a:solidFill>
              </a:rPr>
              <a:t>CA</a:t>
            </a:r>
            <a:endParaRPr kumimoji="1" lang="zh-CN" altLang="en-US" dirty="0">
              <a:solidFill>
                <a:srgbClr val="000000"/>
              </a:solidFill>
            </a:endParaRPr>
          </a:p>
        </p:txBody>
      </p:sp>
      <p:cxnSp>
        <p:nvCxnSpPr>
          <p:cNvPr id="40" name="直线箭头连接符 39"/>
          <p:cNvCxnSpPr>
            <a:stCxn id="23" idx="2"/>
            <a:endCxn id="41" idx="0"/>
          </p:cNvCxnSpPr>
          <p:nvPr/>
        </p:nvCxnSpPr>
        <p:spPr>
          <a:xfrm>
            <a:off x="5976156" y="4437112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决策 40"/>
          <p:cNvSpPr/>
          <p:nvPr/>
        </p:nvSpPr>
        <p:spPr>
          <a:xfrm>
            <a:off x="5220072" y="4869160"/>
            <a:ext cx="1512168" cy="720080"/>
          </a:xfrm>
          <a:prstGeom prst="flowChartDecision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>
                <a:solidFill>
                  <a:srgbClr val="000000"/>
                </a:solidFill>
              </a:rPr>
              <a:t>Bx</a:t>
            </a:r>
            <a:r>
              <a:rPr kumimoji="1" lang="en-US" altLang="zh-CN" dirty="0" smtClean="0">
                <a:solidFill>
                  <a:srgbClr val="000000"/>
                </a:solidFill>
              </a:rPr>
              <a:t>/</a:t>
            </a:r>
            <a:r>
              <a:rPr kumimoji="1" lang="en-US" altLang="zh-CN" dirty="0" err="1" smtClean="0">
                <a:solidFill>
                  <a:srgbClr val="000000"/>
                </a:solidFill>
              </a:rPr>
              <a:t>Sx</a:t>
            </a:r>
            <a:endParaRPr kumimoji="1" lang="zh-CN" altLang="en-US" dirty="0">
              <a:solidFill>
                <a:srgbClr val="000000"/>
              </a:solidFill>
            </a:endParaRPr>
          </a:p>
        </p:txBody>
      </p:sp>
      <p:cxnSp>
        <p:nvCxnSpPr>
          <p:cNvPr id="45" name="肘形连接符 44"/>
          <p:cNvCxnSpPr>
            <a:stCxn id="41" idx="1"/>
            <a:endCxn id="27" idx="3"/>
          </p:cNvCxnSpPr>
          <p:nvPr/>
        </p:nvCxnSpPr>
        <p:spPr>
          <a:xfrm rot="10800000" flipV="1">
            <a:off x="3851920" y="5229200"/>
            <a:ext cx="1368152" cy="1152128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/>
          <p:cNvCxnSpPr>
            <a:stCxn id="41" idx="2"/>
            <a:endCxn id="38" idx="0"/>
          </p:cNvCxnSpPr>
          <p:nvPr/>
        </p:nvCxnSpPr>
        <p:spPr>
          <a:xfrm>
            <a:off x="5976156" y="5589240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直线箭头连接符 99"/>
          <p:cNvCxnSpPr>
            <a:stCxn id="10" idx="2"/>
            <a:endCxn id="4" idx="0"/>
          </p:cNvCxnSpPr>
          <p:nvPr/>
        </p:nvCxnSpPr>
        <p:spPr>
          <a:xfrm>
            <a:off x="4535996" y="1772816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直线箭头连接符 101"/>
          <p:cNvCxnSpPr>
            <a:stCxn id="4" idx="2"/>
            <a:endCxn id="14" idx="0"/>
          </p:cNvCxnSpPr>
          <p:nvPr/>
        </p:nvCxnSpPr>
        <p:spPr>
          <a:xfrm>
            <a:off x="4535996" y="2708920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矩形 102"/>
          <p:cNvSpPr/>
          <p:nvPr/>
        </p:nvSpPr>
        <p:spPr>
          <a:xfrm>
            <a:off x="7452320" y="3356992"/>
            <a:ext cx="1656184" cy="576064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0000"/>
                </a:solidFill>
              </a:rPr>
              <a:t>Blood test</a:t>
            </a:r>
            <a:endParaRPr kumimoji="1" lang="zh-CN" altLang="en-US" dirty="0">
              <a:solidFill>
                <a:srgbClr val="000000"/>
              </a:solidFill>
            </a:endParaRPr>
          </a:p>
        </p:txBody>
      </p:sp>
      <p:sp>
        <p:nvSpPr>
          <p:cNvPr id="104" name="左箭头 103"/>
          <p:cNvSpPr/>
          <p:nvPr/>
        </p:nvSpPr>
        <p:spPr>
          <a:xfrm>
            <a:off x="6876256" y="3429000"/>
            <a:ext cx="360040" cy="216024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5" name="矩形 104"/>
          <p:cNvSpPr/>
          <p:nvPr/>
        </p:nvSpPr>
        <p:spPr>
          <a:xfrm>
            <a:off x="7452320" y="4941168"/>
            <a:ext cx="1656184" cy="576064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0000"/>
                </a:solidFill>
              </a:rPr>
              <a:t>Nodule Model</a:t>
            </a:r>
            <a:endParaRPr kumimoji="1" lang="zh-CN" altLang="en-US" dirty="0">
              <a:solidFill>
                <a:srgbClr val="000000"/>
              </a:solidFill>
            </a:endParaRPr>
          </a:p>
        </p:txBody>
      </p:sp>
      <p:sp>
        <p:nvSpPr>
          <p:cNvPr id="106" name="左箭头 105"/>
          <p:cNvSpPr/>
          <p:nvPr/>
        </p:nvSpPr>
        <p:spPr>
          <a:xfrm>
            <a:off x="6948264" y="5085184"/>
            <a:ext cx="360040" cy="216024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7" name="矩形 106"/>
          <p:cNvSpPr/>
          <p:nvPr/>
        </p:nvSpPr>
        <p:spPr>
          <a:xfrm>
            <a:off x="35496" y="4941168"/>
            <a:ext cx="1656184" cy="576064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0000"/>
                </a:solidFill>
              </a:rPr>
              <a:t>High Risk Model</a:t>
            </a:r>
            <a:endParaRPr kumimoji="1" lang="zh-CN" altLang="en-US" dirty="0">
              <a:solidFill>
                <a:srgbClr val="000000"/>
              </a:solidFill>
            </a:endParaRPr>
          </a:p>
        </p:txBody>
      </p:sp>
      <p:sp>
        <p:nvSpPr>
          <p:cNvPr id="108" name="左箭头 107"/>
          <p:cNvSpPr/>
          <p:nvPr/>
        </p:nvSpPr>
        <p:spPr>
          <a:xfrm rot="10800000">
            <a:off x="1835696" y="5085184"/>
            <a:ext cx="360040" cy="216024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9" name="矩形 108"/>
          <p:cNvSpPr/>
          <p:nvPr/>
        </p:nvSpPr>
        <p:spPr>
          <a:xfrm>
            <a:off x="7452320" y="5805264"/>
            <a:ext cx="1656184" cy="576064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0000"/>
                </a:solidFill>
              </a:rPr>
              <a:t>VS. </a:t>
            </a:r>
          </a:p>
          <a:p>
            <a:pPr algn="ctr"/>
            <a:r>
              <a:rPr kumimoji="1" lang="en-US" altLang="zh-CN" dirty="0" smtClean="0">
                <a:solidFill>
                  <a:srgbClr val="000000"/>
                </a:solidFill>
              </a:rPr>
              <a:t>ACCP Model</a:t>
            </a:r>
            <a:endParaRPr kumimoji="1" lang="zh-CN" altLang="en-US" dirty="0">
              <a:solidFill>
                <a:srgbClr val="000000"/>
              </a:solidFill>
            </a:endParaRPr>
          </a:p>
        </p:txBody>
      </p:sp>
      <p:cxnSp>
        <p:nvCxnSpPr>
          <p:cNvPr id="111" name="直线箭头连接符 110"/>
          <p:cNvCxnSpPr>
            <a:stCxn id="105" idx="2"/>
            <a:endCxn id="109" idx="0"/>
          </p:cNvCxnSpPr>
          <p:nvPr/>
        </p:nvCxnSpPr>
        <p:spPr>
          <a:xfrm>
            <a:off x="8280412" y="5517232"/>
            <a:ext cx="0" cy="28803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5796136" y="2132856"/>
            <a:ext cx="1656184" cy="576064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zh-CN" dirty="0" smtClean="0">
                <a:solidFill>
                  <a:srgbClr val="000000"/>
                </a:solidFill>
              </a:rPr>
              <a:t>2</a:t>
            </a:r>
            <a:r>
              <a:rPr kumimoji="1" lang="en-US" altLang="zh-CN" dirty="0" smtClean="0">
                <a:solidFill>
                  <a:srgbClr val="000000"/>
                </a:solidFill>
              </a:rPr>
              <a:t>3 cases r/o</a:t>
            </a:r>
            <a:endParaRPr kumimoji="1" lang="zh-CN" altLang="en-US" dirty="0">
              <a:solidFill>
                <a:srgbClr val="000000"/>
              </a:solidFill>
            </a:endParaRPr>
          </a:p>
        </p:txBody>
      </p:sp>
      <p:cxnSp>
        <p:nvCxnSpPr>
          <p:cNvPr id="5" name="直线箭头连接符 4"/>
          <p:cNvCxnSpPr>
            <a:stCxn id="4" idx="3"/>
            <a:endCxn id="30" idx="1"/>
          </p:cNvCxnSpPr>
          <p:nvPr/>
        </p:nvCxnSpPr>
        <p:spPr>
          <a:xfrm>
            <a:off x="5364088" y="2420888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2051720" y="2852936"/>
            <a:ext cx="4896544" cy="2952328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51000"/>
                  <a:satMod val="130000"/>
                  <a:alpha val="56000"/>
                </a:schemeClr>
              </a:gs>
              <a:gs pos="80000">
                <a:schemeClr val="accent1">
                  <a:shade val="93000"/>
                  <a:satMod val="130000"/>
                  <a:alpha val="56000"/>
                </a:schemeClr>
              </a:gs>
              <a:gs pos="100000">
                <a:schemeClr val="accent1">
                  <a:shade val="94000"/>
                  <a:satMod val="135000"/>
                  <a:alpha val="5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BLIND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71179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NODULE MODEL </a:t>
            </a:r>
            <a:br>
              <a:rPr kumimoji="1" lang="en-US" altLang="zh-CN" dirty="0" smtClean="0"/>
            </a:br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Part 1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44758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Inclusion Criteria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Clinical valued of high risk nodule</a:t>
            </a:r>
          </a:p>
          <a:p>
            <a:r>
              <a:rPr kumimoji="1" lang="en-US" altLang="zh-CN" dirty="0" smtClean="0"/>
              <a:t>All follow-up biopsy or surgical treatment</a:t>
            </a:r>
          </a:p>
        </p:txBody>
      </p:sp>
    </p:spTree>
    <p:extLst>
      <p:ext uri="{BB962C8B-B14F-4D97-AF65-F5344CB8AC3E}">
        <p14:creationId xmlns:p14="http://schemas.microsoft.com/office/powerpoint/2010/main" val="16686539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Training Phase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3 centers, 227 nodules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755576" y="5157192"/>
            <a:ext cx="76328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/>
              <a:t>Probability of malignancy = e</a:t>
            </a:r>
            <a:r>
              <a:rPr lang="en-US" altLang="zh-CN" baseline="30000" dirty="0"/>
              <a:t>x</a:t>
            </a:r>
            <a:r>
              <a:rPr lang="en-US" altLang="zh-CN" dirty="0"/>
              <a:t>/(1+e</a:t>
            </a:r>
            <a:r>
              <a:rPr lang="en-US" altLang="zh-CN" baseline="30000" dirty="0"/>
              <a:t>x</a:t>
            </a:r>
            <a:r>
              <a:rPr lang="en-US" altLang="zh-CN" dirty="0"/>
              <a:t>)</a:t>
            </a:r>
          </a:p>
          <a:p>
            <a:pPr>
              <a:buNone/>
            </a:pPr>
            <a:r>
              <a:rPr lang="en-US" altLang="zh-CN" dirty="0"/>
              <a:t>X=</a:t>
            </a:r>
            <a:r>
              <a:rPr lang="en-US" altLang="zh-CN" dirty="0" smtClean="0"/>
              <a:t>-2.7546+</a:t>
            </a:r>
            <a:r>
              <a:rPr lang="zh-CN" altLang="en-US" dirty="0"/>
              <a:t>（</a:t>
            </a:r>
            <a:r>
              <a:rPr lang="en-US" altLang="zh-CN" dirty="0" smtClean="0"/>
              <a:t>0.0443 </a:t>
            </a:r>
            <a:r>
              <a:rPr lang="en-US" altLang="zh-CN" dirty="0"/>
              <a:t>×age</a:t>
            </a:r>
            <a:r>
              <a:rPr lang="zh-CN" altLang="en-US" dirty="0"/>
              <a:t>）</a:t>
            </a:r>
            <a:r>
              <a:rPr lang="en-US" altLang="zh-CN" dirty="0"/>
              <a:t>+</a:t>
            </a:r>
            <a:r>
              <a:rPr lang="zh-CN" altLang="en-US" dirty="0" smtClean="0"/>
              <a:t>（</a:t>
            </a:r>
            <a:r>
              <a:rPr lang="zh-CN" altLang="zh-CN" dirty="0" smtClean="0"/>
              <a:t>1</a:t>
            </a:r>
            <a:r>
              <a:rPr lang="en-US" altLang="zh-CN" dirty="0" smtClean="0"/>
              <a:t>.9305 </a:t>
            </a:r>
            <a:r>
              <a:rPr lang="en-US" altLang="zh-CN" dirty="0"/>
              <a:t>×smoke</a:t>
            </a:r>
            <a:r>
              <a:rPr lang="zh-CN" altLang="en-US" dirty="0"/>
              <a:t>）</a:t>
            </a:r>
            <a:r>
              <a:rPr lang="en-US" altLang="zh-CN" dirty="0" smtClean="0"/>
              <a:t>+</a:t>
            </a:r>
            <a:r>
              <a:rPr lang="zh-CN" altLang="en-US" dirty="0" smtClean="0"/>
              <a:t>（</a:t>
            </a:r>
            <a:r>
              <a:rPr lang="en-US" altLang="zh-CN" dirty="0" smtClean="0"/>
              <a:t>-</a:t>
            </a:r>
            <a:r>
              <a:rPr lang="zh-CN" altLang="zh-CN" dirty="0" smtClean="0"/>
              <a:t>1</a:t>
            </a:r>
            <a:r>
              <a:rPr lang="en-US" altLang="zh-CN" dirty="0" smtClean="0"/>
              <a:t>.5188 </a:t>
            </a:r>
            <a:r>
              <a:rPr lang="en-US" altLang="zh-CN" dirty="0"/>
              <a:t>×sex</a:t>
            </a:r>
            <a:r>
              <a:rPr lang="zh-CN" altLang="en-US" dirty="0"/>
              <a:t>）</a:t>
            </a:r>
            <a:r>
              <a:rPr lang="en-US" altLang="zh-CN" dirty="0"/>
              <a:t>+</a:t>
            </a:r>
            <a:r>
              <a:rPr lang="zh-CN" altLang="en-US" dirty="0" smtClean="0"/>
              <a:t>（</a:t>
            </a:r>
            <a:r>
              <a:rPr lang="en-US" altLang="zh-CN" dirty="0" smtClean="0"/>
              <a:t>0.000097 </a:t>
            </a:r>
            <a:r>
              <a:rPr lang="en-US" altLang="zh-CN" dirty="0"/>
              <a:t>×</a:t>
            </a:r>
            <a:r>
              <a:rPr lang="en-US" altLang="zh-CN" dirty="0" err="1"/>
              <a:t>ProGRP</a:t>
            </a:r>
            <a:r>
              <a:rPr lang="zh-CN" altLang="en-US" dirty="0"/>
              <a:t>）</a:t>
            </a:r>
            <a:r>
              <a:rPr lang="en-US" altLang="zh-CN" dirty="0"/>
              <a:t>+</a:t>
            </a:r>
            <a:r>
              <a:rPr lang="zh-CN" altLang="en-US" dirty="0"/>
              <a:t>（</a:t>
            </a:r>
            <a:r>
              <a:rPr lang="en-US" altLang="zh-CN" dirty="0" smtClean="0"/>
              <a:t>0.0103 </a:t>
            </a:r>
            <a:r>
              <a:rPr lang="en-US" altLang="zh-CN" dirty="0"/>
              <a:t>×SCC</a:t>
            </a:r>
            <a:r>
              <a:rPr lang="zh-CN" altLang="en-US" dirty="0"/>
              <a:t>）</a:t>
            </a:r>
            <a:r>
              <a:rPr lang="en-US" altLang="zh-CN" dirty="0"/>
              <a:t>+</a:t>
            </a:r>
            <a:r>
              <a:rPr lang="zh-CN" altLang="en-US" dirty="0"/>
              <a:t>（</a:t>
            </a:r>
            <a:r>
              <a:rPr lang="en-US" altLang="zh-CN" dirty="0" smtClean="0"/>
              <a:t>0.218 </a:t>
            </a:r>
            <a:r>
              <a:rPr lang="en-US" altLang="zh-CN" dirty="0"/>
              <a:t>×CYFRA21-1</a:t>
            </a:r>
            <a:r>
              <a:rPr lang="zh-CN" altLang="en-US" dirty="0"/>
              <a:t>）</a:t>
            </a:r>
            <a:r>
              <a:rPr lang="en-US" altLang="zh-CN" dirty="0"/>
              <a:t>+</a:t>
            </a:r>
            <a:r>
              <a:rPr lang="zh-CN" altLang="en-US" dirty="0"/>
              <a:t>（</a:t>
            </a:r>
            <a:r>
              <a:rPr lang="en-US" altLang="zh-CN" dirty="0"/>
              <a:t>-</a:t>
            </a:r>
            <a:r>
              <a:rPr lang="en-US" altLang="zh-CN" dirty="0" smtClean="0"/>
              <a:t>0.00114 </a:t>
            </a:r>
            <a:r>
              <a:rPr lang="en-US" altLang="zh-CN" dirty="0"/>
              <a:t>×CEA</a:t>
            </a:r>
            <a:r>
              <a:rPr lang="zh-CN" altLang="en-US" dirty="0"/>
              <a:t>）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1253723"/>
              </p:ext>
            </p:extLst>
          </p:nvPr>
        </p:nvGraphicFramePr>
        <p:xfrm>
          <a:off x="857250" y="2420888"/>
          <a:ext cx="7429500" cy="2054860"/>
        </p:xfrm>
        <a:graphic>
          <a:graphicData uri="http://schemas.openxmlformats.org/drawingml/2006/table">
            <a:tbl>
              <a:tblPr/>
              <a:tblGrid>
                <a:gridCol w="825500"/>
                <a:gridCol w="825500"/>
                <a:gridCol w="825500"/>
                <a:gridCol w="825500"/>
                <a:gridCol w="825500"/>
                <a:gridCol w="825500"/>
                <a:gridCol w="825500"/>
                <a:gridCol w="825500"/>
                <a:gridCol w="825500"/>
              </a:tblGrid>
              <a:tr h="165100">
                <a:tc gridSpan="9">
                  <a:txBody>
                    <a:bodyPr/>
                    <a:lstStyle/>
                    <a:p>
                      <a:pPr algn="ctr" fontAlgn="b"/>
                      <a:r>
                        <a:rPr 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Parameter estimate and OR for cancer/noncancer trainning set 1(exc center 1 and 5)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622300">
                <a:tc>
                  <a:txBody>
                    <a:bodyPr/>
                    <a:lstStyle/>
                    <a:p>
                      <a:pPr algn="ctr" fontAlgn="ctr"/>
                      <a:r>
                        <a:rPr lang="zh-CN" sz="95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Parameter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95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DF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95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Estimate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95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Standard Error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95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Wald Chi-Square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95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Pr &gt; Chi-Square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95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Odds Ratio Estimate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95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Lower 95% Confidence Limit for Odds Ratio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95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Upper 95% Confidence Limit for Odds Ratio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l" fontAlgn="ctr"/>
                      <a:r>
                        <a:rPr 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Intercept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-2.7536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1.0391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7.0229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0.008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.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.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.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l" fontAlgn="ctr"/>
                      <a:r>
                        <a:rPr 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age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0.0443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0.0179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6.1431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0.0132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1.045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1.009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1.083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l" fontAlgn="ctr"/>
                      <a:r>
                        <a:rPr 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smokec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1.9305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0.927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4.3373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0.0373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6.893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1.12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42.406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l" fontAlgn="ctr"/>
                      <a:r>
                        <a:rPr 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sexc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-1.5188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0.9333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2.648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0.1037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0.219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0.035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1.364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l" fontAlgn="ctr"/>
                      <a:r>
                        <a:rPr 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Pro_GRP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0.000097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0.000291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0.111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0.739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1.001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l" fontAlgn="ctr"/>
                      <a:r>
                        <a:rPr 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SCC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0.0103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0.0876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0.0139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0.9061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1.01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0.851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1.2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l" fontAlgn="ctr"/>
                      <a:r>
                        <a:rPr 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CYFRA211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0.218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0.0747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8.527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0.0035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1.244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1.074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1.44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l" fontAlgn="ctr"/>
                      <a:r>
                        <a:rPr 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CEA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-0.0014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0.00114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1.4918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0.2219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0.999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0.996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1.001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016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1216" y="274638"/>
            <a:ext cx="8075240" cy="778098"/>
          </a:xfrm>
        </p:spPr>
        <p:txBody>
          <a:bodyPr/>
          <a:lstStyle/>
          <a:p>
            <a:r>
              <a:rPr kumimoji="1" lang="en-US" altLang="zh-CN" dirty="0" smtClean="0">
                <a:latin typeface="Arial"/>
                <a:cs typeface="Arial"/>
              </a:rPr>
              <a:t>Cohort Design Part 1</a:t>
            </a:r>
            <a:endParaRPr kumimoji="1" lang="zh-CN" altLang="en-US" dirty="0">
              <a:latin typeface="Arial"/>
              <a:cs typeface="Arial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707904" y="2132856"/>
            <a:ext cx="1656184" cy="576064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0000"/>
                </a:solidFill>
              </a:rPr>
              <a:t>7</a:t>
            </a:r>
            <a:r>
              <a:rPr kumimoji="1" lang="zh-CN" altLang="zh-CN" dirty="0" smtClean="0">
                <a:solidFill>
                  <a:srgbClr val="000000"/>
                </a:solidFill>
              </a:rPr>
              <a:t>4</a:t>
            </a:r>
            <a:r>
              <a:rPr kumimoji="1" lang="en-US" altLang="zh-CN" dirty="0" smtClean="0">
                <a:solidFill>
                  <a:srgbClr val="000000"/>
                </a:solidFill>
              </a:rPr>
              <a:t>1 cases</a:t>
            </a:r>
            <a:endParaRPr kumimoji="1" lang="zh-CN" altLang="en-US" dirty="0">
              <a:solidFill>
                <a:srgbClr val="00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707904" y="1196752"/>
            <a:ext cx="1656184" cy="576064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0000"/>
                </a:solidFill>
              </a:rPr>
              <a:t>5 centers</a:t>
            </a:r>
            <a:endParaRPr kumimoji="1" lang="zh-CN" altLang="en-US" dirty="0">
              <a:solidFill>
                <a:srgbClr val="000000"/>
              </a:solidFill>
            </a:endParaRPr>
          </a:p>
        </p:txBody>
      </p:sp>
      <p:sp>
        <p:nvSpPr>
          <p:cNvPr id="14" name="决策 13"/>
          <p:cNvSpPr/>
          <p:nvPr/>
        </p:nvSpPr>
        <p:spPr>
          <a:xfrm>
            <a:off x="3779912" y="2996952"/>
            <a:ext cx="1512168" cy="720080"/>
          </a:xfrm>
          <a:prstGeom prst="flowChartDecision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0000"/>
                </a:solidFill>
              </a:rPr>
              <a:t>CT</a:t>
            </a:r>
            <a:endParaRPr kumimoji="1" lang="zh-CN" altLang="en-US" dirty="0">
              <a:solidFill>
                <a:srgbClr val="000000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195736" y="3789040"/>
            <a:ext cx="1656184" cy="576064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0000"/>
                </a:solidFill>
              </a:rPr>
              <a:t>Non Pro-CA</a:t>
            </a:r>
          </a:p>
          <a:p>
            <a:pPr algn="ctr"/>
            <a:r>
              <a:rPr kumimoji="1" lang="zh-CN" altLang="zh-CN" dirty="0" smtClean="0">
                <a:solidFill>
                  <a:srgbClr val="000000"/>
                </a:solidFill>
              </a:rPr>
              <a:t>3</a:t>
            </a:r>
            <a:r>
              <a:rPr kumimoji="1" lang="en-US" altLang="zh-CN" dirty="0" smtClean="0">
                <a:solidFill>
                  <a:srgbClr val="000000"/>
                </a:solidFill>
              </a:rPr>
              <a:t>06</a:t>
            </a:r>
            <a:endParaRPr kumimoji="1" lang="zh-CN" altLang="en-US" dirty="0">
              <a:solidFill>
                <a:srgbClr val="00000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148064" y="3861048"/>
            <a:ext cx="1656184" cy="576064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0000"/>
                </a:solidFill>
              </a:rPr>
              <a:t>Pro-CA</a:t>
            </a:r>
          </a:p>
          <a:p>
            <a:pPr algn="ctr"/>
            <a:r>
              <a:rPr kumimoji="1" lang="zh-CN" altLang="zh-CN" dirty="0" smtClean="0">
                <a:solidFill>
                  <a:srgbClr val="000000"/>
                </a:solidFill>
              </a:rPr>
              <a:t>4</a:t>
            </a:r>
            <a:r>
              <a:rPr kumimoji="1" lang="zh-CN" altLang="zh-CN" dirty="0">
                <a:solidFill>
                  <a:srgbClr val="000000"/>
                </a:solidFill>
              </a:rPr>
              <a:t>5</a:t>
            </a:r>
            <a:r>
              <a:rPr kumimoji="1" lang="en-US" altLang="zh-CN" dirty="0" smtClean="0">
                <a:solidFill>
                  <a:srgbClr val="000000"/>
                </a:solidFill>
              </a:rPr>
              <a:t>5</a:t>
            </a:r>
            <a:endParaRPr kumimoji="1" lang="zh-CN" altLang="en-US" dirty="0">
              <a:solidFill>
                <a:srgbClr val="000000"/>
              </a:solidFill>
            </a:endParaRPr>
          </a:p>
        </p:txBody>
      </p:sp>
      <p:sp>
        <p:nvSpPr>
          <p:cNvPr id="26" name="决策 25"/>
          <p:cNvSpPr/>
          <p:nvPr/>
        </p:nvSpPr>
        <p:spPr>
          <a:xfrm>
            <a:off x="2267744" y="4869160"/>
            <a:ext cx="1512168" cy="720080"/>
          </a:xfrm>
          <a:prstGeom prst="flowChartDecision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0000"/>
                </a:solidFill>
              </a:rPr>
              <a:t>CT f/u</a:t>
            </a:r>
            <a:endParaRPr kumimoji="1" lang="zh-CN" altLang="en-US" dirty="0">
              <a:solidFill>
                <a:srgbClr val="00000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195736" y="6093296"/>
            <a:ext cx="1656184" cy="576064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0000"/>
                </a:solidFill>
              </a:rPr>
              <a:t>Non CA</a:t>
            </a:r>
          </a:p>
          <a:p>
            <a:pPr algn="ctr"/>
            <a:r>
              <a:rPr kumimoji="1" lang="zh-CN" altLang="zh-CN" dirty="0" smtClean="0">
                <a:solidFill>
                  <a:srgbClr val="000000"/>
                </a:solidFill>
              </a:rPr>
              <a:t>4</a:t>
            </a:r>
            <a:r>
              <a:rPr kumimoji="1" lang="en-US" altLang="zh-CN" dirty="0" smtClean="0">
                <a:solidFill>
                  <a:srgbClr val="000000"/>
                </a:solidFill>
              </a:rPr>
              <a:t>24</a:t>
            </a:r>
            <a:endParaRPr kumimoji="1" lang="zh-CN" altLang="en-US" dirty="0">
              <a:solidFill>
                <a:srgbClr val="000000"/>
              </a:solidFill>
            </a:endParaRPr>
          </a:p>
        </p:txBody>
      </p:sp>
      <p:cxnSp>
        <p:nvCxnSpPr>
          <p:cNvPr id="29" name="肘形连接符 28"/>
          <p:cNvCxnSpPr>
            <a:stCxn id="14" idx="1"/>
            <a:endCxn id="22" idx="0"/>
          </p:cNvCxnSpPr>
          <p:nvPr/>
        </p:nvCxnSpPr>
        <p:spPr>
          <a:xfrm rot="10800000" flipV="1">
            <a:off x="3023828" y="3356992"/>
            <a:ext cx="756084" cy="43204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肘形连接符 30"/>
          <p:cNvCxnSpPr>
            <a:stCxn id="14" idx="3"/>
            <a:endCxn id="23" idx="0"/>
          </p:cNvCxnSpPr>
          <p:nvPr/>
        </p:nvCxnSpPr>
        <p:spPr>
          <a:xfrm>
            <a:off x="5292080" y="3356992"/>
            <a:ext cx="684076" cy="50405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/>
          <p:cNvCxnSpPr>
            <a:stCxn id="22" idx="2"/>
            <a:endCxn id="26" idx="0"/>
          </p:cNvCxnSpPr>
          <p:nvPr/>
        </p:nvCxnSpPr>
        <p:spPr>
          <a:xfrm>
            <a:off x="3023828" y="4365104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/>
          <p:cNvCxnSpPr>
            <a:stCxn id="26" idx="2"/>
            <a:endCxn id="27" idx="0"/>
          </p:cNvCxnSpPr>
          <p:nvPr/>
        </p:nvCxnSpPr>
        <p:spPr>
          <a:xfrm>
            <a:off x="3023828" y="5589240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肘形连接符 36"/>
          <p:cNvCxnSpPr>
            <a:stCxn id="26" idx="3"/>
            <a:endCxn id="23" idx="1"/>
          </p:cNvCxnSpPr>
          <p:nvPr/>
        </p:nvCxnSpPr>
        <p:spPr>
          <a:xfrm flipV="1">
            <a:off x="3779912" y="4149080"/>
            <a:ext cx="1368152" cy="108012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5148064" y="6093296"/>
            <a:ext cx="1656184" cy="576064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0000"/>
                </a:solidFill>
              </a:rPr>
              <a:t>CA</a:t>
            </a:r>
          </a:p>
          <a:p>
            <a:pPr algn="ctr"/>
            <a:r>
              <a:rPr kumimoji="1" lang="zh-CN" altLang="zh-CN" dirty="0" smtClean="0">
                <a:solidFill>
                  <a:srgbClr val="000000"/>
                </a:solidFill>
              </a:rPr>
              <a:t>3</a:t>
            </a:r>
            <a:r>
              <a:rPr kumimoji="1" lang="en-US" altLang="zh-CN" dirty="0" smtClean="0">
                <a:solidFill>
                  <a:srgbClr val="000000"/>
                </a:solidFill>
              </a:rPr>
              <a:t>17</a:t>
            </a:r>
            <a:endParaRPr kumimoji="1" lang="zh-CN" altLang="en-US" dirty="0">
              <a:solidFill>
                <a:srgbClr val="000000"/>
              </a:solidFill>
            </a:endParaRPr>
          </a:p>
        </p:txBody>
      </p:sp>
      <p:cxnSp>
        <p:nvCxnSpPr>
          <p:cNvPr id="40" name="直线箭头连接符 39"/>
          <p:cNvCxnSpPr>
            <a:stCxn id="23" idx="2"/>
            <a:endCxn id="41" idx="0"/>
          </p:cNvCxnSpPr>
          <p:nvPr/>
        </p:nvCxnSpPr>
        <p:spPr>
          <a:xfrm>
            <a:off x="5976156" y="4437112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决策 40"/>
          <p:cNvSpPr/>
          <p:nvPr/>
        </p:nvSpPr>
        <p:spPr>
          <a:xfrm>
            <a:off x="5220072" y="4869160"/>
            <a:ext cx="1512168" cy="720080"/>
          </a:xfrm>
          <a:prstGeom prst="flowChartDecision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>
                <a:solidFill>
                  <a:srgbClr val="000000"/>
                </a:solidFill>
              </a:rPr>
              <a:t>Bx</a:t>
            </a:r>
            <a:r>
              <a:rPr kumimoji="1" lang="en-US" altLang="zh-CN" dirty="0" smtClean="0">
                <a:solidFill>
                  <a:srgbClr val="000000"/>
                </a:solidFill>
              </a:rPr>
              <a:t>/</a:t>
            </a:r>
            <a:r>
              <a:rPr kumimoji="1" lang="en-US" altLang="zh-CN" dirty="0" err="1" smtClean="0">
                <a:solidFill>
                  <a:srgbClr val="000000"/>
                </a:solidFill>
              </a:rPr>
              <a:t>Sx</a:t>
            </a:r>
            <a:endParaRPr kumimoji="1" lang="zh-CN" altLang="en-US" dirty="0">
              <a:solidFill>
                <a:srgbClr val="000000"/>
              </a:solidFill>
            </a:endParaRPr>
          </a:p>
        </p:txBody>
      </p:sp>
      <p:cxnSp>
        <p:nvCxnSpPr>
          <p:cNvPr id="45" name="肘形连接符 44"/>
          <p:cNvCxnSpPr>
            <a:stCxn id="41" idx="1"/>
            <a:endCxn id="27" idx="3"/>
          </p:cNvCxnSpPr>
          <p:nvPr/>
        </p:nvCxnSpPr>
        <p:spPr>
          <a:xfrm rot="10800000" flipV="1">
            <a:off x="3851920" y="5229200"/>
            <a:ext cx="1368152" cy="1152128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/>
          <p:cNvCxnSpPr>
            <a:stCxn id="41" idx="2"/>
            <a:endCxn id="38" idx="0"/>
          </p:cNvCxnSpPr>
          <p:nvPr/>
        </p:nvCxnSpPr>
        <p:spPr>
          <a:xfrm>
            <a:off x="5976156" y="5589240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直线箭头连接符 99"/>
          <p:cNvCxnSpPr>
            <a:stCxn id="10" idx="2"/>
            <a:endCxn id="4" idx="0"/>
          </p:cNvCxnSpPr>
          <p:nvPr/>
        </p:nvCxnSpPr>
        <p:spPr>
          <a:xfrm>
            <a:off x="4535996" y="1772816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直线箭头连接符 101"/>
          <p:cNvCxnSpPr>
            <a:stCxn id="4" idx="2"/>
            <a:endCxn id="14" idx="0"/>
          </p:cNvCxnSpPr>
          <p:nvPr/>
        </p:nvCxnSpPr>
        <p:spPr>
          <a:xfrm>
            <a:off x="4535996" y="2708920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矩形 102"/>
          <p:cNvSpPr/>
          <p:nvPr/>
        </p:nvSpPr>
        <p:spPr>
          <a:xfrm>
            <a:off x="7452320" y="3356992"/>
            <a:ext cx="1656184" cy="576064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0000"/>
                </a:solidFill>
              </a:rPr>
              <a:t>Blood test</a:t>
            </a:r>
            <a:endParaRPr kumimoji="1" lang="zh-CN" altLang="en-US" dirty="0">
              <a:solidFill>
                <a:srgbClr val="000000"/>
              </a:solidFill>
            </a:endParaRPr>
          </a:p>
        </p:txBody>
      </p:sp>
      <p:sp>
        <p:nvSpPr>
          <p:cNvPr id="104" name="左箭头 103"/>
          <p:cNvSpPr/>
          <p:nvPr/>
        </p:nvSpPr>
        <p:spPr>
          <a:xfrm>
            <a:off x="6876256" y="3429000"/>
            <a:ext cx="360040" cy="216024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5" name="矩形 104"/>
          <p:cNvSpPr/>
          <p:nvPr/>
        </p:nvSpPr>
        <p:spPr>
          <a:xfrm>
            <a:off x="7452320" y="4941168"/>
            <a:ext cx="1656184" cy="576064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0000"/>
                </a:solidFill>
              </a:rPr>
              <a:t>Nodule Model</a:t>
            </a:r>
            <a:endParaRPr kumimoji="1" lang="zh-CN" altLang="en-US" dirty="0">
              <a:solidFill>
                <a:srgbClr val="000000"/>
              </a:solidFill>
            </a:endParaRPr>
          </a:p>
        </p:txBody>
      </p:sp>
      <p:sp>
        <p:nvSpPr>
          <p:cNvPr id="106" name="左箭头 105"/>
          <p:cNvSpPr/>
          <p:nvPr/>
        </p:nvSpPr>
        <p:spPr>
          <a:xfrm>
            <a:off x="6948264" y="5085184"/>
            <a:ext cx="360040" cy="216024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7" name="矩形 106"/>
          <p:cNvSpPr/>
          <p:nvPr/>
        </p:nvSpPr>
        <p:spPr>
          <a:xfrm>
            <a:off x="35496" y="4941168"/>
            <a:ext cx="1656184" cy="576064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0000"/>
                </a:solidFill>
              </a:rPr>
              <a:t>High Risk Model</a:t>
            </a:r>
            <a:endParaRPr kumimoji="1" lang="zh-CN" altLang="en-US" dirty="0">
              <a:solidFill>
                <a:srgbClr val="000000"/>
              </a:solidFill>
            </a:endParaRPr>
          </a:p>
        </p:txBody>
      </p:sp>
      <p:sp>
        <p:nvSpPr>
          <p:cNvPr id="108" name="左箭头 107"/>
          <p:cNvSpPr/>
          <p:nvPr/>
        </p:nvSpPr>
        <p:spPr>
          <a:xfrm rot="10800000">
            <a:off x="1835696" y="5085184"/>
            <a:ext cx="360040" cy="216024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9" name="矩形 108"/>
          <p:cNvSpPr/>
          <p:nvPr/>
        </p:nvSpPr>
        <p:spPr>
          <a:xfrm>
            <a:off x="7452320" y="5805264"/>
            <a:ext cx="1656184" cy="576064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0000"/>
                </a:solidFill>
              </a:rPr>
              <a:t>VS. </a:t>
            </a:r>
          </a:p>
          <a:p>
            <a:pPr algn="ctr"/>
            <a:r>
              <a:rPr kumimoji="1" lang="en-US" altLang="zh-CN" dirty="0" smtClean="0">
                <a:solidFill>
                  <a:srgbClr val="000000"/>
                </a:solidFill>
              </a:rPr>
              <a:t>ACCP Model</a:t>
            </a:r>
            <a:endParaRPr kumimoji="1" lang="zh-CN" altLang="en-US" dirty="0">
              <a:solidFill>
                <a:srgbClr val="000000"/>
              </a:solidFill>
            </a:endParaRPr>
          </a:p>
        </p:txBody>
      </p:sp>
      <p:cxnSp>
        <p:nvCxnSpPr>
          <p:cNvPr id="111" name="直线箭头连接符 110"/>
          <p:cNvCxnSpPr>
            <a:stCxn id="105" idx="2"/>
            <a:endCxn id="109" idx="0"/>
          </p:cNvCxnSpPr>
          <p:nvPr/>
        </p:nvCxnSpPr>
        <p:spPr>
          <a:xfrm>
            <a:off x="8280412" y="5517232"/>
            <a:ext cx="0" cy="28803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5796136" y="2132856"/>
            <a:ext cx="1656184" cy="576064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zh-CN" dirty="0" smtClean="0">
                <a:solidFill>
                  <a:srgbClr val="000000"/>
                </a:solidFill>
              </a:rPr>
              <a:t>2</a:t>
            </a:r>
            <a:r>
              <a:rPr kumimoji="1" lang="en-US" altLang="zh-CN" dirty="0" smtClean="0">
                <a:solidFill>
                  <a:srgbClr val="000000"/>
                </a:solidFill>
              </a:rPr>
              <a:t>3 cases r/o</a:t>
            </a:r>
            <a:endParaRPr kumimoji="1" lang="zh-CN" altLang="en-US" dirty="0">
              <a:solidFill>
                <a:srgbClr val="000000"/>
              </a:solidFill>
            </a:endParaRPr>
          </a:p>
        </p:txBody>
      </p:sp>
      <p:cxnSp>
        <p:nvCxnSpPr>
          <p:cNvPr id="5" name="直线箭头连接符 4"/>
          <p:cNvCxnSpPr>
            <a:stCxn id="4" idx="3"/>
            <a:endCxn id="30" idx="1"/>
          </p:cNvCxnSpPr>
          <p:nvPr/>
        </p:nvCxnSpPr>
        <p:spPr>
          <a:xfrm>
            <a:off x="5364088" y="2420888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102249" y="6093296"/>
            <a:ext cx="1656184" cy="576064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zh-CN" dirty="0" smtClean="0">
                <a:solidFill>
                  <a:srgbClr val="000000"/>
                </a:solidFill>
              </a:rPr>
              <a:t>2</a:t>
            </a:r>
            <a:r>
              <a:rPr kumimoji="1" lang="zh-CN" altLang="zh-CN" dirty="0">
                <a:solidFill>
                  <a:srgbClr val="000000"/>
                </a:solidFill>
              </a:rPr>
              <a:t>0</a:t>
            </a:r>
            <a:r>
              <a:rPr kumimoji="1" lang="en-US" altLang="zh-CN" dirty="0" smtClean="0">
                <a:solidFill>
                  <a:srgbClr val="000000"/>
                </a:solidFill>
              </a:rPr>
              <a:t> cases Metastasis</a:t>
            </a:r>
            <a:endParaRPr kumimoji="1" lang="zh-CN" altLang="en-US" dirty="0">
              <a:solidFill>
                <a:srgbClr val="000000"/>
              </a:solidFill>
            </a:endParaRPr>
          </a:p>
        </p:txBody>
      </p:sp>
      <p:cxnSp>
        <p:nvCxnSpPr>
          <p:cNvPr id="36" name="直线箭头连接符 35"/>
          <p:cNvCxnSpPr>
            <a:stCxn id="27" idx="1"/>
          </p:cNvCxnSpPr>
          <p:nvPr/>
        </p:nvCxnSpPr>
        <p:spPr>
          <a:xfrm flipH="1">
            <a:off x="1691680" y="6381328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074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Training Phase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516216" y="6021288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AUC</a:t>
            </a:r>
            <a:r>
              <a:rPr kumimoji="1" lang="zh-CN" altLang="en-US" dirty="0" smtClean="0"/>
              <a:t>＝</a:t>
            </a:r>
            <a:r>
              <a:rPr kumimoji="1" lang="en-US" altLang="zh-CN" dirty="0" smtClean="0"/>
              <a:t>0.7690</a:t>
            </a:r>
            <a:endParaRPr kumimoji="1"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583507"/>
              </p:ext>
            </p:extLst>
          </p:nvPr>
        </p:nvGraphicFramePr>
        <p:xfrm>
          <a:off x="467544" y="1259723"/>
          <a:ext cx="8229600" cy="1233173"/>
        </p:xfrm>
        <a:graphic>
          <a:graphicData uri="http://schemas.openxmlformats.org/drawingml/2006/table">
            <a:tbl>
              <a:tblPr/>
              <a:tblGrid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</a:tblGrid>
              <a:tr h="164592">
                <a:tc gridSpan="10">
                  <a:txBody>
                    <a:bodyPr/>
                    <a:lstStyle/>
                    <a:p>
                      <a:pPr algn="ctr" fontAlgn="b"/>
                      <a:r>
                        <a:rPr 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Classification table for cancer/noncancer trainning set 1 (exc center 1 and 5)</a:t>
                      </a:r>
                    </a:p>
                  </a:txBody>
                  <a:tcPr marL="12661" marR="12661" marT="126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89999">
                <a:tc>
                  <a:txBody>
                    <a:bodyPr/>
                    <a:lstStyle/>
                    <a:p>
                      <a:pPr algn="ctr" fontAlgn="ctr"/>
                      <a:r>
                        <a:rPr lang="zh-CN" sz="9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Probability Level</a:t>
                      </a:r>
                    </a:p>
                  </a:txBody>
                  <a:tcPr marL="12661" marR="12661" marT="1266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900" b="0" i="1" u="none" strike="noStrike" dirty="0">
                          <a:solidFill>
                            <a:srgbClr val="FF0000"/>
                          </a:solidFill>
                          <a:effectLst/>
                          <a:latin typeface="Times New Roman"/>
                        </a:rPr>
                        <a:t>Number of Correct Events</a:t>
                      </a:r>
                    </a:p>
                  </a:txBody>
                  <a:tcPr marL="12661" marR="12661" marT="1266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9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Number of Correct Nonevents</a:t>
                      </a:r>
                    </a:p>
                  </a:txBody>
                  <a:tcPr marL="12661" marR="12661" marT="1266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9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Number of Incorrect Events</a:t>
                      </a:r>
                    </a:p>
                  </a:txBody>
                  <a:tcPr marL="12661" marR="12661" marT="1266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900" b="0" i="1" u="none" strike="noStrike" dirty="0">
                          <a:solidFill>
                            <a:srgbClr val="FF0000"/>
                          </a:solidFill>
                          <a:effectLst/>
                          <a:latin typeface="Times New Roman"/>
                        </a:rPr>
                        <a:t>Number of Incorrect Nonevents</a:t>
                      </a:r>
                    </a:p>
                  </a:txBody>
                  <a:tcPr marL="12661" marR="12661" marT="1266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9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Percentage of Correct Classification</a:t>
                      </a:r>
                    </a:p>
                  </a:txBody>
                  <a:tcPr marL="12661" marR="12661" marT="1266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9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Sensitivity in Percent</a:t>
                      </a:r>
                    </a:p>
                  </a:txBody>
                  <a:tcPr marL="12661" marR="12661" marT="1266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9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Specificity in Percent</a:t>
                      </a:r>
                    </a:p>
                  </a:txBody>
                  <a:tcPr marL="12661" marR="12661" marT="1266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9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Percentage of False Positive</a:t>
                      </a:r>
                    </a:p>
                  </a:txBody>
                  <a:tcPr marL="12661" marR="12661" marT="1266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9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Percentage of False Negative</a:t>
                      </a:r>
                    </a:p>
                  </a:txBody>
                  <a:tcPr marL="12661" marR="12661" marT="1266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6995">
                <a:tc>
                  <a:txBody>
                    <a:bodyPr/>
                    <a:lstStyle/>
                    <a:p>
                      <a:pPr algn="r" fontAlgn="ctr"/>
                      <a:r>
                        <a:rPr 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0.4</a:t>
                      </a:r>
                    </a:p>
                  </a:txBody>
                  <a:tcPr marL="12661" marR="12661" marT="1266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/>
                        </a:rPr>
                        <a:t>145</a:t>
                      </a:r>
                    </a:p>
                  </a:txBody>
                  <a:tcPr marL="12661" marR="12661" marT="1266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8</a:t>
                      </a:r>
                    </a:p>
                  </a:txBody>
                  <a:tcPr marL="12661" marR="12661" marT="1266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65</a:t>
                      </a:r>
                    </a:p>
                  </a:txBody>
                  <a:tcPr marL="12661" marR="12661" marT="1266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/>
                        </a:rPr>
                        <a:t>9</a:t>
                      </a:r>
                    </a:p>
                  </a:txBody>
                  <a:tcPr marL="12661" marR="12661" marT="1266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67.4</a:t>
                      </a:r>
                    </a:p>
                  </a:txBody>
                  <a:tcPr marL="12661" marR="12661" marT="1266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94.2</a:t>
                      </a:r>
                    </a:p>
                  </a:txBody>
                  <a:tcPr marL="12661" marR="12661" marT="1266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11</a:t>
                      </a:r>
                    </a:p>
                  </a:txBody>
                  <a:tcPr marL="12661" marR="12661" marT="1266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31</a:t>
                      </a:r>
                    </a:p>
                  </a:txBody>
                  <a:tcPr marL="12661" marR="12661" marT="1266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52.9</a:t>
                      </a:r>
                    </a:p>
                  </a:txBody>
                  <a:tcPr marL="12661" marR="12661" marT="1266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6995">
                <a:tc>
                  <a:txBody>
                    <a:bodyPr/>
                    <a:lstStyle/>
                    <a:p>
                      <a:pPr algn="r" fontAlgn="ctr"/>
                      <a:r>
                        <a:rPr 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0.66</a:t>
                      </a:r>
                    </a:p>
                  </a:txBody>
                  <a:tcPr marL="12661" marR="12661" marT="1266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/>
                        </a:rPr>
                        <a:t>102</a:t>
                      </a:r>
                    </a:p>
                  </a:txBody>
                  <a:tcPr marL="12661" marR="12661" marT="1266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50</a:t>
                      </a:r>
                    </a:p>
                  </a:txBody>
                  <a:tcPr marL="12661" marR="12661" marT="1266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23</a:t>
                      </a:r>
                    </a:p>
                  </a:txBody>
                  <a:tcPr marL="12661" marR="12661" marT="1266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/>
                        </a:rPr>
                        <a:t>52</a:t>
                      </a:r>
                    </a:p>
                  </a:txBody>
                  <a:tcPr marL="12661" marR="12661" marT="1266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67</a:t>
                      </a:r>
                    </a:p>
                  </a:txBody>
                  <a:tcPr marL="12661" marR="12661" marT="1266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66.2</a:t>
                      </a:r>
                    </a:p>
                  </a:txBody>
                  <a:tcPr marL="12661" marR="12661" marT="1266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68.5</a:t>
                      </a:r>
                    </a:p>
                  </a:txBody>
                  <a:tcPr marL="12661" marR="12661" marT="1266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18.4</a:t>
                      </a:r>
                    </a:p>
                  </a:txBody>
                  <a:tcPr marL="12661" marR="12661" marT="1266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51</a:t>
                      </a:r>
                    </a:p>
                  </a:txBody>
                  <a:tcPr marL="12661" marR="12661" marT="1266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64592">
                <a:tc>
                  <a:txBody>
                    <a:bodyPr/>
                    <a:lstStyle/>
                    <a:p>
                      <a:pPr algn="r" fontAlgn="ctr"/>
                      <a:r>
                        <a:rPr 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0.91</a:t>
                      </a:r>
                    </a:p>
                  </a:txBody>
                  <a:tcPr marL="12661" marR="12661" marT="1266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/>
                        </a:rPr>
                        <a:t>30</a:t>
                      </a:r>
                    </a:p>
                  </a:txBody>
                  <a:tcPr marL="12661" marR="12661" marT="1266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68</a:t>
                      </a:r>
                    </a:p>
                  </a:txBody>
                  <a:tcPr marL="12661" marR="12661" marT="1266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</a:t>
                      </a:r>
                    </a:p>
                  </a:txBody>
                  <a:tcPr marL="12661" marR="12661" marT="1266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/>
                        </a:rPr>
                        <a:t>124</a:t>
                      </a:r>
                    </a:p>
                  </a:txBody>
                  <a:tcPr marL="12661" marR="12661" marT="1266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43.2</a:t>
                      </a:r>
                    </a:p>
                  </a:txBody>
                  <a:tcPr marL="12661" marR="12661" marT="1266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19.5</a:t>
                      </a:r>
                    </a:p>
                  </a:txBody>
                  <a:tcPr marL="12661" marR="12661" marT="1266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93.2</a:t>
                      </a:r>
                    </a:p>
                  </a:txBody>
                  <a:tcPr marL="12661" marR="12661" marT="1266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14.3</a:t>
                      </a:r>
                    </a:p>
                  </a:txBody>
                  <a:tcPr marL="12661" marR="12661" marT="1266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64.6</a:t>
                      </a:r>
                    </a:p>
                  </a:txBody>
                  <a:tcPr marL="12661" marR="12661" marT="1266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5004048" y="2204864"/>
            <a:ext cx="2304256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8" name="图片 7" descr="ROCCurve cancer vs noncancer in trainning set 1(exc 1,5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2930627"/>
            <a:ext cx="3479707" cy="3479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95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Validation Phase 1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2 centers, 1</a:t>
            </a:r>
            <a:r>
              <a:rPr kumimoji="1" lang="zh-CN" altLang="zh-CN" dirty="0" smtClean="0"/>
              <a:t>8</a:t>
            </a:r>
            <a:r>
              <a:rPr kumimoji="1" lang="en-US" altLang="zh-CN" dirty="0" smtClean="0"/>
              <a:t>2 nodules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516216" y="6021288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AUC</a:t>
            </a:r>
            <a:r>
              <a:rPr kumimoji="1" lang="zh-CN" altLang="en-US" dirty="0" smtClean="0"/>
              <a:t>＝</a:t>
            </a:r>
            <a:r>
              <a:rPr kumimoji="1" lang="en-US" altLang="zh-CN" dirty="0" smtClean="0"/>
              <a:t>0.7048</a:t>
            </a:r>
            <a:endParaRPr kumimoji="1"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4861987"/>
              </p:ext>
            </p:extLst>
          </p:nvPr>
        </p:nvGraphicFramePr>
        <p:xfrm>
          <a:off x="1270000" y="2348880"/>
          <a:ext cx="6604000" cy="805180"/>
        </p:xfrm>
        <a:graphic>
          <a:graphicData uri="http://schemas.openxmlformats.org/drawingml/2006/table">
            <a:tbl>
              <a:tblPr/>
              <a:tblGrid>
                <a:gridCol w="825500"/>
                <a:gridCol w="825500"/>
                <a:gridCol w="825500"/>
                <a:gridCol w="825500"/>
                <a:gridCol w="825500"/>
                <a:gridCol w="825500"/>
                <a:gridCol w="825500"/>
                <a:gridCol w="825500"/>
              </a:tblGrid>
              <a:tr h="165100">
                <a:tc gridSpan="8">
                  <a:txBody>
                    <a:bodyPr/>
                    <a:lstStyle/>
                    <a:p>
                      <a:pPr algn="ctr" fontAlgn="b"/>
                      <a:r>
                        <a:rPr 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Classification table for cancer/noncancer validation set 1(center 1 and 5)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17500">
                <a:tc>
                  <a:txBody>
                    <a:bodyPr/>
                    <a:lstStyle/>
                    <a:p>
                      <a:pPr algn="ctr" fontAlgn="ctr"/>
                      <a:r>
                        <a:rPr lang="zh-CN" sz="95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Probability Level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950" b="0" i="1" u="none" strike="noStrike" dirty="0">
                          <a:solidFill>
                            <a:srgbClr val="FF0000"/>
                          </a:solidFill>
                          <a:effectLst/>
                          <a:latin typeface="Times New Roman"/>
                        </a:rPr>
                        <a:t>Correct Events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95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Correct Nonevents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950" b="0" i="1" u="none" strike="noStrike" dirty="0">
                          <a:solidFill>
                            <a:srgbClr val="FF0000"/>
                          </a:solidFill>
                          <a:effectLst/>
                          <a:latin typeface="Times New Roman"/>
                        </a:rPr>
                        <a:t>Incorrect Nonevents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95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Incorrect Events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95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Correct Classification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95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Sensitivity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95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Specificity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/>
                        </a:rPr>
                        <a:t>123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/>
                        </a:rPr>
                        <a:t>33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72.527473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87.857143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21.428571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0.66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/>
                        </a:rPr>
                        <a:t>87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/>
                        </a:rPr>
                        <a:t>12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64.285714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62.142857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71.428571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pic>
        <p:nvPicPr>
          <p:cNvPr id="8" name="图片 7" descr="roc_v1.em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3068960"/>
            <a:ext cx="3168352" cy="4255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91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Validation </a:t>
            </a:r>
            <a:r>
              <a:rPr kumimoji="1" lang="en-US" altLang="zh-CN" dirty="0" smtClean="0"/>
              <a:t>Phase 2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5</a:t>
            </a:r>
            <a:r>
              <a:rPr kumimoji="1" lang="en-US" altLang="zh-CN" dirty="0" smtClean="0"/>
              <a:t> </a:t>
            </a:r>
            <a:r>
              <a:rPr kumimoji="1" lang="en-US" altLang="zh-CN" dirty="0"/>
              <a:t>centers, </a:t>
            </a:r>
            <a:r>
              <a:rPr kumimoji="1" lang="en-US" altLang="zh-CN" dirty="0" smtClean="0"/>
              <a:t>randomized 151 </a:t>
            </a:r>
            <a:r>
              <a:rPr kumimoji="1" lang="en-US" altLang="zh-CN" dirty="0"/>
              <a:t>nodules</a:t>
            </a:r>
            <a:endParaRPr kumimoji="1" lang="zh-CN" altLang="en-US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516216" y="6021288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AUC</a:t>
            </a:r>
            <a:r>
              <a:rPr kumimoji="1" lang="zh-CN" altLang="en-US" dirty="0" smtClean="0"/>
              <a:t>＝</a:t>
            </a:r>
            <a:r>
              <a:rPr kumimoji="1" lang="en-US" altLang="zh-CN" dirty="0" smtClean="0"/>
              <a:t>0.7145</a:t>
            </a:r>
            <a:endParaRPr kumimoji="1" lang="zh-CN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0517937"/>
              </p:ext>
            </p:extLst>
          </p:nvPr>
        </p:nvGraphicFramePr>
        <p:xfrm>
          <a:off x="1270000" y="2276872"/>
          <a:ext cx="6604000" cy="970280"/>
        </p:xfrm>
        <a:graphic>
          <a:graphicData uri="http://schemas.openxmlformats.org/drawingml/2006/table">
            <a:tbl>
              <a:tblPr/>
              <a:tblGrid>
                <a:gridCol w="825500"/>
                <a:gridCol w="825500"/>
                <a:gridCol w="825500"/>
                <a:gridCol w="825500"/>
                <a:gridCol w="825500"/>
                <a:gridCol w="825500"/>
                <a:gridCol w="825500"/>
                <a:gridCol w="825500"/>
              </a:tblGrid>
              <a:tr h="165100">
                <a:tc gridSpan="8">
                  <a:txBody>
                    <a:bodyPr/>
                    <a:lstStyle/>
                    <a:p>
                      <a:pPr algn="ct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Classification table for cancer/noncancer validation set 2(random selected)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17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Probability Level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Correct Events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Correct Nonevents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Incorrect Nonevents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Incorrect Events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Correct Classification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Sensitivity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Specificity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98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68.874172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90.740741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13.953488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0.66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66.225166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61.111111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79.069767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0.91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91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39.072848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15.740741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97.674419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5580112" y="2924944"/>
            <a:ext cx="2304256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9" name="图片 8" descr="roc_v1_2.em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952" y="2780928"/>
            <a:ext cx="3571335" cy="4796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7912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HIGH RISK MODEL</a:t>
            </a:r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Part 1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10431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Inclusion Criteria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Population with high risk factor of lung cancer</a:t>
            </a:r>
          </a:p>
          <a:p>
            <a:r>
              <a:rPr kumimoji="1" lang="en-US" altLang="zh-CN" dirty="0" smtClean="0"/>
              <a:t>All follow-up at lease 2 year of clinical treatment (include planned CT scan, biopsy or surgical treatment)</a:t>
            </a:r>
          </a:p>
        </p:txBody>
      </p:sp>
    </p:spTree>
    <p:extLst>
      <p:ext uri="{BB962C8B-B14F-4D97-AF65-F5344CB8AC3E}">
        <p14:creationId xmlns:p14="http://schemas.microsoft.com/office/powerpoint/2010/main" val="36149739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Training Phase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3 centers, </a:t>
            </a:r>
            <a:r>
              <a:rPr kumimoji="1" lang="zh-CN" altLang="zh-CN" dirty="0" smtClean="0"/>
              <a:t>3</a:t>
            </a:r>
            <a:r>
              <a:rPr kumimoji="1" lang="en-US" altLang="zh-CN" dirty="0" smtClean="0"/>
              <a:t>89 cases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755576" y="5157192"/>
            <a:ext cx="76328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/>
              <a:t>Probability of malignancy = e</a:t>
            </a:r>
            <a:r>
              <a:rPr lang="en-US" altLang="zh-CN" baseline="30000" dirty="0"/>
              <a:t>x</a:t>
            </a:r>
            <a:r>
              <a:rPr lang="en-US" altLang="zh-CN" dirty="0"/>
              <a:t>/(1+e</a:t>
            </a:r>
            <a:r>
              <a:rPr lang="en-US" altLang="zh-CN" baseline="30000" dirty="0"/>
              <a:t>x</a:t>
            </a:r>
            <a:r>
              <a:rPr lang="en-US" altLang="zh-CN" dirty="0"/>
              <a:t>)</a:t>
            </a:r>
          </a:p>
          <a:p>
            <a:pPr>
              <a:buNone/>
            </a:pPr>
            <a:r>
              <a:rPr lang="en-US" altLang="zh-CN" dirty="0"/>
              <a:t>X=</a:t>
            </a:r>
            <a:r>
              <a:rPr lang="en-US" altLang="zh-CN" dirty="0" smtClean="0"/>
              <a:t>-2.9169+</a:t>
            </a:r>
            <a:r>
              <a:rPr lang="zh-CN" altLang="en-US" dirty="0"/>
              <a:t>（</a:t>
            </a:r>
            <a:r>
              <a:rPr lang="en-US" altLang="zh-CN" dirty="0" smtClean="0"/>
              <a:t>0.03 </a:t>
            </a:r>
            <a:r>
              <a:rPr lang="en-US" altLang="zh-CN" dirty="0"/>
              <a:t>×age</a:t>
            </a:r>
            <a:r>
              <a:rPr lang="zh-CN" altLang="en-US" dirty="0"/>
              <a:t>）</a:t>
            </a:r>
            <a:r>
              <a:rPr lang="en-US" altLang="zh-CN" dirty="0"/>
              <a:t>+</a:t>
            </a:r>
            <a:r>
              <a:rPr lang="zh-CN" altLang="en-US" dirty="0" smtClean="0"/>
              <a:t>（</a:t>
            </a:r>
            <a:r>
              <a:rPr lang="zh-CN" altLang="zh-CN" dirty="0" smtClean="0"/>
              <a:t>1</a:t>
            </a:r>
            <a:r>
              <a:rPr lang="en-US" altLang="zh-CN" dirty="0" smtClean="0"/>
              <a:t>.0721 </a:t>
            </a:r>
            <a:r>
              <a:rPr lang="en-US" altLang="zh-CN" dirty="0"/>
              <a:t>×smoke</a:t>
            </a:r>
            <a:r>
              <a:rPr lang="zh-CN" altLang="en-US" dirty="0"/>
              <a:t>）</a:t>
            </a:r>
            <a:r>
              <a:rPr lang="en-US" altLang="zh-CN" dirty="0" smtClean="0"/>
              <a:t>+</a:t>
            </a:r>
            <a:r>
              <a:rPr lang="zh-CN" altLang="en-US" dirty="0" smtClean="0"/>
              <a:t>（</a:t>
            </a:r>
            <a:r>
              <a:rPr lang="zh-CN" altLang="zh-CN" dirty="0" smtClean="0"/>
              <a:t>0</a:t>
            </a:r>
            <a:r>
              <a:rPr lang="en-US" altLang="zh-CN" dirty="0" smtClean="0"/>
              <a:t>.306×cancer</a:t>
            </a:r>
            <a:r>
              <a:rPr lang="zh-CN" altLang="en-US" dirty="0" smtClean="0"/>
              <a:t>）</a:t>
            </a:r>
            <a:r>
              <a:rPr lang="en-US" altLang="zh-CN" dirty="0" smtClean="0"/>
              <a:t>+</a:t>
            </a:r>
            <a:r>
              <a:rPr lang="zh-CN" altLang="en-US" dirty="0" smtClean="0"/>
              <a:t>（</a:t>
            </a:r>
            <a:r>
              <a:rPr lang="en-US" altLang="zh-CN" dirty="0" smtClean="0"/>
              <a:t>-</a:t>
            </a:r>
            <a:r>
              <a:rPr lang="zh-CN" altLang="zh-CN" dirty="0" smtClean="0"/>
              <a:t>0</a:t>
            </a:r>
            <a:r>
              <a:rPr lang="en-US" altLang="zh-CN" dirty="0" smtClean="0"/>
              <a:t>.7012 </a:t>
            </a:r>
            <a:r>
              <a:rPr lang="en-US" altLang="zh-CN" dirty="0"/>
              <a:t>×sex</a:t>
            </a:r>
            <a:r>
              <a:rPr lang="zh-CN" altLang="en-US" dirty="0"/>
              <a:t>）</a:t>
            </a:r>
            <a:r>
              <a:rPr lang="en-US" altLang="zh-CN" dirty="0"/>
              <a:t>+</a:t>
            </a:r>
            <a:r>
              <a:rPr lang="zh-CN" altLang="en-US" dirty="0"/>
              <a:t>（</a:t>
            </a:r>
            <a:r>
              <a:rPr lang="en-US" altLang="zh-CN" dirty="0"/>
              <a:t>-</a:t>
            </a:r>
            <a:r>
              <a:rPr lang="en-US" altLang="zh-CN" dirty="0" smtClean="0"/>
              <a:t>0.000155 </a:t>
            </a:r>
            <a:r>
              <a:rPr lang="en-US" altLang="zh-CN" dirty="0"/>
              <a:t>×</a:t>
            </a:r>
            <a:r>
              <a:rPr lang="en-US" altLang="zh-CN" dirty="0" err="1"/>
              <a:t>ProGRP</a:t>
            </a:r>
            <a:r>
              <a:rPr lang="zh-CN" altLang="en-US" dirty="0"/>
              <a:t>）</a:t>
            </a:r>
            <a:r>
              <a:rPr lang="en-US" altLang="zh-CN" dirty="0"/>
              <a:t>+</a:t>
            </a:r>
            <a:r>
              <a:rPr lang="zh-CN" altLang="en-US" dirty="0"/>
              <a:t>（</a:t>
            </a:r>
            <a:r>
              <a:rPr lang="en-US" altLang="zh-CN" dirty="0" smtClean="0"/>
              <a:t>0.0151 </a:t>
            </a:r>
            <a:r>
              <a:rPr lang="en-US" altLang="zh-CN" dirty="0"/>
              <a:t>×SCC</a:t>
            </a:r>
            <a:r>
              <a:rPr lang="zh-CN" altLang="en-US" dirty="0"/>
              <a:t>）</a:t>
            </a:r>
            <a:r>
              <a:rPr lang="en-US" altLang="zh-CN" dirty="0"/>
              <a:t>+</a:t>
            </a:r>
            <a:r>
              <a:rPr lang="zh-CN" altLang="en-US" dirty="0"/>
              <a:t>（</a:t>
            </a:r>
            <a:r>
              <a:rPr lang="en-US" altLang="zh-CN" dirty="0" smtClean="0"/>
              <a:t>0.1238 </a:t>
            </a:r>
            <a:r>
              <a:rPr lang="en-US" altLang="zh-CN" dirty="0"/>
              <a:t>×CYFRA21-1</a:t>
            </a:r>
            <a:r>
              <a:rPr lang="zh-CN" altLang="en-US" dirty="0"/>
              <a:t>）</a:t>
            </a:r>
            <a:r>
              <a:rPr lang="en-US" altLang="zh-CN" dirty="0"/>
              <a:t>+</a:t>
            </a:r>
            <a:r>
              <a:rPr lang="zh-CN" altLang="en-US" dirty="0"/>
              <a:t>（</a:t>
            </a:r>
            <a:r>
              <a:rPr lang="en-US" altLang="zh-CN" dirty="0"/>
              <a:t>-</a:t>
            </a:r>
            <a:r>
              <a:rPr lang="en-US" altLang="zh-CN" dirty="0" smtClean="0"/>
              <a:t>0.00043 </a:t>
            </a:r>
            <a:r>
              <a:rPr lang="en-US" altLang="zh-CN" dirty="0"/>
              <a:t>×CEA</a:t>
            </a:r>
            <a:r>
              <a:rPr lang="zh-CN" altLang="en-US" dirty="0"/>
              <a:t>）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803099"/>
              </p:ext>
            </p:extLst>
          </p:nvPr>
        </p:nvGraphicFramePr>
        <p:xfrm>
          <a:off x="857250" y="2420888"/>
          <a:ext cx="7429500" cy="2212340"/>
        </p:xfrm>
        <a:graphic>
          <a:graphicData uri="http://schemas.openxmlformats.org/drawingml/2006/table">
            <a:tbl>
              <a:tblPr/>
              <a:tblGrid>
                <a:gridCol w="825500"/>
                <a:gridCol w="825500"/>
                <a:gridCol w="825500"/>
                <a:gridCol w="825500"/>
                <a:gridCol w="825500"/>
                <a:gridCol w="825500"/>
                <a:gridCol w="825500"/>
                <a:gridCol w="825500"/>
                <a:gridCol w="825500"/>
              </a:tblGrid>
              <a:tr h="165100">
                <a:tc gridSpan="9">
                  <a:txBody>
                    <a:bodyPr/>
                    <a:lstStyle/>
                    <a:p>
                      <a:pPr algn="ct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Parameter estimate and OR for cancer/ben nodule trainning set 1(exc center 1 and 5)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6223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Parameter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DF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Estimate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Standard Error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Wald Chi-Square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Pr &gt; Chi-Square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Odds Ratio Estimate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Lower 95% Confidence Limit for Odds Ratio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Upper 95% Confidence Limit for Odds Ratio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Intercept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-2.9169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0.7268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16.1062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&lt;.0001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.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.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.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age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0.0121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6.2104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0.0127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1.03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1.006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1.055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smokec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1.0721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0.6451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2.7621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0.0965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2.922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0.825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10.345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ch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0.306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0.9369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0.1067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0.7439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1.358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0.216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8.519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sexc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-0.7012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0.6441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1.1852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0.2763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0.496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0.14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1.753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Pro_GRP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0.000155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0.000203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0.5825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0.4453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1.001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SCC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0.0151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0.0522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0.0837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0.7723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1.015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0.916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1.125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CYFRA211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0.1238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0.0318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15.1425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&lt;.0001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1.132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1.063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1.205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CEA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-0.00043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0.000797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0.2932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0.5882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0.998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1.001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椭圆 5"/>
          <p:cNvSpPr/>
          <p:nvPr/>
        </p:nvSpPr>
        <p:spPr>
          <a:xfrm>
            <a:off x="7236296" y="404664"/>
            <a:ext cx="1296144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5672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Training Phase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516216" y="6021288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AUC</a:t>
            </a:r>
            <a:r>
              <a:rPr kumimoji="1" lang="zh-CN" altLang="en-US" dirty="0" smtClean="0"/>
              <a:t>＝</a:t>
            </a:r>
            <a:r>
              <a:rPr kumimoji="1" lang="en-US" altLang="zh-CN" dirty="0" smtClean="0"/>
              <a:t>0.7037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0886074"/>
              </p:ext>
            </p:extLst>
          </p:nvPr>
        </p:nvGraphicFramePr>
        <p:xfrm>
          <a:off x="457200" y="1412776"/>
          <a:ext cx="8229600" cy="1111628"/>
        </p:xfrm>
        <a:graphic>
          <a:graphicData uri="http://schemas.openxmlformats.org/drawingml/2006/table">
            <a:tbl>
              <a:tblPr/>
              <a:tblGrid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</a:tblGrid>
              <a:tr h="164592">
                <a:tc gridSpan="10"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Classification table for cancer/ben nodule trainning set 1 (exc center 1 and 5)</a:t>
                      </a:r>
                    </a:p>
                  </a:txBody>
                  <a:tcPr marL="12661" marR="12661" marT="126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684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Probability Level</a:t>
                      </a:r>
                    </a:p>
                  </a:txBody>
                  <a:tcPr marL="12661" marR="12661" marT="1266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1" u="none" strike="noStrike" dirty="0">
                          <a:solidFill>
                            <a:srgbClr val="FF0000"/>
                          </a:solidFill>
                          <a:effectLst/>
                          <a:latin typeface="Times New Roman"/>
                        </a:rPr>
                        <a:t>Number of Correct Events</a:t>
                      </a:r>
                    </a:p>
                  </a:txBody>
                  <a:tcPr marL="12661" marR="12661" marT="1266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Number of Correct Nonevents</a:t>
                      </a:r>
                    </a:p>
                  </a:txBody>
                  <a:tcPr marL="12661" marR="12661" marT="1266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Number of Incorrect Events</a:t>
                      </a:r>
                    </a:p>
                  </a:txBody>
                  <a:tcPr marL="12661" marR="12661" marT="1266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1" u="none" strike="noStrike" dirty="0">
                          <a:solidFill>
                            <a:srgbClr val="FF0000"/>
                          </a:solidFill>
                          <a:effectLst/>
                          <a:latin typeface="Times New Roman"/>
                        </a:rPr>
                        <a:t>Number of Incorrect Nonevents</a:t>
                      </a:r>
                    </a:p>
                  </a:txBody>
                  <a:tcPr marL="12661" marR="12661" marT="1266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Percentage of Correct Classification</a:t>
                      </a:r>
                    </a:p>
                  </a:txBody>
                  <a:tcPr marL="12661" marR="12661" marT="1266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Sensitivity in Percent</a:t>
                      </a:r>
                    </a:p>
                  </a:txBody>
                  <a:tcPr marL="12661" marR="12661" marT="1266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Specificity in Percent</a:t>
                      </a:r>
                    </a:p>
                  </a:txBody>
                  <a:tcPr marL="12661" marR="12661" marT="1266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Percentage of False Positive</a:t>
                      </a:r>
                    </a:p>
                  </a:txBody>
                  <a:tcPr marL="12661" marR="12661" marT="1266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Percentage of False Negative</a:t>
                      </a:r>
                    </a:p>
                  </a:txBody>
                  <a:tcPr marL="12661" marR="12661" marT="1266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699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0.21</a:t>
                      </a:r>
                    </a:p>
                  </a:txBody>
                  <a:tcPr marL="12661" marR="12661" marT="1266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/>
                        </a:rPr>
                        <a:t>145</a:t>
                      </a:r>
                    </a:p>
                  </a:txBody>
                  <a:tcPr marL="12661" marR="12661" marT="1266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22</a:t>
                      </a:r>
                    </a:p>
                  </a:txBody>
                  <a:tcPr marL="12661" marR="12661" marT="1266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213</a:t>
                      </a:r>
                    </a:p>
                  </a:txBody>
                  <a:tcPr marL="12661" marR="12661" marT="1266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/>
                        </a:rPr>
                        <a:t>9</a:t>
                      </a:r>
                    </a:p>
                  </a:txBody>
                  <a:tcPr marL="12661" marR="12661" marT="1266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42.9</a:t>
                      </a:r>
                    </a:p>
                  </a:txBody>
                  <a:tcPr marL="12661" marR="12661" marT="1266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94.2</a:t>
                      </a:r>
                    </a:p>
                  </a:txBody>
                  <a:tcPr marL="12661" marR="12661" marT="1266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9.4</a:t>
                      </a:r>
                    </a:p>
                  </a:txBody>
                  <a:tcPr marL="12661" marR="12661" marT="1266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59.5</a:t>
                      </a:r>
                    </a:p>
                  </a:txBody>
                  <a:tcPr marL="12661" marR="12661" marT="1266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29</a:t>
                      </a:r>
                    </a:p>
                  </a:txBody>
                  <a:tcPr marL="12661" marR="12661" marT="1266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699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0.36</a:t>
                      </a:r>
                    </a:p>
                  </a:txBody>
                  <a:tcPr marL="12661" marR="12661" marT="1266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/>
                        </a:rPr>
                        <a:t>101</a:t>
                      </a:r>
                    </a:p>
                  </a:txBody>
                  <a:tcPr marL="12661" marR="12661" marT="1266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140</a:t>
                      </a:r>
                    </a:p>
                  </a:txBody>
                  <a:tcPr marL="12661" marR="12661" marT="1266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95</a:t>
                      </a:r>
                    </a:p>
                  </a:txBody>
                  <a:tcPr marL="12661" marR="12661" marT="1266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/>
                        </a:rPr>
                        <a:t>53</a:t>
                      </a:r>
                    </a:p>
                  </a:txBody>
                  <a:tcPr marL="12661" marR="12661" marT="1266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62</a:t>
                      </a:r>
                    </a:p>
                  </a:txBody>
                  <a:tcPr marL="12661" marR="12661" marT="1266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65.6</a:t>
                      </a:r>
                    </a:p>
                  </a:txBody>
                  <a:tcPr marL="12661" marR="12661" marT="1266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59.6</a:t>
                      </a:r>
                    </a:p>
                  </a:txBody>
                  <a:tcPr marL="12661" marR="12661" marT="1266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48.5</a:t>
                      </a:r>
                    </a:p>
                  </a:txBody>
                  <a:tcPr marL="12661" marR="12661" marT="1266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27.5</a:t>
                      </a:r>
                    </a:p>
                  </a:txBody>
                  <a:tcPr marL="12661" marR="12661" marT="1266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6459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0.65</a:t>
                      </a:r>
                    </a:p>
                  </a:txBody>
                  <a:tcPr marL="12661" marR="12661" marT="1266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/>
                        </a:rPr>
                        <a:t>23</a:t>
                      </a:r>
                    </a:p>
                  </a:txBody>
                  <a:tcPr marL="12661" marR="12661" marT="1266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222</a:t>
                      </a:r>
                    </a:p>
                  </a:txBody>
                  <a:tcPr marL="12661" marR="12661" marT="1266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13</a:t>
                      </a:r>
                    </a:p>
                  </a:txBody>
                  <a:tcPr marL="12661" marR="12661" marT="1266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/>
                        </a:rPr>
                        <a:t>131</a:t>
                      </a:r>
                    </a:p>
                  </a:txBody>
                  <a:tcPr marL="12661" marR="12661" marT="1266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63</a:t>
                      </a:r>
                    </a:p>
                  </a:txBody>
                  <a:tcPr marL="12661" marR="12661" marT="1266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14.9</a:t>
                      </a:r>
                    </a:p>
                  </a:txBody>
                  <a:tcPr marL="12661" marR="12661" marT="1266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94.5</a:t>
                      </a:r>
                    </a:p>
                  </a:txBody>
                  <a:tcPr marL="12661" marR="12661" marT="1266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36.1</a:t>
                      </a:r>
                    </a:p>
                  </a:txBody>
                  <a:tcPr marL="12661" marR="12661" marT="1266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37.1</a:t>
                      </a:r>
                    </a:p>
                  </a:txBody>
                  <a:tcPr marL="12661" marR="12661" marT="1266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10" name="图片 9" descr="ROCCurve cancer vs nodule in trainning set 1(exc 1,5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2823458"/>
            <a:ext cx="3567162" cy="3567162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5004048" y="2204864"/>
            <a:ext cx="2304256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7236296" y="404664"/>
            <a:ext cx="1296144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64476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Validation Phase 1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2 centers, 326 cases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516216" y="6021288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AUC</a:t>
            </a:r>
            <a:r>
              <a:rPr kumimoji="1" lang="zh-CN" altLang="en-US" dirty="0" smtClean="0"/>
              <a:t>＝</a:t>
            </a:r>
            <a:r>
              <a:rPr kumimoji="1" lang="en-US" altLang="zh-CN" dirty="0" smtClean="0"/>
              <a:t>0.719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893023"/>
              </p:ext>
            </p:extLst>
          </p:nvPr>
        </p:nvGraphicFramePr>
        <p:xfrm>
          <a:off x="1247165" y="2434431"/>
          <a:ext cx="6604000" cy="952500"/>
        </p:xfrm>
        <a:graphic>
          <a:graphicData uri="http://schemas.openxmlformats.org/drawingml/2006/table">
            <a:tbl>
              <a:tblPr/>
              <a:tblGrid>
                <a:gridCol w="825500"/>
                <a:gridCol w="825500"/>
                <a:gridCol w="825500"/>
                <a:gridCol w="825500"/>
                <a:gridCol w="825500"/>
                <a:gridCol w="825500"/>
                <a:gridCol w="825500"/>
                <a:gridCol w="825500"/>
              </a:tblGrid>
              <a:tr h="165100">
                <a:tc gridSpan="8">
                  <a:txBody>
                    <a:bodyPr/>
                    <a:lstStyle/>
                    <a:p>
                      <a:pPr algn="ct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Classification table for cancer/ben nodule validation set 1(center 1 and 5)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17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Probability Level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1" u="none" strike="noStrike" dirty="0">
                          <a:solidFill>
                            <a:srgbClr val="FF0000"/>
                          </a:solidFill>
                          <a:effectLst/>
                          <a:latin typeface="Times New Roman"/>
                        </a:rPr>
                        <a:t>Correct Events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Correct Nonevents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1" u="none" strike="noStrike" dirty="0">
                          <a:solidFill>
                            <a:srgbClr val="FF0000"/>
                          </a:solidFill>
                          <a:effectLst/>
                          <a:latin typeface="Times New Roman"/>
                        </a:rPr>
                        <a:t>Incorrect Nonevents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Incorrect Events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Correct Classification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Sensitivity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Specificity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0.21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5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/>
                        </a:rPr>
                        <a:t>130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5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/>
                        </a:rPr>
                        <a:t>150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50.920245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92.857143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19.354839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0.36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5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/>
                        </a:rPr>
                        <a:t>87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138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5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/>
                        </a:rPr>
                        <a:t>48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69.018405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62.142857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74.193548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0.65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5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/>
                        </a:rPr>
                        <a:t>14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185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5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126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61.042945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99.462366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5580112" y="3068960"/>
            <a:ext cx="2304256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0" name="图片 9" descr="roc_v1a.em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3140968"/>
            <a:ext cx="3220464" cy="4325623"/>
          </a:xfrm>
          <a:prstGeom prst="rect">
            <a:avLst/>
          </a:prstGeom>
        </p:spPr>
      </p:pic>
      <p:sp>
        <p:nvSpPr>
          <p:cNvPr id="8" name="椭圆 7"/>
          <p:cNvSpPr/>
          <p:nvPr/>
        </p:nvSpPr>
        <p:spPr>
          <a:xfrm>
            <a:off x="7236296" y="404664"/>
            <a:ext cx="1296144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085136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Validation </a:t>
            </a:r>
            <a:r>
              <a:rPr kumimoji="1" lang="en-US" altLang="zh-CN" dirty="0" smtClean="0"/>
              <a:t>Phase 2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5</a:t>
            </a:r>
            <a:r>
              <a:rPr kumimoji="1" lang="en-US" altLang="zh-CN" dirty="0" smtClean="0"/>
              <a:t> </a:t>
            </a:r>
            <a:r>
              <a:rPr kumimoji="1" lang="en-US" altLang="zh-CN" dirty="0"/>
              <a:t>centers, </a:t>
            </a:r>
            <a:r>
              <a:rPr kumimoji="1" lang="en-US" altLang="zh-CN" dirty="0" smtClean="0"/>
              <a:t>randomized 296 </a:t>
            </a:r>
            <a:r>
              <a:rPr kumimoji="1" lang="en-US" altLang="zh-CN" dirty="0"/>
              <a:t>nodules</a:t>
            </a:r>
            <a:endParaRPr kumimoji="1" lang="zh-CN" altLang="en-US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516216" y="6021288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AUC</a:t>
            </a:r>
            <a:r>
              <a:rPr kumimoji="1" lang="zh-CN" altLang="en-US" dirty="0" smtClean="0"/>
              <a:t>＝</a:t>
            </a:r>
            <a:r>
              <a:rPr kumimoji="1" lang="en-US" altLang="zh-CN" dirty="0" smtClean="0"/>
              <a:t>0.6571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5499652"/>
              </p:ext>
            </p:extLst>
          </p:nvPr>
        </p:nvGraphicFramePr>
        <p:xfrm>
          <a:off x="1254277" y="2419191"/>
          <a:ext cx="6604000" cy="962660"/>
        </p:xfrm>
        <a:graphic>
          <a:graphicData uri="http://schemas.openxmlformats.org/drawingml/2006/table">
            <a:tbl>
              <a:tblPr/>
              <a:tblGrid>
                <a:gridCol w="825500"/>
                <a:gridCol w="825500"/>
                <a:gridCol w="825500"/>
                <a:gridCol w="825500"/>
                <a:gridCol w="825500"/>
                <a:gridCol w="825500"/>
                <a:gridCol w="825500"/>
                <a:gridCol w="825500"/>
              </a:tblGrid>
              <a:tr h="165100">
                <a:tc gridSpan="8">
                  <a:txBody>
                    <a:bodyPr/>
                    <a:lstStyle/>
                    <a:p>
                      <a:pPr algn="ct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Classification table for cancer/ben nodule validation set 2(random selected)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17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Probability Level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Correct Events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Correct Nonevents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Incorrect Nonevents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Incorrect Events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Correct Classification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Sensitivity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Specificity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0.21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98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163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39.930556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90.740741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9.4444444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0.36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120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64.236111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60.185185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66.666667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0.65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177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94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66.319444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12.962963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98.333333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5580112" y="3068960"/>
            <a:ext cx="2304256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0" name="图片 9" descr="roc_v1a_2.em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3381851"/>
            <a:ext cx="3024335" cy="4062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22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Conclusion</a:t>
            </a:r>
            <a:endParaRPr kumimoji="1" lang="zh-CN" altLang="en-US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9599266"/>
              </p:ext>
            </p:extLst>
          </p:nvPr>
        </p:nvGraphicFramePr>
        <p:xfrm>
          <a:off x="611560" y="1520248"/>
          <a:ext cx="8229598" cy="1022616"/>
        </p:xfrm>
        <a:graphic>
          <a:graphicData uri="http://schemas.openxmlformats.org/drawingml/2006/table">
            <a:tbl>
              <a:tblPr/>
              <a:tblGrid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</a:tblGrid>
              <a:tr h="14608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Marker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Probability of malignancy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46088"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Clinical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Biomarker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CT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Low Risk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Middle Risk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High Risk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Accuracy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Sensitivity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Specificity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Max Sensitivity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Max Specificity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46088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Nodule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Zapf Dingbats"/>
                        </a:rPr>
                        <a:t>✔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Zapf Dingbats"/>
                        </a:rPr>
                        <a:t>✔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&lt;5%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5%-65%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≥65%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62.6%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46.8%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96.2%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62.6%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99.1%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ACCP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0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Zapf Dingbats"/>
                        </a:rPr>
                        <a:t>✔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Zapf Dingbats"/>
                        </a:rPr>
                        <a:t>✔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&lt;4%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4%-66%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≥91%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67.0%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66.2%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68.5%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94.2%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93.2%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LCBP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0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Zapf Dingbats"/>
                        </a:rPr>
                        <a:t>✔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Zapf Dingbats"/>
                        </a:rPr>
                        <a:t>✔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Zapf Dingbats"/>
                        </a:rPr>
                        <a:t>✔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&lt;22%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22%-94%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≥94%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82.8%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83.8%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80.8%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94.6%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94.2%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4608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High Risk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Zapf Dingbats"/>
                        </a:rPr>
                        <a:t>✔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Zapf Dingbats"/>
                        </a:rPr>
                        <a:t>✔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&lt;21%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21%-36%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≥65%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62.0%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65.6%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59.6%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94.2%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94.5%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460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Zapf Dingbats"/>
                        </a:rPr>
                        <a:t>✔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Zapf Dingbats"/>
                        </a:rPr>
                        <a:t>✔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Zapf Dingbats"/>
                        </a:rPr>
                        <a:t>✔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&lt;13%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13%-68%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≥68%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86.3%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80.2%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91.5%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91.9%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95.3%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图表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5646074"/>
              </p:ext>
            </p:extLst>
          </p:nvPr>
        </p:nvGraphicFramePr>
        <p:xfrm>
          <a:off x="1726912" y="2780928"/>
          <a:ext cx="5708650" cy="3689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3756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NODULE MODEL </a:t>
            </a:r>
            <a:br>
              <a:rPr kumimoji="1" lang="en-US" altLang="zh-CN" dirty="0" smtClean="0"/>
            </a:br>
            <a:r>
              <a:rPr kumimoji="1" lang="en-US" altLang="zh-CN" dirty="0" smtClean="0"/>
              <a:t>Compare with ACCP</a:t>
            </a:r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Model 1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5204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Thank You!</a:t>
            </a:r>
            <a:endParaRPr kumimoji="1"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50780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Inclusion Criteria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Clinical valued of high risk nodule</a:t>
            </a:r>
          </a:p>
          <a:p>
            <a:r>
              <a:rPr kumimoji="1" lang="en-US" altLang="zh-CN" dirty="0" smtClean="0"/>
              <a:t>All follow-up biopsy or surgical treatment</a:t>
            </a:r>
          </a:p>
        </p:txBody>
      </p:sp>
    </p:spTree>
    <p:extLst>
      <p:ext uri="{BB962C8B-B14F-4D97-AF65-F5344CB8AC3E}">
        <p14:creationId xmlns:p14="http://schemas.microsoft.com/office/powerpoint/2010/main" val="91682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Training Phase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3 centers, 163 nodules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755576" y="5157192"/>
            <a:ext cx="76328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/>
              <a:t>Probability of malignancy = e</a:t>
            </a:r>
            <a:r>
              <a:rPr lang="en-US" altLang="zh-CN" baseline="30000" dirty="0"/>
              <a:t>x</a:t>
            </a:r>
            <a:r>
              <a:rPr lang="en-US" altLang="zh-CN" dirty="0"/>
              <a:t>/(1+e</a:t>
            </a:r>
            <a:r>
              <a:rPr lang="en-US" altLang="zh-CN" baseline="30000" dirty="0"/>
              <a:t>x</a:t>
            </a:r>
            <a:r>
              <a:rPr lang="en-US" altLang="zh-CN" dirty="0"/>
              <a:t>)</a:t>
            </a:r>
          </a:p>
          <a:p>
            <a:pPr>
              <a:buNone/>
            </a:pPr>
            <a:r>
              <a:rPr lang="en-US" altLang="zh-CN" dirty="0"/>
              <a:t>X=</a:t>
            </a:r>
            <a:r>
              <a:rPr lang="en-US" altLang="zh-CN" dirty="0" smtClean="0"/>
              <a:t>-5.6017+</a:t>
            </a:r>
            <a:r>
              <a:rPr lang="zh-CN" altLang="en-US" dirty="0"/>
              <a:t>（</a:t>
            </a:r>
            <a:r>
              <a:rPr lang="en-US" altLang="zh-CN" dirty="0" smtClean="0"/>
              <a:t>0.0264 </a:t>
            </a:r>
            <a:r>
              <a:rPr lang="en-US" altLang="zh-CN" dirty="0"/>
              <a:t>×age</a:t>
            </a:r>
            <a:r>
              <a:rPr lang="zh-CN" altLang="en-US" dirty="0"/>
              <a:t>）</a:t>
            </a:r>
            <a:r>
              <a:rPr lang="en-US" altLang="zh-CN" dirty="0"/>
              <a:t>+</a:t>
            </a:r>
            <a:r>
              <a:rPr lang="zh-CN" altLang="en-US" dirty="0" smtClean="0"/>
              <a:t>（</a:t>
            </a:r>
            <a:r>
              <a:rPr lang="en-US" altLang="zh-CN" dirty="0" smtClean="0"/>
              <a:t>8.8539 </a:t>
            </a:r>
            <a:r>
              <a:rPr lang="en-US" altLang="zh-CN" dirty="0"/>
              <a:t>×smoke</a:t>
            </a:r>
            <a:r>
              <a:rPr lang="zh-CN" altLang="en-US" dirty="0"/>
              <a:t>）</a:t>
            </a:r>
            <a:r>
              <a:rPr lang="en-US" altLang="zh-CN" dirty="0"/>
              <a:t>+</a:t>
            </a:r>
            <a:r>
              <a:rPr lang="zh-CN" altLang="en-US" dirty="0"/>
              <a:t>（</a:t>
            </a:r>
            <a:r>
              <a:rPr lang="en-US" altLang="zh-CN" dirty="0" smtClean="0"/>
              <a:t>0.1859 </a:t>
            </a:r>
            <a:r>
              <a:rPr lang="en-US" altLang="zh-CN" dirty="0"/>
              <a:t>×diameter</a:t>
            </a:r>
            <a:r>
              <a:rPr lang="zh-CN" altLang="en-US" dirty="0"/>
              <a:t>）</a:t>
            </a:r>
            <a:r>
              <a:rPr lang="en-US" altLang="zh-CN" dirty="0"/>
              <a:t>+</a:t>
            </a:r>
            <a:r>
              <a:rPr lang="zh-CN" altLang="en-US" dirty="0"/>
              <a:t>（</a:t>
            </a:r>
            <a:r>
              <a:rPr lang="en-US" altLang="zh-CN" dirty="0" smtClean="0"/>
              <a:t>3.1865 </a:t>
            </a:r>
            <a:r>
              <a:rPr lang="en-US" altLang="zh-CN" dirty="0"/>
              <a:t>×</a:t>
            </a:r>
            <a:r>
              <a:rPr lang="en-US" altLang="zh-CN" dirty="0" err="1"/>
              <a:t>spiculation</a:t>
            </a:r>
            <a:r>
              <a:rPr lang="zh-CN" altLang="en-US" dirty="0" smtClean="0"/>
              <a:t>）</a:t>
            </a:r>
            <a:r>
              <a:rPr lang="en-US" altLang="zh-CN" dirty="0" smtClean="0"/>
              <a:t>+</a:t>
            </a:r>
            <a:r>
              <a:rPr lang="zh-CN" altLang="en-US" dirty="0"/>
              <a:t>（</a:t>
            </a:r>
            <a:r>
              <a:rPr lang="en-US" altLang="zh-CN" dirty="0" smtClean="0"/>
              <a:t>-8.7109 </a:t>
            </a:r>
            <a:r>
              <a:rPr lang="en-US" altLang="zh-CN" dirty="0"/>
              <a:t>×sex</a:t>
            </a:r>
            <a:r>
              <a:rPr lang="zh-CN" altLang="en-US" dirty="0"/>
              <a:t>）</a:t>
            </a:r>
            <a:r>
              <a:rPr lang="en-US" altLang="zh-CN" dirty="0"/>
              <a:t>+</a:t>
            </a:r>
            <a:r>
              <a:rPr lang="zh-CN" altLang="en-US" dirty="0"/>
              <a:t>（</a:t>
            </a:r>
            <a:r>
              <a:rPr lang="en-US" altLang="zh-CN" dirty="0"/>
              <a:t>-</a:t>
            </a:r>
            <a:r>
              <a:rPr lang="en-US" altLang="zh-CN" dirty="0" smtClean="0"/>
              <a:t>0.00001 </a:t>
            </a:r>
            <a:r>
              <a:rPr lang="en-US" altLang="zh-CN" dirty="0"/>
              <a:t>×</a:t>
            </a:r>
            <a:r>
              <a:rPr lang="en-US" altLang="zh-CN" dirty="0" err="1"/>
              <a:t>ProGRP</a:t>
            </a:r>
            <a:r>
              <a:rPr lang="zh-CN" altLang="en-US" dirty="0"/>
              <a:t>）</a:t>
            </a:r>
            <a:r>
              <a:rPr lang="en-US" altLang="zh-CN" dirty="0"/>
              <a:t>+</a:t>
            </a:r>
            <a:r>
              <a:rPr lang="zh-CN" altLang="en-US" dirty="0"/>
              <a:t>（</a:t>
            </a:r>
            <a:r>
              <a:rPr lang="en-US" altLang="zh-CN" dirty="0" smtClean="0"/>
              <a:t>0.0057 </a:t>
            </a:r>
            <a:r>
              <a:rPr lang="en-US" altLang="zh-CN" dirty="0"/>
              <a:t>×SCC</a:t>
            </a:r>
            <a:r>
              <a:rPr lang="zh-CN" altLang="en-US" dirty="0"/>
              <a:t>）</a:t>
            </a:r>
            <a:r>
              <a:rPr lang="en-US" altLang="zh-CN" dirty="0"/>
              <a:t>+</a:t>
            </a:r>
            <a:r>
              <a:rPr lang="zh-CN" altLang="en-US" dirty="0"/>
              <a:t>（</a:t>
            </a:r>
            <a:r>
              <a:rPr lang="en-US" altLang="zh-CN" dirty="0" smtClean="0"/>
              <a:t>0.1686 </a:t>
            </a:r>
            <a:r>
              <a:rPr lang="en-US" altLang="zh-CN" dirty="0"/>
              <a:t>×CYFRA21-1</a:t>
            </a:r>
            <a:r>
              <a:rPr lang="zh-CN" altLang="en-US" dirty="0"/>
              <a:t>）</a:t>
            </a:r>
            <a:r>
              <a:rPr lang="en-US" altLang="zh-CN" dirty="0"/>
              <a:t>+</a:t>
            </a:r>
            <a:r>
              <a:rPr lang="zh-CN" altLang="en-US" dirty="0"/>
              <a:t>（</a:t>
            </a:r>
            <a:r>
              <a:rPr lang="en-US" altLang="zh-CN" dirty="0"/>
              <a:t>-</a:t>
            </a:r>
            <a:r>
              <a:rPr lang="en-US" altLang="zh-CN" dirty="0" smtClean="0"/>
              <a:t>0.00311 </a:t>
            </a:r>
            <a:r>
              <a:rPr lang="en-US" altLang="zh-CN" dirty="0"/>
              <a:t>×CEA</a:t>
            </a:r>
            <a:r>
              <a:rPr lang="zh-CN" altLang="en-US" dirty="0"/>
              <a:t>）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0550865"/>
              </p:ext>
            </p:extLst>
          </p:nvPr>
        </p:nvGraphicFramePr>
        <p:xfrm>
          <a:off x="827584" y="2348880"/>
          <a:ext cx="7429500" cy="3168348"/>
        </p:xfrm>
        <a:graphic>
          <a:graphicData uri="http://schemas.openxmlformats.org/drawingml/2006/table">
            <a:tbl>
              <a:tblPr/>
              <a:tblGrid>
                <a:gridCol w="825500"/>
                <a:gridCol w="825500"/>
                <a:gridCol w="825500"/>
                <a:gridCol w="825500"/>
                <a:gridCol w="825500"/>
                <a:gridCol w="825500"/>
                <a:gridCol w="825500"/>
                <a:gridCol w="825500"/>
                <a:gridCol w="825500"/>
              </a:tblGrid>
              <a:tr h="212182">
                <a:tc gridSpan="9">
                  <a:txBody>
                    <a:bodyPr/>
                    <a:lstStyle/>
                    <a:p>
                      <a:pPr algn="ctr" fontAlgn="b"/>
                      <a:r>
                        <a:rPr lang="zh-CN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Parameter estimate and OR for cancer/noncancer trainning set 1(exc center 1 and 5)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zh-CN" sz="95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zh-CN" sz="95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9764">
                <a:tc>
                  <a:txBody>
                    <a:bodyPr/>
                    <a:lstStyle/>
                    <a:p>
                      <a:pPr algn="ctr" fontAlgn="ctr"/>
                      <a:r>
                        <a:rPr lang="zh-CN" sz="950" b="0" i="1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Parameter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950" b="0" i="1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DF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95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Estimate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950" b="0" i="1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Standard Error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950" b="0" i="1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Wald Chi-Square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950" b="0" i="1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Pr &gt; Chi-Square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950" b="0" i="1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Odds Ratio Estimate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950" b="0" i="1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Lower 95% Confidence Limit for Odds Ratio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950" b="0" i="1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Upper 95% Confidence Limit for Odds Ratio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2389">
                <a:tc>
                  <a:txBody>
                    <a:bodyPr/>
                    <a:lstStyle/>
                    <a:p>
                      <a:pPr algn="l" fontAlgn="ctr"/>
                      <a:r>
                        <a:rPr lang="zh-CN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Intercept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-5.6017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1.8005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9.6794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0.0019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.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.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.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6557">
                <a:tc>
                  <a:txBody>
                    <a:bodyPr/>
                    <a:lstStyle/>
                    <a:p>
                      <a:pPr algn="l" fontAlgn="ctr"/>
                      <a:r>
                        <a:rPr lang="zh-CN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age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0.0264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0.0275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0.9216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0.3371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1.027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0.973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1.084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2182">
                <a:tc>
                  <a:txBody>
                    <a:bodyPr/>
                    <a:lstStyle/>
                    <a:p>
                      <a:pPr algn="l" fontAlgn="ctr"/>
                      <a:r>
                        <a:rPr lang="zh-CN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smokec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8.8539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3.5213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6.3221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0.0119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&gt;999.999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7.045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&gt;999.999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2182">
                <a:tc>
                  <a:txBody>
                    <a:bodyPr/>
                    <a:lstStyle/>
                    <a:p>
                      <a:pPr algn="l" fontAlgn="ctr"/>
                      <a:r>
                        <a:rPr lang="zh-CN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diasumm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0.1859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0.0476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15.2874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&lt;.0001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1.204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1.097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1.322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2182">
                <a:tc>
                  <a:txBody>
                    <a:bodyPr/>
                    <a:lstStyle/>
                    <a:p>
                      <a:pPr algn="l" fontAlgn="ctr"/>
                      <a:r>
                        <a:rPr lang="zh-CN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spiculation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3.1865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0.8929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12.7367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0.0004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24.204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4.206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139.284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2182">
                <a:tc>
                  <a:txBody>
                    <a:bodyPr/>
                    <a:lstStyle/>
                    <a:p>
                      <a:pPr algn="l" fontAlgn="ctr"/>
                      <a:r>
                        <a:rPr lang="zh-CN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sexc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-8.7109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3.5556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6.002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0.0143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&lt;0.001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&lt;0.001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0.175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2182">
                <a:tc>
                  <a:txBody>
                    <a:bodyPr/>
                    <a:lstStyle/>
                    <a:p>
                      <a:pPr algn="l" fontAlgn="ctr"/>
                      <a:r>
                        <a:rPr lang="zh-CN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Pro_GRP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-0.00001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0.000397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0.0007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0.9784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0.999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1.001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2182">
                <a:tc>
                  <a:txBody>
                    <a:bodyPr/>
                    <a:lstStyle/>
                    <a:p>
                      <a:pPr algn="l" fontAlgn="ctr"/>
                      <a:r>
                        <a:rPr lang="zh-CN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SCC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0.0057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0.1041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0.003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0.9563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1.006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0.82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1.233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2182">
                <a:tc>
                  <a:txBody>
                    <a:bodyPr/>
                    <a:lstStyle/>
                    <a:p>
                      <a:pPr algn="l" fontAlgn="ctr"/>
                      <a:r>
                        <a:rPr lang="zh-CN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CYFRA211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0.1686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0.0672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6.2985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0.0121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1.184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1.038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1.35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2182">
                <a:tc>
                  <a:txBody>
                    <a:bodyPr/>
                    <a:lstStyle/>
                    <a:p>
                      <a:pPr algn="l" fontAlgn="ctr"/>
                      <a:r>
                        <a:rPr lang="zh-CN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CEA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-0.00311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0.00158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3.8788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0.0489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0.997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0.994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椭圆 5"/>
          <p:cNvSpPr/>
          <p:nvPr/>
        </p:nvSpPr>
        <p:spPr>
          <a:xfrm>
            <a:off x="7236296" y="404664"/>
            <a:ext cx="1296144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7915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Training Phase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340740"/>
              </p:ext>
            </p:extLst>
          </p:nvPr>
        </p:nvGraphicFramePr>
        <p:xfrm>
          <a:off x="539552" y="1412776"/>
          <a:ext cx="8229600" cy="1233173"/>
        </p:xfrm>
        <a:graphic>
          <a:graphicData uri="http://schemas.openxmlformats.org/drawingml/2006/table">
            <a:tbl>
              <a:tblPr/>
              <a:tblGrid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</a:tblGrid>
              <a:tr h="164592">
                <a:tc gridSpan="10">
                  <a:txBody>
                    <a:bodyPr/>
                    <a:lstStyle/>
                    <a:p>
                      <a:pPr algn="ctr" fontAlgn="b"/>
                      <a:r>
                        <a:rPr 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Classification table for cancer/noncancer trainning set 1 (exc center 1 and 5)</a:t>
                      </a:r>
                    </a:p>
                  </a:txBody>
                  <a:tcPr marL="12661" marR="12661" marT="126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zh-CN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61" marR="12661" marT="126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zh-CN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61" marR="12661" marT="126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zh-CN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61" marR="12661" marT="126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61" marR="12661" marT="126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9999">
                <a:tc>
                  <a:txBody>
                    <a:bodyPr/>
                    <a:lstStyle/>
                    <a:p>
                      <a:pPr algn="ctr" fontAlgn="ctr"/>
                      <a:r>
                        <a:rPr lang="zh-CN" sz="900" b="0" i="1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Probability Level</a:t>
                      </a:r>
                    </a:p>
                  </a:txBody>
                  <a:tcPr marL="12661" marR="12661" marT="1266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900" b="0" i="1" u="none" strike="noStrike" dirty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Number of Correct Events</a:t>
                      </a:r>
                    </a:p>
                  </a:txBody>
                  <a:tcPr marL="12661" marR="12661" marT="1266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9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Number of Correct Nonevents</a:t>
                      </a:r>
                    </a:p>
                  </a:txBody>
                  <a:tcPr marL="12661" marR="12661" marT="1266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9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Number of Incorrect Events</a:t>
                      </a:r>
                    </a:p>
                  </a:txBody>
                  <a:tcPr marL="12661" marR="12661" marT="1266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900" b="0" i="1" u="none" strike="noStrike" dirty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Number of Incorrect Nonevents</a:t>
                      </a:r>
                    </a:p>
                  </a:txBody>
                  <a:tcPr marL="12661" marR="12661" marT="1266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900" b="0" i="1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Percentage of Correct Classification</a:t>
                      </a:r>
                    </a:p>
                  </a:txBody>
                  <a:tcPr marL="12661" marR="12661" marT="1266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900" b="0" i="1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Sensitivity in Percent</a:t>
                      </a:r>
                    </a:p>
                  </a:txBody>
                  <a:tcPr marL="12661" marR="12661" marT="1266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900" b="0" i="1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Specificity in Percent</a:t>
                      </a:r>
                    </a:p>
                  </a:txBody>
                  <a:tcPr marL="12661" marR="12661" marT="1266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900" b="0" i="1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Percentage of False Positive</a:t>
                      </a:r>
                    </a:p>
                  </a:txBody>
                  <a:tcPr marL="12661" marR="12661" marT="1266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900" b="0" i="1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Percentage of False Negative</a:t>
                      </a:r>
                    </a:p>
                  </a:txBody>
                  <a:tcPr marL="12661" marR="12661" marT="1266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6995">
                <a:tc>
                  <a:txBody>
                    <a:bodyPr/>
                    <a:lstStyle/>
                    <a:p>
                      <a:pPr algn="r" fontAlgn="ctr"/>
                      <a:r>
                        <a:rPr 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0.22</a:t>
                      </a:r>
                    </a:p>
                  </a:txBody>
                  <a:tcPr marL="12661" marR="12661" marT="1266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105</a:t>
                      </a:r>
                    </a:p>
                  </a:txBody>
                  <a:tcPr marL="12661" marR="12661" marT="1266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13</a:t>
                      </a:r>
                    </a:p>
                  </a:txBody>
                  <a:tcPr marL="12661" marR="12661" marT="1266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39</a:t>
                      </a:r>
                    </a:p>
                  </a:txBody>
                  <a:tcPr marL="12661" marR="12661" marT="1266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12661" marR="12661" marT="1266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72.4</a:t>
                      </a:r>
                    </a:p>
                  </a:txBody>
                  <a:tcPr marL="12661" marR="12661" marT="1266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94.6</a:t>
                      </a:r>
                    </a:p>
                  </a:txBody>
                  <a:tcPr marL="12661" marR="12661" marT="1266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25</a:t>
                      </a:r>
                    </a:p>
                  </a:txBody>
                  <a:tcPr marL="12661" marR="12661" marT="1266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27.1</a:t>
                      </a:r>
                    </a:p>
                  </a:txBody>
                  <a:tcPr marL="12661" marR="12661" marT="1266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31.6</a:t>
                      </a:r>
                    </a:p>
                  </a:txBody>
                  <a:tcPr marL="12661" marR="12661" marT="1266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6995">
                <a:tc>
                  <a:txBody>
                    <a:bodyPr/>
                    <a:lstStyle/>
                    <a:p>
                      <a:pPr algn="r" fontAlgn="ctr"/>
                      <a:r>
                        <a:rPr 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0.49</a:t>
                      </a:r>
                    </a:p>
                  </a:txBody>
                  <a:tcPr marL="12661" marR="12661" marT="1266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93</a:t>
                      </a:r>
                    </a:p>
                  </a:txBody>
                  <a:tcPr marL="12661" marR="12661" marT="1266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42</a:t>
                      </a:r>
                    </a:p>
                  </a:txBody>
                  <a:tcPr marL="12661" marR="12661" marT="1266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</a:t>
                      </a:r>
                    </a:p>
                  </a:txBody>
                  <a:tcPr marL="12661" marR="12661" marT="1266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18</a:t>
                      </a:r>
                    </a:p>
                  </a:txBody>
                  <a:tcPr marL="12661" marR="12661" marT="1266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82.8</a:t>
                      </a:r>
                    </a:p>
                  </a:txBody>
                  <a:tcPr marL="12661" marR="12661" marT="1266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83.8</a:t>
                      </a:r>
                    </a:p>
                  </a:txBody>
                  <a:tcPr marL="12661" marR="12661" marT="1266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80.8</a:t>
                      </a:r>
                    </a:p>
                  </a:txBody>
                  <a:tcPr marL="12661" marR="12661" marT="1266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9.7</a:t>
                      </a:r>
                    </a:p>
                  </a:txBody>
                  <a:tcPr marL="12661" marR="12661" marT="1266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30</a:t>
                      </a:r>
                    </a:p>
                  </a:txBody>
                  <a:tcPr marL="12661" marR="12661" marT="1266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64592">
                <a:tc>
                  <a:txBody>
                    <a:bodyPr/>
                    <a:lstStyle/>
                    <a:p>
                      <a:pPr algn="r" fontAlgn="ctr"/>
                      <a:r>
                        <a:rPr 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0.94</a:t>
                      </a:r>
                    </a:p>
                  </a:txBody>
                  <a:tcPr marL="12661" marR="12661" marT="1266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67</a:t>
                      </a:r>
                    </a:p>
                  </a:txBody>
                  <a:tcPr marL="12661" marR="12661" marT="1266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49</a:t>
                      </a:r>
                    </a:p>
                  </a:txBody>
                  <a:tcPr marL="12661" marR="12661" marT="1266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12661" marR="12661" marT="1266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44</a:t>
                      </a:r>
                    </a:p>
                  </a:txBody>
                  <a:tcPr marL="12661" marR="12661" marT="1266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71.2</a:t>
                      </a:r>
                    </a:p>
                  </a:txBody>
                  <a:tcPr marL="12661" marR="12661" marT="1266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60.4</a:t>
                      </a:r>
                    </a:p>
                  </a:txBody>
                  <a:tcPr marL="12661" marR="12661" marT="1266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94.2</a:t>
                      </a:r>
                    </a:p>
                  </a:txBody>
                  <a:tcPr marL="12661" marR="12661" marT="1266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4.3</a:t>
                      </a:r>
                    </a:p>
                  </a:txBody>
                  <a:tcPr marL="12661" marR="12661" marT="1266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47.3</a:t>
                      </a:r>
                    </a:p>
                  </a:txBody>
                  <a:tcPr marL="12661" marR="12661" marT="1266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2852936"/>
            <a:ext cx="3672408" cy="367240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516216" y="6021288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AUC</a:t>
            </a:r>
            <a:r>
              <a:rPr kumimoji="1" lang="zh-CN" altLang="en-US" dirty="0" smtClean="0"/>
              <a:t>＝</a:t>
            </a:r>
            <a:r>
              <a:rPr kumimoji="1" lang="en-US" altLang="zh-CN" dirty="0" smtClean="0"/>
              <a:t>0.9151</a:t>
            </a:r>
            <a:endParaRPr kumimoji="1"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004048" y="2348880"/>
            <a:ext cx="2304256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7236296" y="404664"/>
            <a:ext cx="1296144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8325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Validation Phase 1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2 centers, 179 nodules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8578306"/>
              </p:ext>
            </p:extLst>
          </p:nvPr>
        </p:nvGraphicFramePr>
        <p:xfrm>
          <a:off x="899592" y="2204864"/>
          <a:ext cx="6604000" cy="952500"/>
        </p:xfrm>
        <a:graphic>
          <a:graphicData uri="http://schemas.openxmlformats.org/drawingml/2006/table">
            <a:tbl>
              <a:tblPr/>
              <a:tblGrid>
                <a:gridCol w="825500"/>
                <a:gridCol w="825500"/>
                <a:gridCol w="825500"/>
                <a:gridCol w="825500"/>
                <a:gridCol w="825500"/>
                <a:gridCol w="825500"/>
                <a:gridCol w="825500"/>
                <a:gridCol w="825500"/>
              </a:tblGrid>
              <a:tr h="165100">
                <a:tc gridSpan="8">
                  <a:txBody>
                    <a:bodyPr/>
                    <a:lstStyle/>
                    <a:p>
                      <a:pPr algn="ctr" fontAlgn="b"/>
                      <a:r>
                        <a:rPr lang="zh-CN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Classification table for cancer/noncancer validation set 1(inc center 1 and 5)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zh-CN" sz="95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zh-CN" sz="95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ctr" fontAlgn="ctr"/>
                      <a:r>
                        <a:rPr lang="zh-CN" sz="950" b="0" i="1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Probability Level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950" b="0" i="1" u="none" strike="noStrike" dirty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Correct Events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950" b="0" i="1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Correct Nonevents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950" b="0" i="1" u="none" strike="noStrike" dirty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Incorrect Nonevents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950" b="0" i="1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Incorrect Events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950" b="0" i="1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Correct Classification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950" b="0" i="1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Sensitivity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950" b="0" i="1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Specificity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0.22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119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32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70.949721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85.611511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0.49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111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27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69.273743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79.856115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32.5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0.94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90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25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58.659218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64.748201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37.5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pic>
        <p:nvPicPr>
          <p:cNvPr id="5" name="图片 4" descr="roc_v1.em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882" y="3094183"/>
            <a:ext cx="3144246" cy="422324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516216" y="6021288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AUC</a:t>
            </a:r>
            <a:r>
              <a:rPr kumimoji="1" lang="zh-CN" altLang="en-US" dirty="0" smtClean="0"/>
              <a:t>＝</a:t>
            </a:r>
            <a:r>
              <a:rPr kumimoji="1" lang="en-US" altLang="zh-CN" dirty="0" smtClean="0"/>
              <a:t>0.5836</a:t>
            </a:r>
            <a:endParaRPr kumimoji="1"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7236296" y="404664"/>
            <a:ext cx="1296144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31652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Validation </a:t>
            </a:r>
            <a:r>
              <a:rPr kumimoji="1" lang="en-US" altLang="zh-CN" dirty="0" smtClean="0"/>
              <a:t>Phase 2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5</a:t>
            </a:r>
            <a:r>
              <a:rPr kumimoji="1" lang="en-US" altLang="zh-CN" dirty="0" smtClean="0"/>
              <a:t> </a:t>
            </a:r>
            <a:r>
              <a:rPr kumimoji="1" lang="en-US" altLang="zh-CN" dirty="0"/>
              <a:t>centers, </a:t>
            </a:r>
            <a:r>
              <a:rPr kumimoji="1" lang="en-US" altLang="zh-CN" dirty="0" smtClean="0"/>
              <a:t>randomized 126 </a:t>
            </a:r>
            <a:r>
              <a:rPr kumimoji="1" lang="en-US" altLang="zh-CN" dirty="0"/>
              <a:t>nodules</a:t>
            </a:r>
            <a:endParaRPr kumimoji="1" lang="zh-CN" altLang="en-US" dirty="0"/>
          </a:p>
          <a:p>
            <a:pPr marL="0" indent="0">
              <a:buNone/>
            </a:pP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8002980"/>
              </p:ext>
            </p:extLst>
          </p:nvPr>
        </p:nvGraphicFramePr>
        <p:xfrm>
          <a:off x="1187624" y="2204864"/>
          <a:ext cx="6604000" cy="952500"/>
        </p:xfrm>
        <a:graphic>
          <a:graphicData uri="http://schemas.openxmlformats.org/drawingml/2006/table">
            <a:tbl>
              <a:tblPr/>
              <a:tblGrid>
                <a:gridCol w="825500"/>
                <a:gridCol w="825500"/>
                <a:gridCol w="825500"/>
                <a:gridCol w="825500"/>
                <a:gridCol w="825500"/>
                <a:gridCol w="825500"/>
                <a:gridCol w="825500"/>
                <a:gridCol w="825500"/>
              </a:tblGrid>
              <a:tr h="165100">
                <a:tc gridSpan="8">
                  <a:txBody>
                    <a:bodyPr/>
                    <a:lstStyle/>
                    <a:p>
                      <a:pPr algn="ctr" fontAlgn="b"/>
                      <a:r>
                        <a:rPr lang="zh-CN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Classification table for cancer/noncancer validation set 2(random selected)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zh-CN" sz="95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zh-CN" sz="95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ctr" fontAlgn="ctr"/>
                      <a:r>
                        <a:rPr lang="zh-CN" sz="950" b="0" i="1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Probability Level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950" b="0" i="1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Correct Events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950" b="0" i="1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Correct Nonevents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950" b="0" i="1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Incorrect Nonevents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950" b="0" i="1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Incorrect Events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950" b="0" i="1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Correct Classification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950" b="0" i="1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Sensitivity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950" b="0" i="1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Specificity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0.22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73.015873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92.222222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0.49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76.984127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69.444444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0.94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69.047619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65.555556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77.777778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pic>
        <p:nvPicPr>
          <p:cNvPr id="5" name="图片 4" descr="roc_v12.em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2976197"/>
            <a:ext cx="3392919" cy="455725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516216" y="6021288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AUC</a:t>
            </a:r>
            <a:r>
              <a:rPr kumimoji="1" lang="zh-CN" altLang="en-US" dirty="0" smtClean="0"/>
              <a:t>＝</a:t>
            </a:r>
            <a:r>
              <a:rPr kumimoji="1" lang="en-US" altLang="zh-CN" dirty="0" smtClean="0"/>
              <a:t>0.7454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580112" y="2924944"/>
            <a:ext cx="2304256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4378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kumimoji="1" lang="en-US" altLang="zh-CN" dirty="0"/>
              <a:t>3</a:t>
            </a:r>
            <a:r>
              <a:rPr kumimoji="1" lang="en-US" altLang="zh-CN" dirty="0" smtClean="0"/>
              <a:t> </a:t>
            </a:r>
            <a:r>
              <a:rPr kumimoji="1" lang="en-US" altLang="zh-CN" dirty="0"/>
              <a:t>centers, </a:t>
            </a:r>
            <a:r>
              <a:rPr kumimoji="1" lang="en-US" altLang="zh-CN" dirty="0" smtClean="0"/>
              <a:t>163 nodules</a:t>
            </a:r>
            <a:endParaRPr kumimoji="1" lang="zh-CN" altLang="en-US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LCBP vs. ACCP Model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39552" y="2348880"/>
            <a:ext cx="367240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1400" dirty="0"/>
              <a:t>Probability of malignancy = e</a:t>
            </a:r>
            <a:r>
              <a:rPr lang="en-US" altLang="zh-CN" sz="1400" baseline="30000" dirty="0"/>
              <a:t>x</a:t>
            </a:r>
            <a:r>
              <a:rPr lang="en-US" altLang="zh-CN" sz="1400" dirty="0"/>
              <a:t>/(1+e</a:t>
            </a:r>
            <a:r>
              <a:rPr lang="en-US" altLang="zh-CN" sz="1400" baseline="30000" dirty="0"/>
              <a:t>x</a:t>
            </a:r>
            <a:r>
              <a:rPr lang="en-US" altLang="zh-CN" sz="1400" dirty="0"/>
              <a:t>)</a:t>
            </a:r>
          </a:p>
          <a:p>
            <a:pPr>
              <a:buNone/>
            </a:pPr>
            <a:r>
              <a:rPr lang="en-US" altLang="zh-CN" sz="1400" dirty="0"/>
              <a:t>X=</a:t>
            </a:r>
            <a:r>
              <a:rPr lang="en-US" altLang="zh-CN" sz="1400" dirty="0" smtClean="0"/>
              <a:t>-5.6017+</a:t>
            </a:r>
            <a:r>
              <a:rPr lang="zh-CN" altLang="en-US" sz="1400" dirty="0"/>
              <a:t>（</a:t>
            </a:r>
            <a:r>
              <a:rPr lang="en-US" altLang="zh-CN" sz="1400" dirty="0" smtClean="0"/>
              <a:t>0.0264 </a:t>
            </a:r>
            <a:r>
              <a:rPr lang="en-US" altLang="zh-CN" sz="1400" dirty="0"/>
              <a:t>×age</a:t>
            </a:r>
            <a:r>
              <a:rPr lang="zh-CN" altLang="en-US" sz="1400" dirty="0"/>
              <a:t>）</a:t>
            </a:r>
            <a:r>
              <a:rPr lang="en-US" altLang="zh-CN" sz="1400" dirty="0"/>
              <a:t>+</a:t>
            </a:r>
            <a:r>
              <a:rPr lang="zh-CN" altLang="en-US" sz="1400" dirty="0" smtClean="0"/>
              <a:t>（</a:t>
            </a:r>
            <a:r>
              <a:rPr lang="en-US" altLang="zh-CN" sz="1400" dirty="0" smtClean="0"/>
              <a:t>8.8539 </a:t>
            </a:r>
            <a:r>
              <a:rPr lang="en-US" altLang="zh-CN" sz="1400" dirty="0"/>
              <a:t>×smoke</a:t>
            </a:r>
            <a:r>
              <a:rPr lang="zh-CN" altLang="en-US" sz="1400" dirty="0"/>
              <a:t>）</a:t>
            </a:r>
            <a:r>
              <a:rPr lang="en-US" altLang="zh-CN" sz="1400" dirty="0"/>
              <a:t>+</a:t>
            </a:r>
            <a:r>
              <a:rPr lang="zh-CN" altLang="en-US" sz="1400" dirty="0"/>
              <a:t>（</a:t>
            </a:r>
            <a:r>
              <a:rPr lang="en-US" altLang="zh-CN" sz="1400" dirty="0" smtClean="0"/>
              <a:t>0.1859 </a:t>
            </a:r>
            <a:r>
              <a:rPr lang="en-US" altLang="zh-CN" sz="1400" dirty="0"/>
              <a:t>×diameter</a:t>
            </a:r>
            <a:r>
              <a:rPr lang="zh-CN" altLang="en-US" sz="1400" dirty="0"/>
              <a:t>）</a:t>
            </a:r>
            <a:r>
              <a:rPr lang="en-US" altLang="zh-CN" sz="1400" dirty="0"/>
              <a:t>+</a:t>
            </a:r>
            <a:r>
              <a:rPr lang="zh-CN" altLang="en-US" sz="1400" dirty="0"/>
              <a:t>（</a:t>
            </a:r>
            <a:r>
              <a:rPr lang="en-US" altLang="zh-CN" sz="1400" dirty="0" smtClean="0"/>
              <a:t>3.1865 </a:t>
            </a:r>
            <a:r>
              <a:rPr lang="en-US" altLang="zh-CN" sz="1400" dirty="0"/>
              <a:t>×</a:t>
            </a:r>
            <a:r>
              <a:rPr lang="en-US" altLang="zh-CN" sz="1400" dirty="0" err="1"/>
              <a:t>spiculation</a:t>
            </a:r>
            <a:r>
              <a:rPr lang="zh-CN" altLang="en-US" sz="1400" dirty="0" smtClean="0"/>
              <a:t>）</a:t>
            </a:r>
            <a:r>
              <a:rPr lang="en-US" altLang="zh-CN" sz="1400" dirty="0" smtClean="0"/>
              <a:t>+</a:t>
            </a:r>
            <a:r>
              <a:rPr lang="zh-CN" altLang="en-US" sz="1400" dirty="0"/>
              <a:t>（</a:t>
            </a:r>
            <a:r>
              <a:rPr lang="en-US" altLang="zh-CN" sz="1400" dirty="0" smtClean="0"/>
              <a:t>-8.7109 </a:t>
            </a:r>
            <a:r>
              <a:rPr lang="en-US" altLang="zh-CN" sz="1400" dirty="0"/>
              <a:t>×sex</a:t>
            </a:r>
            <a:r>
              <a:rPr lang="zh-CN" altLang="en-US" sz="1400" dirty="0"/>
              <a:t>）</a:t>
            </a:r>
            <a:r>
              <a:rPr lang="en-US" altLang="zh-CN" sz="1400" dirty="0"/>
              <a:t>+</a:t>
            </a:r>
            <a:r>
              <a:rPr lang="zh-CN" altLang="en-US" sz="1400" dirty="0"/>
              <a:t>（</a:t>
            </a:r>
            <a:r>
              <a:rPr lang="en-US" altLang="zh-CN" sz="1400" dirty="0"/>
              <a:t>-</a:t>
            </a:r>
            <a:r>
              <a:rPr lang="en-US" altLang="zh-CN" sz="1400" dirty="0" smtClean="0"/>
              <a:t>0.00001 </a:t>
            </a:r>
            <a:r>
              <a:rPr lang="en-US" altLang="zh-CN" sz="1400" dirty="0"/>
              <a:t>×</a:t>
            </a:r>
            <a:r>
              <a:rPr lang="en-US" altLang="zh-CN" sz="1400" dirty="0" err="1"/>
              <a:t>ProGRP</a:t>
            </a:r>
            <a:r>
              <a:rPr lang="zh-CN" altLang="en-US" sz="1400" dirty="0"/>
              <a:t>）</a:t>
            </a:r>
            <a:r>
              <a:rPr lang="en-US" altLang="zh-CN" sz="1400" dirty="0"/>
              <a:t>+</a:t>
            </a:r>
            <a:r>
              <a:rPr lang="zh-CN" altLang="en-US" sz="1400" dirty="0"/>
              <a:t>（</a:t>
            </a:r>
            <a:r>
              <a:rPr lang="en-US" altLang="zh-CN" sz="1400" dirty="0" smtClean="0"/>
              <a:t>0.0057 </a:t>
            </a:r>
            <a:r>
              <a:rPr lang="en-US" altLang="zh-CN" sz="1400" dirty="0"/>
              <a:t>×SCC</a:t>
            </a:r>
            <a:r>
              <a:rPr lang="zh-CN" altLang="en-US" sz="1400" dirty="0"/>
              <a:t>）</a:t>
            </a:r>
            <a:r>
              <a:rPr lang="en-US" altLang="zh-CN" sz="1400" dirty="0"/>
              <a:t>+</a:t>
            </a:r>
            <a:r>
              <a:rPr lang="zh-CN" altLang="en-US" sz="1400" dirty="0"/>
              <a:t>（</a:t>
            </a:r>
            <a:r>
              <a:rPr lang="en-US" altLang="zh-CN" sz="1400" dirty="0" smtClean="0"/>
              <a:t>0.1686 </a:t>
            </a:r>
            <a:r>
              <a:rPr lang="en-US" altLang="zh-CN" sz="1400" dirty="0"/>
              <a:t>×CYFRA21-1</a:t>
            </a:r>
            <a:r>
              <a:rPr lang="zh-CN" altLang="en-US" sz="1400" dirty="0"/>
              <a:t>）</a:t>
            </a:r>
            <a:r>
              <a:rPr lang="en-US" altLang="zh-CN" sz="1400" dirty="0"/>
              <a:t>+</a:t>
            </a:r>
            <a:r>
              <a:rPr lang="zh-CN" altLang="en-US" sz="1400" dirty="0"/>
              <a:t>（</a:t>
            </a:r>
            <a:r>
              <a:rPr lang="en-US" altLang="zh-CN" sz="1400" dirty="0"/>
              <a:t>-</a:t>
            </a:r>
            <a:r>
              <a:rPr lang="en-US" altLang="zh-CN" sz="1400" dirty="0" smtClean="0"/>
              <a:t>0.00311 </a:t>
            </a:r>
            <a:r>
              <a:rPr lang="en-US" altLang="zh-CN" sz="1400" dirty="0"/>
              <a:t>×CEA</a:t>
            </a:r>
            <a:r>
              <a:rPr lang="zh-CN" altLang="en-US" sz="1400" dirty="0"/>
              <a:t>）</a:t>
            </a:r>
          </a:p>
        </p:txBody>
      </p:sp>
      <p:sp>
        <p:nvSpPr>
          <p:cNvPr id="6" name="矩形 5"/>
          <p:cNvSpPr/>
          <p:nvPr/>
        </p:nvSpPr>
        <p:spPr>
          <a:xfrm>
            <a:off x="683568" y="4509120"/>
            <a:ext cx="331236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1400" dirty="0"/>
              <a:t>Probability of malignancy = e</a:t>
            </a:r>
            <a:r>
              <a:rPr lang="en-US" altLang="zh-CN" sz="1400" baseline="30000" dirty="0"/>
              <a:t>x</a:t>
            </a:r>
            <a:r>
              <a:rPr lang="en-US" altLang="zh-CN" sz="1400" dirty="0"/>
              <a:t>/(1+e</a:t>
            </a:r>
            <a:r>
              <a:rPr lang="en-US" altLang="zh-CN" sz="1400" baseline="30000" dirty="0"/>
              <a:t>x</a:t>
            </a:r>
            <a:r>
              <a:rPr lang="en-US" altLang="zh-CN" sz="1400" dirty="0"/>
              <a:t>)</a:t>
            </a:r>
          </a:p>
          <a:p>
            <a:pPr>
              <a:buNone/>
            </a:pPr>
            <a:r>
              <a:rPr lang="en-US" altLang="zh-CN" sz="1400" dirty="0"/>
              <a:t>X=</a:t>
            </a:r>
            <a:r>
              <a:rPr lang="en-US" altLang="zh-CN" sz="1400" dirty="0" smtClean="0"/>
              <a:t>-6.8272+</a:t>
            </a:r>
            <a:r>
              <a:rPr lang="zh-CN" altLang="en-US" sz="1400" dirty="0"/>
              <a:t>（</a:t>
            </a:r>
            <a:r>
              <a:rPr lang="en-US" altLang="zh-CN" sz="1400" dirty="0" smtClean="0"/>
              <a:t>0.0391 </a:t>
            </a:r>
            <a:r>
              <a:rPr lang="en-US" altLang="zh-CN" sz="1400" dirty="0"/>
              <a:t>×age</a:t>
            </a:r>
            <a:r>
              <a:rPr lang="zh-CN" altLang="en-US" sz="1400" dirty="0"/>
              <a:t>）</a:t>
            </a:r>
            <a:r>
              <a:rPr lang="en-US" altLang="zh-CN" sz="1400" dirty="0"/>
              <a:t>+</a:t>
            </a:r>
            <a:r>
              <a:rPr lang="zh-CN" altLang="en-US" sz="1400" dirty="0" smtClean="0"/>
              <a:t>（</a:t>
            </a:r>
            <a:r>
              <a:rPr lang="en-US" altLang="zh-CN" sz="1400" dirty="0" smtClean="0"/>
              <a:t>0.7917 </a:t>
            </a:r>
            <a:r>
              <a:rPr lang="en-US" altLang="zh-CN" sz="1400" dirty="0"/>
              <a:t>×smoke</a:t>
            </a:r>
            <a:r>
              <a:rPr lang="zh-CN" altLang="en-US" sz="1400" dirty="0"/>
              <a:t>）</a:t>
            </a:r>
            <a:r>
              <a:rPr lang="en-US" altLang="zh-CN" sz="1400" dirty="0" smtClean="0"/>
              <a:t>+</a:t>
            </a:r>
            <a:r>
              <a:rPr lang="zh-CN" altLang="en-US" sz="1400" dirty="0" smtClean="0"/>
              <a:t>（</a:t>
            </a:r>
            <a:r>
              <a:rPr lang="en-US" altLang="zh-CN" sz="1400" dirty="0" smtClean="0"/>
              <a:t>1.3388×cancer</a:t>
            </a:r>
            <a:r>
              <a:rPr lang="zh-CN" altLang="en-US" sz="1400" dirty="0" smtClean="0"/>
              <a:t>）</a:t>
            </a:r>
            <a:r>
              <a:rPr lang="en-US" altLang="zh-CN" sz="1400" dirty="0" smtClean="0"/>
              <a:t>+</a:t>
            </a:r>
            <a:r>
              <a:rPr lang="zh-CN" altLang="en-US" sz="1400" dirty="0" smtClean="0"/>
              <a:t>（</a:t>
            </a:r>
            <a:r>
              <a:rPr lang="en-US" altLang="zh-CN" sz="1400" dirty="0" smtClean="0"/>
              <a:t>0.1274 </a:t>
            </a:r>
            <a:r>
              <a:rPr lang="en-US" altLang="zh-CN" sz="1400" dirty="0"/>
              <a:t>×diameter</a:t>
            </a:r>
            <a:r>
              <a:rPr lang="zh-CN" altLang="en-US" sz="1400" dirty="0"/>
              <a:t>）</a:t>
            </a:r>
            <a:r>
              <a:rPr lang="en-US" altLang="zh-CN" sz="1400" dirty="0"/>
              <a:t>+</a:t>
            </a:r>
            <a:r>
              <a:rPr lang="zh-CN" altLang="en-US" sz="1400" dirty="0" smtClean="0"/>
              <a:t>（</a:t>
            </a:r>
            <a:r>
              <a:rPr lang="en-US" altLang="zh-CN" sz="1400" dirty="0" smtClean="0"/>
              <a:t>1.0407 </a:t>
            </a:r>
            <a:r>
              <a:rPr lang="en-US" altLang="zh-CN" sz="1400" dirty="0"/>
              <a:t>×</a:t>
            </a:r>
            <a:r>
              <a:rPr lang="en-US" altLang="zh-CN" sz="1400" dirty="0" err="1"/>
              <a:t>spiculation</a:t>
            </a:r>
            <a:r>
              <a:rPr lang="zh-CN" altLang="en-US" sz="1400" dirty="0" smtClean="0"/>
              <a:t>）</a:t>
            </a:r>
            <a:r>
              <a:rPr lang="en-US" altLang="zh-CN" sz="1400" dirty="0" smtClean="0"/>
              <a:t>+</a:t>
            </a:r>
            <a:r>
              <a:rPr lang="zh-CN" altLang="en-US" sz="1400" dirty="0" smtClean="0"/>
              <a:t>（</a:t>
            </a:r>
            <a:r>
              <a:rPr lang="en-US" altLang="zh-CN" sz="1400" dirty="0" smtClean="0"/>
              <a:t>0.7838×location)</a:t>
            </a:r>
            <a:endParaRPr lang="zh-CN" altLang="en-US" sz="1400" dirty="0"/>
          </a:p>
        </p:txBody>
      </p:sp>
      <p:sp>
        <p:nvSpPr>
          <p:cNvPr id="9" name="文本框 8"/>
          <p:cNvSpPr txBox="1"/>
          <p:nvPr/>
        </p:nvSpPr>
        <p:spPr>
          <a:xfrm>
            <a:off x="2627784" y="594928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ACCP AUC</a:t>
            </a:r>
            <a:r>
              <a:rPr kumimoji="1" lang="zh-CN" altLang="en-US" dirty="0" smtClean="0"/>
              <a:t>＝</a:t>
            </a:r>
            <a:r>
              <a:rPr kumimoji="1" lang="en-US" altLang="zh-CN" dirty="0" smtClean="0"/>
              <a:t>0.836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555776" y="378904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LCBP AUC</a:t>
            </a:r>
            <a:r>
              <a:rPr kumimoji="1" lang="zh-CN" altLang="en-US" dirty="0" smtClean="0"/>
              <a:t>＝</a:t>
            </a:r>
            <a:r>
              <a:rPr kumimoji="1" lang="en-US" altLang="zh-CN" dirty="0" smtClean="0"/>
              <a:t>0.9151</a:t>
            </a:r>
            <a:endParaRPr kumimoji="1" lang="zh-CN" altLang="en-US" dirty="0"/>
          </a:p>
        </p:txBody>
      </p:sp>
      <p:pic>
        <p:nvPicPr>
          <p:cNvPr id="7" name="图片 6" descr="roc_comp_train 2.em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22" b="8724"/>
          <a:stretch/>
        </p:blipFill>
        <p:spPr>
          <a:xfrm>
            <a:off x="5137803" y="2204863"/>
            <a:ext cx="3571521" cy="3672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525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903</TotalTime>
  <Words>2184</Words>
  <Application>Microsoft Macintosh PowerPoint</Application>
  <PresentationFormat>全屏显示(4:3)</PresentationFormat>
  <Paragraphs>1003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6" baseType="lpstr">
      <vt:lpstr>Arial</vt:lpstr>
      <vt:lpstr>Calibri</vt:lpstr>
      <vt:lpstr>Times New Roman</vt:lpstr>
      <vt:lpstr>Zapf Dingbats</vt:lpstr>
      <vt:lpstr>宋体</vt:lpstr>
      <vt:lpstr>Office 主题</vt:lpstr>
      <vt:lpstr>Risk Stratification of Patients Using the Lung Cancer Biomarker Panel in China (LCBP)</vt:lpstr>
      <vt:lpstr>Cohort Design Part 1</vt:lpstr>
      <vt:lpstr>NODULE MODEL  Compare with ACCP</vt:lpstr>
      <vt:lpstr>Inclusion Criteria</vt:lpstr>
      <vt:lpstr>Training Phase</vt:lpstr>
      <vt:lpstr>Training Phase</vt:lpstr>
      <vt:lpstr>Validation Phase 1</vt:lpstr>
      <vt:lpstr>Validation Phase 2</vt:lpstr>
      <vt:lpstr>LCBP vs. ACCP Model</vt:lpstr>
      <vt:lpstr>HIGH RISK MODEL</vt:lpstr>
      <vt:lpstr>Inclusion Criteria</vt:lpstr>
      <vt:lpstr>Training Phase</vt:lpstr>
      <vt:lpstr>Training Phase</vt:lpstr>
      <vt:lpstr>Validation Phase 1</vt:lpstr>
      <vt:lpstr>Validation Phase 2</vt:lpstr>
      <vt:lpstr>Cohort Design Part 2</vt:lpstr>
      <vt:lpstr>NODULE MODEL  </vt:lpstr>
      <vt:lpstr>Inclusion Criteria</vt:lpstr>
      <vt:lpstr>Training Phase</vt:lpstr>
      <vt:lpstr>Training Phase</vt:lpstr>
      <vt:lpstr>Validation Phase 1</vt:lpstr>
      <vt:lpstr>Validation Phase 2</vt:lpstr>
      <vt:lpstr>HIGH RISK MODEL</vt:lpstr>
      <vt:lpstr>Inclusion Criteria</vt:lpstr>
      <vt:lpstr>Training Phase</vt:lpstr>
      <vt:lpstr>Training Phase</vt:lpstr>
      <vt:lpstr>Validation Phase 1</vt:lpstr>
      <vt:lpstr>Validation Phase 2</vt:lpstr>
      <vt:lpstr>Conclusion</vt:lpstr>
      <vt:lpstr>Thank You!</vt:lpstr>
    </vt:vector>
  </TitlesOfParts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Dawei Yang</dc:creator>
  <cp:lastModifiedBy>David Yang</cp:lastModifiedBy>
  <cp:revision>35</cp:revision>
  <cp:lastPrinted>2015-01-07T06:29:07Z</cp:lastPrinted>
  <dcterms:created xsi:type="dcterms:W3CDTF">2015-01-05T16:11:05Z</dcterms:created>
  <dcterms:modified xsi:type="dcterms:W3CDTF">2016-08-11T02:22:51Z</dcterms:modified>
</cp:coreProperties>
</file>