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4"/>
  </p:notesMasterIdLst>
  <p:sldIdLst>
    <p:sldId id="299" r:id="rId3"/>
    <p:sldId id="296" r:id="rId4"/>
    <p:sldId id="398" r:id="rId5"/>
    <p:sldId id="297" r:id="rId6"/>
    <p:sldId id="371" r:id="rId7"/>
    <p:sldId id="372" r:id="rId8"/>
    <p:sldId id="373" r:id="rId9"/>
    <p:sldId id="390" r:id="rId10"/>
    <p:sldId id="367" r:id="rId11"/>
    <p:sldId id="393" r:id="rId12"/>
    <p:sldId id="391" r:id="rId13"/>
    <p:sldId id="394" r:id="rId14"/>
    <p:sldId id="374" r:id="rId15"/>
    <p:sldId id="375" r:id="rId16"/>
    <p:sldId id="376" r:id="rId17"/>
    <p:sldId id="377" r:id="rId18"/>
    <p:sldId id="395" r:id="rId19"/>
    <p:sldId id="380" r:id="rId20"/>
    <p:sldId id="378" r:id="rId21"/>
    <p:sldId id="368" r:id="rId22"/>
    <p:sldId id="381" r:id="rId23"/>
    <p:sldId id="396" r:id="rId24"/>
    <p:sldId id="397" r:id="rId25"/>
    <p:sldId id="369" r:id="rId26"/>
    <p:sldId id="403" r:id="rId27"/>
    <p:sldId id="401" r:id="rId28"/>
    <p:sldId id="399" r:id="rId29"/>
    <p:sldId id="402" r:id="rId30"/>
    <p:sldId id="406" r:id="rId31"/>
    <p:sldId id="404" r:id="rId32"/>
    <p:sldId id="408" r:id="rId33"/>
    <p:sldId id="407" r:id="rId34"/>
    <p:sldId id="409" r:id="rId35"/>
    <p:sldId id="411" r:id="rId36"/>
    <p:sldId id="412" r:id="rId37"/>
    <p:sldId id="405" r:id="rId38"/>
    <p:sldId id="366" r:id="rId39"/>
    <p:sldId id="413" r:id="rId40"/>
    <p:sldId id="414" r:id="rId41"/>
    <p:sldId id="415" r:id="rId42"/>
    <p:sldId id="416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1839" autoAdjust="0"/>
  </p:normalViewPr>
  <p:slideViewPr>
    <p:cSldViewPr snapToGrid="0" showGuides="1">
      <p:cViewPr varScale="1">
        <p:scale>
          <a:sx n="95" d="100"/>
          <a:sy n="95" d="100"/>
        </p:scale>
        <p:origin x="1176" y="33"/>
      </p:cViewPr>
      <p:guideLst>
        <p:guide orient="horz" pos="2175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de\GitHub\GreeForecast\raw_data\2022&#24180;1&#26376;&#36127;&#33655;&#25968;&#25454;_attention_%20cle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月逐时负荷（</a:t>
            </a:r>
            <a:r>
              <a:rPr lang="en-US" altLang="zh-CN" dirty="0"/>
              <a:t>kwh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逐时负荷（kwh）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Sheet1!$G$2:$G$297</c:f>
              <c:numCache>
                <c:formatCode>0_ </c:formatCode>
                <c:ptCount val="296"/>
                <c:pt idx="0">
                  <c:v>4103</c:v>
                </c:pt>
                <c:pt idx="1">
                  <c:v>9771</c:v>
                </c:pt>
                <c:pt idx="2">
                  <c:v>10978</c:v>
                </c:pt>
                <c:pt idx="3">
                  <c:v>14036</c:v>
                </c:pt>
                <c:pt idx="4">
                  <c:v>9304</c:v>
                </c:pt>
                <c:pt idx="5">
                  <c:v>8071</c:v>
                </c:pt>
                <c:pt idx="6">
                  <c:v>8027</c:v>
                </c:pt>
                <c:pt idx="7">
                  <c:v>3676</c:v>
                </c:pt>
                <c:pt idx="8">
                  <c:v>5029</c:v>
                </c:pt>
                <c:pt idx="9">
                  <c:v>1960</c:v>
                </c:pt>
                <c:pt idx="10">
                  <c:v>8501</c:v>
                </c:pt>
                <c:pt idx="11">
                  <c:v>6565</c:v>
                </c:pt>
                <c:pt idx="12">
                  <c:v>14009</c:v>
                </c:pt>
                <c:pt idx="13">
                  <c:v>11285</c:v>
                </c:pt>
                <c:pt idx="14">
                  <c:v>8856</c:v>
                </c:pt>
                <c:pt idx="15">
                  <c:v>9663</c:v>
                </c:pt>
                <c:pt idx="16">
                  <c:v>9539</c:v>
                </c:pt>
                <c:pt idx="17">
                  <c:v>4029</c:v>
                </c:pt>
                <c:pt idx="18">
                  <c:v>3488</c:v>
                </c:pt>
                <c:pt idx="19">
                  <c:v>3239</c:v>
                </c:pt>
                <c:pt idx="20">
                  <c:v>25113</c:v>
                </c:pt>
                <c:pt idx="21">
                  <c:v>30019</c:v>
                </c:pt>
                <c:pt idx="22">
                  <c:v>64199</c:v>
                </c:pt>
                <c:pt idx="23">
                  <c:v>72218</c:v>
                </c:pt>
                <c:pt idx="24">
                  <c:v>56220</c:v>
                </c:pt>
                <c:pt idx="25">
                  <c:v>31657</c:v>
                </c:pt>
                <c:pt idx="26">
                  <c:v>24711</c:v>
                </c:pt>
                <c:pt idx="27">
                  <c:v>5007</c:v>
                </c:pt>
                <c:pt idx="28">
                  <c:v>55856</c:v>
                </c:pt>
                <c:pt idx="29">
                  <c:v>18190</c:v>
                </c:pt>
                <c:pt idx="30">
                  <c:v>16227</c:v>
                </c:pt>
                <c:pt idx="31">
                  <c:v>25100</c:v>
                </c:pt>
                <c:pt idx="32">
                  <c:v>32124</c:v>
                </c:pt>
                <c:pt idx="33">
                  <c:v>31322</c:v>
                </c:pt>
                <c:pt idx="34">
                  <c:v>44109</c:v>
                </c:pt>
                <c:pt idx="35">
                  <c:v>142861</c:v>
                </c:pt>
                <c:pt idx="36">
                  <c:v>33960</c:v>
                </c:pt>
                <c:pt idx="37">
                  <c:v>6791</c:v>
                </c:pt>
                <c:pt idx="38">
                  <c:v>5704</c:v>
                </c:pt>
                <c:pt idx="39">
                  <c:v>2402</c:v>
                </c:pt>
                <c:pt idx="40">
                  <c:v>17121</c:v>
                </c:pt>
                <c:pt idx="41">
                  <c:v>27240</c:v>
                </c:pt>
                <c:pt idx="42">
                  <c:v>67366</c:v>
                </c:pt>
                <c:pt idx="43">
                  <c:v>51078</c:v>
                </c:pt>
                <c:pt idx="44">
                  <c:v>54583</c:v>
                </c:pt>
                <c:pt idx="45">
                  <c:v>47992</c:v>
                </c:pt>
                <c:pt idx="46">
                  <c:v>44214</c:v>
                </c:pt>
                <c:pt idx="47">
                  <c:v>6930</c:v>
                </c:pt>
                <c:pt idx="48">
                  <c:v>6121</c:v>
                </c:pt>
                <c:pt idx="49" formatCode="General">
                  <c:v>18256</c:v>
                </c:pt>
                <c:pt idx="50">
                  <c:v>22993</c:v>
                </c:pt>
                <c:pt idx="51">
                  <c:v>32995</c:v>
                </c:pt>
                <c:pt idx="52">
                  <c:v>20726</c:v>
                </c:pt>
                <c:pt idx="53">
                  <c:v>25290</c:v>
                </c:pt>
                <c:pt idx="54">
                  <c:v>22361</c:v>
                </c:pt>
                <c:pt idx="55">
                  <c:v>20562</c:v>
                </c:pt>
                <c:pt idx="56">
                  <c:v>5793</c:v>
                </c:pt>
                <c:pt idx="57">
                  <c:v>141169</c:v>
                </c:pt>
                <c:pt idx="58" formatCode="General">
                  <c:v>0</c:v>
                </c:pt>
                <c:pt idx="59">
                  <c:v>6104</c:v>
                </c:pt>
                <c:pt idx="60">
                  <c:v>8981</c:v>
                </c:pt>
                <c:pt idx="61">
                  <c:v>23498</c:v>
                </c:pt>
                <c:pt idx="62">
                  <c:v>20533</c:v>
                </c:pt>
                <c:pt idx="63">
                  <c:v>16561</c:v>
                </c:pt>
                <c:pt idx="64">
                  <c:v>9772</c:v>
                </c:pt>
                <c:pt idx="65">
                  <c:v>6256</c:v>
                </c:pt>
                <c:pt idx="66">
                  <c:v>2495</c:v>
                </c:pt>
                <c:pt idx="67">
                  <c:v>3382</c:v>
                </c:pt>
                <c:pt idx="68">
                  <c:v>1352</c:v>
                </c:pt>
                <c:pt idx="69">
                  <c:v>13535</c:v>
                </c:pt>
                <c:pt idx="70">
                  <c:v>3856</c:v>
                </c:pt>
                <c:pt idx="71">
                  <c:v>8661</c:v>
                </c:pt>
                <c:pt idx="72">
                  <c:v>8587</c:v>
                </c:pt>
                <c:pt idx="73">
                  <c:v>7894</c:v>
                </c:pt>
                <c:pt idx="74">
                  <c:v>6704</c:v>
                </c:pt>
                <c:pt idx="75">
                  <c:v>7843</c:v>
                </c:pt>
                <c:pt idx="76">
                  <c:v>1775</c:v>
                </c:pt>
                <c:pt idx="77">
                  <c:v>5188</c:v>
                </c:pt>
                <c:pt idx="78">
                  <c:v>2381</c:v>
                </c:pt>
                <c:pt idx="79">
                  <c:v>25922</c:v>
                </c:pt>
                <c:pt idx="80">
                  <c:v>19583</c:v>
                </c:pt>
                <c:pt idx="81">
                  <c:v>61251</c:v>
                </c:pt>
                <c:pt idx="82">
                  <c:v>59599</c:v>
                </c:pt>
                <c:pt idx="83">
                  <c:v>57049</c:v>
                </c:pt>
                <c:pt idx="84">
                  <c:v>48329</c:v>
                </c:pt>
                <c:pt idx="85">
                  <c:v>39125</c:v>
                </c:pt>
                <c:pt idx="86">
                  <c:v>5489</c:v>
                </c:pt>
                <c:pt idx="87">
                  <c:v>5340</c:v>
                </c:pt>
                <c:pt idx="88">
                  <c:v>1613</c:v>
                </c:pt>
                <c:pt idx="89">
                  <c:v>15909</c:v>
                </c:pt>
                <c:pt idx="90">
                  <c:v>26322</c:v>
                </c:pt>
                <c:pt idx="91">
                  <c:v>56741</c:v>
                </c:pt>
                <c:pt idx="92">
                  <c:v>42262</c:v>
                </c:pt>
                <c:pt idx="93">
                  <c:v>49720</c:v>
                </c:pt>
                <c:pt idx="94">
                  <c:v>26932</c:v>
                </c:pt>
                <c:pt idx="95">
                  <c:v>26110</c:v>
                </c:pt>
                <c:pt idx="96">
                  <c:v>5008</c:v>
                </c:pt>
                <c:pt idx="97">
                  <c:v>13053</c:v>
                </c:pt>
                <c:pt idx="98">
                  <c:v>4719</c:v>
                </c:pt>
                <c:pt idx="99">
                  <c:v>30526</c:v>
                </c:pt>
                <c:pt idx="100">
                  <c:v>16809</c:v>
                </c:pt>
                <c:pt idx="101">
                  <c:v>63681</c:v>
                </c:pt>
                <c:pt idx="102">
                  <c:v>46833</c:v>
                </c:pt>
                <c:pt idx="103">
                  <c:v>43805</c:v>
                </c:pt>
                <c:pt idx="104">
                  <c:v>43202</c:v>
                </c:pt>
                <c:pt idx="105">
                  <c:v>37785</c:v>
                </c:pt>
                <c:pt idx="106">
                  <c:v>5972</c:v>
                </c:pt>
                <c:pt idx="107">
                  <c:v>5539</c:v>
                </c:pt>
                <c:pt idx="108">
                  <c:v>2967</c:v>
                </c:pt>
                <c:pt idx="109" formatCode="General">
                  <c:v>18045</c:v>
                </c:pt>
                <c:pt idx="110">
                  <c:v>19553</c:v>
                </c:pt>
                <c:pt idx="111">
                  <c:v>23166</c:v>
                </c:pt>
                <c:pt idx="112">
                  <c:v>78680</c:v>
                </c:pt>
                <c:pt idx="113">
                  <c:v>50781</c:v>
                </c:pt>
                <c:pt idx="114">
                  <c:v>42345</c:v>
                </c:pt>
                <c:pt idx="115">
                  <c:v>28920</c:v>
                </c:pt>
                <c:pt idx="116">
                  <c:v>5870</c:v>
                </c:pt>
                <c:pt idx="117">
                  <c:v>2255</c:v>
                </c:pt>
                <c:pt idx="118" formatCode="General">
                  <c:v>10419</c:v>
                </c:pt>
                <c:pt idx="119">
                  <c:v>14475</c:v>
                </c:pt>
                <c:pt idx="120">
                  <c:v>54476</c:v>
                </c:pt>
                <c:pt idx="121">
                  <c:v>25252</c:v>
                </c:pt>
                <c:pt idx="122">
                  <c:v>22602</c:v>
                </c:pt>
                <c:pt idx="123">
                  <c:v>105323</c:v>
                </c:pt>
                <c:pt idx="124">
                  <c:v>24080</c:v>
                </c:pt>
                <c:pt idx="125">
                  <c:v>6077</c:v>
                </c:pt>
                <c:pt idx="126">
                  <c:v>5294</c:v>
                </c:pt>
                <c:pt idx="127" formatCode="General">
                  <c:v>761</c:v>
                </c:pt>
                <c:pt idx="128">
                  <c:v>6076</c:v>
                </c:pt>
                <c:pt idx="129">
                  <c:v>2647</c:v>
                </c:pt>
                <c:pt idx="130">
                  <c:v>23116</c:v>
                </c:pt>
                <c:pt idx="131">
                  <c:v>21547</c:v>
                </c:pt>
                <c:pt idx="132">
                  <c:v>11086</c:v>
                </c:pt>
                <c:pt idx="133">
                  <c:v>10101</c:v>
                </c:pt>
                <c:pt idx="134">
                  <c:v>8145</c:v>
                </c:pt>
                <c:pt idx="135">
                  <c:v>2559</c:v>
                </c:pt>
                <c:pt idx="136">
                  <c:v>2234</c:v>
                </c:pt>
                <c:pt idx="137">
                  <c:v>803</c:v>
                </c:pt>
                <c:pt idx="138">
                  <c:v>2084</c:v>
                </c:pt>
                <c:pt idx="139">
                  <c:v>3224</c:v>
                </c:pt>
                <c:pt idx="140">
                  <c:v>7660</c:v>
                </c:pt>
                <c:pt idx="141">
                  <c:v>7741</c:v>
                </c:pt>
                <c:pt idx="142">
                  <c:v>7890</c:v>
                </c:pt>
                <c:pt idx="143">
                  <c:v>6492</c:v>
                </c:pt>
                <c:pt idx="144">
                  <c:v>5717</c:v>
                </c:pt>
                <c:pt idx="145">
                  <c:v>2535</c:v>
                </c:pt>
                <c:pt idx="146">
                  <c:v>3195</c:v>
                </c:pt>
                <c:pt idx="147">
                  <c:v>0</c:v>
                </c:pt>
                <c:pt idx="148">
                  <c:v>50349</c:v>
                </c:pt>
                <c:pt idx="149">
                  <c:v>30718</c:v>
                </c:pt>
                <c:pt idx="150">
                  <c:v>66861</c:v>
                </c:pt>
                <c:pt idx="151">
                  <c:v>56145</c:v>
                </c:pt>
                <c:pt idx="152">
                  <c:v>48324</c:v>
                </c:pt>
                <c:pt idx="153">
                  <c:v>50081</c:v>
                </c:pt>
                <c:pt idx="154">
                  <c:v>21086</c:v>
                </c:pt>
                <c:pt idx="155">
                  <c:v>4531</c:v>
                </c:pt>
                <c:pt idx="156">
                  <c:v>3853</c:v>
                </c:pt>
                <c:pt idx="157">
                  <c:v>4819</c:v>
                </c:pt>
                <c:pt idx="158">
                  <c:v>11453</c:v>
                </c:pt>
                <c:pt idx="159">
                  <c:v>24553</c:v>
                </c:pt>
                <c:pt idx="160">
                  <c:v>55296</c:v>
                </c:pt>
                <c:pt idx="161">
                  <c:v>45745</c:v>
                </c:pt>
                <c:pt idx="162">
                  <c:v>40833</c:v>
                </c:pt>
                <c:pt idx="163">
                  <c:v>29890</c:v>
                </c:pt>
                <c:pt idx="164">
                  <c:v>25552</c:v>
                </c:pt>
                <c:pt idx="165">
                  <c:v>3814</c:v>
                </c:pt>
                <c:pt idx="166">
                  <c:v>3795</c:v>
                </c:pt>
                <c:pt idx="167">
                  <c:v>1750</c:v>
                </c:pt>
                <c:pt idx="168">
                  <c:v>14654</c:v>
                </c:pt>
                <c:pt idx="169">
                  <c:v>28285</c:v>
                </c:pt>
                <c:pt idx="170">
                  <c:v>47247</c:v>
                </c:pt>
                <c:pt idx="171">
                  <c:v>37811</c:v>
                </c:pt>
                <c:pt idx="172">
                  <c:v>36667</c:v>
                </c:pt>
                <c:pt idx="173">
                  <c:v>32029</c:v>
                </c:pt>
                <c:pt idx="174">
                  <c:v>23512</c:v>
                </c:pt>
                <c:pt idx="175">
                  <c:v>4315</c:v>
                </c:pt>
                <c:pt idx="176">
                  <c:v>6601</c:v>
                </c:pt>
                <c:pt idx="177">
                  <c:v>2577</c:v>
                </c:pt>
                <c:pt idx="178" formatCode="General">
                  <c:v>24104</c:v>
                </c:pt>
                <c:pt idx="179">
                  <c:v>11763</c:v>
                </c:pt>
                <c:pt idx="180">
                  <c:v>55786</c:v>
                </c:pt>
                <c:pt idx="181">
                  <c:v>44595</c:v>
                </c:pt>
                <c:pt idx="182">
                  <c:v>41916</c:v>
                </c:pt>
                <c:pt idx="183">
                  <c:v>37797</c:v>
                </c:pt>
                <c:pt idx="184">
                  <c:v>30954</c:v>
                </c:pt>
                <c:pt idx="185">
                  <c:v>6399</c:v>
                </c:pt>
                <c:pt idx="186">
                  <c:v>1624</c:v>
                </c:pt>
                <c:pt idx="187" formatCode="General">
                  <c:v>14127</c:v>
                </c:pt>
                <c:pt idx="188">
                  <c:v>22701</c:v>
                </c:pt>
                <c:pt idx="189">
                  <c:v>53836</c:v>
                </c:pt>
                <c:pt idx="190">
                  <c:v>52319</c:v>
                </c:pt>
                <c:pt idx="191">
                  <c:v>38224</c:v>
                </c:pt>
                <c:pt idx="192">
                  <c:v>35157</c:v>
                </c:pt>
                <c:pt idx="193">
                  <c:v>38463</c:v>
                </c:pt>
                <c:pt idx="194">
                  <c:v>5177</c:v>
                </c:pt>
                <c:pt idx="195">
                  <c:v>3773</c:v>
                </c:pt>
                <c:pt idx="196" formatCode="General">
                  <c:v>1811</c:v>
                </c:pt>
                <c:pt idx="197">
                  <c:v>3706</c:v>
                </c:pt>
                <c:pt idx="198">
                  <c:v>1975</c:v>
                </c:pt>
                <c:pt idx="199">
                  <c:v>13391</c:v>
                </c:pt>
                <c:pt idx="200">
                  <c:v>4850</c:v>
                </c:pt>
                <c:pt idx="201">
                  <c:v>27171</c:v>
                </c:pt>
                <c:pt idx="202">
                  <c:v>10612</c:v>
                </c:pt>
                <c:pt idx="203">
                  <c:v>8353</c:v>
                </c:pt>
                <c:pt idx="204">
                  <c:v>2672</c:v>
                </c:pt>
                <c:pt idx="205">
                  <c:v>7051</c:v>
                </c:pt>
                <c:pt idx="206">
                  <c:v>2034</c:v>
                </c:pt>
                <c:pt idx="207">
                  <c:v>2735</c:v>
                </c:pt>
                <c:pt idx="208">
                  <c:v>5275</c:v>
                </c:pt>
                <c:pt idx="209">
                  <c:v>6458</c:v>
                </c:pt>
                <c:pt idx="210">
                  <c:v>5386</c:v>
                </c:pt>
                <c:pt idx="211">
                  <c:v>4736</c:v>
                </c:pt>
                <c:pt idx="212">
                  <c:v>2949</c:v>
                </c:pt>
                <c:pt idx="213">
                  <c:v>3363</c:v>
                </c:pt>
                <c:pt idx="214">
                  <c:v>15277</c:v>
                </c:pt>
                <c:pt idx="215">
                  <c:v>4423</c:v>
                </c:pt>
                <c:pt idx="216">
                  <c:v>1380</c:v>
                </c:pt>
                <c:pt idx="217">
                  <c:v>13104</c:v>
                </c:pt>
                <c:pt idx="218">
                  <c:v>23552</c:v>
                </c:pt>
                <c:pt idx="219">
                  <c:v>28818</c:v>
                </c:pt>
                <c:pt idx="220">
                  <c:v>95995</c:v>
                </c:pt>
                <c:pt idx="221">
                  <c:v>56223</c:v>
                </c:pt>
                <c:pt idx="222">
                  <c:v>47143</c:v>
                </c:pt>
                <c:pt idx="223">
                  <c:v>30753</c:v>
                </c:pt>
                <c:pt idx="224">
                  <c:v>14347</c:v>
                </c:pt>
                <c:pt idx="225">
                  <c:v>11797</c:v>
                </c:pt>
                <c:pt idx="226">
                  <c:v>268</c:v>
                </c:pt>
                <c:pt idx="227">
                  <c:v>13294</c:v>
                </c:pt>
                <c:pt idx="228">
                  <c:v>40158</c:v>
                </c:pt>
                <c:pt idx="229">
                  <c:v>22672</c:v>
                </c:pt>
                <c:pt idx="230">
                  <c:v>26237</c:v>
                </c:pt>
                <c:pt idx="231">
                  <c:v>97834</c:v>
                </c:pt>
                <c:pt idx="232">
                  <c:v>42619</c:v>
                </c:pt>
                <c:pt idx="233">
                  <c:v>38884</c:v>
                </c:pt>
                <c:pt idx="234">
                  <c:v>6529</c:v>
                </c:pt>
                <c:pt idx="235">
                  <c:v>6923</c:v>
                </c:pt>
                <c:pt idx="236">
                  <c:v>2403</c:v>
                </c:pt>
                <c:pt idx="237">
                  <c:v>7071</c:v>
                </c:pt>
                <c:pt idx="238">
                  <c:v>28281</c:v>
                </c:pt>
                <c:pt idx="239">
                  <c:v>58387</c:v>
                </c:pt>
                <c:pt idx="240">
                  <c:v>27249</c:v>
                </c:pt>
                <c:pt idx="241">
                  <c:v>75258</c:v>
                </c:pt>
                <c:pt idx="242">
                  <c:v>42919</c:v>
                </c:pt>
                <c:pt idx="243">
                  <c:v>35510</c:v>
                </c:pt>
                <c:pt idx="244">
                  <c:v>7276</c:v>
                </c:pt>
                <c:pt idx="245">
                  <c:v>6530</c:v>
                </c:pt>
                <c:pt idx="246">
                  <c:v>1685</c:v>
                </c:pt>
                <c:pt idx="247" formatCode="General">
                  <c:v>9097</c:v>
                </c:pt>
                <c:pt idx="248">
                  <c:v>27136</c:v>
                </c:pt>
                <c:pt idx="249">
                  <c:v>50988</c:v>
                </c:pt>
                <c:pt idx="250">
                  <c:v>31173</c:v>
                </c:pt>
                <c:pt idx="251">
                  <c:v>61749</c:v>
                </c:pt>
                <c:pt idx="252">
                  <c:v>43073</c:v>
                </c:pt>
                <c:pt idx="253">
                  <c:v>24143</c:v>
                </c:pt>
                <c:pt idx="254">
                  <c:v>12986</c:v>
                </c:pt>
                <c:pt idx="255">
                  <c:v>7205</c:v>
                </c:pt>
                <c:pt idx="256" formatCode="General">
                  <c:v>32186</c:v>
                </c:pt>
                <c:pt idx="257">
                  <c:v>19539</c:v>
                </c:pt>
                <c:pt idx="258">
                  <c:v>46469</c:v>
                </c:pt>
                <c:pt idx="259">
                  <c:v>63446</c:v>
                </c:pt>
                <c:pt idx="260">
                  <c:v>54776</c:v>
                </c:pt>
                <c:pt idx="261">
                  <c:v>47741</c:v>
                </c:pt>
                <c:pt idx="262">
                  <c:v>44540</c:v>
                </c:pt>
                <c:pt idx="263">
                  <c:v>6243</c:v>
                </c:pt>
                <c:pt idx="264">
                  <c:v>4187</c:v>
                </c:pt>
                <c:pt idx="265" formatCode="General">
                  <c:v>4090</c:v>
                </c:pt>
                <c:pt idx="266">
                  <c:v>13716</c:v>
                </c:pt>
                <c:pt idx="267">
                  <c:v>25732</c:v>
                </c:pt>
                <c:pt idx="268">
                  <c:v>63103</c:v>
                </c:pt>
                <c:pt idx="269">
                  <c:v>55642</c:v>
                </c:pt>
                <c:pt idx="270">
                  <c:v>59722</c:v>
                </c:pt>
                <c:pt idx="271">
                  <c:v>43465</c:v>
                </c:pt>
                <c:pt idx="272">
                  <c:v>44038</c:v>
                </c:pt>
                <c:pt idx="273">
                  <c:v>8513</c:v>
                </c:pt>
                <c:pt idx="274">
                  <c:v>6739</c:v>
                </c:pt>
                <c:pt idx="275">
                  <c:v>2918</c:v>
                </c:pt>
                <c:pt idx="276">
                  <c:v>13631</c:v>
                </c:pt>
                <c:pt idx="277">
                  <c:v>22070</c:v>
                </c:pt>
                <c:pt idx="278">
                  <c:v>55529</c:v>
                </c:pt>
                <c:pt idx="279">
                  <c:v>50694</c:v>
                </c:pt>
                <c:pt idx="280">
                  <c:v>45811</c:v>
                </c:pt>
                <c:pt idx="281">
                  <c:v>38229</c:v>
                </c:pt>
                <c:pt idx="282">
                  <c:v>30552</c:v>
                </c:pt>
                <c:pt idx="283">
                  <c:v>3488</c:v>
                </c:pt>
                <c:pt idx="284">
                  <c:v>1165</c:v>
                </c:pt>
                <c:pt idx="285">
                  <c:v>395</c:v>
                </c:pt>
                <c:pt idx="286">
                  <c:v>2214</c:v>
                </c:pt>
                <c:pt idx="287">
                  <c:v>1107</c:v>
                </c:pt>
                <c:pt idx="288">
                  <c:v>6737</c:v>
                </c:pt>
                <c:pt idx="289">
                  <c:v>3126</c:v>
                </c:pt>
                <c:pt idx="290">
                  <c:v>4783</c:v>
                </c:pt>
                <c:pt idx="291">
                  <c:v>3473</c:v>
                </c:pt>
                <c:pt idx="292">
                  <c:v>3842</c:v>
                </c:pt>
                <c:pt idx="293">
                  <c:v>1247</c:v>
                </c:pt>
                <c:pt idx="294">
                  <c:v>1625</c:v>
                </c:pt>
                <c:pt idx="295">
                  <c:v>1785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E0-435E-A1FD-A0A69292B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1000544"/>
        <c:axId val="1946199488"/>
      </c:lineChart>
      <c:catAx>
        <c:axId val="194100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6199488"/>
        <c:crosses val="autoZero"/>
        <c:auto val="1"/>
        <c:lblAlgn val="ctr"/>
        <c:lblOffset val="100"/>
        <c:noMultiLvlLbl val="0"/>
      </c:catAx>
      <c:valAx>
        <c:axId val="194619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100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37AA4-D22D-400E-88F0-4C37988B8D82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7DFFA-5702-4A77-B7AE-3467A9BD39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00BE-61F2-4F04-80FF-5D1FD96BB20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2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89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2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47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17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8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25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78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97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6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82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99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19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93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25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趋势（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Trend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描述数据的长期趋势，即数据整体上升或下降的方向。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季节性（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Seasonal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描述数据在特定时间范围内的周期性波动，例如每天、每周或每年的重复模式。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残差（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Residual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描述不能由趋势和季节性解释的剩余部分，通常包含随机噪声或异常值。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01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36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0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30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651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observed </a:t>
            </a:r>
            <a:r>
              <a:rPr lang="zh-CN" altLang="en-US" b="0" i="0" dirty="0">
                <a:effectLst/>
                <a:latin typeface="Söhne"/>
              </a:rPr>
              <a:t>是真实观测到的数据，通常是测试数据中的实际值。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predicted </a:t>
            </a:r>
            <a:r>
              <a:rPr lang="zh-CN" altLang="en-US" b="0" i="0" dirty="0">
                <a:effectLst/>
                <a:latin typeface="Söhne"/>
              </a:rPr>
              <a:t>是模型在已知数据上的预测值。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forecasts </a:t>
            </a:r>
            <a:r>
              <a:rPr lang="zh-CN" altLang="en-US" b="0" i="0" dirty="0">
                <a:effectLst/>
                <a:latin typeface="Söhne"/>
              </a:rPr>
              <a:t>是模型对未来数据的预测。</a:t>
            </a:r>
          </a:p>
          <a:p>
            <a:pPr algn="l"/>
            <a:r>
              <a:rPr lang="zh-CN" altLang="en-US" b="0" i="0" dirty="0">
                <a:effectLst/>
                <a:latin typeface="Söhne"/>
              </a:rPr>
              <a:t>通过比较这三者，可以评估模型的准确性和泛化能力。在图形化展示中，这些值通常以曲线或散点图的形式绘制，以便直观地了解模型的表现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31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F0F0F"/>
                </a:solidFill>
                <a:effectLst/>
                <a:latin typeface="Söhne"/>
              </a:rPr>
              <a:t>有助于评估模型的拟合质量和残差的性质。在诊断图中，关注残差是否接近正态分布、自相关是否在可接受范围内以及是否存在明显的序列相关性。图形的正态 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Söhne"/>
              </a:rPr>
              <a:t>Q-Q </a:t>
            </a:r>
            <a:r>
              <a:rPr lang="zh-CN" altLang="en-US" b="0" i="0" dirty="0">
                <a:solidFill>
                  <a:srgbClr val="0F0F0F"/>
                </a:solidFill>
                <a:effectLst/>
                <a:latin typeface="Söhne"/>
              </a:rPr>
              <a:t>图部分用于检查残差的正态性。这些信息有助于判断模型是否能够捕捉数据的关键特征。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41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73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40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90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54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676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4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479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76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4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5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1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88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F39C4-2D29-4A34-B56D-5247CD5CCD1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C922-CDD9-4424-9D08-D527A8B5594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A83F-C9D1-4D71-9E4B-658B85915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hyperlink" Target="https://scikit-learn.org/stable/modules/generated/sklearn.ensemble.RandomForestRegressor.html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0" Type="http://schemas.openxmlformats.org/officeDocument/2006/relationships/image" Target="../media/image12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11" Type="http://schemas.openxmlformats.org/officeDocument/2006/relationships/image" Target="../media/image3.png"/><Relationship Id="rId5" Type="http://schemas.openxmlformats.org/officeDocument/2006/relationships/image" Target="../media/image16.png"/><Relationship Id="rId10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png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s://archive.ics.uci.edu/ml/datasets/individual+household+electric+power+consumptio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949700"/>
            <a:ext cx="12192000" cy="78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" r="20764" b="31018"/>
          <a:stretch>
            <a:fillRect/>
          </a:stretch>
        </p:blipFill>
        <p:spPr>
          <a:xfrm>
            <a:off x="5147607" y="1295400"/>
            <a:ext cx="7044036" cy="3314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" y="1295400"/>
            <a:ext cx="12191999" cy="3314700"/>
          </a:xfrm>
          <a:prstGeom prst="rect">
            <a:avLst/>
          </a:prstGeom>
          <a:gradFill>
            <a:gsLst>
              <a:gs pos="67000">
                <a:srgbClr val="0F5097"/>
              </a:gs>
              <a:gs pos="0">
                <a:srgbClr val="0F5097"/>
              </a:gs>
              <a:gs pos="38000">
                <a:srgbClr val="0F5097"/>
              </a:gs>
              <a:gs pos="100000">
                <a:srgbClr val="0F5097">
                  <a:alpha val="6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7165" y="2207883"/>
            <a:ext cx="12192000" cy="7533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数据挖掘</a:t>
            </a:r>
            <a:r>
              <a:rPr lang="en-US" altLang="zh-CN" sz="4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4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空调用电负荷预测</a:t>
            </a:r>
          </a:p>
        </p:txBody>
      </p:sp>
      <p:sp>
        <p:nvSpPr>
          <p:cNvPr id="18" name="TextBox 11"/>
          <p:cNvSpPr txBox="1"/>
          <p:nvPr/>
        </p:nvSpPr>
        <p:spPr>
          <a:xfrm>
            <a:off x="7165" y="6233904"/>
            <a:ext cx="12192000" cy="525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5700" marR="12700" indent="-1143635" algn="ctr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400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年秋季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0" y="4944514"/>
            <a:ext cx="12192000" cy="670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5700" marR="12700" indent="-1143635" algn="ctr">
              <a:lnSpc>
                <a:spcPct val="130000"/>
              </a:lnSpc>
              <a:spcAft>
                <a:spcPts val="600"/>
              </a:spcAft>
            </a:pPr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主讲教师：周魏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65" y="5624943"/>
            <a:ext cx="1217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zhouwei@cqu.edu.cn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预测模型之随机森林</a:t>
            </a:r>
            <a:r>
              <a:rPr lang="en-US" altLang="zh-CN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(Random Forest)</a:t>
            </a:r>
            <a:endParaRPr lang="zh-CN" altLang="en-US" sz="3200" b="1" dirty="0">
              <a:solidFill>
                <a:srgbClr val="0F509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DD81A57-5A2F-4BAD-B9C3-F6010B68BE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8" name="Text Box 5">
            <a:extLst>
              <a:ext uri="{FF2B5EF4-FFF2-40B4-BE49-F238E27FC236}">
                <a16:creationId xmlns:a16="http://schemas.microsoft.com/office/drawing/2014/main" id="{EFB589B7-2FCE-4D0D-AB09-389641BE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随机森林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2545AE1B-506B-4179-AF69-4566487CB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1322722"/>
            <a:ext cx="10300278" cy="211872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45" lvl="3" indent="-360045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随机森林算法优点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4" indent="-342900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很好的抗噪能力</a:t>
            </a:r>
            <a:endParaRPr lang="en-US" altLang="zh-CN" sz="200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4" indent="-342900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不易过拟合</a:t>
            </a:r>
            <a:endParaRPr lang="en-US" altLang="zh-CN" sz="200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4" indent="-342900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处理高维度数据并且不用做特征选择</a:t>
            </a:r>
            <a:endParaRPr lang="en-US" altLang="zh-CN" sz="200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4" indent="-342900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数据适应能力强：既能处理离散型数据，也能处理连续型数据，数据集无需规范化。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32C9FF-C169-47D8-A4B3-B3243776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358" y="3500438"/>
            <a:ext cx="4063284" cy="275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0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预测模型之随机森林</a:t>
            </a:r>
            <a:r>
              <a:rPr lang="en-US" altLang="zh-CN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(Random Forest)</a:t>
            </a:r>
            <a:endParaRPr lang="zh-CN" altLang="en-US" sz="3200" b="1" dirty="0">
              <a:solidFill>
                <a:srgbClr val="0F509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DD81A57-5A2F-4BAD-B9C3-F6010B68BE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1D70A648-BA3C-4C38-9254-E49D66403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随机森林的构造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BD0C3495-B065-49A5-8378-367F36A90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1322722"/>
            <a:ext cx="10300278" cy="2345579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45" lvl="3" indent="-360045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随机森林分类器</a:t>
            </a:r>
            <a:r>
              <a:rPr lang="en-US" altLang="zh-CN" sz="24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RandomForestClassifier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4" indent="0" algn="just">
              <a:lnSpc>
                <a:spcPct val="130000"/>
              </a:lnSpc>
              <a:buSzPct val="100000"/>
            </a:pP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scikit-learn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库中的</a:t>
            </a:r>
            <a:r>
              <a:rPr lang="en-US" altLang="zh-CN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ensemble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模块提供了随机森林分类器</a:t>
            </a:r>
            <a:r>
              <a:rPr lang="en-US" altLang="zh-CN" sz="2000" b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RandomForestClassifier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和随机森林回归器</a:t>
            </a:r>
            <a:r>
              <a:rPr lang="en-US" altLang="zh-CN" sz="2000" b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RandomForestRegressor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4" indent="0" algn="just">
              <a:lnSpc>
                <a:spcPct val="130000"/>
              </a:lnSpc>
              <a:buSzPct val="100000"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 marL="457200" lvl="4" indent="0" algn="just">
              <a:lnSpc>
                <a:spcPct val="130000"/>
              </a:lnSpc>
              <a:buSzPct val="100000"/>
            </a:pPr>
            <a:r>
              <a:rPr lang="en-US" altLang="zh-CN" dirty="0">
                <a:cs typeface="Times New Roman" panose="02020603050405020304" pitchFamily="18" charset="0"/>
                <a:hlinkClick r:id="rId5"/>
              </a:rPr>
              <a:t>https://scikit-learn.org/stable/modules/generated/sklearn.ensemble.RandomForestRegressor.html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57200" lvl="4" indent="0" algn="just">
              <a:lnSpc>
                <a:spcPct val="130000"/>
              </a:lnSpc>
              <a:buSzPct val="100000"/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5CBE18-B4F5-4C72-ADE6-66A8B1E52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13" y="3653254"/>
            <a:ext cx="10696575" cy="26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7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预测模型之随机森林</a:t>
            </a:r>
            <a:r>
              <a:rPr lang="en-US" altLang="zh-CN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(Random Forest)</a:t>
            </a:r>
            <a:endParaRPr lang="zh-CN" altLang="en-US" sz="3200" b="1" dirty="0">
              <a:solidFill>
                <a:srgbClr val="0F509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DD81A57-5A2F-4BAD-B9C3-F6010B68BE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1D70A648-BA3C-4C38-9254-E49D66403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随机森林进行电力负荷预测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31295F91-8286-4F62-88AF-798AA91BD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17610"/>
              </p:ext>
            </p:extLst>
          </p:nvPr>
        </p:nvGraphicFramePr>
        <p:xfrm>
          <a:off x="2767304" y="1881188"/>
          <a:ext cx="6657393" cy="4307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7098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预测模型之XGBoost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C213D95-E494-4CEC-9A03-B2F0B362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55" y="1267804"/>
            <a:ext cx="5190476" cy="215238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9F8574C-A62E-4DAC-B533-947B92FA6B81}"/>
              </a:ext>
            </a:extLst>
          </p:cNvPr>
          <p:cNvSpPr/>
          <p:nvPr/>
        </p:nvSpPr>
        <p:spPr>
          <a:xfrm>
            <a:off x="4674855" y="80942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分类回归树（单个树）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BB9AAF5-48C1-4011-841E-0EA404FE5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475" y="3688368"/>
            <a:ext cx="4809524" cy="248571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14B76FF-E79E-4225-B232-F9793C02E6F2}"/>
              </a:ext>
            </a:extLst>
          </p:cNvPr>
          <p:cNvSpPr/>
          <p:nvPr/>
        </p:nvSpPr>
        <p:spPr>
          <a:xfrm>
            <a:off x="1378907" y="321584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集成学习树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382CB0-B6B1-449B-BD80-C29E39E2613E}"/>
              </a:ext>
            </a:extLst>
          </p:cNvPr>
          <p:cNvSpPr/>
          <p:nvPr/>
        </p:nvSpPr>
        <p:spPr>
          <a:xfrm>
            <a:off x="7716549" y="35277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24" name="直角上箭头 15">
            <a:extLst>
              <a:ext uri="{FF2B5EF4-FFF2-40B4-BE49-F238E27FC236}">
                <a16:creationId xmlns:a16="http://schemas.microsoft.com/office/drawing/2014/main" id="{5DB48033-FCAC-4D89-A4CC-79254C613C9E}"/>
              </a:ext>
            </a:extLst>
          </p:cNvPr>
          <p:cNvSpPr/>
          <p:nvPr/>
        </p:nvSpPr>
        <p:spPr>
          <a:xfrm rot="16200000" flipH="1">
            <a:off x="6988255" y="3848960"/>
            <a:ext cx="1448930" cy="1879872"/>
          </a:xfrm>
          <a:prstGeom prst="bentUpArrow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3AAE1F5-5A62-442A-86CB-BD3F0E06C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525" y="4530751"/>
            <a:ext cx="1288956" cy="195654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E64D0DF-EEF9-4901-8A33-318FBBBFD51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8" name="Text Box 5">
            <a:extLst>
              <a:ext uri="{FF2B5EF4-FFF2-40B4-BE49-F238E27FC236}">
                <a16:creationId xmlns:a16="http://schemas.microsoft.com/office/drawing/2014/main" id="{F8A270C5-A542-4FB0-B992-C47F07E0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7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算法思想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8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预测模型之XGBoost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A7197EA-9F34-45B5-AE82-2135A31CD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7033" y="4897874"/>
            <a:ext cx="934967" cy="15517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B169DE9-A973-4E15-9FA9-8D7382430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078" y="1472730"/>
            <a:ext cx="4809524" cy="248571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9805522-F50F-4599-8D5D-4AF8ACD7AE44}"/>
              </a:ext>
            </a:extLst>
          </p:cNvPr>
          <p:cNvSpPr/>
          <p:nvPr/>
        </p:nvSpPr>
        <p:spPr>
          <a:xfrm>
            <a:off x="5505078" y="93395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集成学习树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D326786-FE51-4450-ABE1-13614ADF4B67}"/>
                  </a:ext>
                </a:extLst>
              </p:cNvPr>
              <p:cNvSpPr/>
              <p:nvPr/>
            </p:nvSpPr>
            <p:spPr>
              <a:xfrm>
                <a:off x="2107866" y="1501878"/>
                <a:ext cx="3050161" cy="2531014"/>
              </a:xfrm>
              <a:prstGeom prst="rect">
                <a:avLst/>
              </a:prstGeom>
              <a:ln w="28575"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预测模型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40000"/>
                  </a:lnSpc>
                  <a:spcBef>
                    <a:spcPts val="1200"/>
                  </a:spcBef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为树的总个数，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表示第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颗树，</a:t>
                </a:r>
                <a:r>
                  <a:rPr lang="pt-BR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的预测结果。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D326786-FE51-4450-ABE1-13614ADF4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66" y="1501878"/>
                <a:ext cx="3050161" cy="2531014"/>
              </a:xfrm>
              <a:prstGeom prst="rect">
                <a:avLst/>
              </a:prstGeom>
              <a:blipFill>
                <a:blip r:embed="rId6"/>
                <a:stretch>
                  <a:fillRect l="-1386" r="-990"/>
                </a:stretch>
              </a:blipFill>
              <a:ln w="28575"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05231CAA-A52D-420C-8270-88994C2D6193}"/>
              </a:ext>
            </a:extLst>
          </p:cNvPr>
          <p:cNvSpPr/>
          <p:nvPr/>
        </p:nvSpPr>
        <p:spPr>
          <a:xfrm>
            <a:off x="2107866" y="4532520"/>
            <a:ext cx="5405484" cy="125572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5106E2B-43D3-4657-BAB4-2F8C81582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402937"/>
              </p:ext>
            </p:extLst>
          </p:nvPr>
        </p:nvGraphicFramePr>
        <p:xfrm>
          <a:off x="3489325" y="1831604"/>
          <a:ext cx="1295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7" imgW="876240" imgH="431640" progId="Equation.DSMT4">
                  <p:embed/>
                </p:oleObj>
              </mc:Choice>
              <mc:Fallback>
                <p:oleObj name="Equation" r:id="rId7" imgW="876240" imgH="43164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9325" y="1831604"/>
                        <a:ext cx="1295400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7B045DE0-1835-4CFF-BC44-E9F7FE7AF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650491"/>
              </p:ext>
            </p:extLst>
          </p:nvPr>
        </p:nvGraphicFramePr>
        <p:xfrm>
          <a:off x="3588947" y="4794023"/>
          <a:ext cx="3317106" cy="7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9" imgW="1955520" imgH="431640" progId="Equation.DSMT4">
                  <p:embed/>
                </p:oleObj>
              </mc:Choice>
              <mc:Fallback>
                <p:oleObj name="Equation" r:id="rId9" imgW="1955520" imgH="43164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8947" y="4794023"/>
                        <a:ext cx="3317106" cy="732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>
            <a:extLst>
              <a:ext uri="{FF2B5EF4-FFF2-40B4-BE49-F238E27FC236}">
                <a16:creationId xmlns:a16="http://schemas.microsoft.com/office/drawing/2014/main" id="{6AF16E98-985A-45F7-92C1-DFEEACF3EC9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8" name="Text Box 5">
            <a:extLst>
              <a:ext uri="{FF2B5EF4-FFF2-40B4-BE49-F238E27FC236}">
                <a16:creationId xmlns:a16="http://schemas.microsoft.com/office/drawing/2014/main" id="{458EF181-4CCF-4976-9488-17CF4E554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12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算法思想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6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预测模型之XGBoost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5D7FCFB-D451-409E-BA36-E359893BF259}"/>
              </a:ext>
            </a:extLst>
          </p:cNvPr>
          <p:cNvGrpSpPr/>
          <p:nvPr/>
        </p:nvGrpSpPr>
        <p:grpSpPr>
          <a:xfrm>
            <a:off x="2591055" y="1594956"/>
            <a:ext cx="7009891" cy="4238356"/>
            <a:chOff x="1000237" y="1594956"/>
            <a:chExt cx="7009891" cy="42383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AB34FBE-1D37-4DE3-B29D-BD3F6289784A}"/>
                </a:ext>
              </a:extLst>
            </p:cNvPr>
            <p:cNvSpPr/>
            <p:nvPr/>
          </p:nvSpPr>
          <p:spPr>
            <a:xfrm>
              <a:off x="1043608" y="1594956"/>
              <a:ext cx="6966520" cy="825932"/>
            </a:xfrm>
            <a:prstGeom prst="rect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目标：建立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个回归树，使得树群的预测值尽量接近真实值（准确率）而且有尽量大的泛化能力。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E387F64-0A7F-447B-9B65-66F4CB6F2F96}"/>
                </a:ext>
              </a:extLst>
            </p:cNvPr>
            <p:cNvSpPr/>
            <p:nvPr/>
          </p:nvSpPr>
          <p:spPr>
            <a:xfrm>
              <a:off x="1000237" y="2638591"/>
              <a:ext cx="7009891" cy="3194721"/>
            </a:xfrm>
            <a:prstGeom prst="rect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目标损失函数：</a:t>
              </a:r>
            </a:p>
            <a:p>
              <a:pPr>
                <a:lnSpc>
                  <a:spcPct val="140000"/>
                </a:lnSpc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40000"/>
                </a:lnSpc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表示第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个样本的预测误差，误差越小越好；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表示树的复杂度的函数，越小复杂度越低，泛化能力越强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40000"/>
                </a:lnSpc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预测模型：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4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5C60215-3E29-4548-BAF0-B0E3B471F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187" y="3073089"/>
              <a:ext cx="1970635" cy="61503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BD0A5EA-B2E9-4899-86B5-4FBBF6A08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187" y="2650932"/>
              <a:ext cx="2676525" cy="5524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902BC92-0C96-406F-9341-E37AB1024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446" y="3838282"/>
              <a:ext cx="838200" cy="27622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E418ABA-3C89-4916-8B2B-42E07DC49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446" y="4270498"/>
              <a:ext cx="714375" cy="285750"/>
            </a:xfrm>
            <a:prstGeom prst="rect">
              <a:avLst/>
            </a:prstGeom>
          </p:spPr>
        </p:pic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5F9CC733-B645-4387-934F-4AF45911E6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288388"/>
                </p:ext>
              </p:extLst>
            </p:nvPr>
          </p:nvGraphicFramePr>
          <p:xfrm>
            <a:off x="2568575" y="4800426"/>
            <a:ext cx="1724025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Equation" r:id="rId8" imgW="876240" imgH="431640" progId="Equation.DSMT4">
                    <p:embed/>
                  </p:oleObj>
                </mc:Choice>
                <mc:Fallback>
                  <p:oleObj name="Equation" r:id="rId8" imgW="876240" imgH="431640" progId="Equation.DSMT4">
                    <p:embed/>
                    <p:pic>
                      <p:nvPicPr>
                        <p:cNvPr id="23" name="对象 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568575" y="4800426"/>
                          <a:ext cx="1724025" cy="639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BC0046E9-0DB3-47B4-A86C-F126A38E511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24" name="Text Box 5">
            <a:extLst>
              <a:ext uri="{FF2B5EF4-FFF2-40B4-BE49-F238E27FC236}">
                <a16:creationId xmlns:a16="http://schemas.microsoft.com/office/drawing/2014/main" id="{FC87ABB4-2DA3-414A-8165-3B285CE89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11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算法思想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8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预测模型之XGBoost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68F01CA-7C50-46AA-A6D7-518599D1F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20" y="2226257"/>
            <a:ext cx="5738865" cy="399072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0C89477-A992-4213-9861-8C7A6FDD9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33169"/>
              </p:ext>
            </p:extLst>
          </p:nvPr>
        </p:nvGraphicFramePr>
        <p:xfrm>
          <a:off x="3708528" y="1484206"/>
          <a:ext cx="17240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5" imgW="876240" imgH="431640" progId="Equation.DSMT4">
                  <p:embed/>
                </p:oleObj>
              </mc:Choice>
              <mc:Fallback>
                <p:oleObj name="Equation" r:id="rId5" imgW="876240" imgH="43164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528" y="1484206"/>
                        <a:ext cx="172402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745C824F-247B-4191-96F2-B50B79757F02}"/>
              </a:ext>
            </a:extLst>
          </p:cNvPr>
          <p:cNvSpPr/>
          <p:nvPr/>
        </p:nvSpPr>
        <p:spPr>
          <a:xfrm>
            <a:off x="2104227" y="1607306"/>
            <a:ext cx="1800493" cy="438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预测模型推导：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173CBD6-FC45-4D2D-8543-AA976764A6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30" y="1986607"/>
            <a:ext cx="3677040" cy="1217481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B5BC882C-66F3-45F3-823E-0BB946198F12}"/>
              </a:ext>
            </a:extLst>
          </p:cNvPr>
          <p:cNvSpPr/>
          <p:nvPr/>
        </p:nvSpPr>
        <p:spPr>
          <a:xfrm>
            <a:off x="7073571" y="1506476"/>
            <a:ext cx="1338828" cy="438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下弧形箭头 5">
            <a:extLst>
              <a:ext uri="{FF2B5EF4-FFF2-40B4-BE49-F238E27FC236}">
                <a16:creationId xmlns:a16="http://schemas.microsoft.com/office/drawing/2014/main" id="{9B4BCFE7-EBC4-4D07-B9BE-24325CC82035}"/>
              </a:ext>
            </a:extLst>
          </p:cNvPr>
          <p:cNvSpPr/>
          <p:nvPr/>
        </p:nvSpPr>
        <p:spPr>
          <a:xfrm rot="18706850">
            <a:off x="6926879" y="3846412"/>
            <a:ext cx="2610681" cy="689463"/>
          </a:xfrm>
          <a:prstGeom prst="curved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A82830D-6309-4FD3-AD47-2736A02762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7" name="Text Box 5">
            <a:extLst>
              <a:ext uri="{FF2B5EF4-FFF2-40B4-BE49-F238E27FC236}">
                <a16:creationId xmlns:a16="http://schemas.microsoft.com/office/drawing/2014/main" id="{DC644FD2-AEA8-492D-944E-22E33EA84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9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算法推导过程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6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预测模型之XGBoost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E79DAC9-4C41-4E51-BA7F-64358E69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BED7387-5311-4D98-A605-1B6C9464FD76}"/>
              </a:ext>
            </a:extLst>
          </p:cNvPr>
          <p:cNvSpPr txBox="1"/>
          <p:nvPr/>
        </p:nvSpPr>
        <p:spPr>
          <a:xfrm>
            <a:off x="1223963" y="1502479"/>
            <a:ext cx="10139362" cy="326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正则化：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XGBoost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在代价函数里加入了正则项，用于控制模型的复杂度。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并行处理：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XGBoost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预先对数据进行了排序，支持并行。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灵活性：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支持用户自定义目标函数和评估函数，只要目标函数二阶可导就行。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缺失值的处理：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对于特征的值有缺失的样本，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XGBoost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可以自动学习出它的分裂方向。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剪枝：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XGBoost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先从顶到底建立所有可以建立的子树，再从底到顶反向进行剪枝。不容易陷入局部最优解。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内置交叉验证：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XGBoost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允许在每一轮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Boosting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迭代中使用交叉验证。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9D2B5394-329E-43E4-B98A-FC141CEB0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算法优点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1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预测模型之XGBoost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E79DAC9-4C41-4E51-BA7F-64358E69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BED7387-5311-4D98-A605-1B6C9464FD76}"/>
              </a:ext>
            </a:extLst>
          </p:cNvPr>
          <p:cNvSpPr txBox="1"/>
          <p:nvPr/>
        </p:nvSpPr>
        <p:spPr>
          <a:xfrm>
            <a:off x="1223963" y="1502479"/>
            <a:ext cx="10139362" cy="170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XGBoost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能够处理多维度、多周期、非线性和非平稳的时间序列数据，具有很好的预测能力和泛化能力。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XGBoost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通过训练历史负荷数据和与之相关的气象、经济等因素的模型来预测未来一段时间内的负荷情况。负荷预测可以帮助电力企业做出准确的负载调度和资源配置决策，优化发电计划和能源消耗，提高电力系统的效率和可靠性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D75B3D-D74A-4992-B78C-B7AC4BA59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957" y="3339113"/>
            <a:ext cx="6706086" cy="302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D9136E1F-8AEB-48FD-B9FB-4C79B28F7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5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算法应用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6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预测模型之XGBoost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E79DAC9-4C41-4E51-BA7F-64358E69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BED7387-5311-4D98-A605-1B6C9464FD76}"/>
              </a:ext>
            </a:extLst>
          </p:cNvPr>
          <p:cNvSpPr txBox="1"/>
          <p:nvPr/>
        </p:nvSpPr>
        <p:spPr>
          <a:xfrm>
            <a:off x="1223963" y="1502479"/>
            <a:ext cx="10139362" cy="2233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9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XGBoost</a:t>
            </a:r>
            <a:r>
              <a:rPr lang="zh-CN" altLang="en-US" sz="1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在负荷预测中的应用：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利用历史负荷数据和气象数据预测负荷情况，为电力企业进行负载调度提供参考依据。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基于区域负荷数据的负荷聚类和预测：通过对不同区域的负荷数据进行预测。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基于实时监测数据的负荷预测：利用传感器等设备实时监测电力系统中的负荷数据，对未来短时间内的负荷情况进行预测，从而及时响应系统负荷变化，保障电力系统稳定运行。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2C37311-2B68-4611-901C-576519F3F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3938983"/>
            <a:ext cx="5319712" cy="247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9D2B5394-329E-43E4-B98A-FC141CEB0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5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算法应用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0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数据挖掘-空调负荷预测</a:t>
            </a:r>
          </a:p>
        </p:txBody>
      </p:sp>
      <p:sp>
        <p:nvSpPr>
          <p:cNvPr id="9" name="矩形 8"/>
          <p:cNvSpPr/>
          <p:nvPr/>
        </p:nvSpPr>
        <p:spPr>
          <a:xfrm>
            <a:off x="826113" y="756000"/>
            <a:ext cx="10581815" cy="4571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76292" y="1412225"/>
            <a:ext cx="504000" cy="50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47497" y="1483429"/>
            <a:ext cx="360000" cy="36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97742" y="1843429"/>
            <a:ext cx="522098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697296" y="1785896"/>
            <a:ext cx="115200" cy="115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076292" y="2323817"/>
            <a:ext cx="5736204" cy="504000"/>
            <a:chOff x="2879266" y="1465565"/>
            <a:chExt cx="5736204" cy="504000"/>
          </a:xfrm>
        </p:grpSpPr>
        <p:sp>
          <p:nvSpPr>
            <p:cNvPr id="34" name="椭圆 33"/>
            <p:cNvSpPr/>
            <p:nvPr/>
          </p:nvSpPr>
          <p:spPr>
            <a:xfrm>
              <a:off x="2879266" y="1465565"/>
              <a:ext cx="504000" cy="504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950471" y="1536769"/>
              <a:ext cx="360000" cy="360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3300716" y="1896769"/>
              <a:ext cx="5220984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8500270" y="1839236"/>
              <a:ext cx="115200" cy="115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076292" y="3265196"/>
            <a:ext cx="5736204" cy="504000"/>
            <a:chOff x="2879266" y="1465565"/>
            <a:chExt cx="5736204" cy="504000"/>
          </a:xfrm>
        </p:grpSpPr>
        <p:sp>
          <p:nvSpPr>
            <p:cNvPr id="39" name="椭圆 38"/>
            <p:cNvSpPr/>
            <p:nvPr/>
          </p:nvSpPr>
          <p:spPr>
            <a:xfrm>
              <a:off x="2879266" y="1465565"/>
              <a:ext cx="504000" cy="504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950471" y="1536769"/>
              <a:ext cx="360000" cy="360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300716" y="1896769"/>
              <a:ext cx="5220984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8500270" y="1839236"/>
              <a:ext cx="115200" cy="115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076292" y="4185271"/>
            <a:ext cx="5736204" cy="504000"/>
            <a:chOff x="2879266" y="1465565"/>
            <a:chExt cx="5736204" cy="504000"/>
          </a:xfrm>
        </p:grpSpPr>
        <p:sp>
          <p:nvSpPr>
            <p:cNvPr id="44" name="椭圆 43"/>
            <p:cNvSpPr/>
            <p:nvPr/>
          </p:nvSpPr>
          <p:spPr>
            <a:xfrm>
              <a:off x="2879266" y="1465565"/>
              <a:ext cx="504000" cy="504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950471" y="1536769"/>
              <a:ext cx="360000" cy="360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3300716" y="1896769"/>
              <a:ext cx="5220984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8500270" y="1839236"/>
              <a:ext cx="115200" cy="115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4688" y="5131952"/>
            <a:ext cx="5736204" cy="504000"/>
            <a:chOff x="2879266" y="1465565"/>
            <a:chExt cx="5736204" cy="504000"/>
          </a:xfrm>
        </p:grpSpPr>
        <p:sp>
          <p:nvSpPr>
            <p:cNvPr id="49" name="椭圆 48"/>
            <p:cNvSpPr/>
            <p:nvPr/>
          </p:nvSpPr>
          <p:spPr>
            <a:xfrm>
              <a:off x="2879266" y="1465565"/>
              <a:ext cx="504000" cy="504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950471" y="1536769"/>
              <a:ext cx="360000" cy="360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3300716" y="1896769"/>
              <a:ext cx="5220984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8500270" y="1839236"/>
              <a:ext cx="115200" cy="115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826113" y="6348918"/>
            <a:ext cx="11105231" cy="4571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78688" y="1368083"/>
            <a:ext cx="50458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实验简介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578687" y="2289965"/>
            <a:ext cx="50458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预测模型之随机森林、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XGBoost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578686" y="3223997"/>
            <a:ext cx="50458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预测模型之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LSTM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578686" y="4141125"/>
            <a:ext cx="50458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指标评价体系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577084" y="5086533"/>
            <a:ext cx="50458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实验对比、可视化及结果分析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2CB61DBB-E892-41B2-974A-07FCA6A292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预测模型之LSTM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C844D8-045A-4B3B-B262-33E8D233C1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9E2B6EE-8E97-4716-A4B2-45108EECA050}"/>
              </a:ext>
            </a:extLst>
          </p:cNvPr>
          <p:cNvSpPr txBox="1"/>
          <p:nvPr/>
        </p:nvSpPr>
        <p:spPr>
          <a:xfrm>
            <a:off x="1223963" y="1502479"/>
            <a:ext cx="10139362" cy="1422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循环神经网络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Recurrent Neural Network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）是一种用于处理序列数据的神经网络。相比一般的神经网络来说，他能够处理序列变化的数据。比如某个单词的意思会因为上文提到的内容不同而有不同的含义，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就能够很好地解决这类问题。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F730D1D8-6267-41AF-BF49-8E29B4B3C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循环神经网络</a:t>
            </a: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RNN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C18597-777F-4229-BB5C-E81CF8EB8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874" y="2998196"/>
            <a:ext cx="4464253" cy="342424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预测模型之LSTM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C844D8-045A-4B3B-B262-33E8D233C1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F37F3AB5-DC50-425E-8F85-D1944542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97" y="913249"/>
            <a:ext cx="3855600" cy="285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E844619-8A91-47F4-B40D-9182B11E8E46}"/>
                  </a:ext>
                </a:extLst>
              </p:cNvPr>
              <p:cNvSpPr txBox="1"/>
              <p:nvPr/>
            </p:nvSpPr>
            <p:spPr>
              <a:xfrm>
                <a:off x="838727" y="1537882"/>
                <a:ext cx="5553406" cy="4654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为当前状态下数据输入，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表示接收到的上一个节点的输入。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为当前节点状态下的输出，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而为传递到下一个节点的输出。输出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的值都相关。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则常常使用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投入到一个线性层（主要是进行维度映射）然后使用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softmax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进行分类得到需要的数据。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对这里的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如何通过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计算得到往往看具体模型的使用方式。通过序列形式的输入，我们能够得到如下形式的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RNN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E844619-8A91-47F4-B40D-9182B11E8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27" y="1537882"/>
                <a:ext cx="5553406" cy="4654416"/>
              </a:xfrm>
              <a:prstGeom prst="rect">
                <a:avLst/>
              </a:prstGeom>
              <a:blipFill>
                <a:blip r:embed="rId5"/>
                <a:stretch>
                  <a:fillRect l="-1207" r="-1098" b="-1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EA31D2E4-1F65-48D4-954B-54D924D31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97" y="3490551"/>
            <a:ext cx="3855376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5">
            <a:extLst>
              <a:ext uri="{FF2B5EF4-FFF2-40B4-BE49-F238E27FC236}">
                <a16:creationId xmlns:a16="http://schemas.microsoft.com/office/drawing/2014/main" id="{96B66895-76B0-4393-81F2-B1F3A852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7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循环神经网络</a:t>
            </a: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RNN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01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预测模型之LSTM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C844D8-045A-4B3B-B262-33E8D233C1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9E2B6EE-8E97-4716-A4B2-45108EECA050}"/>
              </a:ext>
            </a:extLst>
          </p:cNvPr>
          <p:cNvSpPr txBox="1"/>
          <p:nvPr/>
        </p:nvSpPr>
        <p:spPr>
          <a:xfrm>
            <a:off x="1223963" y="1288162"/>
            <a:ext cx="10139362" cy="1422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长短期记忆网络（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Long short-term memory, LSTM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）是一种特殊的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，主要是为了解决长序列训练过程中的梯度消失和梯度爆炸问题。相比普通的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能够在更长的序列中有更好的表现。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F730D1D8-6267-41AF-BF49-8E29B4B3C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LSTM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1392A6C-5EE9-495A-9D4E-93F628E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35" y="2657382"/>
            <a:ext cx="5112730" cy="38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9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预测模型之XGBoost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E79DAC9-4C41-4E51-BA7F-64358E69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BED7387-5311-4D98-A605-1B6C9464FD76}"/>
              </a:ext>
            </a:extLst>
          </p:cNvPr>
          <p:cNvSpPr txBox="1"/>
          <p:nvPr/>
        </p:nvSpPr>
        <p:spPr>
          <a:xfrm>
            <a:off x="1223963" y="1502479"/>
            <a:ext cx="10139362" cy="4654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并不完全适用于学习时间序列，会需要各种辅助性处理，且效果也不一定好。面对时间序列敏感的任务，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RNN(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通常会比较合适。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用于序列数据，并且有了一定的记忆效应。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的一个优秀的变种模型，继承了大部分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模型的特性，同时解决了梯度反传过程由于逐步缩减而产生的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Vanishing Gradient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并行处理上存在劣势。与一些最新的网络相对效果一般。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的梯度问题在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及其变种里面得到了一定程度的解决，但还是不够。它可以处理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个量级的序列，而对于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个量级，或者更长的序列则依然会显得很棘手。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计算费时。每一个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cell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里面都意味着有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个全连接层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(MLP)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的时间跨度很大，并且网络又很深，这个计算量会很大，很耗时。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9D2B5394-329E-43E4-B98A-FC141CEB0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LSTM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算法优缺点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79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指标评价体系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6302FB6-D672-4E52-BAFD-10E229183A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FBC8A14-1D38-4D7B-9C63-3211489E2C91}"/>
              </a:ext>
            </a:extLst>
          </p:cNvPr>
          <p:cNvSpPr txBox="1"/>
          <p:nvPr/>
        </p:nvSpPr>
        <p:spPr>
          <a:xfrm>
            <a:off x="1223963" y="1311967"/>
            <a:ext cx="10139362" cy="5116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均方误差（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Mean Squared Error, MSE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：它计算预测值与真实值之间的平均平方差，数值越小表示模型的拟合效果越好。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平均绝对误差（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Mean Absolute Error, MAE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MAE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也是常见的回归模型评估指标，它计算预测值与真实值之间的平均绝对差，用于衡量模型的预测误差的平均程度。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分数（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R-squared Score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分数用于评估模型对目标变量的解释能力，表示模型所解释的方差比例。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分数介于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之间，数值越接近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表示模型的拟合效果越好。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可视化预测结果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：将模型的预测结果与真实值进行可视化比较，可以直观地评估模型的准确性。可以使用折线图或散点图展示模型的预测结果，并与真实值进行对比。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时间序列特定指标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：对于时间序列数据，还可以使用一些特定的指标来评估模型的性能，如平均绝对百分比误差（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Mean Absolute Percentage Error, MAPE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）、均方根对数误差（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 Mean Squared Logarithmic Error, RMSLE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）等。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501E0417-7BD4-4E5F-A524-0D63CFA34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评价指标</a:t>
            </a: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(Metrics)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实验对比、可视化及结果分析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7F66E9-FF2A-CD00-8D97-612DEE3C49F8}"/>
              </a:ext>
            </a:extLst>
          </p:cNvPr>
          <p:cNvSpPr txBox="1"/>
          <p:nvPr/>
        </p:nvSpPr>
        <p:spPr>
          <a:xfrm>
            <a:off x="934720" y="1794265"/>
            <a:ext cx="10647679" cy="4654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家庭用电数据集，是一个多变量时间序列数据集，用于描述法国巴黎一个家庭四年的用电量。该数据是在2006年12月至2010年11月之间收集的，并且每分钟收集家庭内的能耗观察结果。它是一个多变量系列，由七个变量组成（除日期和时间外），他们是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global_active_power：家庭消耗的总有功功率（千瓦）。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global_reactive_power：家庭消耗的总无功功率（千瓦）。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voltage：平均电压（伏特）。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global_intensity：平均电流强度（安培）。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sub_metering_1：厨房的有功电能（瓦特小时的有功电能）。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sub_metering_2：用于洗衣的有功能量（瓦特小时的有功电能）。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sub_metering_3：气候控制系统的有功电能（瓦特小时的有功电能）。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D9281D-C679-5661-5CCC-7D73098E3689}"/>
              </a:ext>
            </a:extLst>
          </p:cNvPr>
          <p:cNvSpPr txBox="1"/>
          <p:nvPr/>
        </p:nvSpPr>
        <p:spPr>
          <a:xfrm>
            <a:off x="1116965" y="1509902"/>
            <a:ext cx="1126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 err="1"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Dateset</a:t>
            </a:r>
            <a:r>
              <a:rPr lang="en-US" altLang="zh-CN" b="1" i="0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altLang="zh-CN" b="0" i="0" u="none" strike="noStrike" dirty="0">
                <a:solidFill>
                  <a:srgbClr val="2470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https://archive.ics.uci.edu/ml/datasets/individual+household+electric+power+consumption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BB97C71B-01E9-4286-9059-1947BD4C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5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数据集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2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实验对比、可视化及结果分析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-76693"/>
            <a:ext cx="2152651" cy="8334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5ACC15-7C7A-8FF9-EBB2-5356A6314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57" y="2220105"/>
            <a:ext cx="4628019" cy="35067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C5038B-BC8D-5FE7-4DFD-A1231FCFA76E}"/>
              </a:ext>
            </a:extLst>
          </p:cNvPr>
          <p:cNvSpPr txBox="1"/>
          <p:nvPr/>
        </p:nvSpPr>
        <p:spPr>
          <a:xfrm>
            <a:off x="1348440" y="1623408"/>
            <a:ext cx="450823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F0F0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可视化数据集最后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60000</a:t>
            </a:r>
            <a:r>
              <a:rPr lang="zh-CN" altLang="en-US" b="0" i="0" dirty="0">
                <a:solidFill>
                  <a:srgbClr val="0F0F0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行的有功功率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43568B-2D4A-8E5B-CEC9-4B95D68B83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29" y="2502710"/>
            <a:ext cx="4892033" cy="31866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037BAE-BEE5-5A32-95F0-1B6ABAB35638}"/>
              </a:ext>
            </a:extLst>
          </p:cNvPr>
          <p:cNvSpPr txBox="1"/>
          <p:nvPr/>
        </p:nvSpPr>
        <p:spPr>
          <a:xfrm>
            <a:off x="6209738" y="1507084"/>
            <a:ext cx="4892032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0" i="0" dirty="0">
                <a:solidFill>
                  <a:srgbClr val="0F0F0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对时间序列数据中有功功率（</a:t>
            </a:r>
            <a:r>
              <a:rPr lang="en-US" altLang="zh-CN" b="0" i="0" dirty="0" err="1">
                <a:solidFill>
                  <a:srgbClr val="0F0F0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Global_active_power</a:t>
            </a:r>
            <a:r>
              <a:rPr lang="zh-CN" altLang="en-US" b="0" i="0" dirty="0">
                <a:solidFill>
                  <a:srgbClr val="0F0F0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）进行分析和可视化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6B85D2-BE44-6B62-DD5F-BC2158533125}"/>
              </a:ext>
            </a:extLst>
          </p:cNvPr>
          <p:cNvSpPr txBox="1"/>
          <p:nvPr/>
        </p:nvSpPr>
        <p:spPr>
          <a:xfrm>
            <a:off x="6440674" y="5803313"/>
            <a:ext cx="4021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横轴表示时间、纵轴表示有功功率</a:t>
            </a:r>
            <a:endParaRPr lang="en-US" altLang="zh-CN" dirty="0">
              <a:solidFill>
                <a:srgbClr val="0F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BDBD39B8-7827-42D4-A3B6-B246FF4F3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6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数据探索分析</a:t>
            </a: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-2010-11 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时间范围的分析</a:t>
            </a:r>
          </a:p>
        </p:txBody>
      </p:sp>
    </p:spTree>
    <p:extLst>
      <p:ext uri="{BB962C8B-B14F-4D97-AF65-F5344CB8AC3E}">
        <p14:creationId xmlns:p14="http://schemas.microsoft.com/office/powerpoint/2010/main" val="3250545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实验对比、可视化及结果分析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DB812CA-CB92-BFB2-7C07-36DD03C58E2D}"/>
              </a:ext>
            </a:extLst>
          </p:cNvPr>
          <p:cNvSpPr txBox="1"/>
          <p:nvPr/>
        </p:nvSpPr>
        <p:spPr>
          <a:xfrm>
            <a:off x="978946" y="1597002"/>
            <a:ext cx="4655919" cy="378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使用季节性分解（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seasonal decomposition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）来将时间序列分解为</a:t>
            </a:r>
            <a:endParaRPr lang="en-US" altLang="zh-CN" dirty="0">
              <a:solidFill>
                <a:srgbClr val="0F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趋势（</a:t>
            </a:r>
            <a:r>
              <a:rPr lang="en-US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trend</a:t>
            </a: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0F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季节性（</a:t>
            </a:r>
            <a:r>
              <a:rPr lang="en-US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seasonal</a:t>
            </a: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0F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和残差（</a:t>
            </a:r>
            <a:r>
              <a:rPr lang="en-US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residual</a:t>
            </a: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0F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其中季节性成分被认为是相对固定的。这种分解有助于识别时间序列中的整体趋势、周期性和残差部分。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F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545CDA0-BC04-B9FF-D6B6-2CBB25283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06" y="1350754"/>
            <a:ext cx="6080294" cy="5017305"/>
          </a:xfrm>
          <a:prstGeom prst="rect">
            <a:avLst/>
          </a:prstGeom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1D1E92C0-E664-4653-8BA7-8B8FD9E9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5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数据探索分析</a:t>
            </a: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-2010-11 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时间范围的分析</a:t>
            </a:r>
          </a:p>
        </p:txBody>
      </p:sp>
    </p:spTree>
    <p:extLst>
      <p:ext uri="{BB962C8B-B14F-4D97-AF65-F5344CB8AC3E}">
        <p14:creationId xmlns:p14="http://schemas.microsoft.com/office/powerpoint/2010/main" val="3296931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实验对比、可视化及结果分析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13E95C-6C36-E5A0-B1FD-7439E2727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612" y="1885030"/>
            <a:ext cx="5674069" cy="41275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1D92D8-E0BD-521A-49FE-92D8151A0B7D}"/>
              </a:ext>
            </a:extLst>
          </p:cNvPr>
          <p:cNvSpPr txBox="1"/>
          <p:nvPr/>
        </p:nvSpPr>
        <p:spPr>
          <a:xfrm>
            <a:off x="838726" y="1778194"/>
            <a:ext cx="4593885" cy="378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图中的每行代表一个日期，每列代表一天中的不同时间段。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颜色的深浅表示在特定日期和时间段内的功率水平。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深蓝色通常表示较高的功率，浅蓝色表示较低的功率。</a:t>
            </a:r>
            <a:endParaRPr lang="zh-CN" altLang="en-US" dirty="0">
              <a:solidFill>
                <a:srgbClr val="0F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通过观察热力图，可以快速识别在一天内和不同日期之间是否存在明显的功率模式。例如，可能会看到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白天功率较高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夜晚功率较低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的趋势</a:t>
            </a:r>
            <a:r>
              <a:rPr lang="zh-CN" altLang="en-US" dirty="0">
                <a:solidFill>
                  <a:srgbClr val="0F0F0F"/>
                </a:solidFill>
                <a:latin typeface="Söhne"/>
                <a:ea typeface="微软雅黑" panose="020B0503020204020204" pitchFamily="34" charset="-122"/>
              </a:rPr>
              <a:t>。</a:t>
            </a:r>
            <a:endParaRPr lang="zh-CN" altLang="en-US" b="0" i="0" dirty="0">
              <a:effectLst/>
              <a:latin typeface="Söhne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E6867498-7DA8-4F9C-86DB-03A3EF88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5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数据探索分析</a:t>
            </a: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功率变化</a:t>
            </a:r>
          </a:p>
        </p:txBody>
      </p:sp>
    </p:spTree>
    <p:extLst>
      <p:ext uri="{BB962C8B-B14F-4D97-AF65-F5344CB8AC3E}">
        <p14:creationId xmlns:p14="http://schemas.microsoft.com/office/powerpoint/2010/main" val="3559571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实验对比、可视化及结果分析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73B977-188C-5567-A8B8-FEEBAA7994D1}"/>
              </a:ext>
            </a:extLst>
          </p:cNvPr>
          <p:cNvSpPr txBox="1"/>
          <p:nvPr/>
        </p:nvSpPr>
        <p:spPr>
          <a:xfrm>
            <a:off x="1481786" y="1480627"/>
            <a:ext cx="9163878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solidFill>
                  <a:srgbClr val="0F0F0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计算数据集中变量之间的相关性矩阵，并使用 </a:t>
            </a:r>
            <a:r>
              <a:rPr lang="en-US" altLang="zh-CN" dirty="0" err="1"/>
              <a:t>matshow</a:t>
            </a:r>
            <a:r>
              <a:rPr lang="en-US" altLang="zh-CN" dirty="0"/>
              <a:t> </a:t>
            </a:r>
            <a:r>
              <a:rPr lang="zh-CN" altLang="en-US" dirty="0"/>
              <a:t>函数创建相关性矩阵的热力图。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B8108-DE28-0817-BE04-F1C952D30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81" y="2124260"/>
            <a:ext cx="4577941" cy="39307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C7DFCD-6021-97F0-825E-2DAF4210E662}"/>
              </a:ext>
            </a:extLst>
          </p:cNvPr>
          <p:cNvSpPr txBox="1"/>
          <p:nvPr/>
        </p:nvSpPr>
        <p:spPr>
          <a:xfrm>
            <a:off x="838727" y="2209659"/>
            <a:ext cx="4962194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正相关性：颜色越接近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深红色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，相关性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越强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，说明两个变量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正相关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（一个增加，另一个也增加）。</a:t>
            </a:r>
            <a:endParaRPr lang="en-US" altLang="zh-CN" dirty="0">
              <a:solidFill>
                <a:srgbClr val="0F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负相关性：颜色越接近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深蓝色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，相关性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越强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，说明两个变量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负相关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（一个增加，另一个减少）。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无相关性：浅色或接近白色表示相关性较弱或接近零。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FAEEF1E8-F432-4628-9781-C8B0CBAEA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5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数据探索分析</a:t>
            </a: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变量相关性</a:t>
            </a:r>
          </a:p>
        </p:txBody>
      </p:sp>
    </p:spTree>
    <p:extLst>
      <p:ext uri="{BB962C8B-B14F-4D97-AF65-F5344CB8AC3E}">
        <p14:creationId xmlns:p14="http://schemas.microsoft.com/office/powerpoint/2010/main" val="175462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实验简介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18E0BBF-5D60-4E05-BFD6-997A43C7F5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597FFFBF-1A49-47B2-A84B-60E8095D8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数据挖掘需求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1366A931-1BC8-4841-BF76-A7C9BE4F7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1322722"/>
            <a:ext cx="10300278" cy="4853893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45" lvl="3" indent="-360045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历史数据分析：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收集建筑物或空调系统的历史能耗数据、环境数据（如温度、湿度等）、以及可能影响负荷的其他因素（如工作日</a:t>
            </a:r>
            <a:r>
              <a:rPr lang="en-US" altLang="zh-CN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节假日等），对这些数据进行分析和处理。</a:t>
            </a:r>
          </a:p>
          <a:p>
            <a:pPr marL="360045" lvl="3" indent="-360045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特征工程：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从历史数据中提取特征，例如时间序列特征（小时、天、周、月的周期性）、气象数据（温度、湿度、风速等）等，这些特征将会成为空调负荷预测模型的输入。</a:t>
            </a:r>
          </a:p>
          <a:p>
            <a:pPr marL="360045" lvl="3" indent="-360045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选择合适的模型：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针对空调负荷预测问题，可以选择机器学习方法（如线性回归、随机森林、</a:t>
            </a:r>
            <a:r>
              <a:rPr lang="en-US" altLang="zh-CN" sz="2000" b="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XGBoost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等）以及深度学习方法（如循环神经网络</a:t>
            </a:r>
            <a:r>
              <a:rPr lang="en-US" altLang="zh-CN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）等进行建模。</a:t>
            </a:r>
          </a:p>
          <a:p>
            <a:pPr marL="360045" lvl="3" indent="-360045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模型训练与评估：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使用历史数据对选择的模型进行训练，并使用部分数据进行验证和评估模型的性能，确保模型能够准确地预测出空调负荷变化。</a:t>
            </a:r>
          </a:p>
          <a:p>
            <a:pPr marL="360045" lvl="3" indent="-360045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实时预测：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将训练好的模型应用到实时数据中，实时监测气象数据等外部因素，结合历史数据进行预测，以实现对未来空调负荷的预测。</a:t>
            </a:r>
          </a:p>
          <a:p>
            <a:pPr marL="360045" lvl="3" indent="-360045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优化控制：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根据预测结果，调整空调系统的运行策略，以实现能耗的优化和舒适度的平衡。</a:t>
            </a:r>
            <a:endParaRPr lang="zh-CN" altLang="en-US" sz="2000" b="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37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实验对比、可视化及结果分析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C1C528-844E-701B-ED30-A8BFB792E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39" y="1635699"/>
            <a:ext cx="6132122" cy="4063154"/>
          </a:xfrm>
          <a:prstGeom prst="rect">
            <a:avLst/>
          </a:prstGeom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78207578-880F-41B6-BBCA-DB49B944D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5"/>
              </a:buBlip>
            </a:pPr>
            <a:r>
              <a:rPr lang="en-US" altLang="zh-CN" sz="2800" dirty="0" err="1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XGBoost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结果视图</a:t>
            </a:r>
          </a:p>
        </p:txBody>
      </p:sp>
    </p:spTree>
    <p:extLst>
      <p:ext uri="{BB962C8B-B14F-4D97-AF65-F5344CB8AC3E}">
        <p14:creationId xmlns:p14="http://schemas.microsoft.com/office/powerpoint/2010/main" val="2909084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实验对比、可视化及结果分析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C1C528-844E-701B-ED30-A8BFB792EE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47" y="2283787"/>
            <a:ext cx="4670950" cy="30949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D42B070-142C-8D47-9045-87EBD1B90172}"/>
              </a:ext>
            </a:extLst>
          </p:cNvPr>
          <p:cNvSpPr txBox="1"/>
          <p:nvPr/>
        </p:nvSpPr>
        <p:spPr>
          <a:xfrm>
            <a:off x="838727" y="1373453"/>
            <a:ext cx="6342002" cy="502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展示了 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 Search 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找到的最佳模型在测试数据和未来数据上的预测结果。包括实际值、测试数据上的预测值和未来数据上的预测值，用于比较模型对于不同时间段的预测表现。</a:t>
            </a:r>
            <a:endParaRPr lang="en-US" altLang="zh-CN" dirty="0">
              <a:solidFill>
                <a:srgbClr val="0F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observed</a:t>
            </a: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（观察值）：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在这个上下文中，</a:t>
            </a:r>
            <a:r>
              <a:rPr lang="en-US" altLang="zh-CN" dirty="0" err="1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Y_test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表示测试数据中实际的有功功率值。这是真实的、已知的数据，用于与模型的预测进行比较。</a:t>
            </a:r>
          </a:p>
          <a:p>
            <a:pPr indent="457200">
              <a:lnSpc>
                <a:spcPct val="150000"/>
              </a:lnSpc>
            </a:pPr>
            <a:r>
              <a:rPr lang="en-US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predicted</a:t>
            </a: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（预测值）：</a:t>
            </a:r>
            <a:r>
              <a:rPr lang="en-US" altLang="zh-CN" dirty="0" err="1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Y_hat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是模型在测试数据上的预测结果，即模型根据输入数据给出的估计值。</a:t>
            </a:r>
          </a:p>
          <a:p>
            <a:pPr indent="457200">
              <a:lnSpc>
                <a:spcPct val="150000"/>
              </a:lnSpc>
            </a:pPr>
            <a:r>
              <a:rPr lang="en-US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forecasts</a:t>
            </a:r>
            <a:r>
              <a:rPr lang="zh-CN" altLang="en-US" b="1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（对未来预测</a:t>
            </a: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值）：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forecasts 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是模型对未来数据（</a:t>
            </a:r>
            <a:r>
              <a:rPr lang="en-US" altLang="zh-CN" dirty="0" err="1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df_unseen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）的预测结果。这是模型根据当前已有的信息对未来进行的预测。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7A12A1E1-D5AB-4E68-8597-0615C4547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5"/>
              </a:buBlip>
            </a:pPr>
            <a:r>
              <a:rPr lang="en-US" altLang="zh-CN" sz="2800" dirty="0" err="1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XGBoost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结果视图</a:t>
            </a:r>
          </a:p>
        </p:txBody>
      </p:sp>
    </p:spTree>
    <p:extLst>
      <p:ext uri="{BB962C8B-B14F-4D97-AF65-F5344CB8AC3E}">
        <p14:creationId xmlns:p14="http://schemas.microsoft.com/office/powerpoint/2010/main" val="262103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实验对比、可视化及结果分析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CE4F5B-CD61-45E5-759A-8FFBD3CCE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725" y="1195975"/>
            <a:ext cx="6335907" cy="51354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50B4C2-68AE-483C-1998-725C32AF61DD}"/>
              </a:ext>
            </a:extLst>
          </p:cNvPr>
          <p:cNvSpPr txBox="1"/>
          <p:nvPr/>
        </p:nvSpPr>
        <p:spPr>
          <a:xfrm>
            <a:off x="838727" y="1384542"/>
            <a:ext cx="4552978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残差分布图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展示模型的残差分布，用于评估残差是否符合正态分布。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自相关函数图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展示模型残差的自相关函数（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ACF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），用于检测残差中是否存在序列相关性。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偏自相关函数图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展示模型残差的偏自相关函数（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PACF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），用于检测残差中是否存在偏自相关性。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 </a:t>
            </a:r>
            <a:r>
              <a:rPr lang="en-US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Q-Q </a:t>
            </a: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用于检查模型残差是否符合正态分布。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9C63AEA1-E388-4371-B351-5FB735EDB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5"/>
              </a:buBlip>
            </a:pP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Arima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结果视图</a:t>
            </a: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模型诊断图</a:t>
            </a:r>
          </a:p>
        </p:txBody>
      </p:sp>
    </p:spTree>
    <p:extLst>
      <p:ext uri="{BB962C8B-B14F-4D97-AF65-F5344CB8AC3E}">
        <p14:creationId xmlns:p14="http://schemas.microsoft.com/office/powerpoint/2010/main" val="1028659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实验对比、可视化及结果分析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03BDF3-DB51-163E-144C-4F611A1F6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3" y="1513467"/>
            <a:ext cx="5790715" cy="38310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DF5CCD-64BE-1C7C-80BB-BF5FC6E13487}"/>
              </a:ext>
            </a:extLst>
          </p:cNvPr>
          <p:cNvSpPr txBox="1"/>
          <p:nvPr/>
        </p:nvSpPr>
        <p:spPr>
          <a:xfrm>
            <a:off x="838726" y="1953051"/>
            <a:ext cx="4674567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单步预测</a:t>
            </a:r>
            <a:r>
              <a:rPr lang="en-US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(One-step ahead forecast)</a:t>
            </a: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 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在每个时间步骤，使用模型仅依赖过去观察到的数据进行预测。每一步的预测都是在前一个时间步骤的真实值已知的情况下进行的。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是一种逐步递进的预测方式，每一步都利用前一个时间步骤的真实值进行预测。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36C23C3-32C3-4514-8D79-CADB26C68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5"/>
              </a:buBlip>
            </a:pP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Arima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结果视图</a:t>
            </a: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单步预测</a:t>
            </a:r>
          </a:p>
        </p:txBody>
      </p:sp>
    </p:spTree>
    <p:extLst>
      <p:ext uri="{BB962C8B-B14F-4D97-AF65-F5344CB8AC3E}">
        <p14:creationId xmlns:p14="http://schemas.microsoft.com/office/powerpoint/2010/main" val="3838176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实验对比、可视化及结果分析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9A3B65-BF98-751A-AE8D-6FCADFB8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1671133"/>
            <a:ext cx="5899533" cy="38795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EF24F7-DDE1-5DE8-0755-E8825BB2BBBA}"/>
              </a:ext>
            </a:extLst>
          </p:cNvPr>
          <p:cNvSpPr txBox="1"/>
          <p:nvPr/>
        </p:nvSpPr>
        <p:spPr>
          <a:xfrm>
            <a:off x="838727" y="1671133"/>
            <a:ext cx="4281913" cy="378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动态预测</a:t>
            </a:r>
            <a:r>
              <a:rPr lang="en-US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(Dynamic forecast)</a:t>
            </a: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与单步预测类似，但在预测未来时，模型使用先前预测的值而不是真实值。这意味着模型在每一步的预测中都使用了之前的预测结果。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考虑到先前预测的影响，因此可能更接近实际未来情况。然而，如果初始预测出现偏差，这种偏差可能在后续预测中累积。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0E8D702E-4F10-4752-B342-55CC25F2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5"/>
              </a:buBlip>
            </a:pP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Arima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结果视图</a:t>
            </a: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动态预测</a:t>
            </a:r>
          </a:p>
        </p:txBody>
      </p:sp>
    </p:spTree>
    <p:extLst>
      <p:ext uri="{BB962C8B-B14F-4D97-AF65-F5344CB8AC3E}">
        <p14:creationId xmlns:p14="http://schemas.microsoft.com/office/powerpoint/2010/main" val="3046149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实验对比、可视化及结果分析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E6BF31-15F7-7345-C5C9-C2C1858DB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886" y="1709091"/>
            <a:ext cx="5377031" cy="353409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35D4C40-4212-36E3-A072-3815A3F5F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27" y="1916840"/>
            <a:ext cx="4507824" cy="295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未来数据预测</a:t>
            </a:r>
            <a:r>
              <a:rPr lang="en-US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Forecasting future data</a:t>
            </a:r>
            <a:r>
              <a:rPr lang="en-US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zh-CN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针对未来一段时间进行整体性的预测，而不仅仅是逐步递进。通常用于展示模型在长期内的趋势和变化。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zh-CN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一次性预测未来多个时间步，提供了对未来数据整体趋势的估计。通常使用模型的预测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8E2AD927-CC44-4A77-A1DA-67010DC0C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5"/>
              </a:buBlip>
            </a:pP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Arima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结果视图</a:t>
            </a: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未来预测</a:t>
            </a:r>
          </a:p>
        </p:txBody>
      </p:sp>
    </p:spTree>
    <p:extLst>
      <p:ext uri="{BB962C8B-B14F-4D97-AF65-F5344CB8AC3E}">
        <p14:creationId xmlns:p14="http://schemas.microsoft.com/office/powerpoint/2010/main" val="2739793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实验对比、可视化及结果分析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pic>
        <p:nvPicPr>
          <p:cNvPr id="8194" name="Picture 2" descr="predict_result">
            <a:extLst>
              <a:ext uri="{FF2B5EF4-FFF2-40B4-BE49-F238E27FC236}">
                <a16:creationId xmlns:a16="http://schemas.microsoft.com/office/drawing/2014/main" id="{8191C6D1-3C27-256E-9A27-5D81D063D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71" y="1595764"/>
            <a:ext cx="6986055" cy="372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91D8F5-E3B0-11C1-9FEC-C77763B08CE6}"/>
              </a:ext>
            </a:extLst>
          </p:cNvPr>
          <p:cNvSpPr txBox="1"/>
          <p:nvPr/>
        </p:nvSpPr>
        <p:spPr>
          <a:xfrm>
            <a:off x="194562" y="5448994"/>
            <a:ext cx="1180287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在这张图片中，有三个线条分别表示</a:t>
            </a:r>
            <a:r>
              <a:rPr lang="zh-CN" altLang="en-US" b="1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观察、评估和预测</a:t>
            </a:r>
            <a:r>
              <a:rPr lang="zh-CN" altLang="en-US" dirty="0">
                <a:solidFill>
                  <a:srgbClr val="0F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的时间序列结果，其中红色的虚线表示观察和评估的分界点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3A6C031-1014-4054-919B-570211BC6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5"/>
              </a:buBlip>
            </a:pPr>
            <a:r>
              <a:rPr lang="en-US" altLang="zh-CN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LSTM</a:t>
            </a: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结果视图</a:t>
            </a:r>
          </a:p>
        </p:txBody>
      </p:sp>
    </p:spTree>
    <p:extLst>
      <p:ext uri="{BB962C8B-B14F-4D97-AF65-F5344CB8AC3E}">
        <p14:creationId xmlns:p14="http://schemas.microsoft.com/office/powerpoint/2010/main" val="1472364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9C43D9-3F21-46DB-AF36-6235E7E584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09EC1CB-A9FE-4CA0-A821-D45C1B3ECE2E}"/>
              </a:ext>
            </a:extLst>
          </p:cNvPr>
          <p:cNvSpPr/>
          <p:nvPr/>
        </p:nvSpPr>
        <p:spPr>
          <a:xfrm>
            <a:off x="0" y="3949700"/>
            <a:ext cx="12192000" cy="78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0FB95D3-8BED-4B66-9B3D-1C76E90B5B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" r="20764" b="31018"/>
          <a:stretch>
            <a:fillRect/>
          </a:stretch>
        </p:blipFill>
        <p:spPr>
          <a:xfrm>
            <a:off x="5147607" y="2207882"/>
            <a:ext cx="7044036" cy="240221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20B9F15-E9B8-4F59-AFF0-2E803209AE15}"/>
              </a:ext>
            </a:extLst>
          </p:cNvPr>
          <p:cNvSpPr/>
          <p:nvPr/>
        </p:nvSpPr>
        <p:spPr>
          <a:xfrm>
            <a:off x="1" y="2207882"/>
            <a:ext cx="12191999" cy="2402217"/>
          </a:xfrm>
          <a:prstGeom prst="rect">
            <a:avLst/>
          </a:prstGeom>
          <a:gradFill>
            <a:gsLst>
              <a:gs pos="67000">
                <a:srgbClr val="0F5097"/>
              </a:gs>
              <a:gs pos="0">
                <a:srgbClr val="0F5097"/>
              </a:gs>
              <a:gs pos="38000">
                <a:srgbClr val="0F5097"/>
              </a:gs>
              <a:gs pos="100000">
                <a:srgbClr val="0F5097">
                  <a:alpha val="6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AF10E235-C166-4CE8-8944-E9BA9C41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3721"/>
            <a:ext cx="1219200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24" name="矩形 7">
            <a:extLst>
              <a:ext uri="{FF2B5EF4-FFF2-40B4-BE49-F238E27FC236}">
                <a16:creationId xmlns:a16="http://schemas.microsoft.com/office/drawing/2014/main" id="{70A2B6E8-A29A-4D7E-B031-C70A4BFC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0172"/>
            <a:ext cx="12192000" cy="7533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数据挖掘</a:t>
            </a:r>
            <a:r>
              <a:rPr lang="en-US" altLang="zh-CN" sz="4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4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空调用电负荷预测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数据挖掘实验</a:t>
            </a:r>
            <a:r>
              <a:rPr lang="en-US" altLang="zh-CN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逐时负荷预测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D3A6C031-1014-4054-919B-570211BC6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实验内容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3A0983-0FE1-4F04-A0EA-D59D73AB54A0}"/>
              </a:ext>
            </a:extLst>
          </p:cNvPr>
          <p:cNvSpPr txBox="1"/>
          <p:nvPr/>
        </p:nvSpPr>
        <p:spPr>
          <a:xfrm>
            <a:off x="1223963" y="1311967"/>
            <a:ext cx="10139362" cy="502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归一化处理：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数据预处理中的归一化指的是将数据按比例缩放，使之落入一个特定的范围，常见的归一化方法有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Min-Max Scaling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Z-score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标准化方法。这样做的目的是为了让不同特征的取值范围相近，避免某些特征对模型训练产生过大影响。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数据标准化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：将原始数据转换为均值为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，标准差为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的标准正态分布。常见的数据标准化方法包括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Z-score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标准化和范围缩放（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Min-Max Scaling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帮助消除不同特征之间的量纲差异，使得它们具有可比性。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可以加速某些机器学习算法的收敛速度。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避免异常值对模型训练的不良影响。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属性选择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简化模型：减少不相关的特征可以简化模型，提高模型的解释性和泛化能力。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降低计算成本：使用较少的特征可以降低模型训练和预测的计算成本。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改善准确性：去除不相关的特征可以减少噪音的影响，提高模型的预测准确性。</a:t>
            </a:r>
          </a:p>
        </p:txBody>
      </p:sp>
    </p:spTree>
    <p:extLst>
      <p:ext uri="{BB962C8B-B14F-4D97-AF65-F5344CB8AC3E}">
        <p14:creationId xmlns:p14="http://schemas.microsoft.com/office/powerpoint/2010/main" val="426208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数据挖掘实验</a:t>
            </a:r>
            <a:r>
              <a:rPr lang="en-US" altLang="zh-CN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逐时负荷预测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D3A6C031-1014-4054-919B-570211BC6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实验内容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3A0983-0FE1-4F04-A0EA-D59D73AB54A0}"/>
              </a:ext>
            </a:extLst>
          </p:cNvPr>
          <p:cNvSpPr txBox="1"/>
          <p:nvPr/>
        </p:nvSpPr>
        <p:spPr>
          <a:xfrm>
            <a:off x="1223963" y="1311967"/>
            <a:ext cx="10139362" cy="4192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随机森林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Household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数据集和逐时负荷数据集上进行实验，采用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、平均百分比误差等指标进行评价。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XGBoost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Household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数据集和逐时负荷数据集上进行实验，采用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、平均百分比误差等指标进行评价。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Household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数据集和逐时负荷数据集上进行实验，采用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、平均百分比误差等指标进行评价。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MLP-RF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：在逐时负荷数据集上进行实验，采用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、平均百分比误差等指标进行评价。 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鼓励查询资料，在更先进、更优秀的方法在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个数据集上进行尝试。</a:t>
            </a:r>
          </a:p>
        </p:txBody>
      </p:sp>
    </p:spTree>
    <p:extLst>
      <p:ext uri="{BB962C8B-B14F-4D97-AF65-F5344CB8AC3E}">
        <p14:creationId xmlns:p14="http://schemas.microsoft.com/office/powerpoint/2010/main" val="8498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实验简介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0DFA165-A590-4595-B610-B9EB3DDD2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252" y="2280494"/>
            <a:ext cx="3694311" cy="260805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CF80BB3-EDB6-4075-81D0-C7D092B0B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38" y="1926497"/>
            <a:ext cx="5125762" cy="336873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F311052-9D3F-4D0D-BE16-A66FCEFAF0FC}"/>
              </a:ext>
            </a:extLst>
          </p:cNvPr>
          <p:cNvSpPr/>
          <p:nvPr/>
        </p:nvSpPr>
        <p:spPr>
          <a:xfrm>
            <a:off x="2960366" y="2951469"/>
            <a:ext cx="2083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决定了机器学习的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而算法只是尽可能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逼近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这个上限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18E0BBF-5D60-4E05-BFD6-997A43C7F5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597FFFBF-1A49-47B2-A84B-60E8095D8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6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数据和算法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周作业提交形式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D3A6C031-1014-4054-919B-570211BC6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实验提交内容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3A0983-0FE1-4F04-A0EA-D59D73AB54A0}"/>
              </a:ext>
            </a:extLst>
          </p:cNvPr>
          <p:cNvSpPr txBox="1"/>
          <p:nvPr/>
        </p:nvSpPr>
        <p:spPr>
          <a:xfrm>
            <a:off x="1223963" y="1311967"/>
            <a:ext cx="10139362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请各组的同学们做好实验方案，包括了解数据集的情况，数据集预处理的方法；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种算法的实验方案以及评价方法。鼓励查询资料，在更先进、更优秀的方法在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个数据集上进行尝试。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实验报告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代码，以分组的形式打包提交，打包文件中应有一个文本文档，写上同学们的姓名和学号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最低要求：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将我发的代码跑一遍，将实验的过程写成实验报告，按照要求提交。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12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下周实验项目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BCFDD3-93C6-442F-A084-5919CC12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D3A6C031-1014-4054-919B-570211BC6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8" y="802993"/>
            <a:ext cx="7219165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基于开源框架的信息检索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3A0983-0FE1-4F04-A0EA-D59D73AB54A0}"/>
              </a:ext>
            </a:extLst>
          </p:cNvPr>
          <p:cNvSpPr txBox="1"/>
          <p:nvPr/>
        </p:nvSpPr>
        <p:spPr>
          <a:xfrm>
            <a:off x="1223963" y="1311967"/>
            <a:ext cx="10139362" cy="4654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学习信息检索框架：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了解信息检索的基本概念、原理和常用术语，包括倒排索引、查询处理、评分算法等。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Elasticsearch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是两个广泛使用的基于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Lucene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开源搜索引擎框架，可以从官方文档和社区资源中学习它们的使用和特性。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安装和配置框架：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按照官方文档指引，进行环境设置、索引创建、数据加载等配置。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学习框架的基本功能：学习框架的核心功能，包括索引管理、搜索查询、结果排序、过滤和聚合等。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实践项目和案例：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构建一个简单的搜索应用，数据准备、索引设计到搜索查询。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学习内容：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基于基于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Lucene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的分布式开源搜索引擎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Elasticsearch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Solr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进行数据库表查询优化，文件的检索。</a:t>
            </a:r>
          </a:p>
        </p:txBody>
      </p:sp>
    </p:spTree>
    <p:extLst>
      <p:ext uri="{BB962C8B-B14F-4D97-AF65-F5344CB8AC3E}">
        <p14:creationId xmlns:p14="http://schemas.microsoft.com/office/powerpoint/2010/main" val="336210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实验简介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6C6CDB-D257-4810-80C2-43812F2335EF}"/>
              </a:ext>
            </a:extLst>
          </p:cNvPr>
          <p:cNvSpPr/>
          <p:nvPr/>
        </p:nvSpPr>
        <p:spPr>
          <a:xfrm>
            <a:off x="1898611" y="1750082"/>
            <a:ext cx="1384892" cy="7106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BA15AD-9996-4FE6-99A1-B4D851758EAB}"/>
              </a:ext>
            </a:extLst>
          </p:cNvPr>
          <p:cNvSpPr/>
          <p:nvPr/>
        </p:nvSpPr>
        <p:spPr>
          <a:xfrm>
            <a:off x="1912701" y="2789711"/>
            <a:ext cx="1384892" cy="7112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5C7372-09B2-4F3C-B88E-59A06704F793}"/>
              </a:ext>
            </a:extLst>
          </p:cNvPr>
          <p:cNvSpPr/>
          <p:nvPr/>
        </p:nvSpPr>
        <p:spPr>
          <a:xfrm>
            <a:off x="1896831" y="3873242"/>
            <a:ext cx="13848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57507F-5D0F-4D8D-A756-D89A5D906E3E}"/>
              </a:ext>
            </a:extLst>
          </p:cNvPr>
          <p:cNvSpPr/>
          <p:nvPr/>
        </p:nvSpPr>
        <p:spPr>
          <a:xfrm>
            <a:off x="4377713" y="1735758"/>
            <a:ext cx="4587870" cy="707886"/>
          </a:xfrm>
          <a:prstGeom prst="rect">
            <a:avLst/>
          </a:prstGeom>
          <a:ln w="28575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转变为模型的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B99445-A452-4A46-8808-E23496CAF0FD}"/>
              </a:ext>
            </a:extLst>
          </p:cNvPr>
          <p:cNvSpPr/>
          <p:nvPr/>
        </p:nvSpPr>
        <p:spPr>
          <a:xfrm>
            <a:off x="4391042" y="2776050"/>
            <a:ext cx="4572000" cy="707886"/>
          </a:xfrm>
          <a:prstGeom prst="rect">
            <a:avLst/>
          </a:prstGeom>
          <a:ln w="28575">
            <a:solidFill>
              <a:srgbClr val="0070C0"/>
            </a:solidFill>
            <a:prstDash val="dash"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获取更好的训练数据特征，使得机器学习模型逼近这个上限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F75E3F3-02C7-42FB-B223-0536007C27AD}"/>
              </a:ext>
            </a:extLst>
          </p:cNvPr>
          <p:cNvSpPr/>
          <p:nvPr/>
        </p:nvSpPr>
        <p:spPr>
          <a:xfrm>
            <a:off x="4377713" y="3873242"/>
            <a:ext cx="4572000" cy="707886"/>
          </a:xfrm>
          <a:prstGeom prst="rect">
            <a:avLst/>
          </a:prstGeom>
          <a:ln w="28575">
            <a:solidFill>
              <a:srgbClr val="0070C0"/>
            </a:solidFill>
            <a:prstDash val="dash"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使模型的性能得到提升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在机器学习中占有非常重要的作用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1FC65B-D2D1-4551-B02F-33914AE16118}"/>
              </a:ext>
            </a:extLst>
          </p:cNvPr>
          <p:cNvSpPr/>
          <p:nvPr/>
        </p:nvSpPr>
        <p:spPr>
          <a:xfrm>
            <a:off x="1910160" y="4998582"/>
            <a:ext cx="13848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7C091E4-8784-4700-A054-22E1F6ACACAC}"/>
              </a:ext>
            </a:extLst>
          </p:cNvPr>
          <p:cNvSpPr/>
          <p:nvPr/>
        </p:nvSpPr>
        <p:spPr>
          <a:xfrm>
            <a:off x="4374228" y="4869160"/>
            <a:ext cx="4572000" cy="1015663"/>
          </a:xfrm>
          <a:prstGeom prst="rect">
            <a:avLst/>
          </a:prstGeom>
          <a:ln w="28575">
            <a:solidFill>
              <a:srgbClr val="0070C0"/>
            </a:solidFill>
            <a:prstDash val="dash"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特征构建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</a:p>
        </p:txBody>
      </p:sp>
      <p:sp>
        <p:nvSpPr>
          <p:cNvPr id="32" name="右箭头 1">
            <a:extLst>
              <a:ext uri="{FF2B5EF4-FFF2-40B4-BE49-F238E27FC236}">
                <a16:creationId xmlns:a16="http://schemas.microsoft.com/office/drawing/2014/main" id="{70E8821B-70EF-42A6-A9A1-644F04DCA37B}"/>
              </a:ext>
            </a:extLst>
          </p:cNvPr>
          <p:cNvSpPr/>
          <p:nvPr/>
        </p:nvSpPr>
        <p:spPr>
          <a:xfrm>
            <a:off x="3657633" y="1916832"/>
            <a:ext cx="432048" cy="36004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24">
            <a:extLst>
              <a:ext uri="{FF2B5EF4-FFF2-40B4-BE49-F238E27FC236}">
                <a16:creationId xmlns:a16="http://schemas.microsoft.com/office/drawing/2014/main" id="{19AC0BBC-C51B-4E22-82BB-BE26D7FE6E34}"/>
              </a:ext>
            </a:extLst>
          </p:cNvPr>
          <p:cNvSpPr/>
          <p:nvPr/>
        </p:nvSpPr>
        <p:spPr>
          <a:xfrm>
            <a:off x="3657633" y="2924944"/>
            <a:ext cx="432048" cy="36004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25">
            <a:extLst>
              <a:ext uri="{FF2B5EF4-FFF2-40B4-BE49-F238E27FC236}">
                <a16:creationId xmlns:a16="http://schemas.microsoft.com/office/drawing/2014/main" id="{2C89F248-98BA-4C6A-BBE1-347057480896}"/>
              </a:ext>
            </a:extLst>
          </p:cNvPr>
          <p:cNvSpPr/>
          <p:nvPr/>
        </p:nvSpPr>
        <p:spPr>
          <a:xfrm>
            <a:off x="3657633" y="4092672"/>
            <a:ext cx="432048" cy="36004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右箭头 26">
            <a:extLst>
              <a:ext uri="{FF2B5EF4-FFF2-40B4-BE49-F238E27FC236}">
                <a16:creationId xmlns:a16="http://schemas.microsoft.com/office/drawing/2014/main" id="{54776A2B-4E59-478C-B218-B20CDB750692}"/>
              </a:ext>
            </a:extLst>
          </p:cNvPr>
          <p:cNvSpPr/>
          <p:nvPr/>
        </p:nvSpPr>
        <p:spPr>
          <a:xfrm>
            <a:off x="3670437" y="5142598"/>
            <a:ext cx="432048" cy="36004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34053BA-43B5-4C63-9D86-C0DCB13C3A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23" name="Text Box 5">
            <a:extLst>
              <a:ext uri="{FF2B5EF4-FFF2-40B4-BE49-F238E27FC236}">
                <a16:creationId xmlns:a16="http://schemas.microsoft.com/office/drawing/2014/main" id="{A3C8D835-1EAB-4D59-B548-6B53AF59E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相关概念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实验简介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FD7EEA-A4A7-4758-A26B-1EC32AC73F69}"/>
              </a:ext>
            </a:extLst>
          </p:cNvPr>
          <p:cNvGrpSpPr/>
          <p:nvPr/>
        </p:nvGrpSpPr>
        <p:grpSpPr>
          <a:xfrm>
            <a:off x="2963652" y="1700808"/>
            <a:ext cx="6264696" cy="4197443"/>
            <a:chOff x="1115616" y="1484783"/>
            <a:chExt cx="6264696" cy="419744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C3CEB1C-FECF-4DE5-82A4-9FDF39BB8487}"/>
                </a:ext>
              </a:extLst>
            </p:cNvPr>
            <p:cNvGrpSpPr/>
            <p:nvPr/>
          </p:nvGrpSpPr>
          <p:grpSpPr>
            <a:xfrm>
              <a:off x="3029263" y="1484783"/>
              <a:ext cx="2437402" cy="1173107"/>
              <a:chOff x="2147371" y="864"/>
              <a:chExt cx="1969953" cy="984976"/>
            </a:xfrm>
          </p:grpSpPr>
          <p:sp>
            <p:nvSpPr>
              <p:cNvPr id="28" name="圆角矩形 43">
                <a:extLst>
                  <a:ext uri="{FF2B5EF4-FFF2-40B4-BE49-F238E27FC236}">
                    <a16:creationId xmlns:a16="http://schemas.microsoft.com/office/drawing/2014/main" id="{84D1ECEC-6F8E-4B7F-AD85-5AB10C1DFDF6}"/>
                  </a:ext>
                </a:extLst>
              </p:cNvPr>
              <p:cNvSpPr/>
              <p:nvPr/>
            </p:nvSpPr>
            <p:spPr>
              <a:xfrm>
                <a:off x="2147371" y="864"/>
                <a:ext cx="1969953" cy="98497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圆角矩形 4">
                <a:extLst>
                  <a:ext uri="{FF2B5EF4-FFF2-40B4-BE49-F238E27FC236}">
                    <a16:creationId xmlns:a16="http://schemas.microsoft.com/office/drawing/2014/main" id="{48E75EEA-88CE-46A3-86C6-E821398048E5}"/>
                  </a:ext>
                </a:extLst>
              </p:cNvPr>
              <p:cNvSpPr/>
              <p:nvPr/>
            </p:nvSpPr>
            <p:spPr>
              <a:xfrm>
                <a:off x="2176220" y="29713"/>
                <a:ext cx="1912255" cy="92727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lvl="0" defTabSz="533400" rtl="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sz="1600" b="1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特征构建：是指从原始数据中人工的找出一些具有物理意义的特征。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B9E35DE-14C7-4CFE-BABA-9B3CF8E3CBA8}"/>
                </a:ext>
              </a:extLst>
            </p:cNvPr>
            <p:cNvGrpSpPr/>
            <p:nvPr/>
          </p:nvGrpSpPr>
          <p:grpSpPr>
            <a:xfrm>
              <a:off x="4942910" y="4509119"/>
              <a:ext cx="2437402" cy="1173107"/>
              <a:chOff x="3772986" y="2816512"/>
              <a:chExt cx="1969953" cy="984976"/>
            </a:xfrm>
          </p:grpSpPr>
          <p:sp>
            <p:nvSpPr>
              <p:cNvPr id="26" name="圆角矩形 39">
                <a:extLst>
                  <a:ext uri="{FF2B5EF4-FFF2-40B4-BE49-F238E27FC236}">
                    <a16:creationId xmlns:a16="http://schemas.microsoft.com/office/drawing/2014/main" id="{6BB618A7-9CCA-4A43-9C1C-5383CD3A4FAF}"/>
                  </a:ext>
                </a:extLst>
              </p:cNvPr>
              <p:cNvSpPr/>
              <p:nvPr/>
            </p:nvSpPr>
            <p:spPr>
              <a:xfrm>
                <a:off x="3772986" y="2816512"/>
                <a:ext cx="1969953" cy="984976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-2232385"/>
                  <a:satOff val="13449"/>
                  <a:lumOff val="1078"/>
                  <a:alphaOff val="0"/>
                </a:schemeClr>
              </a:fillRef>
              <a:effectRef idx="2">
                <a:schemeClr val="accent4">
                  <a:hueOff val="-2232385"/>
                  <a:satOff val="13449"/>
                  <a:lumOff val="107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圆角矩形 8">
                <a:extLst>
                  <a:ext uri="{FF2B5EF4-FFF2-40B4-BE49-F238E27FC236}">
                    <a16:creationId xmlns:a16="http://schemas.microsoft.com/office/drawing/2014/main" id="{CF4A267D-374E-41CD-A2EF-8BEB8E72E89B}"/>
                  </a:ext>
                </a:extLst>
              </p:cNvPr>
              <p:cNvSpPr/>
              <p:nvPr/>
            </p:nvSpPr>
            <p:spPr>
              <a:xfrm>
                <a:off x="3801835" y="2845361"/>
                <a:ext cx="1912255" cy="9272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lvl="0" defTabSz="533400" rtl="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sz="1600" b="1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方法：经验、属性分割和结合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57BC542-2960-4DD5-91CE-15BBBF9A796A}"/>
                </a:ext>
              </a:extLst>
            </p:cNvPr>
            <p:cNvGrpSpPr/>
            <p:nvPr/>
          </p:nvGrpSpPr>
          <p:grpSpPr>
            <a:xfrm>
              <a:off x="1115616" y="4509119"/>
              <a:ext cx="2437402" cy="1173107"/>
              <a:chOff x="521756" y="2816512"/>
              <a:chExt cx="1969953" cy="984976"/>
            </a:xfrm>
          </p:grpSpPr>
          <p:sp>
            <p:nvSpPr>
              <p:cNvPr id="24" name="圆角矩形 35">
                <a:extLst>
                  <a:ext uri="{FF2B5EF4-FFF2-40B4-BE49-F238E27FC236}">
                    <a16:creationId xmlns:a16="http://schemas.microsoft.com/office/drawing/2014/main" id="{6099DE95-9F49-4ACE-B757-1BA2F352F773}"/>
                  </a:ext>
                </a:extLst>
              </p:cNvPr>
              <p:cNvSpPr/>
              <p:nvPr/>
            </p:nvSpPr>
            <p:spPr>
              <a:xfrm>
                <a:off x="521756" y="2816512"/>
                <a:ext cx="1969953" cy="98497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-4464770"/>
                  <a:satOff val="26899"/>
                  <a:lumOff val="2156"/>
                  <a:alphaOff val="0"/>
                </a:schemeClr>
              </a:fillRef>
              <a:effectRef idx="2">
                <a:schemeClr val="accent4">
                  <a:hueOff val="-4464770"/>
                  <a:satOff val="26899"/>
                  <a:lumOff val="215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圆角矩形 12">
                <a:extLst>
                  <a:ext uri="{FF2B5EF4-FFF2-40B4-BE49-F238E27FC236}">
                    <a16:creationId xmlns:a16="http://schemas.microsoft.com/office/drawing/2014/main" id="{5F6F5B20-2ADE-4493-A94B-170A01C1553E}"/>
                  </a:ext>
                </a:extLst>
              </p:cNvPr>
              <p:cNvSpPr/>
              <p:nvPr/>
            </p:nvSpPr>
            <p:spPr>
              <a:xfrm>
                <a:off x="550605" y="2845361"/>
                <a:ext cx="1912255" cy="927278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lvl="0" defTabSz="533400" rtl="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b="1" i="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操作：</a:t>
                </a:r>
                <a:r>
                  <a:rPr lang="zh-CN" altLang="en-US" sz="1600" i="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zh-CN" altLang="en-US" sz="1600" b="1" i="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混合属性或者组合属性</a:t>
                </a:r>
                <a:r>
                  <a:rPr lang="zh-CN" altLang="en-US" sz="1600" i="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来创建新的特征，或是</a:t>
                </a:r>
                <a:r>
                  <a:rPr lang="zh-CN" altLang="en-US" sz="1600" b="1" i="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分解或切分</a:t>
                </a:r>
                <a:r>
                  <a:rPr lang="zh-CN" altLang="en-US" sz="1600" i="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原有的特征来创建新的特征</a:t>
                </a:r>
                <a:endParaRPr 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右箭头 45">
              <a:extLst>
                <a:ext uri="{FF2B5EF4-FFF2-40B4-BE49-F238E27FC236}">
                  <a16:creationId xmlns:a16="http://schemas.microsoft.com/office/drawing/2014/main" id="{D97FFB63-17BF-411B-A52B-B03773B873CC}"/>
                </a:ext>
              </a:extLst>
            </p:cNvPr>
            <p:cNvSpPr/>
            <p:nvPr/>
          </p:nvSpPr>
          <p:spPr>
            <a:xfrm rot="3470662">
              <a:off x="4649679" y="3349078"/>
              <a:ext cx="936858" cy="360040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右箭头 46">
              <a:extLst>
                <a:ext uri="{FF2B5EF4-FFF2-40B4-BE49-F238E27FC236}">
                  <a16:creationId xmlns:a16="http://schemas.microsoft.com/office/drawing/2014/main" id="{3C31A15F-5749-4A1B-9C34-CC4ED410B0EB}"/>
                </a:ext>
              </a:extLst>
            </p:cNvPr>
            <p:cNvSpPr/>
            <p:nvPr/>
          </p:nvSpPr>
          <p:spPr>
            <a:xfrm rot="10800000">
              <a:off x="3779535" y="4761148"/>
              <a:ext cx="936858" cy="360040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右箭头 47">
              <a:extLst>
                <a:ext uri="{FF2B5EF4-FFF2-40B4-BE49-F238E27FC236}">
                  <a16:creationId xmlns:a16="http://schemas.microsoft.com/office/drawing/2014/main" id="{29B110DD-EB1B-46E3-BB8A-F602A5B52DBE}"/>
                </a:ext>
              </a:extLst>
            </p:cNvPr>
            <p:cNvSpPr/>
            <p:nvPr/>
          </p:nvSpPr>
          <p:spPr>
            <a:xfrm rot="7083134">
              <a:off x="2768296" y="3347966"/>
              <a:ext cx="936858" cy="360040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B9D34D17-EDBF-4029-A93A-2CA41AD55B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31" name="Text Box 5">
            <a:extLst>
              <a:ext uri="{FF2B5EF4-FFF2-40B4-BE49-F238E27FC236}">
                <a16:creationId xmlns:a16="http://schemas.microsoft.com/office/drawing/2014/main" id="{DC1349FF-66F0-4DA2-A1B5-ED136C05B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特征构建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实验简介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97BD4A-81DA-48CE-92C4-A2733ECA80C2}"/>
              </a:ext>
            </a:extLst>
          </p:cNvPr>
          <p:cNvSpPr/>
          <p:nvPr/>
        </p:nvSpPr>
        <p:spPr>
          <a:xfrm>
            <a:off x="2448212" y="1669563"/>
            <a:ext cx="7295577" cy="1338828"/>
          </a:xfrm>
          <a:prstGeom prst="rect">
            <a:avLst/>
          </a:prstGeom>
          <a:ln w="28575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提取对象：原始数据（特征提取一般是在特征选择之前）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提取目的：自动地构建新的特征，将原始数据转换为一组具有明显物理意义（比如几何特征、纹理特征）或者统计意义的特征。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2CD1CCB-80E6-40B0-B071-C7D3175F5505}"/>
              </a:ext>
            </a:extLst>
          </p:cNvPr>
          <p:cNvGrpSpPr/>
          <p:nvPr/>
        </p:nvGrpSpPr>
        <p:grpSpPr>
          <a:xfrm>
            <a:off x="3406741" y="3733254"/>
            <a:ext cx="5378518" cy="1810939"/>
            <a:chOff x="2289826" y="3490269"/>
            <a:chExt cx="5378518" cy="181093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6F99C8F-0C41-4825-9B8F-9A3556D69D73}"/>
                </a:ext>
              </a:extLst>
            </p:cNvPr>
            <p:cNvGrpSpPr/>
            <p:nvPr/>
          </p:nvGrpSpPr>
          <p:grpSpPr>
            <a:xfrm>
              <a:off x="2289826" y="4229077"/>
              <a:ext cx="1322278" cy="333321"/>
              <a:chOff x="752859" y="710502"/>
              <a:chExt cx="1754326" cy="33332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76F4C7D-9297-4F50-8213-EF5D8CEB3D54}"/>
                  </a:ext>
                </a:extLst>
              </p:cNvPr>
              <p:cNvSpPr/>
              <p:nvPr/>
            </p:nvSpPr>
            <p:spPr>
              <a:xfrm>
                <a:off x="752859" y="710502"/>
                <a:ext cx="1754326" cy="333321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7C3532E-3959-45AF-9709-31270C164561}"/>
                  </a:ext>
                </a:extLst>
              </p:cNvPr>
              <p:cNvSpPr/>
              <p:nvPr/>
            </p:nvSpPr>
            <p:spPr>
              <a:xfrm>
                <a:off x="752859" y="710502"/>
                <a:ext cx="1754326" cy="3333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sz="20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常用方法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988A593-C9D1-4A19-8F2C-792B1EAAEBED}"/>
                </a:ext>
              </a:extLst>
            </p:cNvPr>
            <p:cNvGrpSpPr/>
            <p:nvPr/>
          </p:nvGrpSpPr>
          <p:grpSpPr>
            <a:xfrm>
              <a:off x="3969630" y="3490269"/>
              <a:ext cx="3698714" cy="514795"/>
              <a:chOff x="2015342" y="293849"/>
              <a:chExt cx="1093295" cy="33332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D99D27E-9450-40FD-A941-DC4F449B87D1}"/>
                  </a:ext>
                </a:extLst>
              </p:cNvPr>
              <p:cNvSpPr/>
              <p:nvPr/>
            </p:nvSpPr>
            <p:spPr>
              <a:xfrm>
                <a:off x="2015342" y="293849"/>
                <a:ext cx="1093295" cy="333321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881A068-9E31-4405-8520-4A6DE2DA4CF8}"/>
                  </a:ext>
                </a:extLst>
              </p:cNvPr>
              <p:cNvSpPr/>
              <p:nvPr/>
            </p:nvSpPr>
            <p:spPr>
              <a:xfrm>
                <a:off x="2015342" y="293849"/>
                <a:ext cx="1093295" cy="3333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defTabSz="4445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降维方面的</a:t>
                </a:r>
                <a:r>
                  <a:rPr 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</a:t>
                </a:r>
                <a:r>
                  <a:rPr 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ICA</a:t>
                </a:r>
                <a:r>
                  <a:rPr 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LDA</a:t>
                </a:r>
                <a:r>
                  <a:rPr 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3E42BC6-3608-4897-971E-A241AFEFEF7C}"/>
                </a:ext>
              </a:extLst>
            </p:cNvPr>
            <p:cNvGrpSpPr/>
            <p:nvPr/>
          </p:nvGrpSpPr>
          <p:grpSpPr>
            <a:xfrm>
              <a:off x="3969630" y="4236485"/>
              <a:ext cx="3698714" cy="416651"/>
              <a:chOff x="2015342" y="710502"/>
              <a:chExt cx="1093295" cy="33332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FFB2718-1D49-4162-8C25-BF8AF7F0208C}"/>
                  </a:ext>
                </a:extLst>
              </p:cNvPr>
              <p:cNvSpPr/>
              <p:nvPr/>
            </p:nvSpPr>
            <p:spPr>
              <a:xfrm>
                <a:off x="2015342" y="710502"/>
                <a:ext cx="1093295" cy="333321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7D5BA77-E662-420C-94F8-D8A1A5B0C5F1}"/>
                  </a:ext>
                </a:extLst>
              </p:cNvPr>
              <p:cNvSpPr/>
              <p:nvPr/>
            </p:nvSpPr>
            <p:spPr>
              <a:xfrm>
                <a:off x="2015342" y="710502"/>
                <a:ext cx="1093295" cy="3333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defTabSz="4445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图像方面的</a:t>
                </a:r>
                <a:r>
                  <a:rPr 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SIFT</a:t>
                </a:r>
                <a:r>
                  <a:rPr 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Gabor</a:t>
                </a:r>
                <a:r>
                  <a:rPr 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HOG</a:t>
                </a:r>
                <a:r>
                  <a:rPr 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02D6F41-3E89-45A0-B76C-5E74A07F1D5C}"/>
                </a:ext>
              </a:extLst>
            </p:cNvPr>
            <p:cNvGrpSpPr/>
            <p:nvPr/>
          </p:nvGrpSpPr>
          <p:grpSpPr>
            <a:xfrm>
              <a:off x="3969630" y="4786413"/>
              <a:ext cx="3698714" cy="514795"/>
              <a:chOff x="2015342" y="1127154"/>
              <a:chExt cx="1093295" cy="333321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C208C04-4571-4C31-960D-899ED27A10B1}"/>
                  </a:ext>
                </a:extLst>
              </p:cNvPr>
              <p:cNvSpPr/>
              <p:nvPr/>
            </p:nvSpPr>
            <p:spPr>
              <a:xfrm>
                <a:off x="2015342" y="1127154"/>
                <a:ext cx="1093295" cy="333321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0A564E3-1626-433B-B39B-3DE694E838D6}"/>
                  </a:ext>
                </a:extLst>
              </p:cNvPr>
              <p:cNvSpPr/>
              <p:nvPr/>
            </p:nvSpPr>
            <p:spPr>
              <a:xfrm>
                <a:off x="2015342" y="1127154"/>
                <a:ext cx="1093295" cy="3333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defTabSz="4445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文本方面的词袋模型、词嵌入模型等</a:t>
                </a:r>
              </a:p>
            </p:txBody>
          </p:sp>
        </p:grpSp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529BE31C-649E-4FA9-9034-ABFBB9F86DFE}"/>
                </a:ext>
              </a:extLst>
            </p:cNvPr>
            <p:cNvSpPr/>
            <p:nvPr/>
          </p:nvSpPr>
          <p:spPr>
            <a:xfrm>
              <a:off x="3635896" y="3747666"/>
              <a:ext cx="333734" cy="12961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141A06B1-D07F-40CF-8144-01393233D4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33" name="Text Box 5">
            <a:extLst>
              <a:ext uri="{FF2B5EF4-FFF2-40B4-BE49-F238E27FC236}">
                <a16:creationId xmlns:a16="http://schemas.microsoft.com/office/drawing/2014/main" id="{C380E530-A1FD-4624-BC42-6E6FD26DE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特征提取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1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集成学习</a:t>
            </a: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1BA99E-22C1-412E-99FC-E5BB0A4C3B18}"/>
              </a:ext>
            </a:extLst>
          </p:cNvPr>
          <p:cNvGrpSpPr/>
          <p:nvPr/>
        </p:nvGrpSpPr>
        <p:grpSpPr>
          <a:xfrm>
            <a:off x="2995461" y="1052308"/>
            <a:ext cx="6201079" cy="5033707"/>
            <a:chOff x="1367175" y="1052308"/>
            <a:chExt cx="6201079" cy="503370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CADCA92-E3EF-4EC0-8075-4D3620A3570A}"/>
                </a:ext>
              </a:extLst>
            </p:cNvPr>
            <p:cNvSpPr/>
            <p:nvPr/>
          </p:nvSpPr>
          <p:spPr>
            <a:xfrm>
              <a:off x="3668752" y="1052308"/>
              <a:ext cx="3899502" cy="825932"/>
            </a:xfrm>
            <a:prstGeom prst="rec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Boosting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集成学习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是由多个相关联的决策树联合决策。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6DCAF8A-B770-4D64-B408-EB1A81904BB2}"/>
                </a:ext>
              </a:extLst>
            </p:cNvPr>
            <p:cNvSpPr/>
            <p:nvPr/>
          </p:nvSpPr>
          <p:spPr>
            <a:xfrm>
              <a:off x="1987165" y="4484486"/>
              <a:ext cx="5581089" cy="1601529"/>
            </a:xfrm>
            <a:prstGeom prst="rect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Random 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Foreast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（随机森林）算法，各个决策树是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独立的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、每个决策树在样本堆里随机选一批样本，随机选一批特征进行独立训练，各个决策树之间没有关系。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AED024-355D-4D09-A15B-FA9D51A375F2}"/>
                </a:ext>
              </a:extLst>
            </p:cNvPr>
            <p:cNvSpPr/>
            <p:nvPr/>
          </p:nvSpPr>
          <p:spPr>
            <a:xfrm>
              <a:off x="1367175" y="2534658"/>
              <a:ext cx="4407065" cy="1255728"/>
            </a:xfrm>
            <a:prstGeom prst="rect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集成学习方法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是指将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多个学习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模型组合，以获得更好的效果，使组合后的模型具有更强的泛化能力。</a:t>
              </a:r>
            </a:p>
          </p:txBody>
        </p:sp>
        <p:sp>
          <p:nvSpPr>
            <p:cNvPr id="22" name="左弧形箭头 8">
              <a:extLst>
                <a:ext uri="{FF2B5EF4-FFF2-40B4-BE49-F238E27FC236}">
                  <a16:creationId xmlns:a16="http://schemas.microsoft.com/office/drawing/2014/main" id="{F890E482-2547-4E9A-AA57-7DBC4011028B}"/>
                </a:ext>
              </a:extLst>
            </p:cNvPr>
            <p:cNvSpPr/>
            <p:nvPr/>
          </p:nvSpPr>
          <p:spPr>
            <a:xfrm rot="886732">
              <a:off x="2821556" y="1414857"/>
              <a:ext cx="576064" cy="1029379"/>
            </a:xfrm>
            <a:prstGeom prst="curved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左右箭头 12">
              <a:extLst>
                <a:ext uri="{FF2B5EF4-FFF2-40B4-BE49-F238E27FC236}">
                  <a16:creationId xmlns:a16="http://schemas.microsoft.com/office/drawing/2014/main" id="{CCA7BB40-0D69-4D19-8D31-B6B726BCFC0F}"/>
                </a:ext>
              </a:extLst>
            </p:cNvPr>
            <p:cNvSpPr/>
            <p:nvPr/>
          </p:nvSpPr>
          <p:spPr>
            <a:xfrm rot="2778277">
              <a:off x="3246096" y="3935344"/>
              <a:ext cx="774709" cy="373438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C71A914-FEA1-4DCC-BC7C-AFF848167E6F}"/>
                </a:ext>
              </a:extLst>
            </p:cNvPr>
            <p:cNvSpPr txBox="1"/>
            <p:nvPr/>
          </p:nvSpPr>
          <p:spPr>
            <a:xfrm rot="18953022">
              <a:off x="3775275" y="3768837"/>
              <a:ext cx="535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</a:t>
              </a: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FDD81A57-5A2F-4BAD-B9C3-F6010B68BE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8" name="Text Box 5">
            <a:extLst>
              <a:ext uri="{FF2B5EF4-FFF2-40B4-BE49-F238E27FC236}">
                <a16:creationId xmlns:a16="http://schemas.microsoft.com/office/drawing/2014/main" id="{B0F338AC-0557-41D1-942E-3B8EFF1D7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集成学习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7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91594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预测模型之随机森林</a:t>
            </a:r>
            <a:r>
              <a:rPr lang="en-US" altLang="zh-CN" sz="3200" b="1" dirty="0">
                <a:solidFill>
                  <a:srgbClr val="0F509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(Random Forest)</a:t>
            </a:r>
            <a:endParaRPr lang="zh-CN" altLang="en-US" sz="3200" b="1" dirty="0">
              <a:solidFill>
                <a:srgbClr val="0F509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727" y="756744"/>
            <a:ext cx="11353274" cy="45749"/>
          </a:xfrm>
          <a:prstGeom prst="rect">
            <a:avLst/>
          </a:prstGeom>
          <a:solidFill>
            <a:srgbClr val="0F5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495393"/>
            <a:ext cx="8556878" cy="362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079" y="6508626"/>
            <a:ext cx="29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重庆大学大数据与软件学院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8556878" y="6495393"/>
            <a:ext cx="3635122" cy="362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142603" y="6502320"/>
            <a:ext cx="2743200" cy="365125"/>
          </a:xfrm>
        </p:spPr>
        <p:txBody>
          <a:bodyPr/>
          <a:lstStyle/>
          <a:p>
            <a:fld id="{3D5B8699-57E0-4E34-997C-2D0723D73E15}" type="datetime1">
              <a:rPr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2023/11/24</a:t>
            </a:fld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153721" y="6496768"/>
            <a:ext cx="2743200" cy="369331"/>
          </a:xfrm>
        </p:spPr>
        <p:txBody>
          <a:bodyPr/>
          <a:lstStyle/>
          <a:p>
            <a:fld id="{D6F14848-739B-40CE-B726-4A60A1E419EA}" type="slidenum"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DD81A57-5A2F-4BAD-B9C3-F6010B68BE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7447" r="14830" b="31473"/>
          <a:stretch/>
        </p:blipFill>
        <p:spPr>
          <a:xfrm>
            <a:off x="0" y="5721"/>
            <a:ext cx="2152651" cy="833437"/>
          </a:xfrm>
          <a:prstGeom prst="rect">
            <a:avLst/>
          </a:prstGeom>
        </p:spPr>
      </p:pic>
      <p:sp>
        <p:nvSpPr>
          <p:cNvPr id="18" name="Text Box 5">
            <a:extLst>
              <a:ext uri="{FF2B5EF4-FFF2-40B4-BE49-F238E27FC236}">
                <a16:creationId xmlns:a16="http://schemas.microsoft.com/office/drawing/2014/main" id="{EFB589B7-2FCE-4D0D-AB09-389641BE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09" y="802993"/>
            <a:ext cx="6094730" cy="56791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-252095" algn="just" fontAlgn="auto">
              <a:lnSpc>
                <a:spcPct val="120000"/>
              </a:lnSpc>
              <a:buClr>
                <a:srgbClr val="002060"/>
              </a:buClr>
              <a:buSzPct val="100000"/>
              <a:buBlip>
                <a:blip r:embed="rId4"/>
              </a:buBlip>
            </a:pPr>
            <a:r>
              <a:rPr lang="zh-CN" altLang="en-US" sz="2800" dirty="0">
                <a:solidFill>
                  <a:srgbClr val="0150A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随机森林</a:t>
            </a:r>
            <a:endParaRPr lang="zh-CN" altLang="en-US" sz="2800" dirty="0">
              <a:solidFill>
                <a:srgbClr val="0150A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2545AE1B-506B-4179-AF69-4566487CB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1322722"/>
            <a:ext cx="10300278" cy="2616422"/>
          </a:xfrm>
          <a:prstGeom prst="rect">
            <a:avLst/>
          </a:prstGeom>
          <a:noFill/>
          <a:ln>
            <a:noFill/>
          </a:ln>
        </p:spPr>
        <p:txBody>
          <a:bodyPr wrap="square" lIns="90170" tIns="46990" rIns="90170" bIns="46990">
            <a:spAutoFit/>
          </a:bodyPr>
          <a:lstStyle>
            <a:lvl1pPr marL="342900" indent="-3429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45" lvl="3" indent="-360045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随机森林的算法原理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4" indent="0" algn="just">
              <a:lnSpc>
                <a:spcPct val="130000"/>
              </a:lnSpc>
              <a:buSzPct val="100000"/>
            </a:pPr>
            <a:r>
              <a:rPr lang="en-US" altLang="zh-CN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随机森林就是通过集成学习的思想将多棵树集成的一种算法，基本单元是决策树，本质属于集成学习方法。</a:t>
            </a:r>
            <a:endParaRPr lang="en-US" altLang="zh-CN" sz="200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45" lvl="3" indent="-360045" algn="just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随机森林的构造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4" indent="0" algn="just">
              <a:lnSpc>
                <a:spcPct val="130000"/>
              </a:lnSpc>
              <a:buSzPct val="100000"/>
            </a:pPr>
            <a:r>
              <a:rPr lang="en-US" altLang="zh-CN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通常多数分类器的结果比少数分类器的结果更可靠。将决策树作为做为基分类器，并在决策树的训练过程中引入了随机选择即可得到随机森林 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E1ODY2ZmQ4YjBmMjk2OTQwYjZjYzUxMDE4ZWVkM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4199</Words>
  <Application>Microsoft Office PowerPoint</Application>
  <PresentationFormat>宽屏</PresentationFormat>
  <Paragraphs>417</Paragraphs>
  <Slides>41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Söhne</vt:lpstr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1_Office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 张</dc:creator>
  <cp:lastModifiedBy>魏 周</cp:lastModifiedBy>
  <cp:revision>151</cp:revision>
  <dcterms:created xsi:type="dcterms:W3CDTF">2023-08-17T06:56:00Z</dcterms:created>
  <dcterms:modified xsi:type="dcterms:W3CDTF">2023-11-24T05:57:26Z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D8ABA6D369B146579A257C09D347A1AA_12</vt:lpwstr>
  </property>
  <property fmtid="{D5CDD505-2E9C-101B-9397-08002B2CF9AE}" pid="3" name="KSOProductBuildVer">
    <vt:lpwstr>2052-12.1.0.15712</vt:lpwstr>
  </property>
</Properties>
</file>