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9r7JduH7Lbx74A7SCqKRsxQPt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F64E1C-F46C-4DC2-BFAE-98654261CA9C}">
  <a:tblStyle styleId="{29F64E1C-F46C-4DC2-BFAE-98654261CA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eda4cbbb3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eda4cbbb3_0_1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2eda4cbbb3_0_1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eda4cbbb3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eda4cbbb3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2eda4cbbb3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f5fc5cce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f5fc5cce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2f5fc5cce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f5fc5cce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f5fc5cceb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2f5fc5cceb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2f1c05cf8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2f1c05cf84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12f1c05cf84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cb82c93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cb82c93b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1cb82c93b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eda4cbbb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eda4cbbb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2eda4cbbb3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eda4cbbb3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eda4cbbb3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2eda4cbbb3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da4cbbb3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da4cbbb3_0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j1-3 all have the same number of observations, but we had to subset to add j4. junction 4 does not have many vehicles </a:t>
            </a:r>
            <a:endParaRPr/>
          </a:p>
        </p:txBody>
      </p:sp>
      <p:sp>
        <p:nvSpPr>
          <p:cNvPr id="144" name="Google Shape;144;g12eda4cbbb3_0_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eda4cbbb3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eda4cbbb3_0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KPSS and ADF tests also showed non-stationary data. You can see some negative autocorrelation in junction 4, which may be attributed to the slight variation in the dataset</a:t>
            </a:r>
            <a:endParaRPr/>
          </a:p>
        </p:txBody>
      </p:sp>
      <p:sp>
        <p:nvSpPr>
          <p:cNvPr id="156" name="Google Shape;156;g12eda4cbbb3_0_2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eda4cbbb3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eda4cbbb3_0_2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distribution and aic testing was run for normal and logistic distributions, aic values were slightly better for logistic (147983.6) than normal (148153.6)</a:t>
            </a:r>
            <a:endParaRPr/>
          </a:p>
        </p:txBody>
      </p:sp>
      <p:sp>
        <p:nvSpPr>
          <p:cNvPr id="166" name="Google Shape;166;g12eda4cbbb3_0_2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eda4cbbb3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eda4cbbb3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lag plot is used to help evaluate whether the values in a dataset or time series are random. If the data are random, the lag plot will exhibit no identifiable pattern. The positive linear pattern suggests positive autocorrelation. The thighness of the dataset clustered around the diagonal for junctions 1 and 2 indicates severe autocorrelation. We can see that junctions 3 and 4 show weaker positive autocorrelation with more outliers.  The combined lag plot shows strong positive autocorrelation with outliers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100">
                <a:highlight>
                  <a:srgbClr val="FFFFFF"/>
                </a:highlight>
                <a:latin typeface="Arial"/>
                <a:ea typeface="Arial"/>
                <a:cs typeface="Arial"/>
                <a:sym typeface="Arial"/>
              </a:rPr>
              <a:t>Plots time series against lagged versions of themselves. Helps visualizing ‘auto-dependence’ even when auto-correlations vanish.</a:t>
            </a:r>
            <a:endParaRPr/>
          </a:p>
        </p:txBody>
      </p:sp>
      <p:sp>
        <p:nvSpPr>
          <p:cNvPr id="176" name="Google Shape;176;g12eda4cbbb3_0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ccf6494f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ccf6494f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1ccf6494f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eda4cbbb3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eda4cbbb3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2eda4cbbb3_0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8"/>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 name="Google Shape;22;p8"/>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3" name="Shape 103"/>
        <p:cNvGrpSpPr/>
        <p:nvPr/>
      </p:nvGrpSpPr>
      <p:grpSpPr>
        <a:xfrm>
          <a:off x="0" y="0"/>
          <a:ext cx="0" cy="0"/>
          <a:chOff x="0" y="0"/>
          <a:chExt cx="0" cy="0"/>
        </a:xfrm>
      </p:grpSpPr>
      <p:sp>
        <p:nvSpPr>
          <p:cNvPr id="104" name="Google Shape;10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19"/>
          <p:cNvSpPr/>
          <p:nvPr/>
        </p:nvSpPr>
        <p:spPr>
          <a:xfrm>
            <a:off x="8424333" y="136525"/>
            <a:ext cx="3407229" cy="722855"/>
          </a:xfrm>
          <a:prstGeom prst="rect">
            <a:avLst/>
          </a:prstGeom>
          <a:blipFill rotWithShape="1">
            <a:blip r:embed="rId2">
              <a:alphaModFix amt="87393"/>
            </a:blip>
            <a:stretch>
              <a:fillRect b="0" l="0" r="0" t="0"/>
            </a:stretch>
          </a:blipFill>
          <a:ln cap="flat" cmpd="sng" w="12700">
            <a:solidFill>
              <a:srgbClr val="B27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9"/>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5" name="Google Shape;25;p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6" name="Google Shape;26;p9"/>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7" name="Google Shape;27;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9"/>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9"/>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0"/>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4" name="Google Shape;34;p10"/>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5" name="Google Shape;35;p10"/>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venir"/>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0"/>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1"/>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2" name="Google Shape;42;p11"/>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 name="Google Shape;43;p11"/>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4" name="Google Shape;44;p1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1"/>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2"/>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2" name="Google Shape;52;p1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3" name="Google Shape;53;p12"/>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4" name="Google Shape;54;p1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2"/>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12"/>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2"/>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2"/>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3"/>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4" name="Google Shape;64;p13"/>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5" name="Google Shape;65;p13"/>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5"/>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5" name="Google Shape;75;p15"/>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6" name="Google Shape;76;p15"/>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15"/>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5"/>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6"/>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4" name="Google Shape;84;p16"/>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5" name="Google Shape;85;p16"/>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p:nvPr>
            <p:ph idx="2" type="pic"/>
          </p:nvPr>
        </p:nvSpPr>
        <p:spPr>
          <a:xfrm>
            <a:off x="4965192" y="1161288"/>
            <a:ext cx="6729984" cy="4645152"/>
          </a:xfrm>
          <a:prstGeom prst="rect">
            <a:avLst/>
          </a:prstGeom>
          <a:noFill/>
          <a:ln>
            <a:noFill/>
          </a:ln>
        </p:spPr>
      </p:sp>
      <p:sp>
        <p:nvSpPr>
          <p:cNvPr id="87" name="Google Shape;87;p16"/>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8" name="Google Shape;88;p16"/>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venir"/>
                <a:ea typeface="Avenir"/>
                <a:cs typeface="Avenir"/>
                <a:sym typeface="Avenir"/>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dylaancornish/traffic_forecasting" TargetMode="External"/><Relationship Id="rId4" Type="http://schemas.openxmlformats.org/officeDocument/2006/relationships/hyperlink" Target="https://doi.org/10.1371/journal.pone.0194889" TargetMode="External"/><Relationship Id="rId5" Type="http://schemas.openxmlformats.org/officeDocument/2006/relationships/hyperlink" Target="https://www.kaggle.com/datasets/vetrirah/ml-iot" TargetMode="External"/><Relationship Id="rId6" Type="http://schemas.openxmlformats.org/officeDocument/2006/relationships/hyperlink" Target="https://datahack.analyticsvidhya.com/contest/janatahack-machine-learning-for-iot/True/#SolutionChecker" TargetMode="External"/><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pic>
        <p:nvPicPr>
          <p:cNvPr descr="Logo&#10;&#10;Description automatically generated" id="114" name="Google Shape;114;p1"/>
          <p:cNvPicPr preferRelativeResize="0"/>
          <p:nvPr/>
        </p:nvPicPr>
        <p:blipFill rotWithShape="1">
          <a:blip r:embed="rId3">
            <a:alphaModFix/>
          </a:blip>
          <a:srcRect b="9443" l="0" r="-1" t="11441"/>
          <a:stretch/>
        </p:blipFill>
        <p:spPr>
          <a:xfrm>
            <a:off x="3474974" y="0"/>
            <a:ext cx="8668512" cy="6857990"/>
          </a:xfrm>
          <a:prstGeom prst="rect">
            <a:avLst/>
          </a:prstGeom>
          <a:noFill/>
          <a:ln>
            <a:noFill/>
          </a:ln>
        </p:spPr>
      </p:pic>
      <p:sp>
        <p:nvSpPr>
          <p:cNvPr id="115" name="Google Shape;115;p1"/>
          <p:cNvSpPr/>
          <p:nvPr/>
        </p:nvSpPr>
        <p:spPr>
          <a:xfrm>
            <a:off x="0" y="0"/>
            <a:ext cx="9756601" cy="6858000"/>
          </a:xfrm>
          <a:prstGeom prst="rect">
            <a:avLst/>
          </a:prstGeom>
          <a:gradFill>
            <a:gsLst>
              <a:gs pos="0">
                <a:srgbClr val="FFFFFF">
                  <a:alpha val="0"/>
                </a:srgbClr>
              </a:gs>
              <a:gs pos="19000">
                <a:srgbClr val="FFFFFF">
                  <a:alpha val="37254"/>
                </a:srgbClr>
              </a:gs>
              <a:gs pos="35000">
                <a:srgbClr val="FFFFFF">
                  <a:alpha val="78431"/>
                </a:srgbClr>
              </a:gs>
              <a:gs pos="5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venir"/>
              <a:ea typeface="Avenir"/>
              <a:cs typeface="Avenir"/>
              <a:sym typeface="Avenir"/>
            </a:endParaRPr>
          </a:p>
        </p:txBody>
      </p:sp>
      <p:sp>
        <p:nvSpPr>
          <p:cNvPr id="116" name="Google Shape;116;p1"/>
          <p:cNvSpPr txBox="1"/>
          <p:nvPr>
            <p:ph type="ctrTitle"/>
          </p:nvPr>
        </p:nvSpPr>
        <p:spPr>
          <a:xfrm>
            <a:off x="382275" y="1148275"/>
            <a:ext cx="5605200" cy="3204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venir"/>
              <a:buNone/>
            </a:pPr>
            <a:br>
              <a:rPr b="1" lang="en-US" sz="2300"/>
            </a:br>
            <a:br>
              <a:rPr b="1" lang="en-US" sz="2300"/>
            </a:br>
            <a:r>
              <a:rPr b="1" lang="en-US" sz="2300"/>
              <a:t>Time Series Analysis of City </a:t>
            </a:r>
            <a:r>
              <a:rPr b="1" lang="en-US" sz="2300">
                <a:solidFill>
                  <a:srgbClr val="3F3F3F"/>
                </a:solidFill>
              </a:rPr>
              <a:t>Traffic Patterns</a:t>
            </a:r>
            <a:endParaRPr b="1" sz="2300">
              <a:solidFill>
                <a:srgbClr val="3F3F3F"/>
              </a:solidFill>
            </a:endParaRPr>
          </a:p>
        </p:txBody>
      </p:sp>
      <p:sp>
        <p:nvSpPr>
          <p:cNvPr id="117" name="Google Shape;117;p1"/>
          <p:cNvSpPr txBox="1"/>
          <p:nvPr>
            <p:ph idx="1" type="subTitle"/>
          </p:nvPr>
        </p:nvSpPr>
        <p:spPr>
          <a:xfrm>
            <a:off x="458175" y="4759551"/>
            <a:ext cx="4023300" cy="17277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1295"/>
              <a:buFont typeface="Arial"/>
              <a:buNone/>
            </a:pPr>
            <a:r>
              <a:rPr lang="en-US" sz="1595"/>
              <a:t>Group 7: </a:t>
            </a:r>
            <a:endParaRPr sz="1595"/>
          </a:p>
          <a:p>
            <a:pPr indent="0" lvl="0" marL="0" rtl="0" algn="l">
              <a:lnSpc>
                <a:spcPct val="80000"/>
              </a:lnSpc>
              <a:spcBef>
                <a:spcPts val="0"/>
              </a:spcBef>
              <a:spcAft>
                <a:spcPts val="0"/>
              </a:spcAft>
              <a:buClr>
                <a:schemeClr val="dk1"/>
              </a:buClr>
              <a:buSzPts val="1295"/>
              <a:buFont typeface="Arial"/>
              <a:buNone/>
            </a:pPr>
            <a:r>
              <a:t/>
            </a:r>
            <a:endParaRPr sz="1595"/>
          </a:p>
          <a:p>
            <a:pPr indent="0" lvl="0" marL="0" rtl="0" algn="l">
              <a:lnSpc>
                <a:spcPct val="80000"/>
              </a:lnSpc>
              <a:spcBef>
                <a:spcPts val="0"/>
              </a:spcBef>
              <a:spcAft>
                <a:spcPts val="0"/>
              </a:spcAft>
              <a:buClr>
                <a:schemeClr val="dk1"/>
              </a:buClr>
              <a:buSzPts val="1295"/>
              <a:buFont typeface="Arial"/>
              <a:buNone/>
            </a:pPr>
            <a:r>
              <a:rPr lang="en-US" sz="1595"/>
              <a:t>Dylaan Cornish</a:t>
            </a:r>
            <a:endParaRPr sz="2890"/>
          </a:p>
          <a:p>
            <a:pPr indent="0" lvl="0" marL="0" rtl="0" algn="l">
              <a:lnSpc>
                <a:spcPct val="80000"/>
              </a:lnSpc>
              <a:spcBef>
                <a:spcPts val="1000"/>
              </a:spcBef>
              <a:spcAft>
                <a:spcPts val="0"/>
              </a:spcAft>
              <a:buClr>
                <a:schemeClr val="dk1"/>
              </a:buClr>
              <a:buSzPts val="1295"/>
              <a:buFont typeface="Arial"/>
              <a:buNone/>
            </a:pPr>
            <a:r>
              <a:rPr lang="en-US" sz="1595"/>
              <a:t>Henry Fernandez</a:t>
            </a:r>
            <a:endParaRPr sz="2890"/>
          </a:p>
          <a:p>
            <a:pPr indent="0" lvl="0" marL="0" rtl="0" algn="l">
              <a:lnSpc>
                <a:spcPct val="80000"/>
              </a:lnSpc>
              <a:spcBef>
                <a:spcPts val="1000"/>
              </a:spcBef>
              <a:spcAft>
                <a:spcPts val="0"/>
              </a:spcAft>
              <a:buClr>
                <a:schemeClr val="dk1"/>
              </a:buClr>
              <a:buSzPts val="1295"/>
              <a:buNone/>
            </a:pPr>
            <a:r>
              <a:rPr lang="en-US" sz="1595"/>
              <a:t>Nicholas Petr</a:t>
            </a:r>
            <a:endParaRPr sz="2890"/>
          </a:p>
          <a:p>
            <a:pPr indent="0" lvl="0" marL="0" rtl="0" algn="l">
              <a:lnSpc>
                <a:spcPct val="80000"/>
              </a:lnSpc>
              <a:spcBef>
                <a:spcPts val="1000"/>
              </a:spcBef>
              <a:spcAft>
                <a:spcPts val="0"/>
              </a:spcAft>
              <a:buClr>
                <a:schemeClr val="dk1"/>
              </a:buClr>
              <a:buSzPts val="1295"/>
              <a:buNone/>
            </a:pPr>
            <a:r>
              <a:rPr lang="en-US" sz="1595"/>
              <a:t>Joey Tomal</a:t>
            </a:r>
            <a:endParaRPr sz="1595"/>
          </a:p>
        </p:txBody>
      </p:sp>
      <p:sp>
        <p:nvSpPr>
          <p:cNvPr id="118" name="Google Shape;118;p1"/>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9" name="Google Shape;119;p1"/>
          <p:cNvSpPr/>
          <p:nvPr/>
        </p:nvSpPr>
        <p:spPr>
          <a:xfrm>
            <a:off x="481029" y="4546920"/>
            <a:ext cx="3977640" cy="18288"/>
          </a:xfrm>
          <a:prstGeom prst="rect">
            <a:avLst/>
          </a:prstGeom>
          <a:solidFill>
            <a:srgbClr val="C8C8C8"/>
          </a:solidFill>
          <a:ln cap="flat" cmpd="sng" w="9525">
            <a:solidFill>
              <a:srgbClr val="C8C8C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0" name="Google Shape;120;p1"/>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2eda4cbbb3_0_151"/>
          <p:cNvSpPr txBox="1"/>
          <p:nvPr>
            <p:ph type="title"/>
          </p:nvPr>
        </p:nvSpPr>
        <p:spPr>
          <a:xfrm>
            <a:off x="1115574" y="548650"/>
            <a:ext cx="80199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Proposed approaches needed to account for seasonality concerns  </a:t>
            </a:r>
            <a:endParaRPr/>
          </a:p>
        </p:txBody>
      </p:sp>
      <p:sp>
        <p:nvSpPr>
          <p:cNvPr id="213" name="Google Shape;213;g12eda4cbbb3_0_151"/>
          <p:cNvSpPr txBox="1"/>
          <p:nvPr>
            <p:ph idx="1" type="body"/>
          </p:nvPr>
        </p:nvSpPr>
        <p:spPr>
          <a:xfrm>
            <a:off x="557500" y="2391200"/>
            <a:ext cx="10168200" cy="4225800"/>
          </a:xfrm>
          <a:prstGeom prst="rect">
            <a:avLst/>
          </a:prstGeom>
        </p:spPr>
        <p:txBody>
          <a:bodyPr anchorCtr="0" anchor="t" bIns="45700" lIns="91425" spcFirstLastPara="1" rIns="91425" wrap="square" tIns="45700">
            <a:normAutofit fontScale="25000" lnSpcReduction="20000"/>
          </a:bodyPr>
          <a:lstStyle/>
          <a:p>
            <a:pPr indent="-376157" lvl="0" marL="457200" rtl="0" algn="l">
              <a:lnSpc>
                <a:spcPct val="115000"/>
              </a:lnSpc>
              <a:spcBef>
                <a:spcPts val="0"/>
              </a:spcBef>
              <a:spcAft>
                <a:spcPts val="0"/>
              </a:spcAft>
              <a:buSzPct val="100000"/>
              <a:buAutoNum type="arabicPeriod"/>
            </a:pPr>
            <a:r>
              <a:rPr b="1" lang="en-US" sz="9294"/>
              <a:t>T</a:t>
            </a:r>
            <a:r>
              <a:rPr b="1" lang="en-US" sz="9294"/>
              <a:t>BATS - Multiple, large seasonalities</a:t>
            </a:r>
            <a:endParaRPr b="1" sz="9294"/>
          </a:p>
          <a:p>
            <a:pPr indent="0" lvl="0" marL="457200" rtl="0" algn="l">
              <a:lnSpc>
                <a:spcPct val="115000"/>
              </a:lnSpc>
              <a:spcBef>
                <a:spcPts val="0"/>
              </a:spcBef>
              <a:spcAft>
                <a:spcPts val="0"/>
              </a:spcAft>
              <a:buNone/>
            </a:pPr>
            <a:r>
              <a:t/>
            </a:r>
            <a:endParaRPr b="1" sz="9294"/>
          </a:p>
          <a:p>
            <a:pPr indent="-376157" lvl="0" marL="457200" rtl="0" algn="l">
              <a:lnSpc>
                <a:spcPct val="115000"/>
              </a:lnSpc>
              <a:spcBef>
                <a:spcPts val="0"/>
              </a:spcBef>
              <a:spcAft>
                <a:spcPts val="0"/>
              </a:spcAft>
              <a:buSzPct val="100000"/>
              <a:buAutoNum type="arabicPeriod"/>
            </a:pPr>
            <a:r>
              <a:rPr b="1" lang="en-US" sz="9294"/>
              <a:t>MSTL - Multiple seasonal decomposition</a:t>
            </a:r>
            <a:endParaRPr b="1" sz="9294"/>
          </a:p>
          <a:p>
            <a:pPr indent="0" lvl="0" marL="457200" rtl="0" algn="l">
              <a:lnSpc>
                <a:spcPct val="115000"/>
              </a:lnSpc>
              <a:spcBef>
                <a:spcPts val="0"/>
              </a:spcBef>
              <a:spcAft>
                <a:spcPts val="0"/>
              </a:spcAft>
              <a:buNone/>
            </a:pPr>
            <a:r>
              <a:t/>
            </a:r>
            <a:endParaRPr b="1" sz="9294"/>
          </a:p>
          <a:p>
            <a:pPr indent="-376157" lvl="0" marL="457200" rtl="0" algn="l">
              <a:lnSpc>
                <a:spcPct val="115000"/>
              </a:lnSpc>
              <a:spcBef>
                <a:spcPts val="0"/>
              </a:spcBef>
              <a:spcAft>
                <a:spcPts val="0"/>
              </a:spcAft>
              <a:buSzPct val="100000"/>
              <a:buAutoNum type="arabicPeriod"/>
            </a:pPr>
            <a:r>
              <a:rPr b="1" lang="en-US" sz="9294"/>
              <a:t>Seasonal Naive Method - Highly Seasonal</a:t>
            </a:r>
            <a:endParaRPr b="1" sz="9294"/>
          </a:p>
          <a:p>
            <a:pPr indent="0" lvl="0" marL="457200" rtl="0" algn="l">
              <a:lnSpc>
                <a:spcPct val="115000"/>
              </a:lnSpc>
              <a:spcBef>
                <a:spcPts val="0"/>
              </a:spcBef>
              <a:spcAft>
                <a:spcPts val="0"/>
              </a:spcAft>
              <a:buNone/>
            </a:pPr>
            <a:r>
              <a:t/>
            </a:r>
            <a:endParaRPr b="1" sz="9294"/>
          </a:p>
          <a:p>
            <a:pPr indent="-376157" lvl="0" marL="457200" rtl="0" algn="l">
              <a:lnSpc>
                <a:spcPct val="115000"/>
              </a:lnSpc>
              <a:spcBef>
                <a:spcPts val="0"/>
              </a:spcBef>
              <a:spcAft>
                <a:spcPts val="0"/>
              </a:spcAft>
              <a:buSzPct val="100000"/>
              <a:buAutoNum type="arabicPeriod"/>
            </a:pPr>
            <a:r>
              <a:rPr b="1" lang="en-US" sz="9294"/>
              <a:t>Holt-Winters</a:t>
            </a:r>
            <a:endParaRPr b="1" sz="9294"/>
          </a:p>
          <a:p>
            <a:pPr indent="0" lvl="0" marL="457200" rtl="0" algn="l">
              <a:lnSpc>
                <a:spcPct val="115000"/>
              </a:lnSpc>
              <a:spcBef>
                <a:spcPts val="0"/>
              </a:spcBef>
              <a:spcAft>
                <a:spcPts val="0"/>
              </a:spcAft>
              <a:buNone/>
            </a:pPr>
            <a:r>
              <a:t/>
            </a:r>
            <a:endParaRPr b="1" sz="9294"/>
          </a:p>
          <a:p>
            <a:pPr indent="-376157" lvl="0" marL="457200" rtl="0" algn="l">
              <a:lnSpc>
                <a:spcPct val="115000"/>
              </a:lnSpc>
              <a:spcBef>
                <a:spcPts val="0"/>
              </a:spcBef>
              <a:spcAft>
                <a:spcPts val="0"/>
              </a:spcAft>
              <a:buSzPct val="100000"/>
              <a:buAutoNum type="arabicPeriod"/>
            </a:pPr>
            <a:r>
              <a:rPr b="1" lang="en-US" sz="9294"/>
              <a:t>Auto Arima</a:t>
            </a:r>
            <a:endParaRPr b="1" sz="9294"/>
          </a:p>
          <a:p>
            <a:pPr indent="0" lvl="0" marL="457200" rtl="0" algn="l">
              <a:lnSpc>
                <a:spcPct val="115000"/>
              </a:lnSpc>
              <a:spcBef>
                <a:spcPts val="0"/>
              </a:spcBef>
              <a:spcAft>
                <a:spcPts val="0"/>
              </a:spcAft>
              <a:buNone/>
            </a:pPr>
            <a:r>
              <a:t/>
            </a:r>
            <a:endParaRPr b="1" sz="9294"/>
          </a:p>
          <a:p>
            <a:pPr indent="-376157" lvl="0" marL="457200" rtl="0" algn="l">
              <a:lnSpc>
                <a:spcPct val="115000"/>
              </a:lnSpc>
              <a:spcBef>
                <a:spcPts val="0"/>
              </a:spcBef>
              <a:spcAft>
                <a:spcPts val="0"/>
              </a:spcAft>
              <a:buSzPct val="100000"/>
              <a:buAutoNum type="arabicPeriod"/>
            </a:pPr>
            <a:r>
              <a:rPr b="1" lang="en-US" sz="9294"/>
              <a:t>STL</a:t>
            </a:r>
            <a:endParaRPr b="1" sz="9294"/>
          </a:p>
          <a:p>
            <a:pPr indent="0" lvl="0" marL="0" rtl="0" algn="l">
              <a:lnSpc>
                <a:spcPct val="115000"/>
              </a:lnSpc>
              <a:spcBef>
                <a:spcPts val="0"/>
              </a:spcBef>
              <a:spcAft>
                <a:spcPts val="0"/>
              </a:spcAft>
              <a:buNone/>
            </a:pPr>
            <a:r>
              <a:t/>
            </a:r>
            <a:endParaRPr b="1" sz="8060"/>
          </a:p>
          <a:p>
            <a:pPr indent="0" lvl="0" marL="0" rtl="0" algn="l">
              <a:lnSpc>
                <a:spcPct val="115000"/>
              </a:lnSpc>
              <a:spcBef>
                <a:spcPts val="0"/>
              </a:spcBef>
              <a:spcAft>
                <a:spcPts val="0"/>
              </a:spcAft>
              <a:buNone/>
            </a:pPr>
            <a:r>
              <a:rPr lang="en-US" sz="7760"/>
              <a:t> </a:t>
            </a:r>
            <a:endParaRPr sz="776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t/>
            </a:r>
            <a:endParaRPr b="1" sz="3100"/>
          </a:p>
          <a:p>
            <a:pPr indent="0" lvl="0" marL="457200" rtl="0" algn="l">
              <a:lnSpc>
                <a:spcPct val="115000"/>
              </a:lnSpc>
              <a:spcBef>
                <a:spcPts val="1000"/>
              </a:spcBef>
              <a:spcAft>
                <a:spcPts val="0"/>
              </a:spcAft>
              <a:buNone/>
            </a:pPr>
            <a:r>
              <a:t/>
            </a:r>
            <a:endParaRPr/>
          </a:p>
        </p:txBody>
      </p:sp>
      <p:sp>
        <p:nvSpPr>
          <p:cNvPr id="214" name="Google Shape;214;g12eda4cbbb3_0_151"/>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215" name="Google Shape;215;g12eda4cbbb3_0_151"/>
          <p:cNvPicPr preferRelativeResize="0"/>
          <p:nvPr/>
        </p:nvPicPr>
        <p:blipFill rotWithShape="1">
          <a:blip r:embed="rId3">
            <a:alphaModFix/>
          </a:blip>
          <a:srcRect b="23090" l="0" r="0" t="26271"/>
          <a:stretch/>
        </p:blipFill>
        <p:spPr>
          <a:xfrm>
            <a:off x="9135585" y="603105"/>
            <a:ext cx="2448270" cy="6887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2eda4cbbb3_0_160"/>
          <p:cNvSpPr txBox="1"/>
          <p:nvPr>
            <p:ph type="title"/>
          </p:nvPr>
        </p:nvSpPr>
        <p:spPr>
          <a:xfrm>
            <a:off x="1115573" y="548650"/>
            <a:ext cx="78189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Seasonal Naive outperforms more complex models</a:t>
            </a:r>
            <a:r>
              <a:rPr lang="en-US"/>
              <a:t>  </a:t>
            </a:r>
            <a:endParaRPr/>
          </a:p>
        </p:txBody>
      </p:sp>
      <p:sp>
        <p:nvSpPr>
          <p:cNvPr id="222" name="Google Shape;222;g12eda4cbbb3_0_160"/>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223" name="Google Shape;223;g12eda4cbbb3_0_160"/>
          <p:cNvPicPr preferRelativeResize="0"/>
          <p:nvPr/>
        </p:nvPicPr>
        <p:blipFill rotWithShape="1">
          <a:blip r:embed="rId3">
            <a:alphaModFix/>
          </a:blip>
          <a:srcRect b="23090" l="0" r="0" t="26271"/>
          <a:stretch/>
        </p:blipFill>
        <p:spPr>
          <a:xfrm>
            <a:off x="9135585" y="603105"/>
            <a:ext cx="2448270" cy="688754"/>
          </a:xfrm>
          <a:prstGeom prst="rect">
            <a:avLst/>
          </a:prstGeom>
          <a:noFill/>
          <a:ln>
            <a:noFill/>
          </a:ln>
        </p:spPr>
      </p:pic>
      <p:graphicFrame>
        <p:nvGraphicFramePr>
          <p:cNvPr id="224" name="Google Shape;224;g12eda4cbbb3_0_160"/>
          <p:cNvGraphicFramePr/>
          <p:nvPr/>
        </p:nvGraphicFramePr>
        <p:xfrm>
          <a:off x="536075" y="2383045"/>
          <a:ext cx="3000000" cy="3000000"/>
        </p:xfrm>
        <a:graphic>
          <a:graphicData uri="http://schemas.openxmlformats.org/drawingml/2006/table">
            <a:tbl>
              <a:tblPr>
                <a:noFill/>
                <a:tableStyleId>{29F64E1C-F46C-4DC2-BFAE-98654261CA9C}</a:tableStyleId>
              </a:tblPr>
              <a:tblGrid>
                <a:gridCol w="2761950"/>
                <a:gridCol w="2761950"/>
                <a:gridCol w="2761950"/>
                <a:gridCol w="2761950"/>
              </a:tblGrid>
              <a:tr h="496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a:t>SMAPE</a:t>
                      </a:r>
                      <a:endParaRPr b="1"/>
                    </a:p>
                  </a:txBody>
                  <a:tcPr marT="91425" marB="91425" marR="91425" marL="91425">
                    <a:lnB cap="flat" cmpd="sng" w="7625">
                      <a:solidFill>
                        <a:srgbClr val="5B9BD5"/>
                      </a:solidFill>
                      <a:prstDash val="solid"/>
                      <a:round/>
                      <a:headEnd len="sm" w="sm" type="none"/>
                      <a:tailEnd len="sm" w="sm" type="none"/>
                    </a:lnB>
                  </a:tcPr>
                </a:tc>
                <a:tc>
                  <a:txBody>
                    <a:bodyPr/>
                    <a:lstStyle/>
                    <a:p>
                      <a:pPr indent="0" lvl="0" marL="0" rtl="0" algn="l">
                        <a:spcBef>
                          <a:spcPts val="0"/>
                        </a:spcBef>
                        <a:spcAft>
                          <a:spcPts val="0"/>
                        </a:spcAft>
                        <a:buNone/>
                      </a:pPr>
                      <a:r>
                        <a:rPr b="1" lang="en-US"/>
                        <a:t>MASE</a:t>
                      </a:r>
                      <a:endParaRPr b="1"/>
                    </a:p>
                  </a:txBody>
                  <a:tcPr marT="91425" marB="91425" marR="91425" marL="91425">
                    <a:lnB cap="flat" cmpd="sng" w="7625">
                      <a:solidFill>
                        <a:srgbClr val="5B9BD5"/>
                      </a:solidFill>
                      <a:prstDash val="solid"/>
                      <a:round/>
                      <a:headEnd len="sm" w="sm" type="none"/>
                      <a:tailEnd len="sm" w="sm" type="none"/>
                    </a:lnB>
                  </a:tcPr>
                </a:tc>
                <a:tc>
                  <a:txBody>
                    <a:bodyPr/>
                    <a:lstStyle/>
                    <a:p>
                      <a:pPr indent="0" lvl="0" marL="0" rtl="0" algn="l">
                        <a:spcBef>
                          <a:spcPts val="0"/>
                        </a:spcBef>
                        <a:spcAft>
                          <a:spcPts val="0"/>
                        </a:spcAft>
                        <a:buNone/>
                      </a:pPr>
                      <a:r>
                        <a:rPr b="1" lang="en-US"/>
                        <a:t>Rank</a:t>
                      </a:r>
                      <a:endParaRPr b="1"/>
                    </a:p>
                  </a:txBody>
                  <a:tcPr marT="91425" marB="91425" marR="91425" marL="91425">
                    <a:lnB cap="flat" cmpd="sng" w="7625">
                      <a:solidFill>
                        <a:srgbClr val="5B9BD5"/>
                      </a:solidFill>
                      <a:prstDash val="solid"/>
                      <a:round/>
                      <a:headEnd len="sm" w="sm" type="none"/>
                      <a:tailEnd len="sm" w="sm" type="none"/>
                    </a:lnB>
                  </a:tcPr>
                </a:tc>
              </a:tr>
              <a:tr h="496375">
                <a:tc>
                  <a:txBody>
                    <a:bodyPr/>
                    <a:lstStyle/>
                    <a:p>
                      <a:pPr indent="0" lvl="0" marL="0" rtl="0" algn="l">
                        <a:spcBef>
                          <a:spcPts val="0"/>
                        </a:spcBef>
                        <a:spcAft>
                          <a:spcPts val="0"/>
                        </a:spcAft>
                        <a:buNone/>
                      </a:pPr>
                      <a:r>
                        <a:rPr b="1" lang="en-US"/>
                        <a:t>STL</a:t>
                      </a:r>
                      <a:endParaRPr b="1"/>
                    </a:p>
                  </a:txBody>
                  <a:tcPr marT="91425" marB="91425" marR="91425" marL="91425">
                    <a:lnR cap="flat" cmpd="sng" w="7625">
                      <a:solidFill>
                        <a:srgbClr val="5B9BD5"/>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US" sz="1500"/>
                        <a:t>0.357</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lang="en-US" sz="1500"/>
                        <a:t>3.361</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lang="en-US" sz="1500"/>
                        <a:t>167</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r>
              <a:tr h="496375">
                <a:tc>
                  <a:txBody>
                    <a:bodyPr/>
                    <a:lstStyle/>
                    <a:p>
                      <a:pPr indent="0" lvl="0" marL="0" rtl="0" algn="l">
                        <a:spcBef>
                          <a:spcPts val="0"/>
                        </a:spcBef>
                        <a:spcAft>
                          <a:spcPts val="0"/>
                        </a:spcAft>
                        <a:buNone/>
                      </a:pPr>
                      <a:r>
                        <a:rPr b="1" lang="en-US"/>
                        <a:t>Holt-Winters</a:t>
                      </a:r>
                      <a:endParaRPr b="1"/>
                    </a:p>
                  </a:txBody>
                  <a:tcPr marT="91425" marB="91425" marR="91425" marL="91425">
                    <a:lnR cap="flat" cmpd="sng" w="7625">
                      <a:solidFill>
                        <a:srgbClr val="5B9BD5"/>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US" sz="1500"/>
                        <a:t>0.172</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t>1.646</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t>167</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r>
              <a:tr h="496375">
                <a:tc>
                  <a:txBody>
                    <a:bodyPr/>
                    <a:lstStyle/>
                    <a:p>
                      <a:pPr indent="0" lvl="0" marL="0" rtl="0" algn="l">
                        <a:spcBef>
                          <a:spcPts val="0"/>
                        </a:spcBef>
                        <a:spcAft>
                          <a:spcPts val="0"/>
                        </a:spcAft>
                        <a:buNone/>
                      </a:pPr>
                      <a:r>
                        <a:rPr b="1" lang="en-US"/>
                        <a:t>Seasonal Naive</a:t>
                      </a:r>
                      <a:endParaRPr b="1"/>
                    </a:p>
                  </a:txBody>
                  <a:tcPr marT="91425" marB="91425" marR="91425" marL="91425">
                    <a:lnR cap="flat" cmpd="sng" w="7625">
                      <a:solidFill>
                        <a:srgbClr val="5B9BD5"/>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b="1" lang="en-US" sz="1500"/>
                        <a:t>0.098</a:t>
                      </a:r>
                      <a:endParaRPr b="1"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b="1" lang="en-US" sz="1500"/>
                        <a:t>0.997</a:t>
                      </a:r>
                      <a:endParaRPr b="1"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b="1" lang="en-US" sz="1500"/>
                        <a:t>64</a:t>
                      </a:r>
                      <a:endParaRPr b="1"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r>
              <a:tr h="496375">
                <a:tc>
                  <a:txBody>
                    <a:bodyPr/>
                    <a:lstStyle/>
                    <a:p>
                      <a:pPr indent="0" lvl="0" marL="0" rtl="0" algn="l">
                        <a:spcBef>
                          <a:spcPts val="0"/>
                        </a:spcBef>
                        <a:spcAft>
                          <a:spcPts val="0"/>
                        </a:spcAft>
                        <a:buNone/>
                      </a:pPr>
                      <a:r>
                        <a:rPr b="1" lang="en-US"/>
                        <a:t>ARIMA</a:t>
                      </a:r>
                      <a:endParaRPr b="1"/>
                    </a:p>
                  </a:txBody>
                  <a:tcPr marT="91425" marB="91425" marR="91425" marL="91425">
                    <a:lnR cap="flat" cmpd="sng" w="7625">
                      <a:solidFill>
                        <a:srgbClr val="5B9BD5"/>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US" sz="1500"/>
                        <a:t>0.352</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t>3.343</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t>165</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r>
              <a:tr h="496375">
                <a:tc>
                  <a:txBody>
                    <a:bodyPr/>
                    <a:lstStyle/>
                    <a:p>
                      <a:pPr indent="0" lvl="0" marL="0" rtl="0" algn="l">
                        <a:spcBef>
                          <a:spcPts val="0"/>
                        </a:spcBef>
                        <a:spcAft>
                          <a:spcPts val="0"/>
                        </a:spcAft>
                        <a:buNone/>
                      </a:pPr>
                      <a:r>
                        <a:rPr b="1" lang="en-US"/>
                        <a:t>TBATS</a:t>
                      </a:r>
                      <a:endParaRPr b="1"/>
                    </a:p>
                  </a:txBody>
                  <a:tcPr marT="91425" marB="91425" marR="91425" marL="91425">
                    <a:lnR cap="flat" cmpd="sng" w="7625">
                      <a:solidFill>
                        <a:srgbClr val="5B9BD5"/>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US" sz="1500"/>
                        <a:t>0.116</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lang="en-US" sz="1500"/>
                        <a:t>1.163</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c>
                  <a:txBody>
                    <a:bodyPr/>
                    <a:lstStyle/>
                    <a:p>
                      <a:pPr indent="0" lvl="0" marL="0" rtl="0" algn="r">
                        <a:lnSpc>
                          <a:spcPct val="115000"/>
                        </a:lnSpc>
                        <a:spcBef>
                          <a:spcPts val="0"/>
                        </a:spcBef>
                        <a:spcAft>
                          <a:spcPts val="0"/>
                        </a:spcAft>
                        <a:buNone/>
                      </a:pPr>
                      <a:r>
                        <a:rPr lang="en-US" sz="1500"/>
                        <a:t>65</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solidFill>
                      <a:srgbClr val="DDEBF7"/>
                    </a:solidFill>
                  </a:tcPr>
                </a:tc>
              </a:tr>
              <a:tr h="496375">
                <a:tc>
                  <a:txBody>
                    <a:bodyPr/>
                    <a:lstStyle/>
                    <a:p>
                      <a:pPr indent="0" lvl="0" marL="0" rtl="0" algn="l">
                        <a:spcBef>
                          <a:spcPts val="0"/>
                        </a:spcBef>
                        <a:spcAft>
                          <a:spcPts val="0"/>
                        </a:spcAft>
                        <a:buNone/>
                      </a:pPr>
                      <a:r>
                        <a:rPr b="1" lang="en-US"/>
                        <a:t>MSTL</a:t>
                      </a:r>
                      <a:endParaRPr b="1"/>
                    </a:p>
                  </a:txBody>
                  <a:tcPr marT="91425" marB="91425" marR="91425" marL="91425">
                    <a:lnR cap="flat" cmpd="sng" w="7625">
                      <a:solidFill>
                        <a:srgbClr val="5B9BD5"/>
                      </a:solidFill>
                      <a:prstDash val="solid"/>
                      <a:round/>
                      <a:headEnd len="sm" w="sm" type="none"/>
                      <a:tailEnd len="sm" w="sm" type="none"/>
                    </a:lnR>
                  </a:tcPr>
                </a:tc>
                <a:tc>
                  <a:txBody>
                    <a:bodyPr/>
                    <a:lstStyle/>
                    <a:p>
                      <a:pPr indent="0" lvl="0" marL="0" rtl="0" algn="r">
                        <a:lnSpc>
                          <a:spcPct val="115000"/>
                        </a:lnSpc>
                        <a:spcBef>
                          <a:spcPts val="0"/>
                        </a:spcBef>
                        <a:spcAft>
                          <a:spcPts val="0"/>
                        </a:spcAft>
                        <a:buNone/>
                      </a:pPr>
                      <a:r>
                        <a:rPr lang="en-US" sz="1500"/>
                        <a:t>0.108</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t>1.024</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500"/>
                        <a:t>101</a:t>
                      </a:r>
                      <a:endParaRPr sz="1500"/>
                    </a:p>
                  </a:txBody>
                  <a:tcPr marT="91425" marB="91425" marR="91425" marL="91425">
                    <a:lnL cap="flat" cmpd="sng" w="7625">
                      <a:solidFill>
                        <a:srgbClr val="5B9BD5"/>
                      </a:solidFill>
                      <a:prstDash val="solid"/>
                      <a:round/>
                      <a:headEnd len="sm" w="sm" type="none"/>
                      <a:tailEnd len="sm" w="sm" type="none"/>
                    </a:lnL>
                    <a:lnR cap="flat" cmpd="sng" w="7625">
                      <a:solidFill>
                        <a:srgbClr val="5B9BD5"/>
                      </a:solidFill>
                      <a:prstDash val="solid"/>
                      <a:round/>
                      <a:headEnd len="sm" w="sm" type="none"/>
                      <a:tailEnd len="sm" w="sm" type="none"/>
                    </a:lnR>
                    <a:lnT cap="flat" cmpd="sng" w="7625">
                      <a:solidFill>
                        <a:srgbClr val="5B9BD5"/>
                      </a:solidFill>
                      <a:prstDash val="solid"/>
                      <a:round/>
                      <a:headEnd len="sm" w="sm" type="none"/>
                      <a:tailEnd len="sm" w="sm" type="none"/>
                    </a:lnT>
                    <a:lnB cap="flat" cmpd="sng" w="7625">
                      <a:solidFill>
                        <a:srgbClr val="5B9BD5"/>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f5fc5cceb_0_0"/>
          <p:cNvSpPr txBox="1"/>
          <p:nvPr>
            <p:ph type="title"/>
          </p:nvPr>
        </p:nvSpPr>
        <p:spPr>
          <a:xfrm>
            <a:off x="1115573" y="548650"/>
            <a:ext cx="78189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Top two models show similar one month forecasts</a:t>
            </a:r>
            <a:endParaRPr/>
          </a:p>
        </p:txBody>
      </p:sp>
      <p:sp>
        <p:nvSpPr>
          <p:cNvPr id="231" name="Google Shape;231;g12f5fc5cceb_0_0"/>
          <p:cNvSpPr txBox="1"/>
          <p:nvPr>
            <p:ph idx="1" type="body"/>
          </p:nvPr>
        </p:nvSpPr>
        <p:spPr>
          <a:xfrm>
            <a:off x="1115568" y="2478024"/>
            <a:ext cx="10168200" cy="369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32" name="Google Shape;232;g12f5fc5cceb_0_0"/>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3" name="Google Shape;233;g12f5fc5cceb_0_0"/>
          <p:cNvPicPr preferRelativeResize="0"/>
          <p:nvPr/>
        </p:nvPicPr>
        <p:blipFill>
          <a:blip r:embed="rId3">
            <a:alphaModFix/>
          </a:blip>
          <a:stretch>
            <a:fillRect/>
          </a:stretch>
        </p:blipFill>
        <p:spPr>
          <a:xfrm>
            <a:off x="1075075" y="1662128"/>
            <a:ext cx="10168200" cy="4356122"/>
          </a:xfrm>
          <a:prstGeom prst="rect">
            <a:avLst/>
          </a:prstGeom>
          <a:noFill/>
          <a:ln>
            <a:noFill/>
          </a:ln>
        </p:spPr>
      </p:pic>
      <p:pic>
        <p:nvPicPr>
          <p:cNvPr descr="Logo&#10;&#10;Description automatically generated" id="234" name="Google Shape;234;g12f5fc5cceb_0_0"/>
          <p:cNvPicPr preferRelativeResize="0"/>
          <p:nvPr/>
        </p:nvPicPr>
        <p:blipFill rotWithShape="1">
          <a:blip r:embed="rId4">
            <a:alphaModFix/>
          </a:blip>
          <a:srcRect b="23090" l="0" r="0" t="26271"/>
          <a:stretch/>
        </p:blipFill>
        <p:spPr>
          <a:xfrm>
            <a:off x="9135585" y="603105"/>
            <a:ext cx="2448270" cy="6887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2f5fc5cceb_0_13"/>
          <p:cNvSpPr txBox="1"/>
          <p:nvPr>
            <p:ph type="title"/>
          </p:nvPr>
        </p:nvSpPr>
        <p:spPr>
          <a:xfrm>
            <a:off x="1115573" y="548650"/>
            <a:ext cx="78387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Four month TBATS forecast is more stable than Seasonal Naive</a:t>
            </a:r>
            <a:endParaRPr/>
          </a:p>
        </p:txBody>
      </p:sp>
      <p:sp>
        <p:nvSpPr>
          <p:cNvPr id="241" name="Google Shape;241;g12f5fc5cceb_0_13"/>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2" name="Google Shape;242;g12f5fc5cceb_0_13"/>
          <p:cNvPicPr preferRelativeResize="0"/>
          <p:nvPr/>
        </p:nvPicPr>
        <p:blipFill>
          <a:blip r:embed="rId3">
            <a:alphaModFix/>
          </a:blip>
          <a:stretch>
            <a:fillRect/>
          </a:stretch>
        </p:blipFill>
        <p:spPr>
          <a:xfrm>
            <a:off x="1115575" y="2124527"/>
            <a:ext cx="9679325" cy="4146675"/>
          </a:xfrm>
          <a:prstGeom prst="rect">
            <a:avLst/>
          </a:prstGeom>
          <a:noFill/>
          <a:ln>
            <a:noFill/>
          </a:ln>
        </p:spPr>
      </p:pic>
      <p:pic>
        <p:nvPicPr>
          <p:cNvPr descr="Logo&#10;&#10;Description automatically generated" id="243" name="Google Shape;243;g12f5fc5cceb_0_13"/>
          <p:cNvPicPr preferRelativeResize="0"/>
          <p:nvPr/>
        </p:nvPicPr>
        <p:blipFill rotWithShape="1">
          <a:blip r:embed="rId4">
            <a:alphaModFix/>
          </a:blip>
          <a:srcRect b="23090" l="0" r="0" t="26271"/>
          <a:stretch/>
        </p:blipFill>
        <p:spPr>
          <a:xfrm>
            <a:off x="9135585" y="603105"/>
            <a:ext cx="2448270" cy="6887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2f1c05cf84_0_5"/>
          <p:cNvSpPr txBox="1"/>
          <p:nvPr>
            <p:ph type="title"/>
          </p:nvPr>
        </p:nvSpPr>
        <p:spPr>
          <a:xfrm>
            <a:off x="1115573" y="548650"/>
            <a:ext cx="78288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Future work will increase forecasting complexity and accuracy</a:t>
            </a:r>
            <a:endParaRPr/>
          </a:p>
        </p:txBody>
      </p:sp>
      <p:sp>
        <p:nvSpPr>
          <p:cNvPr id="250" name="Google Shape;250;g12f1c05cf84_0_5"/>
          <p:cNvSpPr txBox="1"/>
          <p:nvPr>
            <p:ph idx="1" type="body"/>
          </p:nvPr>
        </p:nvSpPr>
        <p:spPr>
          <a:xfrm>
            <a:off x="723972" y="2403950"/>
            <a:ext cx="6303600" cy="3694200"/>
          </a:xfrm>
          <a:prstGeom prst="rect">
            <a:avLst/>
          </a:prstGeom>
        </p:spPr>
        <p:txBody>
          <a:bodyPr anchorCtr="0" anchor="t" bIns="45700" lIns="91425" spcFirstLastPara="1" rIns="91425" wrap="square" tIns="45700">
            <a:normAutofit fontScale="92500" lnSpcReduction="10000"/>
          </a:bodyPr>
          <a:lstStyle/>
          <a:p>
            <a:pPr indent="-334327" lvl="0" marL="457200" rtl="0" algn="l">
              <a:spcBef>
                <a:spcPts val="1000"/>
              </a:spcBef>
              <a:spcAft>
                <a:spcPts val="0"/>
              </a:spcAft>
              <a:buSzPct val="64285"/>
              <a:buChar char="•"/>
            </a:pPr>
            <a:r>
              <a:rPr lang="en-US"/>
              <a:t>Compare results with deep learning</a:t>
            </a:r>
            <a:endParaRPr/>
          </a:p>
          <a:p>
            <a:pPr indent="0" lvl="0" marL="457200" rtl="0" algn="l">
              <a:spcBef>
                <a:spcPts val="1000"/>
              </a:spcBef>
              <a:spcAft>
                <a:spcPts val="0"/>
              </a:spcAft>
              <a:buNone/>
            </a:pPr>
            <a:r>
              <a:t/>
            </a:r>
            <a:endParaRPr/>
          </a:p>
          <a:p>
            <a:pPr indent="-334327" lvl="0" marL="457200" rtl="0" algn="l">
              <a:spcBef>
                <a:spcPts val="1000"/>
              </a:spcBef>
              <a:spcAft>
                <a:spcPts val="0"/>
              </a:spcAft>
              <a:buSzPct val="64285"/>
              <a:buChar char="•"/>
            </a:pPr>
            <a:r>
              <a:rPr lang="en-US"/>
              <a:t>Model junction four as an intervention</a:t>
            </a:r>
            <a:endParaRPr/>
          </a:p>
          <a:p>
            <a:pPr indent="0" lvl="0" marL="457200" rtl="0" algn="l">
              <a:spcBef>
                <a:spcPts val="1000"/>
              </a:spcBef>
              <a:spcAft>
                <a:spcPts val="0"/>
              </a:spcAft>
              <a:buNone/>
            </a:pPr>
            <a:r>
              <a:t/>
            </a:r>
            <a:endParaRPr/>
          </a:p>
          <a:p>
            <a:pPr indent="-334327" lvl="0" marL="457200" rtl="0" algn="l">
              <a:spcBef>
                <a:spcPts val="1000"/>
              </a:spcBef>
              <a:spcAft>
                <a:spcPts val="0"/>
              </a:spcAft>
              <a:buSzPct val="64285"/>
              <a:buChar char="•"/>
            </a:pPr>
            <a:r>
              <a:rPr lang="en-US"/>
              <a:t>Include Holidays package to more effectively model traffic spikes</a:t>
            </a:r>
            <a:endParaRPr/>
          </a:p>
          <a:p>
            <a:pPr indent="0" lvl="0" marL="457200" rtl="0" algn="l">
              <a:spcBef>
                <a:spcPts val="1000"/>
              </a:spcBef>
              <a:spcAft>
                <a:spcPts val="0"/>
              </a:spcAft>
              <a:buNone/>
            </a:pPr>
            <a:r>
              <a:t/>
            </a:r>
            <a:endParaRPr/>
          </a:p>
        </p:txBody>
      </p:sp>
      <p:sp>
        <p:nvSpPr>
          <p:cNvPr id="251" name="Google Shape;251;g12f1c05cf84_0_5"/>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2" name="Google Shape;252;g12f1c05cf84_0_5"/>
          <p:cNvPicPr preferRelativeResize="0"/>
          <p:nvPr/>
        </p:nvPicPr>
        <p:blipFill>
          <a:blip r:embed="rId3">
            <a:alphaModFix/>
          </a:blip>
          <a:stretch>
            <a:fillRect/>
          </a:stretch>
        </p:blipFill>
        <p:spPr>
          <a:xfrm>
            <a:off x="7027572" y="2547390"/>
            <a:ext cx="4859630" cy="2676008"/>
          </a:xfrm>
          <a:prstGeom prst="rect">
            <a:avLst/>
          </a:prstGeom>
          <a:noFill/>
          <a:ln>
            <a:noFill/>
          </a:ln>
        </p:spPr>
      </p:pic>
      <p:pic>
        <p:nvPicPr>
          <p:cNvPr descr="Logo&#10;&#10;Description automatically generated" id="253" name="Google Shape;253;g12f1c05cf84_0_5"/>
          <p:cNvPicPr preferRelativeResize="0"/>
          <p:nvPr/>
        </p:nvPicPr>
        <p:blipFill rotWithShape="1">
          <a:blip r:embed="rId4">
            <a:alphaModFix/>
          </a:blip>
          <a:srcRect b="23090" l="0" r="0" t="26271"/>
          <a:stretch/>
        </p:blipFill>
        <p:spPr>
          <a:xfrm>
            <a:off x="9135585" y="603105"/>
            <a:ext cx="2448270" cy="688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1cb82c93b6_0_0"/>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Github and </a:t>
            </a:r>
            <a:r>
              <a:rPr lang="en-US"/>
              <a:t>References </a:t>
            </a:r>
            <a:endParaRPr/>
          </a:p>
        </p:txBody>
      </p:sp>
      <p:sp>
        <p:nvSpPr>
          <p:cNvPr id="260" name="Google Shape;260;g11cb82c93b6_0_0"/>
          <p:cNvSpPr txBox="1"/>
          <p:nvPr>
            <p:ph idx="1" type="body"/>
          </p:nvPr>
        </p:nvSpPr>
        <p:spPr>
          <a:xfrm>
            <a:off x="557500" y="2391200"/>
            <a:ext cx="10168200" cy="42258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000"/>
              </a:spcBef>
              <a:spcAft>
                <a:spcPts val="0"/>
              </a:spcAft>
              <a:buSzPts val="1800"/>
              <a:buChar char="•"/>
            </a:pPr>
            <a:r>
              <a:rPr lang="en-US" sz="1800" u="sng">
                <a:solidFill>
                  <a:schemeClr val="hlink"/>
                </a:solidFill>
                <a:hlinkClick r:id="rId3"/>
              </a:rPr>
              <a:t>https://github.com/dylaancornish/traffic_forecasting</a:t>
            </a:r>
            <a:endParaRPr sz="1800"/>
          </a:p>
          <a:p>
            <a:pPr indent="-342900" lvl="0" marL="457200" rtl="0" algn="l">
              <a:lnSpc>
                <a:spcPct val="115000"/>
              </a:lnSpc>
              <a:spcBef>
                <a:spcPts val="0"/>
              </a:spcBef>
              <a:spcAft>
                <a:spcPts val="0"/>
              </a:spcAft>
              <a:buSzPts val="1800"/>
              <a:buChar char="•"/>
            </a:pPr>
            <a:r>
              <a:rPr b="1" lang="en-US" sz="1800"/>
              <a:t>De Livera, Alysha &amp; Hyndman, Rob &amp; Snyder, Ralph. (2010). Forecasting Time Series With Complex Seasonal Patterns Using Exponential Smoothing. Journal of the American Statistical Association. 106. 1513-1527. 10.1198/jasa.2011.tm09771. </a:t>
            </a:r>
            <a:endParaRPr b="1" sz="1800"/>
          </a:p>
          <a:p>
            <a:pPr indent="-342900" lvl="0" marL="457200" rtl="0" algn="l">
              <a:lnSpc>
                <a:spcPct val="115000"/>
              </a:lnSpc>
              <a:spcBef>
                <a:spcPts val="0"/>
              </a:spcBef>
              <a:spcAft>
                <a:spcPts val="0"/>
              </a:spcAft>
              <a:buSzPts val="1800"/>
              <a:buChar char="•"/>
            </a:pPr>
            <a:r>
              <a:rPr b="1" lang="en-US" sz="1800"/>
              <a:t>Makridakis S, Spiliotis E, Assimakopoulos V (2018) Statistical and Machine Learning forecasting methods: Concerns and ways forward. PLOS ONE 13(3): e0194889. </a:t>
            </a:r>
            <a:r>
              <a:rPr b="1" lang="en-US" sz="1800" u="sng">
                <a:solidFill>
                  <a:schemeClr val="hlink"/>
                </a:solidFill>
                <a:hlinkClick r:id="rId4"/>
              </a:rPr>
              <a:t>https://doi.org/10.1371/journal.pone.0194889</a:t>
            </a:r>
            <a:endParaRPr b="1" sz="1800"/>
          </a:p>
          <a:p>
            <a:pPr indent="-342900" lvl="0" marL="457200" rtl="0" algn="l">
              <a:lnSpc>
                <a:spcPct val="115000"/>
              </a:lnSpc>
              <a:spcBef>
                <a:spcPts val="0"/>
              </a:spcBef>
              <a:spcAft>
                <a:spcPts val="0"/>
              </a:spcAft>
              <a:buSzPts val="1800"/>
              <a:buChar char="•"/>
            </a:pPr>
            <a:r>
              <a:rPr b="1" lang="en-US" sz="1800"/>
              <a:t>Dataset:</a:t>
            </a:r>
            <a:endParaRPr b="1" sz="1800"/>
          </a:p>
          <a:p>
            <a:pPr indent="-342900" lvl="1" marL="914400" rtl="0" algn="l">
              <a:lnSpc>
                <a:spcPct val="115000"/>
              </a:lnSpc>
              <a:spcBef>
                <a:spcPts val="0"/>
              </a:spcBef>
              <a:spcAft>
                <a:spcPts val="0"/>
              </a:spcAft>
              <a:buSzPts val="1800"/>
              <a:buChar char="•"/>
            </a:pPr>
            <a:r>
              <a:rPr b="1" lang="en-US" sz="1800" u="sng">
                <a:solidFill>
                  <a:schemeClr val="hlink"/>
                </a:solidFill>
                <a:hlinkClick r:id="rId5"/>
              </a:rPr>
              <a:t>https://www.kaggle.com/datasets/vetrirah/ml-iot</a:t>
            </a:r>
            <a:r>
              <a:rPr b="1" lang="en-US" sz="1800"/>
              <a:t> </a:t>
            </a:r>
            <a:endParaRPr b="1" sz="1800"/>
          </a:p>
          <a:p>
            <a:pPr indent="-342900" lvl="0" marL="457200" rtl="0" algn="l">
              <a:lnSpc>
                <a:spcPct val="115000"/>
              </a:lnSpc>
              <a:spcBef>
                <a:spcPts val="0"/>
              </a:spcBef>
              <a:spcAft>
                <a:spcPts val="0"/>
              </a:spcAft>
              <a:buSzPts val="1800"/>
              <a:buChar char="•"/>
            </a:pPr>
            <a:r>
              <a:rPr b="1" lang="en-US" sz="1800"/>
              <a:t>Competition URL:</a:t>
            </a:r>
            <a:endParaRPr b="1" sz="1800"/>
          </a:p>
          <a:p>
            <a:pPr indent="-342900" lvl="1" marL="914400" rtl="0" algn="l">
              <a:lnSpc>
                <a:spcPct val="115000"/>
              </a:lnSpc>
              <a:spcBef>
                <a:spcPts val="0"/>
              </a:spcBef>
              <a:spcAft>
                <a:spcPts val="0"/>
              </a:spcAft>
              <a:buSzPts val="1800"/>
              <a:buChar char="•"/>
            </a:pPr>
            <a:r>
              <a:rPr b="1" lang="en-US" sz="1800" u="sng">
                <a:solidFill>
                  <a:schemeClr val="hlink"/>
                </a:solidFill>
                <a:hlinkClick r:id="rId6"/>
              </a:rPr>
              <a:t>https://datahack.analyticsvidhya.com/contest/janatahack-machine-learning-for-iot/True/#SolutionChecker</a:t>
            </a:r>
            <a:r>
              <a:rPr b="1" lang="en-US" sz="1800"/>
              <a:t> </a:t>
            </a:r>
            <a:endParaRPr b="1" sz="1800"/>
          </a:p>
        </p:txBody>
      </p:sp>
      <p:sp>
        <p:nvSpPr>
          <p:cNvPr id="261" name="Google Shape;261;g11cb82c93b6_0_0"/>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262" name="Google Shape;262;g11cb82c93b6_0_0"/>
          <p:cNvPicPr preferRelativeResize="0"/>
          <p:nvPr/>
        </p:nvPicPr>
        <p:blipFill rotWithShape="1">
          <a:blip r:embed="rId7">
            <a:alphaModFix/>
          </a:blip>
          <a:srcRect b="23090" l="0" r="0" t="26271"/>
          <a:stretch/>
        </p:blipFill>
        <p:spPr>
          <a:xfrm>
            <a:off x="9135585" y="603105"/>
            <a:ext cx="2448270" cy="6887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2eda4cbbb3_0_8"/>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Traffic is an issue in almost every major city  </a:t>
            </a:r>
            <a:r>
              <a:rPr lang="en-US"/>
              <a:t> </a:t>
            </a:r>
            <a:endParaRPr/>
          </a:p>
        </p:txBody>
      </p:sp>
      <p:sp>
        <p:nvSpPr>
          <p:cNvPr id="127" name="Google Shape;127;g12eda4cbbb3_0_8"/>
          <p:cNvSpPr txBox="1"/>
          <p:nvPr>
            <p:ph idx="1" type="body"/>
          </p:nvPr>
        </p:nvSpPr>
        <p:spPr>
          <a:xfrm>
            <a:off x="582750" y="2159850"/>
            <a:ext cx="11026500" cy="3725400"/>
          </a:xfrm>
          <a:prstGeom prst="rect">
            <a:avLst/>
          </a:prstGeom>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None/>
            </a:pPr>
            <a:r>
              <a:rPr b="1" lang="en-US" sz="4000"/>
              <a:t>Business Problem:</a:t>
            </a:r>
            <a:r>
              <a:rPr lang="en-US" sz="4000"/>
              <a:t> </a:t>
            </a:r>
            <a:endParaRPr sz="4000"/>
          </a:p>
          <a:p>
            <a:pPr indent="0" lvl="0" marL="0" rtl="0" algn="l">
              <a:lnSpc>
                <a:spcPct val="115000"/>
              </a:lnSpc>
              <a:spcBef>
                <a:spcPts val="0"/>
              </a:spcBef>
              <a:spcAft>
                <a:spcPts val="0"/>
              </a:spcAft>
              <a:buNone/>
            </a:pPr>
            <a:r>
              <a:t/>
            </a:r>
            <a:endParaRPr sz="3600"/>
          </a:p>
          <a:p>
            <a:pPr indent="0" lvl="0" marL="0" rtl="0" algn="l">
              <a:lnSpc>
                <a:spcPct val="115000"/>
              </a:lnSpc>
              <a:spcBef>
                <a:spcPts val="0"/>
              </a:spcBef>
              <a:spcAft>
                <a:spcPts val="0"/>
              </a:spcAft>
              <a:buNone/>
            </a:pPr>
            <a:r>
              <a:rPr lang="en-US" sz="3600"/>
              <a:t>Unpredictable traffic patterns</a:t>
            </a:r>
            <a:endParaRPr sz="3600"/>
          </a:p>
          <a:p>
            <a:pPr indent="0" lvl="0" marL="914400" rtl="0" algn="l">
              <a:lnSpc>
                <a:spcPct val="115000"/>
              </a:lnSpc>
              <a:spcBef>
                <a:spcPts val="0"/>
              </a:spcBef>
              <a:spcAft>
                <a:spcPts val="0"/>
              </a:spcAft>
              <a:buNone/>
            </a:pPr>
            <a:r>
              <a:rPr lang="en-US" sz="3600"/>
              <a:t> </a:t>
            </a:r>
            <a:endParaRPr sz="3600"/>
          </a:p>
          <a:p>
            <a:pPr indent="0" lvl="0" marL="0" rtl="0" algn="l">
              <a:lnSpc>
                <a:spcPct val="115000"/>
              </a:lnSpc>
              <a:spcBef>
                <a:spcPts val="0"/>
              </a:spcBef>
              <a:spcAft>
                <a:spcPts val="0"/>
              </a:spcAft>
              <a:buNone/>
            </a:pPr>
            <a:r>
              <a:rPr lang="en-US" sz="3600"/>
              <a:t>Inability to detect traffic peaks  </a:t>
            </a:r>
            <a:endParaRPr sz="3600"/>
          </a:p>
          <a:p>
            <a:pPr indent="0" lvl="0" marL="914400" rtl="0" algn="l">
              <a:lnSpc>
                <a:spcPct val="115000"/>
              </a:lnSpc>
              <a:spcBef>
                <a:spcPts val="0"/>
              </a:spcBef>
              <a:spcAft>
                <a:spcPts val="0"/>
              </a:spcAft>
              <a:buNone/>
            </a:pPr>
            <a:r>
              <a:t/>
            </a:r>
            <a:endParaRPr sz="3600"/>
          </a:p>
          <a:p>
            <a:pPr indent="0" lvl="0" marL="0" rtl="0" algn="l">
              <a:lnSpc>
                <a:spcPct val="115000"/>
              </a:lnSpc>
              <a:spcBef>
                <a:spcPts val="0"/>
              </a:spcBef>
              <a:spcAft>
                <a:spcPts val="0"/>
              </a:spcAft>
              <a:buNone/>
            </a:pPr>
            <a:r>
              <a:rPr lang="en-US" sz="3600"/>
              <a:t>Lack of insight on where to invest infrastructure resources </a:t>
            </a:r>
            <a:endParaRPr sz="3600"/>
          </a:p>
          <a:p>
            <a:pPr indent="0" lvl="0" marL="457200" rtl="0" algn="l">
              <a:lnSpc>
                <a:spcPct val="115000"/>
              </a:lnSpc>
              <a:spcBef>
                <a:spcPts val="0"/>
              </a:spcBef>
              <a:spcAft>
                <a:spcPts val="0"/>
              </a:spcAft>
              <a:buNone/>
            </a:pPr>
            <a:r>
              <a:t/>
            </a:r>
            <a:endParaRPr/>
          </a:p>
          <a:p>
            <a:pPr indent="0" lvl="0" marL="457200" rtl="0" algn="l">
              <a:lnSpc>
                <a:spcPct val="115000"/>
              </a:lnSpc>
              <a:spcBef>
                <a:spcPts val="1000"/>
              </a:spcBef>
              <a:spcAft>
                <a:spcPts val="0"/>
              </a:spcAft>
              <a:buNone/>
            </a:pPr>
            <a:r>
              <a:t/>
            </a:r>
            <a:endParaRPr/>
          </a:p>
        </p:txBody>
      </p:sp>
      <p:sp>
        <p:nvSpPr>
          <p:cNvPr id="128" name="Google Shape;128;g12eda4cbbb3_0_8"/>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descr="Logo&#10;&#10;Description automatically generated" id="129" name="Google Shape;129;g12eda4cbbb3_0_8"/>
          <p:cNvPicPr preferRelativeResize="0"/>
          <p:nvPr/>
        </p:nvPicPr>
        <p:blipFill rotWithShape="1">
          <a:blip r:embed="rId3">
            <a:alphaModFix/>
          </a:blip>
          <a:srcRect b="23090" l="0" r="0" t="26271"/>
          <a:stretch/>
        </p:blipFill>
        <p:spPr>
          <a:xfrm>
            <a:off x="9220235" y="275030"/>
            <a:ext cx="2448270" cy="688754"/>
          </a:xfrm>
          <a:prstGeom prst="rect">
            <a:avLst/>
          </a:prstGeom>
          <a:noFill/>
          <a:ln>
            <a:noFill/>
          </a:ln>
        </p:spPr>
      </p:pic>
      <p:sp>
        <p:nvSpPr>
          <p:cNvPr id="130" name="Google Shape;130;g12eda4cbbb3_0_8"/>
          <p:cNvSpPr txBox="1"/>
          <p:nvPr/>
        </p:nvSpPr>
        <p:spPr>
          <a:xfrm>
            <a:off x="582750" y="5446475"/>
            <a:ext cx="11001000" cy="10467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Avenir"/>
                <a:ea typeface="Avenir"/>
                <a:cs typeface="Avenir"/>
                <a:sym typeface="Avenir"/>
              </a:rPr>
              <a:t>Opportunity Statement:</a:t>
            </a:r>
            <a:r>
              <a:rPr lang="en-US" sz="2800">
                <a:latin typeface="Avenir"/>
                <a:ea typeface="Avenir"/>
                <a:cs typeface="Avenir"/>
                <a:sym typeface="Avenir"/>
              </a:rPr>
              <a:t> Predict traffic patterns in 4 major city junctions across multi-month forecasts   </a:t>
            </a:r>
            <a:endParaRPr sz="2800">
              <a:latin typeface="Avenir"/>
              <a:ea typeface="Avenir"/>
              <a:cs typeface="Avenir"/>
              <a:sym typeface="Avenir"/>
            </a:endParaRPr>
          </a:p>
        </p:txBody>
      </p:sp>
      <p:pic>
        <p:nvPicPr>
          <p:cNvPr id="131" name="Google Shape;131;g12eda4cbbb3_0_8"/>
          <p:cNvPicPr preferRelativeResize="0"/>
          <p:nvPr/>
        </p:nvPicPr>
        <p:blipFill>
          <a:blip r:embed="rId4">
            <a:alphaModFix/>
          </a:blip>
          <a:stretch>
            <a:fillRect/>
          </a:stretch>
        </p:blipFill>
        <p:spPr>
          <a:xfrm>
            <a:off x="7396925" y="2499837"/>
            <a:ext cx="1738650" cy="173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2eda4cbbb3_0_116"/>
          <p:cNvSpPr txBox="1"/>
          <p:nvPr>
            <p:ph type="title"/>
          </p:nvPr>
        </p:nvSpPr>
        <p:spPr>
          <a:xfrm>
            <a:off x="1115568" y="548640"/>
            <a:ext cx="101682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and Model Assumptions</a:t>
            </a:r>
            <a:r>
              <a:rPr lang="en-US"/>
              <a:t> </a:t>
            </a:r>
            <a:endParaRPr/>
          </a:p>
        </p:txBody>
      </p:sp>
      <p:sp>
        <p:nvSpPr>
          <p:cNvPr id="138" name="Google Shape;138;g12eda4cbbb3_0_116"/>
          <p:cNvSpPr txBox="1"/>
          <p:nvPr>
            <p:ph idx="1" type="body"/>
          </p:nvPr>
        </p:nvSpPr>
        <p:spPr>
          <a:xfrm>
            <a:off x="557500" y="2391200"/>
            <a:ext cx="10168200" cy="4225800"/>
          </a:xfrm>
          <a:prstGeom prst="rect">
            <a:avLst/>
          </a:prstGeom>
        </p:spPr>
        <p:txBody>
          <a:bodyPr anchorCtr="0" anchor="t" bIns="45700" lIns="91425" spcFirstLastPara="1" rIns="91425" wrap="square" tIns="45700">
            <a:normAutofit fontScale="77500" lnSpcReduction="10000"/>
          </a:bodyPr>
          <a:lstStyle/>
          <a:p>
            <a:pPr indent="0" lvl="0" marL="0" rtl="0" algn="l">
              <a:lnSpc>
                <a:spcPct val="115000"/>
              </a:lnSpc>
              <a:spcBef>
                <a:spcPts val="0"/>
              </a:spcBef>
              <a:spcAft>
                <a:spcPts val="0"/>
              </a:spcAft>
              <a:buNone/>
            </a:pPr>
            <a:r>
              <a:rPr b="1" lang="en-US" sz="3100"/>
              <a:t>Data </a:t>
            </a:r>
            <a:r>
              <a:rPr b="1" lang="en-US" sz="3100"/>
              <a:t>Assumptions/Hypotheses:</a:t>
            </a:r>
            <a:r>
              <a:rPr lang="en-US"/>
              <a:t> </a:t>
            </a:r>
            <a:endParaRPr/>
          </a:p>
          <a:p>
            <a:pPr indent="-317182" lvl="0" marL="457200" rtl="0" algn="l">
              <a:lnSpc>
                <a:spcPct val="115000"/>
              </a:lnSpc>
              <a:spcBef>
                <a:spcPts val="0"/>
              </a:spcBef>
              <a:spcAft>
                <a:spcPts val="0"/>
              </a:spcAft>
              <a:buSzPct val="64285"/>
              <a:buChar char="•"/>
            </a:pPr>
            <a:r>
              <a:rPr lang="en-US"/>
              <a:t>All </a:t>
            </a:r>
            <a:r>
              <a:rPr lang="en-US"/>
              <a:t>vehicle</a:t>
            </a:r>
            <a:r>
              <a:rPr lang="en-US"/>
              <a:t> types are collected the same</a:t>
            </a:r>
            <a:endParaRPr/>
          </a:p>
          <a:p>
            <a:pPr indent="-317182" lvl="0" marL="457200" rtl="0" algn="l">
              <a:lnSpc>
                <a:spcPct val="115000"/>
              </a:lnSpc>
              <a:spcBef>
                <a:spcPts val="0"/>
              </a:spcBef>
              <a:spcAft>
                <a:spcPts val="0"/>
              </a:spcAft>
              <a:buSzPct val="64285"/>
              <a:buChar char="•"/>
            </a:pPr>
            <a:r>
              <a:rPr lang="en-US"/>
              <a:t>These major junctions will mimic other major city junctions as well</a:t>
            </a:r>
            <a:endParaRPr/>
          </a:p>
          <a:p>
            <a:pPr indent="-317182" lvl="0" marL="457200" rtl="0" algn="l">
              <a:lnSpc>
                <a:spcPct val="115000"/>
              </a:lnSpc>
              <a:spcBef>
                <a:spcPts val="0"/>
              </a:spcBef>
              <a:spcAft>
                <a:spcPts val="0"/>
              </a:spcAft>
              <a:buSzPct val="64285"/>
              <a:buChar char="•"/>
            </a:pPr>
            <a:r>
              <a:rPr lang="en-US"/>
              <a:t>Four months is a sufficient amount of data/time to model daily traffic</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US" sz="3100"/>
              <a:t>Model Assumptions/Hypotheses:</a:t>
            </a:r>
            <a:r>
              <a:rPr lang="en-US"/>
              <a:t> </a:t>
            </a:r>
            <a:endParaRPr/>
          </a:p>
          <a:p>
            <a:pPr indent="-317182" lvl="0" marL="457200" rtl="0" algn="l">
              <a:lnSpc>
                <a:spcPct val="115000"/>
              </a:lnSpc>
              <a:spcBef>
                <a:spcPts val="1000"/>
              </a:spcBef>
              <a:spcAft>
                <a:spcPts val="0"/>
              </a:spcAft>
              <a:buSzPct val="64285"/>
              <a:buChar char="•"/>
            </a:pPr>
            <a:r>
              <a:rPr lang="en-US"/>
              <a:t>sMAPE and MASE will be the best model grading </a:t>
            </a:r>
            <a:r>
              <a:rPr lang="en-US"/>
              <a:t>criteria</a:t>
            </a:r>
            <a:endParaRPr/>
          </a:p>
          <a:p>
            <a:pPr indent="-317182" lvl="0" marL="457200" rtl="0" algn="l">
              <a:lnSpc>
                <a:spcPct val="115000"/>
              </a:lnSpc>
              <a:spcBef>
                <a:spcPts val="0"/>
              </a:spcBef>
              <a:spcAft>
                <a:spcPts val="0"/>
              </a:spcAft>
              <a:buSzPct val="64285"/>
              <a:buChar char="•"/>
            </a:pPr>
            <a:r>
              <a:rPr lang="en-US"/>
              <a:t>The Forecasting Competition ranking will serve as our model ranking as well</a:t>
            </a:r>
            <a:endParaRPr/>
          </a:p>
          <a:p>
            <a:pPr indent="0" lvl="0" marL="0" rtl="0" algn="l">
              <a:lnSpc>
                <a:spcPct val="115000"/>
              </a:lnSpc>
              <a:spcBef>
                <a:spcPts val="1000"/>
              </a:spcBef>
              <a:spcAft>
                <a:spcPts val="0"/>
              </a:spcAft>
              <a:buNone/>
            </a:pPr>
            <a:r>
              <a:t/>
            </a:r>
            <a:endParaRPr b="1" sz="3100"/>
          </a:p>
          <a:p>
            <a:pPr indent="0" lvl="0" marL="457200" rtl="0" algn="l">
              <a:lnSpc>
                <a:spcPct val="115000"/>
              </a:lnSpc>
              <a:spcBef>
                <a:spcPts val="1000"/>
              </a:spcBef>
              <a:spcAft>
                <a:spcPts val="0"/>
              </a:spcAft>
              <a:buNone/>
            </a:pPr>
            <a:r>
              <a:t/>
            </a:r>
            <a:endParaRPr/>
          </a:p>
        </p:txBody>
      </p:sp>
      <p:sp>
        <p:nvSpPr>
          <p:cNvPr id="139" name="Google Shape;139;g12eda4cbbb3_0_116"/>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140" name="Google Shape;140;g12eda4cbbb3_0_116"/>
          <p:cNvPicPr preferRelativeResize="0"/>
          <p:nvPr/>
        </p:nvPicPr>
        <p:blipFill rotWithShape="1">
          <a:blip r:embed="rId3">
            <a:alphaModFix/>
          </a:blip>
          <a:srcRect b="23090" l="0" r="0" t="26271"/>
          <a:stretch/>
        </p:blipFill>
        <p:spPr>
          <a:xfrm>
            <a:off x="9135585" y="603105"/>
            <a:ext cx="2448270" cy="6887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2eda4cbbb3_0_190"/>
          <p:cNvSpPr txBox="1"/>
          <p:nvPr>
            <p:ph type="title"/>
          </p:nvPr>
        </p:nvSpPr>
        <p:spPr>
          <a:xfrm>
            <a:off x="1115574" y="534400"/>
            <a:ext cx="80199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EDA: Each junction shows unique trends and seasonality</a:t>
            </a:r>
            <a:endParaRPr/>
          </a:p>
        </p:txBody>
      </p:sp>
      <p:sp>
        <p:nvSpPr>
          <p:cNvPr id="147" name="Google Shape;147;g12eda4cbbb3_0_190"/>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148" name="Google Shape;148;g12eda4cbbb3_0_190"/>
          <p:cNvPicPr preferRelativeResize="0"/>
          <p:nvPr/>
        </p:nvPicPr>
        <p:blipFill rotWithShape="1">
          <a:blip r:embed="rId3">
            <a:alphaModFix/>
          </a:blip>
          <a:srcRect b="23090" l="0" r="0" t="26271"/>
          <a:stretch/>
        </p:blipFill>
        <p:spPr>
          <a:xfrm>
            <a:off x="9135585" y="603105"/>
            <a:ext cx="2448270" cy="688754"/>
          </a:xfrm>
          <a:prstGeom prst="rect">
            <a:avLst/>
          </a:prstGeom>
          <a:noFill/>
          <a:ln>
            <a:noFill/>
          </a:ln>
        </p:spPr>
      </p:pic>
      <p:pic>
        <p:nvPicPr>
          <p:cNvPr id="149" name="Google Shape;149;g12eda4cbbb3_0_190"/>
          <p:cNvPicPr preferRelativeResize="0"/>
          <p:nvPr/>
        </p:nvPicPr>
        <p:blipFill>
          <a:blip r:embed="rId4">
            <a:alphaModFix/>
          </a:blip>
          <a:stretch>
            <a:fillRect/>
          </a:stretch>
        </p:blipFill>
        <p:spPr>
          <a:xfrm>
            <a:off x="588050" y="2425475"/>
            <a:ext cx="3760575" cy="3976975"/>
          </a:xfrm>
          <a:prstGeom prst="rect">
            <a:avLst/>
          </a:prstGeom>
          <a:noFill/>
          <a:ln>
            <a:noFill/>
          </a:ln>
        </p:spPr>
      </p:pic>
      <p:pic>
        <p:nvPicPr>
          <p:cNvPr id="150" name="Google Shape;150;g12eda4cbbb3_0_190"/>
          <p:cNvPicPr preferRelativeResize="0"/>
          <p:nvPr/>
        </p:nvPicPr>
        <p:blipFill rotWithShape="1">
          <a:blip r:embed="rId5">
            <a:alphaModFix/>
          </a:blip>
          <a:srcRect b="1808" l="0" r="0" t="9977"/>
          <a:stretch/>
        </p:blipFill>
        <p:spPr>
          <a:xfrm>
            <a:off x="4635575" y="2694725"/>
            <a:ext cx="3760575" cy="3661625"/>
          </a:xfrm>
          <a:prstGeom prst="rect">
            <a:avLst/>
          </a:prstGeom>
          <a:noFill/>
          <a:ln>
            <a:noFill/>
          </a:ln>
        </p:spPr>
      </p:pic>
      <p:pic>
        <p:nvPicPr>
          <p:cNvPr id="151" name="Google Shape;151;g12eda4cbbb3_0_190"/>
          <p:cNvPicPr preferRelativeResize="0"/>
          <p:nvPr/>
        </p:nvPicPr>
        <p:blipFill>
          <a:blip r:embed="rId6">
            <a:alphaModFix/>
          </a:blip>
          <a:stretch>
            <a:fillRect/>
          </a:stretch>
        </p:blipFill>
        <p:spPr>
          <a:xfrm>
            <a:off x="8396150" y="2694725"/>
            <a:ext cx="3760575" cy="3707725"/>
          </a:xfrm>
          <a:prstGeom prst="rect">
            <a:avLst/>
          </a:prstGeom>
          <a:noFill/>
          <a:ln>
            <a:noFill/>
          </a:ln>
        </p:spPr>
      </p:pic>
      <p:sp>
        <p:nvSpPr>
          <p:cNvPr id="152" name="Google Shape;152;g12eda4cbbb3_0_190"/>
          <p:cNvSpPr txBox="1"/>
          <p:nvPr/>
        </p:nvSpPr>
        <p:spPr>
          <a:xfrm>
            <a:off x="7029075" y="2267000"/>
            <a:ext cx="3322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Avenir"/>
                <a:ea typeface="Avenir"/>
                <a:cs typeface="Avenir"/>
                <a:sym typeface="Avenir"/>
              </a:rPr>
              <a:t>Combined Junctions </a:t>
            </a:r>
            <a:endParaRPr b="1" sz="2500">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2eda4cbbb3_0_214"/>
          <p:cNvSpPr txBox="1"/>
          <p:nvPr>
            <p:ph type="title"/>
          </p:nvPr>
        </p:nvSpPr>
        <p:spPr>
          <a:xfrm>
            <a:off x="1115574" y="534400"/>
            <a:ext cx="80199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Each junction and the combined junctions show non-stationarity and autocorrelation</a:t>
            </a:r>
            <a:endParaRPr sz="3000"/>
          </a:p>
        </p:txBody>
      </p:sp>
      <p:sp>
        <p:nvSpPr>
          <p:cNvPr id="159" name="Google Shape;159;g12eda4cbbb3_0_214"/>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160" name="Google Shape;160;g12eda4cbbb3_0_214"/>
          <p:cNvPicPr preferRelativeResize="0"/>
          <p:nvPr/>
        </p:nvPicPr>
        <p:blipFill rotWithShape="1">
          <a:blip r:embed="rId3">
            <a:alphaModFix/>
          </a:blip>
          <a:srcRect b="23090" l="0" r="0" t="26271"/>
          <a:stretch/>
        </p:blipFill>
        <p:spPr>
          <a:xfrm>
            <a:off x="9135585" y="603105"/>
            <a:ext cx="2448270" cy="688754"/>
          </a:xfrm>
          <a:prstGeom prst="rect">
            <a:avLst/>
          </a:prstGeom>
          <a:noFill/>
          <a:ln>
            <a:noFill/>
          </a:ln>
        </p:spPr>
      </p:pic>
      <p:pic>
        <p:nvPicPr>
          <p:cNvPr id="161" name="Google Shape;161;g12eda4cbbb3_0_214"/>
          <p:cNvPicPr preferRelativeResize="0"/>
          <p:nvPr/>
        </p:nvPicPr>
        <p:blipFill>
          <a:blip r:embed="rId4">
            <a:alphaModFix/>
          </a:blip>
          <a:stretch>
            <a:fillRect/>
          </a:stretch>
        </p:blipFill>
        <p:spPr>
          <a:xfrm>
            <a:off x="6658375" y="2382925"/>
            <a:ext cx="4112775" cy="4306574"/>
          </a:xfrm>
          <a:prstGeom prst="rect">
            <a:avLst/>
          </a:prstGeom>
          <a:noFill/>
          <a:ln>
            <a:noFill/>
          </a:ln>
        </p:spPr>
      </p:pic>
      <p:pic>
        <p:nvPicPr>
          <p:cNvPr id="162" name="Google Shape;162;g12eda4cbbb3_0_214"/>
          <p:cNvPicPr preferRelativeResize="0"/>
          <p:nvPr/>
        </p:nvPicPr>
        <p:blipFill>
          <a:blip r:embed="rId5">
            <a:alphaModFix/>
          </a:blip>
          <a:stretch>
            <a:fillRect/>
          </a:stretch>
        </p:blipFill>
        <p:spPr>
          <a:xfrm>
            <a:off x="1115575" y="2325300"/>
            <a:ext cx="3650000" cy="442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2eda4cbbb3_0_229"/>
          <p:cNvSpPr txBox="1"/>
          <p:nvPr>
            <p:ph type="title"/>
          </p:nvPr>
        </p:nvSpPr>
        <p:spPr>
          <a:xfrm>
            <a:off x="1115574" y="534400"/>
            <a:ext cx="8019900" cy="1179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t>Distribution checks and AIC testing show the combined dataset as a logistic distribution</a:t>
            </a:r>
            <a:endParaRPr sz="3000"/>
          </a:p>
        </p:txBody>
      </p:sp>
      <p:sp>
        <p:nvSpPr>
          <p:cNvPr id="169" name="Google Shape;169;g12eda4cbbb3_0_229"/>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170" name="Google Shape;170;g12eda4cbbb3_0_229"/>
          <p:cNvPicPr preferRelativeResize="0"/>
          <p:nvPr/>
        </p:nvPicPr>
        <p:blipFill rotWithShape="1">
          <a:blip r:embed="rId3">
            <a:alphaModFix/>
          </a:blip>
          <a:srcRect b="23090" l="0" r="0" t="26271"/>
          <a:stretch/>
        </p:blipFill>
        <p:spPr>
          <a:xfrm>
            <a:off x="9135585" y="603105"/>
            <a:ext cx="2448270" cy="688754"/>
          </a:xfrm>
          <a:prstGeom prst="rect">
            <a:avLst/>
          </a:prstGeom>
          <a:noFill/>
          <a:ln>
            <a:noFill/>
          </a:ln>
        </p:spPr>
      </p:pic>
      <p:pic>
        <p:nvPicPr>
          <p:cNvPr id="171" name="Google Shape;171;g12eda4cbbb3_0_229"/>
          <p:cNvPicPr preferRelativeResize="0"/>
          <p:nvPr/>
        </p:nvPicPr>
        <p:blipFill>
          <a:blip r:embed="rId4">
            <a:alphaModFix/>
          </a:blip>
          <a:stretch>
            <a:fillRect/>
          </a:stretch>
        </p:blipFill>
        <p:spPr>
          <a:xfrm>
            <a:off x="1763550" y="2018800"/>
            <a:ext cx="3687866" cy="4839200"/>
          </a:xfrm>
          <a:prstGeom prst="rect">
            <a:avLst/>
          </a:prstGeom>
          <a:noFill/>
          <a:ln>
            <a:noFill/>
          </a:ln>
        </p:spPr>
      </p:pic>
      <p:pic>
        <p:nvPicPr>
          <p:cNvPr id="172" name="Google Shape;172;g12eda4cbbb3_0_229"/>
          <p:cNvPicPr preferRelativeResize="0"/>
          <p:nvPr/>
        </p:nvPicPr>
        <p:blipFill>
          <a:blip r:embed="rId5">
            <a:alphaModFix/>
          </a:blip>
          <a:stretch>
            <a:fillRect/>
          </a:stretch>
        </p:blipFill>
        <p:spPr>
          <a:xfrm>
            <a:off x="6701175" y="2373650"/>
            <a:ext cx="3621475" cy="448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2eda4cbbb3_0_142"/>
          <p:cNvSpPr txBox="1"/>
          <p:nvPr>
            <p:ph type="title"/>
          </p:nvPr>
        </p:nvSpPr>
        <p:spPr>
          <a:xfrm>
            <a:off x="1115573" y="548650"/>
            <a:ext cx="80199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Junctions 1 and 2 show strong positive autocorrelation </a:t>
            </a:r>
            <a:r>
              <a:rPr lang="en-US"/>
              <a:t> </a:t>
            </a:r>
            <a:endParaRPr/>
          </a:p>
        </p:txBody>
      </p:sp>
      <p:sp>
        <p:nvSpPr>
          <p:cNvPr id="179" name="Google Shape;179;g12eda4cbbb3_0_142"/>
          <p:cNvSpPr txBox="1"/>
          <p:nvPr>
            <p:ph idx="12" type="sldNum"/>
          </p:nvPr>
        </p:nvSpPr>
        <p:spPr>
          <a:xfrm>
            <a:off x="6929371" y="63641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180" name="Google Shape;180;g12eda4cbbb3_0_142"/>
          <p:cNvPicPr preferRelativeResize="0"/>
          <p:nvPr/>
        </p:nvPicPr>
        <p:blipFill rotWithShape="1">
          <a:blip r:embed="rId3">
            <a:alphaModFix/>
          </a:blip>
          <a:srcRect b="23090" l="0" r="0" t="26271"/>
          <a:stretch/>
        </p:blipFill>
        <p:spPr>
          <a:xfrm>
            <a:off x="9135585" y="603105"/>
            <a:ext cx="2448270" cy="688754"/>
          </a:xfrm>
          <a:prstGeom prst="rect">
            <a:avLst/>
          </a:prstGeom>
          <a:noFill/>
          <a:ln>
            <a:noFill/>
          </a:ln>
        </p:spPr>
      </p:pic>
      <p:pic>
        <p:nvPicPr>
          <p:cNvPr id="181" name="Google Shape;181;g12eda4cbbb3_0_142"/>
          <p:cNvPicPr preferRelativeResize="0"/>
          <p:nvPr/>
        </p:nvPicPr>
        <p:blipFill>
          <a:blip r:embed="rId4">
            <a:alphaModFix/>
          </a:blip>
          <a:stretch>
            <a:fillRect/>
          </a:stretch>
        </p:blipFill>
        <p:spPr>
          <a:xfrm>
            <a:off x="5958625" y="1943054"/>
            <a:ext cx="1913750" cy="2511221"/>
          </a:xfrm>
          <a:prstGeom prst="rect">
            <a:avLst/>
          </a:prstGeom>
          <a:noFill/>
          <a:ln>
            <a:noFill/>
          </a:ln>
        </p:spPr>
      </p:pic>
      <p:pic>
        <p:nvPicPr>
          <p:cNvPr id="182" name="Google Shape;182;g12eda4cbbb3_0_142"/>
          <p:cNvPicPr preferRelativeResize="0"/>
          <p:nvPr/>
        </p:nvPicPr>
        <p:blipFill>
          <a:blip r:embed="rId5">
            <a:alphaModFix/>
          </a:blip>
          <a:stretch>
            <a:fillRect/>
          </a:stretch>
        </p:blipFill>
        <p:spPr>
          <a:xfrm>
            <a:off x="8168600" y="1943050"/>
            <a:ext cx="1913750" cy="2511225"/>
          </a:xfrm>
          <a:prstGeom prst="rect">
            <a:avLst/>
          </a:prstGeom>
          <a:noFill/>
          <a:ln>
            <a:noFill/>
          </a:ln>
        </p:spPr>
      </p:pic>
      <p:pic>
        <p:nvPicPr>
          <p:cNvPr id="183" name="Google Shape;183;g12eda4cbbb3_0_142"/>
          <p:cNvPicPr preferRelativeResize="0"/>
          <p:nvPr/>
        </p:nvPicPr>
        <p:blipFill>
          <a:blip r:embed="rId6">
            <a:alphaModFix/>
          </a:blip>
          <a:stretch>
            <a:fillRect/>
          </a:stretch>
        </p:blipFill>
        <p:spPr>
          <a:xfrm>
            <a:off x="5958625" y="4342179"/>
            <a:ext cx="1913750" cy="2511221"/>
          </a:xfrm>
          <a:prstGeom prst="rect">
            <a:avLst/>
          </a:prstGeom>
          <a:noFill/>
          <a:ln>
            <a:noFill/>
          </a:ln>
        </p:spPr>
      </p:pic>
      <p:pic>
        <p:nvPicPr>
          <p:cNvPr id="184" name="Google Shape;184;g12eda4cbbb3_0_142"/>
          <p:cNvPicPr preferRelativeResize="0"/>
          <p:nvPr/>
        </p:nvPicPr>
        <p:blipFill>
          <a:blip r:embed="rId7">
            <a:alphaModFix/>
          </a:blip>
          <a:stretch>
            <a:fillRect/>
          </a:stretch>
        </p:blipFill>
        <p:spPr>
          <a:xfrm>
            <a:off x="8168600" y="4342175"/>
            <a:ext cx="1913750" cy="2511225"/>
          </a:xfrm>
          <a:prstGeom prst="rect">
            <a:avLst/>
          </a:prstGeom>
          <a:noFill/>
          <a:ln>
            <a:noFill/>
          </a:ln>
        </p:spPr>
      </p:pic>
      <p:sp>
        <p:nvSpPr>
          <p:cNvPr id="185" name="Google Shape;185;g12eda4cbbb3_0_142"/>
          <p:cNvSpPr txBox="1"/>
          <p:nvPr>
            <p:ph idx="12" type="sldNum"/>
          </p:nvPr>
        </p:nvSpPr>
        <p:spPr>
          <a:xfrm>
            <a:off x="8840646" y="63641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6" name="Google Shape;186;g12eda4cbbb3_0_142"/>
          <p:cNvPicPr preferRelativeResize="0"/>
          <p:nvPr/>
        </p:nvPicPr>
        <p:blipFill>
          <a:blip r:embed="rId8">
            <a:alphaModFix/>
          </a:blip>
          <a:stretch>
            <a:fillRect/>
          </a:stretch>
        </p:blipFill>
        <p:spPr>
          <a:xfrm>
            <a:off x="1115575" y="2023840"/>
            <a:ext cx="3677014" cy="4824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1ccf6494f3_0_0"/>
          <p:cNvSpPr txBox="1"/>
          <p:nvPr>
            <p:ph type="title"/>
          </p:nvPr>
        </p:nvSpPr>
        <p:spPr>
          <a:xfrm>
            <a:off x="1115574" y="548650"/>
            <a:ext cx="80199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Total Vehicles displays many seasonalities</a:t>
            </a:r>
            <a:endParaRPr/>
          </a:p>
        </p:txBody>
      </p:sp>
      <p:sp>
        <p:nvSpPr>
          <p:cNvPr id="193" name="Google Shape;193;g11ccf6494f3_0_0"/>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4" name="Google Shape;194;g11ccf6494f3_0_0"/>
          <p:cNvPicPr preferRelativeResize="0"/>
          <p:nvPr/>
        </p:nvPicPr>
        <p:blipFill>
          <a:blip r:embed="rId3">
            <a:alphaModFix/>
          </a:blip>
          <a:stretch>
            <a:fillRect/>
          </a:stretch>
        </p:blipFill>
        <p:spPr>
          <a:xfrm>
            <a:off x="1971675" y="2048638"/>
            <a:ext cx="8248650" cy="3533775"/>
          </a:xfrm>
          <a:prstGeom prst="rect">
            <a:avLst/>
          </a:prstGeom>
          <a:noFill/>
          <a:ln>
            <a:noFill/>
          </a:ln>
        </p:spPr>
      </p:pic>
      <p:graphicFrame>
        <p:nvGraphicFramePr>
          <p:cNvPr id="195" name="Google Shape;195;g11ccf6494f3_0_0"/>
          <p:cNvGraphicFramePr/>
          <p:nvPr/>
        </p:nvGraphicFramePr>
        <p:xfrm>
          <a:off x="3336750" y="5841188"/>
          <a:ext cx="3000000" cy="3000000"/>
        </p:xfrm>
        <a:graphic>
          <a:graphicData uri="http://schemas.openxmlformats.org/drawingml/2006/table">
            <a:tbl>
              <a:tblPr>
                <a:noFill/>
                <a:tableStyleId>{29F64E1C-F46C-4DC2-BFAE-98654261CA9C}</a:tableStyleId>
              </a:tblPr>
              <a:tblGrid>
                <a:gridCol w="982975"/>
                <a:gridCol w="982975"/>
                <a:gridCol w="982975"/>
                <a:gridCol w="982975"/>
                <a:gridCol w="982975"/>
                <a:gridCol w="982975"/>
              </a:tblGrid>
              <a:tr h="406175">
                <a:tc>
                  <a:txBody>
                    <a:bodyPr/>
                    <a:lstStyle/>
                    <a:p>
                      <a:pPr indent="0" lvl="0" marL="0" rtl="0" algn="l">
                        <a:spcBef>
                          <a:spcPts val="0"/>
                        </a:spcBef>
                        <a:spcAft>
                          <a:spcPts val="0"/>
                        </a:spcAft>
                        <a:buNone/>
                      </a:pPr>
                      <a:r>
                        <a:rPr lang="en-US"/>
                        <a:t>15000</a:t>
                      </a:r>
                      <a:endParaRPr/>
                    </a:p>
                  </a:txBody>
                  <a:tcPr marT="91425" marB="91425" marR="91425" marL="91425"/>
                </a:tc>
                <a:tc>
                  <a:txBody>
                    <a:bodyPr/>
                    <a:lstStyle/>
                    <a:p>
                      <a:pPr indent="0" lvl="0" marL="0" rtl="0" algn="l">
                        <a:spcBef>
                          <a:spcPts val="0"/>
                        </a:spcBef>
                        <a:spcAft>
                          <a:spcPts val="0"/>
                        </a:spcAft>
                        <a:buNone/>
                      </a:pPr>
                      <a:r>
                        <a:rPr lang="en-US"/>
                        <a:t>7500</a:t>
                      </a:r>
                      <a:endParaRPr/>
                    </a:p>
                  </a:txBody>
                  <a:tcPr marT="91425" marB="91425" marR="91425" marL="91425"/>
                </a:tc>
                <a:tc>
                  <a:txBody>
                    <a:bodyPr/>
                    <a:lstStyle/>
                    <a:p>
                      <a:pPr indent="0" lvl="0" marL="0" rtl="0" algn="l">
                        <a:spcBef>
                          <a:spcPts val="0"/>
                        </a:spcBef>
                        <a:spcAft>
                          <a:spcPts val="0"/>
                        </a:spcAft>
                        <a:buNone/>
                      </a:pPr>
                      <a:r>
                        <a:rPr lang="en-US"/>
                        <a:t>5000</a:t>
                      </a:r>
                      <a:endParaRPr/>
                    </a:p>
                  </a:txBody>
                  <a:tcPr marT="91425" marB="91425" marR="91425" marL="91425"/>
                </a:tc>
                <a:tc>
                  <a:txBody>
                    <a:bodyPr/>
                    <a:lstStyle/>
                    <a:p>
                      <a:pPr indent="0" lvl="0" marL="0" rtl="0" algn="l">
                        <a:spcBef>
                          <a:spcPts val="0"/>
                        </a:spcBef>
                        <a:spcAft>
                          <a:spcPts val="0"/>
                        </a:spcAft>
                        <a:buNone/>
                      </a:pPr>
                      <a:r>
                        <a:rPr lang="en-US"/>
                        <a:t>168.54</a:t>
                      </a:r>
                      <a:endParaRPr/>
                    </a:p>
                  </a:txBody>
                  <a:tcPr marT="91425" marB="91425" marR="91425" marL="91425"/>
                </a:tc>
                <a:tc>
                  <a:txBody>
                    <a:bodyPr/>
                    <a:lstStyle/>
                    <a:p>
                      <a:pPr indent="0" lvl="0" marL="0" rtl="0" algn="l">
                        <a:spcBef>
                          <a:spcPts val="0"/>
                        </a:spcBef>
                        <a:spcAft>
                          <a:spcPts val="0"/>
                        </a:spcAft>
                        <a:buNone/>
                      </a:pPr>
                      <a:r>
                        <a:rPr lang="en-US"/>
                        <a:t>24</a:t>
                      </a:r>
                      <a:endParaRPr/>
                    </a:p>
                  </a:txBody>
                  <a:tcPr marT="91425" marB="91425" marR="91425" marL="91425"/>
                </a:tc>
                <a:tc>
                  <a:txBody>
                    <a:bodyPr/>
                    <a:lstStyle/>
                    <a:p>
                      <a:pPr indent="0" lvl="0" marL="0" rtl="0" algn="l">
                        <a:spcBef>
                          <a:spcPts val="0"/>
                        </a:spcBef>
                        <a:spcAft>
                          <a:spcPts val="0"/>
                        </a:spcAft>
                        <a:buNone/>
                      </a:pPr>
                      <a:r>
                        <a:rPr lang="en-US"/>
                        <a:t>12</a:t>
                      </a:r>
                      <a:endParaRPr/>
                    </a:p>
                  </a:txBody>
                  <a:tcPr marT="91425" marB="91425" marR="91425" marL="91425"/>
                </a:tc>
              </a:tr>
            </a:tbl>
          </a:graphicData>
        </a:graphic>
      </p:graphicFrame>
      <p:pic>
        <p:nvPicPr>
          <p:cNvPr descr="Logo&#10;&#10;Description automatically generated" id="196" name="Google Shape;196;g11ccf6494f3_0_0"/>
          <p:cNvPicPr preferRelativeResize="0"/>
          <p:nvPr/>
        </p:nvPicPr>
        <p:blipFill rotWithShape="1">
          <a:blip r:embed="rId4">
            <a:alphaModFix/>
          </a:blip>
          <a:srcRect b="23090" l="0" r="0" t="26271"/>
          <a:stretch/>
        </p:blipFill>
        <p:spPr>
          <a:xfrm>
            <a:off x="9135585" y="603105"/>
            <a:ext cx="2448270" cy="688754"/>
          </a:xfrm>
          <a:prstGeom prst="rect">
            <a:avLst/>
          </a:prstGeom>
          <a:noFill/>
          <a:ln>
            <a:noFill/>
          </a:ln>
        </p:spPr>
      </p:pic>
      <p:sp>
        <p:nvSpPr>
          <p:cNvPr id="197" name="Google Shape;197;g11ccf6494f3_0_0"/>
          <p:cNvSpPr txBox="1"/>
          <p:nvPr/>
        </p:nvSpPr>
        <p:spPr>
          <a:xfrm>
            <a:off x="5641875" y="5441000"/>
            <a:ext cx="1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Avenir"/>
                <a:ea typeface="Avenir"/>
                <a:cs typeface="Avenir"/>
                <a:sym typeface="Avenir"/>
              </a:rPr>
              <a:t>Seasonalities</a:t>
            </a:r>
            <a:endParaRPr>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2eda4cbbb3_0_134"/>
          <p:cNvSpPr txBox="1"/>
          <p:nvPr>
            <p:ph type="title"/>
          </p:nvPr>
        </p:nvSpPr>
        <p:spPr>
          <a:xfrm>
            <a:off x="1115574" y="548650"/>
            <a:ext cx="8019900" cy="1179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Data processing</a:t>
            </a:r>
            <a:r>
              <a:rPr lang="en-US"/>
              <a:t> centered around managing the 4 different </a:t>
            </a:r>
            <a:r>
              <a:rPr lang="en-US"/>
              <a:t>junctions</a:t>
            </a:r>
            <a:r>
              <a:rPr lang="en-US"/>
              <a:t>  </a:t>
            </a:r>
            <a:endParaRPr/>
          </a:p>
        </p:txBody>
      </p:sp>
      <p:sp>
        <p:nvSpPr>
          <p:cNvPr id="204" name="Google Shape;204;g12eda4cbbb3_0_134"/>
          <p:cNvSpPr txBox="1"/>
          <p:nvPr>
            <p:ph idx="1" type="body"/>
          </p:nvPr>
        </p:nvSpPr>
        <p:spPr>
          <a:xfrm>
            <a:off x="557500" y="2238600"/>
            <a:ext cx="10168200" cy="4543200"/>
          </a:xfrm>
          <a:prstGeom prst="rect">
            <a:avLst/>
          </a:prstGeom>
        </p:spPr>
        <p:txBody>
          <a:bodyPr anchorCtr="0" anchor="t" bIns="45700" lIns="91425" spcFirstLastPara="1" rIns="91425" wrap="square" tIns="45700">
            <a:noAutofit/>
          </a:bodyPr>
          <a:lstStyle/>
          <a:p>
            <a:pPr indent="-425450" lvl="0" marL="457200" rtl="0" algn="l">
              <a:lnSpc>
                <a:spcPct val="115000"/>
              </a:lnSpc>
              <a:spcBef>
                <a:spcPts val="0"/>
              </a:spcBef>
              <a:spcAft>
                <a:spcPts val="0"/>
              </a:spcAft>
              <a:buSzPts val="3100"/>
              <a:buChar char="•"/>
            </a:pPr>
            <a:r>
              <a:rPr b="1" lang="en-US" sz="3100"/>
              <a:t>Contest data - no data cleaning required</a:t>
            </a:r>
            <a:endParaRPr b="1" sz="3100"/>
          </a:p>
          <a:p>
            <a:pPr indent="0" lvl="0" marL="457200" rtl="0" algn="l">
              <a:lnSpc>
                <a:spcPct val="115000"/>
              </a:lnSpc>
              <a:spcBef>
                <a:spcPts val="0"/>
              </a:spcBef>
              <a:spcAft>
                <a:spcPts val="0"/>
              </a:spcAft>
              <a:buClr>
                <a:schemeClr val="dk1"/>
              </a:buClr>
              <a:buSzPts val="1100"/>
              <a:buFont typeface="Arial"/>
              <a:buNone/>
            </a:pPr>
            <a:r>
              <a:t/>
            </a:r>
            <a:endParaRPr b="1" sz="3100"/>
          </a:p>
          <a:p>
            <a:pPr indent="-425450" lvl="0" marL="457200" rtl="0" algn="l">
              <a:lnSpc>
                <a:spcPct val="115000"/>
              </a:lnSpc>
              <a:spcBef>
                <a:spcPts val="0"/>
              </a:spcBef>
              <a:spcAft>
                <a:spcPts val="0"/>
              </a:spcAft>
              <a:buSzPts val="3100"/>
              <a:buChar char="•"/>
            </a:pPr>
            <a:r>
              <a:rPr b="1" lang="en-US" sz="3100"/>
              <a:t>Combine all four junctions into one dataframe</a:t>
            </a:r>
            <a:endParaRPr b="1" sz="3100"/>
          </a:p>
          <a:p>
            <a:pPr indent="0" lvl="0" marL="457200" rtl="0" algn="l">
              <a:lnSpc>
                <a:spcPct val="115000"/>
              </a:lnSpc>
              <a:spcBef>
                <a:spcPts val="0"/>
              </a:spcBef>
              <a:spcAft>
                <a:spcPts val="0"/>
              </a:spcAft>
              <a:buNone/>
            </a:pPr>
            <a:r>
              <a:t/>
            </a:r>
            <a:endParaRPr b="1" sz="3100"/>
          </a:p>
          <a:p>
            <a:pPr indent="-425450" lvl="0" marL="457200" rtl="0" algn="l">
              <a:lnSpc>
                <a:spcPct val="115000"/>
              </a:lnSpc>
              <a:spcBef>
                <a:spcPts val="0"/>
              </a:spcBef>
              <a:spcAft>
                <a:spcPts val="0"/>
              </a:spcAft>
              <a:buSzPts val="3100"/>
              <a:buChar char="•"/>
            </a:pPr>
            <a:r>
              <a:rPr b="1" lang="en-US" sz="3100"/>
              <a:t>For aggregate and junction dataframes, create test set with last 720 observations</a:t>
            </a:r>
            <a:endParaRPr b="1" sz="3100"/>
          </a:p>
          <a:p>
            <a:pPr indent="0" lvl="0" marL="0" rtl="0" algn="l">
              <a:lnSpc>
                <a:spcPct val="115000"/>
              </a:lnSpc>
              <a:spcBef>
                <a:spcPts val="0"/>
              </a:spcBef>
              <a:spcAft>
                <a:spcPts val="0"/>
              </a:spcAft>
              <a:buNone/>
            </a:pPr>
            <a:r>
              <a:t/>
            </a:r>
            <a:endParaRPr b="1" sz="3100"/>
          </a:p>
        </p:txBody>
      </p:sp>
      <p:sp>
        <p:nvSpPr>
          <p:cNvPr id="205" name="Google Shape;205;g12eda4cbbb3_0_134"/>
          <p:cNvSpPr txBox="1"/>
          <p:nvPr>
            <p:ph idx="12" type="sldNum"/>
          </p:nvPr>
        </p:nvSpPr>
        <p:spPr>
          <a:xfrm>
            <a:off x="8540496"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206" name="Google Shape;206;g12eda4cbbb3_0_134"/>
          <p:cNvPicPr preferRelativeResize="0"/>
          <p:nvPr/>
        </p:nvPicPr>
        <p:blipFill rotWithShape="1">
          <a:blip r:embed="rId3">
            <a:alphaModFix/>
          </a:blip>
          <a:srcRect b="23090" l="0" r="0" t="26271"/>
          <a:stretch/>
        </p:blipFill>
        <p:spPr>
          <a:xfrm>
            <a:off x="9135585" y="603105"/>
            <a:ext cx="2448270" cy="6887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2022-03-14T23:26:43Z</dcterms:created>
  <dc:creator>Siyu Han</dc:creator>
</cp:coreProperties>
</file>