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1.jpeg" ContentType="image/jpeg"/>
  <Override PartName="/ppt/media/image9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0245F4-4C6E-4724-ADAD-8D756C075A1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BE1D5C-F58C-4B98-9130-FC5841C0723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D4C6C4-C3B8-43F6-A2C4-4DB101AE81C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421574-10C4-4B9D-9916-AC114BC4AB4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C60582-DA05-4B44-A01B-D07609EA936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34960" y="2484720"/>
            <a:ext cx="6616080" cy="87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815266-2BE8-4C39-ADA5-74639CD53F3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5B82CC-E13D-47AB-AA06-36E170C438F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44D8BB-E97A-4460-9B2A-63FFC3E4BE4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370F88-EEC0-4E86-A1B9-37B795C999E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328E97-CE9F-404F-A1C6-8B48F915C92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EFE70D-2E45-4465-B635-9C37BC9C150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40C769-7CE8-4B98-84BA-1C50E8D2620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434960" y="2484720"/>
            <a:ext cx="6616080" cy="87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C8EF1D-EAC1-4DA4-A4B1-8A16BAC9833B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023F40-130F-42C2-9F57-A469C98BBBE5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6FE68E-BBF2-4134-AD78-F434BDC0D84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5C1299-C384-406C-BC5E-89FD84288DCE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9E198B-7842-4DB6-87A2-440D6ED7E587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1434960" y="2484720"/>
            <a:ext cx="6616080" cy="87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EEED7F-1D0A-4103-8E9B-54F7E89F9507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FE2B7B-A8FD-4E26-91FA-429626E41222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6CD71F-4EB7-4C7D-8AF5-073C6B0ED3E0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4B1F9C-6B4E-41DD-BB25-5000FE522DDA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243AF6-DE2D-4F6B-B666-DAC539E2BD8C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C9158B-A2F8-47D6-839F-D4F919194FE0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F65A3A-1E87-404E-8FBD-363541274173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8F319D-8275-4579-84CE-A92E6953D0E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04088B-BED3-4122-9034-93BFA2C3D968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BAEADF-AD49-41C5-B2D1-F1A3A6F2FD13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A4723B-8EAA-4E60-8123-A6C97401A77B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61712B-B1E7-4D65-8A20-9B8BDFB1F56A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1434960" y="2484720"/>
            <a:ext cx="6616080" cy="87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04E489-C641-48C3-B074-BD35CBD2A924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BBCDB8-41C6-46E7-9CB5-0512B3489114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2FA8BC-711C-4DE7-BA86-86F06ACA98FC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B0AAF0-0B5D-462A-836E-76BC8B6F3299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F4E1FC-A427-4482-926A-195C273C944C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319DE8-018F-455E-B1D0-06BF833445B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34960" y="2484720"/>
            <a:ext cx="6616080" cy="87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9B3A28-FDE2-437B-8C78-662958C382EA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C2B7F90-71A7-4DE3-B99E-1EC2133DF6A5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46B9032-5E14-496B-AAD2-4FC60E231615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27A97A-50BE-49F7-B273-2BE2DD535447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86EBD12-EA2D-4427-BAC2-C443866E306B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92C441A-B49A-4EE4-84C4-D10D7A727EDC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434960" y="2484720"/>
            <a:ext cx="6616080" cy="87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483C229-092E-47FD-B515-578F74A81A80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17F921A-4212-483A-996D-ECD7F94CF3EE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ECA7F0-9A0D-44A5-A672-3B1D861B6CE5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345BD2-7E7E-4CD1-9C00-23925496A0B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07BAC14-0179-4F9A-8B08-A339A4439478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6413BC2-BEA0-46EC-96F7-6A5B389502F3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913246-4245-409C-9748-60F3C4EE0B6E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6B8844-CE18-4B6E-8B6C-DB9E3DCA2A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6ACE5A-58A1-417F-883D-FF4059ED3B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11DBF3-5C72-4705-819D-85E015D8C0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3CEA4C-F785-4AE4-989E-1D5AEBF058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C5CD1F-34C5-4C11-A0C4-E87D832C82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1434960" y="2484720"/>
            <a:ext cx="6616080" cy="87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B7EB3E-8586-4923-BBA4-0B422BB4B5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04D01D-663F-4EFA-ACDF-0EF69E2F19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C8303E-9520-4341-8F98-D4D8D7D4B3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125C23-C300-49D5-991D-8E0E790F5B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A6549F-636A-405F-AED9-CF0C3637F6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71C2FF-321A-4DD8-A389-D3804B844B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3F9578-1835-4AD9-BCE9-7934D96997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1434960" y="2484720"/>
            <a:ext cx="6616080" cy="87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"/>
          <p:cNvSpPr/>
          <p:nvPr/>
        </p:nvSpPr>
        <p:spPr>
          <a:xfrm rot="5400000">
            <a:off x="-403200" y="2889000"/>
            <a:ext cx="1887840" cy="10789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3;p5"/>
          <p:cNvSpPr/>
          <p:nvPr/>
        </p:nvSpPr>
        <p:spPr>
          <a:xfrm flipH="1">
            <a:off x="11581560" y="6233040"/>
            <a:ext cx="624240" cy="62424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Google Shape;24;p5"/>
          <p:cNvSpPr/>
          <p:nvPr/>
        </p:nvSpPr>
        <p:spPr>
          <a:xfrm rot="5400000">
            <a:off x="-133200" y="966240"/>
            <a:ext cx="624240" cy="35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1"/>
          </p:nvPr>
        </p:nvSpPr>
        <p:spPr>
          <a:xfrm>
            <a:off x="11531880" y="6182280"/>
            <a:ext cx="6084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6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5487E9-295F-4E92-83EC-DE34450241F1}" type="slidenum">
              <a:rPr b="0" lang="en-IN" sz="16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5;p3"/>
          <p:cNvSpPr/>
          <p:nvPr/>
        </p:nvSpPr>
        <p:spPr>
          <a:xfrm rot="5400000">
            <a:off x="-403200" y="2889000"/>
            <a:ext cx="1887840" cy="10789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54;p10"/>
          <p:cNvSpPr/>
          <p:nvPr/>
        </p:nvSpPr>
        <p:spPr>
          <a:xfrm flipH="1">
            <a:off x="11581560" y="6233040"/>
            <a:ext cx="624240" cy="62424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1"/>
          <p:cNvSpPr>
            <a:spLocks noGrp="1"/>
          </p:cNvSpPr>
          <p:nvPr>
            <p:ph type="sldNum" idx="2"/>
          </p:nvPr>
        </p:nvSpPr>
        <p:spPr>
          <a:xfrm>
            <a:off x="11531880" y="6182280"/>
            <a:ext cx="6084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FE9FED-E50B-456D-8613-B5886CDA7C7D}" type="slidenum">
              <a:rPr b="0" lang="en-US" sz="16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44;p8"/>
          <p:cNvSpPr/>
          <p:nvPr/>
        </p:nvSpPr>
        <p:spPr>
          <a:xfrm flipH="1">
            <a:off x="11581560" y="6233040"/>
            <a:ext cx="624240" cy="62424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45;p8"/>
          <p:cNvSpPr/>
          <p:nvPr/>
        </p:nvSpPr>
        <p:spPr>
          <a:xfrm rot="5400000">
            <a:off x="-133200" y="966240"/>
            <a:ext cx="624240" cy="356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3"/>
          </p:nvPr>
        </p:nvSpPr>
        <p:spPr>
          <a:xfrm>
            <a:off x="11531880" y="6182280"/>
            <a:ext cx="6084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A44AC7-4D90-40C3-95C2-9229ED132FDD}" type="slidenum">
              <a:rPr b="0" lang="en-US" sz="16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57;p11"/>
          <p:cNvSpPr/>
          <p:nvPr/>
        </p:nvSpPr>
        <p:spPr>
          <a:xfrm flipH="1">
            <a:off x="11581560" y="6233040"/>
            <a:ext cx="624240" cy="62424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1"/>
          <p:cNvSpPr>
            <a:spLocks noGrp="1"/>
          </p:cNvSpPr>
          <p:nvPr>
            <p:ph type="sldNum" idx="4"/>
          </p:nvPr>
        </p:nvSpPr>
        <p:spPr>
          <a:xfrm>
            <a:off x="11531880" y="6182280"/>
            <a:ext cx="6084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9C5D3A-CD49-4673-A88A-21ABFE9F696C}" type="slidenum">
              <a:rPr b="0" lang="en-US" sz="1600" spc="-1" strike="noStrike">
                <a:solidFill>
                  <a:srgbClr val="007bb9"/>
                </a:solidFill>
                <a:latin typeface="Barlow Light"/>
                <a:ea typeface="Barlow Light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6"/>
          </p:nvPr>
        </p:nvSpPr>
        <p:spPr>
          <a:xfrm>
            <a:off x="11531880" y="6182280"/>
            <a:ext cx="60840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600" spc="-1" strike="noStrike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EBA45F-C1FD-4FD3-91B3-5CACAC063C17}" type="slidenum">
              <a:rPr b="0" lang="en-US" sz="1600" spc="-1" strike="noStrike">
                <a:solidFill>
                  <a:srgbClr val="ffffff"/>
                </a:solidFill>
                <a:latin typeface="Barlow Light"/>
                <a:ea typeface="Barlow Light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dt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11;p2"/>
          <p:cNvSpPr/>
          <p:nvPr/>
        </p:nvSpPr>
        <p:spPr>
          <a:xfrm rot="5400000">
            <a:off x="-403200" y="2889000"/>
            <a:ext cx="1887840" cy="10789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434960" y="2484720"/>
            <a:ext cx="6616080" cy="188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8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5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270440" y="2336760"/>
            <a:ext cx="66452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6600" spc="-1" strike="noStrike">
                <a:solidFill>
                  <a:srgbClr val="0070c0"/>
                </a:solidFill>
                <a:latin typeface="Arial Narrow"/>
                <a:ea typeface="Raleway Thin"/>
              </a:rPr>
              <a:t>OCR</a:t>
            </a:r>
            <a:br>
              <a:rPr sz="6600"/>
            </a:br>
            <a:r>
              <a:rPr b="1" lang="en-IN" sz="6600" spc="-1" strike="noStrike">
                <a:solidFill>
                  <a:srgbClr val="0070c0"/>
                </a:solidFill>
                <a:latin typeface="Arial Narrow"/>
                <a:ea typeface="Raleway Thin"/>
              </a:rPr>
              <a:t>COMPUTER VISION</a:t>
            </a:r>
            <a:endParaRPr b="0" lang="en-IN" sz="6600" spc="-1" strike="noStrike">
              <a:latin typeface="Arial"/>
            </a:endParaRPr>
          </a:p>
        </p:txBody>
      </p:sp>
      <p:pic>
        <p:nvPicPr>
          <p:cNvPr id="321" name="Picture 3" descr=""/>
          <p:cNvPicPr/>
          <p:nvPr/>
        </p:nvPicPr>
        <p:blipFill>
          <a:blip r:embed="rId1"/>
          <a:srcRect l="18354" t="0" r="18146" b="0"/>
          <a:stretch/>
        </p:blipFill>
        <p:spPr>
          <a:xfrm>
            <a:off x="7594560" y="1589400"/>
            <a:ext cx="4268160" cy="393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8255160" y="2405160"/>
            <a:ext cx="3250440" cy="119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80000"/>
              </a:lnSpc>
              <a:buNone/>
            </a:pPr>
            <a:r>
              <a:rPr b="1" lang="en-IN" sz="6000" spc="-1" strike="noStrike">
                <a:solidFill>
                  <a:srgbClr val="007bb9"/>
                </a:solidFill>
                <a:latin typeface="Arial Narrow"/>
                <a:ea typeface="Raleway Thin"/>
              </a:rPr>
              <a:t>  </a:t>
            </a:r>
            <a:r>
              <a:rPr b="0" lang="en-IN" sz="6000" spc="-1" strike="noStrike">
                <a:solidFill>
                  <a:srgbClr val="007bb9"/>
                </a:solidFill>
                <a:latin typeface="Raleway Thin"/>
                <a:ea typeface="Raleway Thin"/>
              </a:rPr>
              <a:t>                                 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ubTitle"/>
          </p:nvPr>
        </p:nvSpPr>
        <p:spPr>
          <a:xfrm>
            <a:off x="5702400" y="1112760"/>
            <a:ext cx="5523840" cy="51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1d1f28"/>
                </a:solidFill>
                <a:latin typeface="Arial"/>
                <a:ea typeface="Barlow Light"/>
              </a:rPr>
              <a:t>Flask</a:t>
            </a:r>
            <a:r>
              <a:rPr b="0" lang="en-IN" sz="2400" spc="-1" strike="noStrike">
                <a:solidFill>
                  <a:srgbClr val="1d1f28"/>
                </a:solidFill>
                <a:latin typeface="Arial"/>
                <a:ea typeface="Barlow Light"/>
              </a:rPr>
              <a:t> is a micro web framework written in Python. It is classified as a microframework because it does not require particular tools or libraries.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54" name="Picture 5" descr=""/>
          <p:cNvPicPr/>
          <p:nvPr/>
        </p:nvPicPr>
        <p:blipFill>
          <a:blip r:embed="rId1"/>
          <a:stretch/>
        </p:blipFill>
        <p:spPr>
          <a:xfrm>
            <a:off x="1130400" y="1183320"/>
            <a:ext cx="2742480" cy="3525480"/>
          </a:xfrm>
          <a:prstGeom prst="rect">
            <a:avLst/>
          </a:prstGeom>
          <a:ln w="0">
            <a:noFill/>
          </a:ln>
        </p:spPr>
      </p:pic>
      <p:sp>
        <p:nvSpPr>
          <p:cNvPr id="355" name="TextBox 3"/>
          <p:cNvSpPr/>
          <p:nvPr/>
        </p:nvSpPr>
        <p:spPr>
          <a:xfrm>
            <a:off x="5941440" y="2946240"/>
            <a:ext cx="52297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This web application can be some web pages, a blog, a wiki or go as big as a web-based calendar application or a commercial website.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297440" y="907920"/>
            <a:ext cx="6616080" cy="5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Working of the project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357" name="TextBox 2"/>
          <p:cNvSpPr/>
          <p:nvPr/>
        </p:nvSpPr>
        <p:spPr>
          <a:xfrm>
            <a:off x="1468440" y="1825560"/>
            <a:ext cx="1042380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The user selects a file which should be in the pdf format</a:t>
            </a:r>
            <a:endParaRPr b="0" lang="en-IN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Now this pdf file is transformed into images separately in order to analyze the text present</a:t>
            </a:r>
            <a:endParaRPr b="0" lang="en-IN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 library named PDF2Image is used for the same</a:t>
            </a:r>
            <a:endParaRPr b="0" lang="en-IN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Now the text is analyzed from the generated images by the tesseract library .</a:t>
            </a:r>
            <a:endParaRPr b="0" lang="en-IN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Finally we obtain a text file containing the data of the pdf chosen.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Box 5"/>
          <p:cNvSpPr/>
          <p:nvPr/>
        </p:nvSpPr>
        <p:spPr>
          <a:xfrm>
            <a:off x="2700000" y="4860000"/>
            <a:ext cx="810000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Team names from left to right: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Himanshu Saha CSE CO20322 himanshusaha02@gmail.com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Lalit Kumar CSE CO20328 lakshyabijarnia@gmail.com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Harshit Dubey CSE CO20321 dubeyharshit663@gmail.com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Smriti Kumari CSE CO20356 ksmritie@gmail.com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Anju Devi ECE CO21515 goyatdevi1105@gmail.com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Shreya Pandey CSE CO20351 shreya20011002@gmail.com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2579400" y="900000"/>
            <a:ext cx="5160600" cy="38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297440" y="907920"/>
            <a:ext cx="6616080" cy="5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Working of the project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361" name="TextBox 6"/>
          <p:cNvSpPr/>
          <p:nvPr/>
        </p:nvSpPr>
        <p:spPr>
          <a:xfrm>
            <a:off x="1468440" y="1825560"/>
            <a:ext cx="1042380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The user selects a file which should be in the pdf format</a:t>
            </a:r>
            <a:endParaRPr b="0" lang="en-IN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Now this pdf file is transformed into images separately in order to analyze the text present</a:t>
            </a:r>
            <a:endParaRPr b="0" lang="en-IN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 library named PDF2Image is used for the same</a:t>
            </a:r>
            <a:endParaRPr b="0" lang="en-IN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Now the text is analyzed from the generated images by the tesseract library .</a:t>
            </a:r>
            <a:endParaRPr b="0" lang="en-IN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Finally we obtain a text file containing the data of the pdf chosen.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934200"/>
            <a:ext cx="89935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</a:pPr>
            <a:r>
              <a:rPr b="1" lang="en-IN" sz="4800" spc="-1" strike="noStrike">
                <a:solidFill>
                  <a:srgbClr val="007bb9"/>
                </a:solidFill>
                <a:latin typeface="Arial Narrow"/>
                <a:ea typeface="Raleway Thin"/>
              </a:rPr>
              <a:t>WHAT ARE WE WORKING 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61520" y="1909440"/>
            <a:ext cx="10960200" cy="469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09120" indent="-456480">
              <a:lnSpc>
                <a:spcPct val="110000"/>
              </a:lnSpc>
              <a:spcBef>
                <a:spcPts val="799"/>
              </a:spcBef>
              <a:buClr>
                <a:srgbClr val="00b5dd"/>
              </a:buClr>
              <a:buFont typeface="Barlow Light"/>
              <a:buChar char="▸"/>
            </a:pPr>
            <a:r>
              <a:rPr b="0" lang="en-IN" sz="2000" spc="-1" strike="noStrike">
                <a:solidFill>
                  <a:srgbClr val="12131e"/>
                </a:solidFill>
                <a:latin typeface="Barlow Light"/>
                <a:ea typeface="Barlow Light"/>
              </a:rPr>
              <a:t> </a:t>
            </a: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Creating an Application that can do below</a:t>
            </a:r>
            <a:endParaRPr b="0" lang="en-IN" sz="2000" spc="-1" strike="noStrike">
              <a:latin typeface="Arial"/>
            </a:endParaRPr>
          </a:p>
          <a:p>
            <a:pPr marL="609120" indent="-456480">
              <a:lnSpc>
                <a:spcPct val="110000"/>
              </a:lnSpc>
              <a:spcBef>
                <a:spcPts val="799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 </a:t>
            </a: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Upload a document using a UI based WebApp</a:t>
            </a:r>
            <a:endParaRPr b="0" lang="en-IN" sz="2000" spc="-1" strike="noStrike">
              <a:latin typeface="Arial"/>
            </a:endParaRPr>
          </a:p>
          <a:p>
            <a:pPr marL="609120" indent="-456480">
              <a:lnSpc>
                <a:spcPct val="110000"/>
              </a:lnSpc>
              <a:spcBef>
                <a:spcPts val="799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 </a:t>
            </a: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Have a backend engine that will accept/validate and process the document</a:t>
            </a:r>
            <a:endParaRPr b="0" lang="en-IN" sz="2000" spc="-1" strike="noStrike">
              <a:latin typeface="Arial"/>
            </a:endParaRPr>
          </a:p>
          <a:p>
            <a:pPr marL="609120" indent="-456480">
              <a:lnSpc>
                <a:spcPct val="110000"/>
              </a:lnSpc>
              <a:spcBef>
                <a:spcPts val="799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 </a:t>
            </a: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Extract contents of the document after processing</a:t>
            </a:r>
            <a:endParaRPr b="0" lang="en-IN" sz="2000" spc="-1" strike="noStrike">
              <a:latin typeface="Arial"/>
            </a:endParaRPr>
          </a:p>
          <a:p>
            <a:pPr marL="609120" indent="-456480">
              <a:lnSpc>
                <a:spcPct val="110000"/>
              </a:lnSpc>
              <a:spcBef>
                <a:spcPts val="799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 </a:t>
            </a: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Display the list of documents in UI along with status</a:t>
            </a:r>
            <a:endParaRPr b="0" lang="en-IN" sz="2000" spc="-1" strike="noStrike">
              <a:latin typeface="Arial"/>
            </a:endParaRPr>
          </a:p>
          <a:p>
            <a:pPr marL="609120" indent="-456480">
              <a:lnSpc>
                <a:spcPct val="110000"/>
              </a:lnSpc>
              <a:spcBef>
                <a:spcPts val="799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 </a:t>
            </a: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Have a side by side UI to display both document and extracted content of the document in a Form.</a:t>
            </a:r>
            <a:endParaRPr b="0" lang="en-IN" sz="2000" spc="-1" strike="noStrike">
              <a:latin typeface="Arial"/>
            </a:endParaRPr>
          </a:p>
          <a:p>
            <a:pPr marL="609120" indent="-456480">
              <a:lnSpc>
                <a:spcPct val="110000"/>
              </a:lnSpc>
              <a:spcBef>
                <a:spcPts val="799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 </a:t>
            </a: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Upload multiple documents with similar/repeated content</a:t>
            </a:r>
            <a:endParaRPr b="0" lang="en-IN" sz="2000" spc="-1" strike="noStrike">
              <a:latin typeface="Arial"/>
            </a:endParaRPr>
          </a:p>
          <a:p>
            <a:pPr marL="609120" indent="-456480">
              <a:lnSpc>
                <a:spcPct val="110000"/>
              </a:lnSpc>
              <a:spcBef>
                <a:spcPts val="799"/>
              </a:spcBef>
              <a:buClr>
                <a:srgbClr val="00b5dd"/>
              </a:buClr>
              <a:buFont typeface="Barlow Light"/>
              <a:buChar char="▸"/>
            </a:pP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 </a:t>
            </a:r>
            <a:r>
              <a:rPr b="1" lang="en-IN" sz="2000" spc="-1" strike="noStrike">
                <a:solidFill>
                  <a:srgbClr val="1d1f28"/>
                </a:solidFill>
                <a:latin typeface="Barlow Light"/>
                <a:ea typeface="Barlow Light"/>
              </a:rPr>
              <a:t>Have a search option, which can take “Text Data” as input and list down all the documents in which that searched text is found.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99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644560" y="527760"/>
            <a:ext cx="7226640" cy="85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</a:pPr>
            <a:r>
              <a:rPr b="1" lang="en-IN" sz="4800" spc="-1" strike="noStrike">
                <a:solidFill>
                  <a:srgbClr val="007bb9"/>
                </a:solidFill>
                <a:latin typeface="Arial Narrow"/>
                <a:ea typeface="Raleway Thin"/>
              </a:rPr>
              <a:t>WHAT IS COMPUTER VISION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2136600" y="1439640"/>
            <a:ext cx="7925040" cy="301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09120" indent="-456480">
              <a:lnSpc>
                <a:spcPct val="110000"/>
              </a:lnSpc>
              <a:spcBef>
                <a:spcPts val="799"/>
              </a:spcBef>
              <a:buClr>
                <a:srgbClr val="00b5dd"/>
              </a:buClr>
              <a:buFont typeface="Barlow Light"/>
              <a:buChar char="▸"/>
            </a:pPr>
            <a:r>
              <a:rPr b="0" lang="en-US" sz="2400" spc="-1" strike="noStrike">
                <a:solidFill>
                  <a:srgbClr val="1d1f28"/>
                </a:solidFill>
                <a:latin typeface="Barlow Light"/>
                <a:ea typeface="Barlow Light"/>
              </a:rPr>
              <a:t>Computer vision is the field of computer science that focuses on creating digital systems that can process, analyze, and make sense of visual data</a:t>
            </a:r>
            <a:endParaRPr b="0" lang="en-IN" sz="2400" spc="-1" strike="noStrike">
              <a:latin typeface="Arial"/>
            </a:endParaRPr>
          </a:p>
          <a:p>
            <a:pPr marL="609120" indent="-456480">
              <a:lnSpc>
                <a:spcPct val="110000"/>
              </a:lnSpc>
              <a:spcBef>
                <a:spcPts val="799"/>
              </a:spcBef>
              <a:buClr>
                <a:srgbClr val="00b5dd"/>
              </a:buClr>
              <a:buFont typeface="Barlow Light"/>
              <a:buChar char="▸"/>
            </a:pPr>
            <a:r>
              <a:rPr b="0" lang="en-US" sz="2400" spc="-1" strike="noStrike">
                <a:solidFill>
                  <a:srgbClr val="1d1f28"/>
                </a:solidFill>
                <a:latin typeface="Barlow Light"/>
                <a:ea typeface="Barlow Light"/>
              </a:rPr>
              <a:t>The concept of computer vision is based on teaching computers to process an image at a pixel level and understand it.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26" name="Picture 4" descr="A picture containing graphical user interface&#10;&#10;Description automatically generated"/>
          <p:cNvPicPr/>
          <p:nvPr/>
        </p:nvPicPr>
        <p:blipFill>
          <a:blip r:embed="rId1"/>
          <a:srcRect l="0" t="0" r="-127" b="11075"/>
          <a:stretch/>
        </p:blipFill>
        <p:spPr>
          <a:xfrm>
            <a:off x="1983240" y="4003200"/>
            <a:ext cx="8383320" cy="280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098880" y="-267480"/>
            <a:ext cx="8015040" cy="15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n-IN" sz="5400" spc="-1" strike="noStrike">
                <a:solidFill>
                  <a:srgbClr val="007bb9"/>
                </a:solidFill>
                <a:latin typeface="Arial Narrow"/>
                <a:ea typeface="Raleway Thin"/>
              </a:rPr>
              <a:t>WHAT IS OCR 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2160000" y="1278720"/>
            <a:ext cx="8282160" cy="19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1448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757b89"/>
                </a:solidFill>
                <a:latin typeface="Barlow Light"/>
                <a:ea typeface="Barlow Light"/>
              </a:rPr>
              <a:t>	</a:t>
            </a:r>
            <a:r>
              <a:rPr b="0" lang="en-IN" sz="2800" spc="-1" strike="noStrike">
                <a:solidFill>
                  <a:srgbClr val="12131e"/>
                </a:solidFill>
                <a:latin typeface="Barlow Light"/>
                <a:ea typeface="Barlow Light"/>
              </a:rPr>
              <a:t>Optical Character Recognition</a:t>
            </a:r>
            <a:r>
              <a:rPr b="0" lang="en-US" sz="2800" spc="-1" strike="noStrike">
                <a:solidFill>
                  <a:srgbClr val="12131e"/>
                </a:solidFill>
                <a:latin typeface="Barlow Light"/>
                <a:ea typeface="Barlow Light"/>
              </a:rPr>
              <a:t> is the use of technology to distinguish and convert text embedded in scanned documents, images, or videos into a format that is easily editable and searchable.</a:t>
            </a:r>
            <a:endParaRPr b="0" lang="en-IN" sz="2800" spc="-1" strike="noStrike">
              <a:latin typeface="Arial"/>
            </a:endParaRPr>
          </a:p>
          <a:p>
            <a:pPr marL="114480">
              <a:lnSpc>
                <a:spcPct val="110000"/>
              </a:lnSpc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11448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757b89"/>
                </a:solidFill>
                <a:latin typeface="Barlow Light"/>
                <a:ea typeface="Barlow Light"/>
              </a:rPr>
              <a:t>	</a:t>
            </a:r>
            <a:r>
              <a:rPr b="0" lang="en-US" sz="2800" spc="-1" strike="noStrike">
                <a:solidFill>
                  <a:srgbClr val="12131e"/>
                </a:solidFill>
                <a:latin typeface="Barlow Light"/>
                <a:ea typeface="Barlow Light"/>
              </a:rPr>
              <a:t>It requires a combination of computer vision (CV) modules, recognition (ML) modules, and text modules to extract the text into a readily useable structured form.</a:t>
            </a:r>
            <a:endParaRPr b="0" lang="en-IN" sz="2800" spc="-1" strike="noStrike">
              <a:latin typeface="Arial"/>
            </a:endParaRPr>
          </a:p>
          <a:p>
            <a:pPr marL="114480">
              <a:lnSpc>
                <a:spcPct val="110000"/>
              </a:lnSpc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marL="11448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757b89"/>
                </a:solidFill>
                <a:latin typeface="Barlow Light"/>
                <a:ea typeface="Barlow Light"/>
              </a:rPr>
              <a:t>	</a:t>
            </a:r>
            <a:r>
              <a:rPr b="0" lang="en-US" sz="2400" spc="-1" strike="noStrike">
                <a:solidFill>
                  <a:srgbClr val="757b89"/>
                </a:solidFill>
                <a:latin typeface="Barlow Light"/>
                <a:ea typeface="Barlow Light"/>
              </a:rPr>
              <a:t> </a:t>
            </a:r>
            <a:endParaRPr b="0" lang="en-IN" sz="24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457200" indent="-343080">
              <a:lnSpc>
                <a:spcPct val="11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1"/>
          <p:cNvSpPr/>
          <p:nvPr/>
        </p:nvSpPr>
        <p:spPr>
          <a:xfrm>
            <a:off x="4724280" y="3200400"/>
            <a:ext cx="274248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TextBox 2"/>
          <p:cNvSpPr/>
          <p:nvPr/>
        </p:nvSpPr>
        <p:spPr>
          <a:xfrm>
            <a:off x="4724280" y="3200400"/>
            <a:ext cx="274248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231920" y="799200"/>
            <a:ext cx="9716760" cy="56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807480"/>
            <a:ext cx="752040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0000"/>
              </a:lnSpc>
              <a:buNone/>
            </a:pPr>
            <a:r>
              <a:rPr b="1" lang="en-IN" sz="4800" spc="-1" strike="noStrike">
                <a:solidFill>
                  <a:srgbClr val="007bb9"/>
                </a:solidFill>
                <a:latin typeface="Raleway Thin"/>
                <a:ea typeface="Raleway Thin"/>
              </a:rPr>
              <a:t>Where is OCR used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333" name="Rectangle 5"/>
          <p:cNvSpPr/>
          <p:nvPr/>
        </p:nvSpPr>
        <p:spPr>
          <a:xfrm>
            <a:off x="722520" y="1761120"/>
            <a:ext cx="3647160" cy="2268360"/>
          </a:xfrm>
          <a:prstGeom prst="rect">
            <a:avLst/>
          </a:prstGeom>
          <a:solidFill>
            <a:srgbClr val="de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4" name="Picture 7" descr=""/>
          <p:cNvPicPr/>
          <p:nvPr/>
        </p:nvPicPr>
        <p:blipFill>
          <a:blip r:embed="rId1"/>
          <a:stretch/>
        </p:blipFill>
        <p:spPr>
          <a:xfrm>
            <a:off x="2926800" y="1761120"/>
            <a:ext cx="1442880" cy="2268360"/>
          </a:xfrm>
          <a:prstGeom prst="rect">
            <a:avLst/>
          </a:prstGeom>
          <a:ln w="0">
            <a:noFill/>
          </a:ln>
        </p:spPr>
      </p:pic>
      <p:sp>
        <p:nvSpPr>
          <p:cNvPr id="335" name="TextBox 8"/>
          <p:cNvSpPr/>
          <p:nvPr/>
        </p:nvSpPr>
        <p:spPr>
          <a:xfrm>
            <a:off x="829800" y="2082960"/>
            <a:ext cx="18536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3a3f50"/>
                </a:solidFill>
                <a:latin typeface="Arial"/>
                <a:ea typeface="Arial"/>
              </a:rPr>
              <a:t>Automatic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3a3f50"/>
                </a:solidFill>
                <a:latin typeface="Arial"/>
                <a:ea typeface="Arial"/>
              </a:rPr>
              <a:t>number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3a3f50"/>
                </a:solidFill>
                <a:latin typeface="Arial"/>
                <a:ea typeface="Arial"/>
              </a:rPr>
              <a:t>plate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3a3f50"/>
                </a:solidFill>
                <a:latin typeface="Arial"/>
                <a:ea typeface="Arial"/>
              </a:rPr>
              <a:t>recognition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6" name="Rectangle 9"/>
          <p:cNvSpPr/>
          <p:nvPr/>
        </p:nvSpPr>
        <p:spPr>
          <a:xfrm>
            <a:off x="6208920" y="1761120"/>
            <a:ext cx="3647160" cy="2268360"/>
          </a:xfrm>
          <a:prstGeom prst="rect">
            <a:avLst/>
          </a:prstGeom>
          <a:solidFill>
            <a:srgbClr val="de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11"/>
          <p:cNvSpPr/>
          <p:nvPr/>
        </p:nvSpPr>
        <p:spPr>
          <a:xfrm>
            <a:off x="6383880" y="2228760"/>
            <a:ext cx="1853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3a3f50"/>
                </a:solidFill>
                <a:latin typeface="Arial"/>
                <a:ea typeface="Arial"/>
              </a:rPr>
              <a:t>Traffic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3a3f50"/>
                </a:solidFill>
                <a:latin typeface="Arial"/>
                <a:ea typeface="Arial"/>
              </a:rPr>
              <a:t>sign recognition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8" name="Rectangle 12"/>
          <p:cNvSpPr/>
          <p:nvPr/>
        </p:nvSpPr>
        <p:spPr>
          <a:xfrm>
            <a:off x="722520" y="4233240"/>
            <a:ext cx="3647160" cy="2268360"/>
          </a:xfrm>
          <a:prstGeom prst="rect">
            <a:avLst/>
          </a:prstGeom>
          <a:solidFill>
            <a:srgbClr val="de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TextBox 14"/>
          <p:cNvSpPr/>
          <p:nvPr/>
        </p:nvSpPr>
        <p:spPr>
          <a:xfrm>
            <a:off x="829800" y="4952520"/>
            <a:ext cx="1853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3a3f50"/>
                </a:solidFill>
                <a:latin typeface="Arial"/>
                <a:ea typeface="Arial"/>
              </a:rPr>
              <a:t>Word processing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0" name="Rectangle 15"/>
          <p:cNvSpPr/>
          <p:nvPr/>
        </p:nvSpPr>
        <p:spPr>
          <a:xfrm>
            <a:off x="6208920" y="4352040"/>
            <a:ext cx="3647160" cy="2268360"/>
          </a:xfrm>
          <a:prstGeom prst="rect">
            <a:avLst/>
          </a:prstGeom>
          <a:solidFill>
            <a:srgbClr val="de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TextBox 17"/>
          <p:cNvSpPr/>
          <p:nvPr/>
        </p:nvSpPr>
        <p:spPr>
          <a:xfrm>
            <a:off x="6383880" y="5155200"/>
            <a:ext cx="1853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3a3f50"/>
                </a:solidFill>
                <a:latin typeface="Arial"/>
                <a:ea typeface="Arial"/>
              </a:rPr>
              <a:t>Bank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3a3f50"/>
                </a:solidFill>
                <a:latin typeface="Arial"/>
                <a:ea typeface="Arial"/>
              </a:rPr>
              <a:t>Statement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42" name="Picture 19" descr=""/>
          <p:cNvPicPr/>
          <p:nvPr/>
        </p:nvPicPr>
        <p:blipFill>
          <a:blip r:embed="rId2"/>
          <a:srcRect l="13496" t="0" r="0" b="0"/>
          <a:stretch/>
        </p:blipFill>
        <p:spPr>
          <a:xfrm>
            <a:off x="8434080" y="1761120"/>
            <a:ext cx="1442880" cy="2268360"/>
          </a:xfrm>
          <a:prstGeom prst="rect">
            <a:avLst/>
          </a:prstGeom>
          <a:ln w="0">
            <a:noFill/>
          </a:ln>
        </p:spPr>
      </p:pic>
      <p:pic>
        <p:nvPicPr>
          <p:cNvPr id="343" name="Picture 21" descr=""/>
          <p:cNvPicPr/>
          <p:nvPr/>
        </p:nvPicPr>
        <p:blipFill>
          <a:blip r:embed="rId3"/>
          <a:stretch/>
        </p:blipFill>
        <p:spPr>
          <a:xfrm>
            <a:off x="2926800" y="4233240"/>
            <a:ext cx="1442880" cy="2268360"/>
          </a:xfrm>
          <a:prstGeom prst="rect">
            <a:avLst/>
          </a:prstGeom>
          <a:ln w="0">
            <a:noFill/>
          </a:ln>
        </p:spPr>
      </p:pic>
      <p:pic>
        <p:nvPicPr>
          <p:cNvPr id="344" name="Picture 23" descr=""/>
          <p:cNvPicPr/>
          <p:nvPr/>
        </p:nvPicPr>
        <p:blipFill>
          <a:blip r:embed="rId4"/>
          <a:srcRect l="14824" t="0" r="16386" b="0"/>
          <a:stretch/>
        </p:blipFill>
        <p:spPr>
          <a:xfrm>
            <a:off x="8434080" y="4352040"/>
            <a:ext cx="1421640" cy="226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Oval 1"/>
          <p:cNvSpPr/>
          <p:nvPr/>
        </p:nvSpPr>
        <p:spPr>
          <a:xfrm>
            <a:off x="2855520" y="2580120"/>
            <a:ext cx="5100480" cy="2941560"/>
          </a:xfrm>
          <a:prstGeom prst="ellipse">
            <a:avLst/>
          </a:prstGeom>
          <a:solidFill>
            <a:schemeClr val="bg1"/>
          </a:solidFill>
          <a:ln>
            <a:solidFill>
              <a:srgbClr val="0085a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12131e"/>
                </a:solidFill>
                <a:latin typeface="Arial"/>
                <a:ea typeface="Arial"/>
              </a:rPr>
              <a:t>WORKING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346" name="Thought Bubble: Cloud 2"/>
          <p:cNvSpPr/>
          <p:nvPr/>
        </p:nvSpPr>
        <p:spPr>
          <a:xfrm>
            <a:off x="7496280" y="1709640"/>
            <a:ext cx="1713600" cy="117396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rgbClr val="0085a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147320" y="1878480"/>
            <a:ext cx="10701000" cy="4306680"/>
          </a:xfrm>
          <a:prstGeom prst="rect">
            <a:avLst/>
          </a:prstGeom>
          <a:ln w="0">
            <a:noFill/>
          </a:ln>
        </p:spPr>
      </p:pic>
      <p:sp>
        <p:nvSpPr>
          <p:cNvPr id="348" name="TextBox 4"/>
          <p:cNvSpPr/>
          <p:nvPr/>
        </p:nvSpPr>
        <p:spPr>
          <a:xfrm>
            <a:off x="2883960" y="1031760"/>
            <a:ext cx="73573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General working of OCR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2" descr=""/>
          <p:cNvPicPr/>
          <p:nvPr/>
        </p:nvPicPr>
        <p:blipFill>
          <a:blip r:embed="rId1"/>
          <a:stretch/>
        </p:blipFill>
        <p:spPr>
          <a:xfrm>
            <a:off x="1803240" y="512280"/>
            <a:ext cx="4435920" cy="1430280"/>
          </a:xfrm>
          <a:prstGeom prst="rect">
            <a:avLst/>
          </a:prstGeom>
          <a:ln w="0">
            <a:noFill/>
          </a:ln>
        </p:spPr>
      </p:pic>
      <p:sp>
        <p:nvSpPr>
          <p:cNvPr id="350" name="TextBox 2"/>
          <p:cNvSpPr/>
          <p:nvPr/>
        </p:nvSpPr>
        <p:spPr>
          <a:xfrm>
            <a:off x="2649960" y="2311560"/>
            <a:ext cx="794952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92929"/>
                </a:solidFill>
                <a:latin typeface="source-serif-pro"/>
                <a:ea typeface="Arial"/>
              </a:rPr>
              <a:t>Tesseract — is an optical character recognition engine with open-source code, this is the most popular and qualitative OCR-library.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51" name="TextBox 3"/>
          <p:cNvSpPr/>
          <p:nvPr/>
        </p:nvSpPr>
        <p:spPr>
          <a:xfrm>
            <a:off x="2649960" y="4142160"/>
            <a:ext cx="789660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92929"/>
                </a:solidFill>
                <a:latin typeface="source-serif-pro"/>
                <a:ea typeface="Arial"/>
              </a:rPr>
              <a:t>Tesseract is finding templates in pixels, letters, words and sentences. It uses two-step approach that calls adaptive recognition.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Gaoler · SlidesCarnival</Template>
  <TotalTime>38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2022-09-17T08:35:58Z</dcterms:created>
  <dc:creator>smriti kumari</dc:creator>
  <dc:description/>
  <dc:language>en-IN</dc:language>
  <cp:lastModifiedBy/>
  <dcterms:modified xsi:type="dcterms:W3CDTF">2022-09-18T13:46:11Z</dcterms:modified>
  <cp:revision>3</cp:revision>
  <dc:subject/>
  <dc:title>HACKATHON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