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8" r:id="rId3"/>
    <p:sldId id="28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67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263" r:id="rId28"/>
    <p:sldId id="25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0CA"/>
    <a:srgbClr val="F6E9DA"/>
    <a:srgbClr val="655D5B"/>
    <a:srgbClr val="E2CBB7"/>
    <a:srgbClr val="EEE9E2"/>
    <a:srgbClr val="FCF7F2"/>
    <a:srgbClr val="554F4D"/>
    <a:srgbClr val="D0C4B0"/>
    <a:srgbClr val="E1D9CC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4148190" y="2709902"/>
            <a:ext cx="3895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655D5B"/>
                </a:solidFill>
              </a:rPr>
              <a:t>DB</a:t>
            </a:r>
            <a:r>
              <a:rPr lang="ko-KR" altLang="en-US" sz="6600" dirty="0">
                <a:solidFill>
                  <a:srgbClr val="655D5B"/>
                </a:solidFill>
              </a:rPr>
              <a:t> 스터디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227014" y="3817898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54F4D"/>
                </a:solidFill>
              </a:rPr>
              <a:t>교재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 err="1">
                <a:solidFill>
                  <a:srgbClr val="554F4D"/>
                </a:solidFill>
              </a:rPr>
              <a:t>혼공</a:t>
            </a:r>
            <a:r>
              <a:rPr lang="en-US" altLang="ko-KR" sz="2000" dirty="0">
                <a:solidFill>
                  <a:srgbClr val="554F4D"/>
                </a:solidFill>
              </a:rPr>
              <a:t>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DB47D-A1E3-726A-978F-AD2E1BDA83F6}"/>
              </a:ext>
            </a:extLst>
          </p:cNvPr>
          <p:cNvSpPr txBox="1"/>
          <p:nvPr/>
        </p:nvSpPr>
        <p:spPr>
          <a:xfrm>
            <a:off x="5214188" y="4325898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54F4D"/>
                </a:solidFill>
              </a:rPr>
              <a:t>3</a:t>
            </a:r>
            <a:r>
              <a:rPr lang="ko-KR" altLang="en-US" sz="2000" dirty="0" err="1">
                <a:solidFill>
                  <a:srgbClr val="554F4D"/>
                </a:solidFill>
              </a:rPr>
              <a:t>차시</a:t>
            </a:r>
            <a:r>
              <a:rPr lang="en-US" altLang="ko-KR" sz="2000" dirty="0">
                <a:solidFill>
                  <a:srgbClr val="554F4D"/>
                </a:solidFill>
              </a:rPr>
              <a:t>(220920)</a:t>
            </a: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4-1. MySQL</a:t>
            </a:r>
            <a:r>
              <a:rPr lang="ko-KR" altLang="en-US" sz="3600" dirty="0">
                <a:solidFill>
                  <a:srgbClr val="554F4D"/>
                </a:solidFill>
              </a:rPr>
              <a:t>의 데이터 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B690-9333-5776-08E1-DFADA67354DC}"/>
              </a:ext>
            </a:extLst>
          </p:cNvPr>
          <p:cNvSpPr txBox="1"/>
          <p:nvPr/>
        </p:nvSpPr>
        <p:spPr>
          <a:xfrm>
            <a:off x="622300" y="1211294"/>
            <a:ext cx="516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6. </a:t>
            </a:r>
            <a:r>
              <a:rPr lang="ko-KR" altLang="en-US" sz="2400" dirty="0">
                <a:solidFill>
                  <a:srgbClr val="554F4D"/>
                </a:solidFill>
              </a:rPr>
              <a:t>데이터 형 변환 </a:t>
            </a:r>
            <a:r>
              <a:rPr lang="en-US" altLang="ko-KR" sz="2400" dirty="0">
                <a:solidFill>
                  <a:srgbClr val="554F4D"/>
                </a:solidFill>
              </a:rPr>
              <a:t>(</a:t>
            </a:r>
            <a:r>
              <a:rPr lang="ko-KR" altLang="en-US" sz="2400" dirty="0">
                <a:solidFill>
                  <a:srgbClr val="554F4D"/>
                </a:solidFill>
              </a:rPr>
              <a:t>암시적</a:t>
            </a:r>
            <a:r>
              <a:rPr lang="en-US" altLang="ko-KR" sz="2400" dirty="0">
                <a:solidFill>
                  <a:srgbClr val="554F4D"/>
                </a:solidFill>
              </a:rPr>
              <a:t>, </a:t>
            </a:r>
            <a:r>
              <a:rPr lang="ko-KR" altLang="en-US" sz="2400" dirty="0">
                <a:solidFill>
                  <a:srgbClr val="554F4D"/>
                </a:solidFill>
              </a:rPr>
              <a:t>묵시적</a:t>
            </a:r>
            <a:r>
              <a:rPr lang="en-US" altLang="ko-KR" sz="2400" dirty="0">
                <a:solidFill>
                  <a:srgbClr val="554F4D"/>
                </a:solidFill>
              </a:rPr>
              <a:t>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D22E2-FBB7-636B-5F7F-556F4BA64B7C}"/>
              </a:ext>
            </a:extLst>
          </p:cNvPr>
          <p:cNvSpPr txBox="1"/>
          <p:nvPr/>
        </p:nvSpPr>
        <p:spPr>
          <a:xfrm>
            <a:off x="622300" y="2202924"/>
            <a:ext cx="9436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예시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select ‘100’ + ‘200’;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=&gt; 300</a:t>
            </a: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select </a:t>
            </a:r>
            <a:r>
              <a:rPr lang="en-US" altLang="ko-KR" sz="2400" dirty="0" err="1">
                <a:solidFill>
                  <a:srgbClr val="554F4D"/>
                </a:solidFill>
              </a:rPr>
              <a:t>concat</a:t>
            </a:r>
            <a:r>
              <a:rPr lang="en-US" altLang="ko-KR" sz="2400" dirty="0">
                <a:solidFill>
                  <a:srgbClr val="554F4D"/>
                </a:solidFill>
              </a:rPr>
              <a:t>(‘100’, ‘200’);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=&gt; 100200</a:t>
            </a:r>
          </a:p>
        </p:txBody>
      </p:sp>
    </p:spTree>
    <p:extLst>
      <p:ext uri="{BB962C8B-B14F-4D97-AF65-F5344CB8AC3E}">
        <p14:creationId xmlns:p14="http://schemas.microsoft.com/office/powerpoint/2010/main" val="2332096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5271094" y="2964189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554F4D"/>
                </a:solidFill>
              </a:rPr>
              <a:t>4-2. </a:t>
            </a:r>
            <a:r>
              <a:rPr lang="ko-KR" altLang="en-US" sz="2800" dirty="0">
                <a:solidFill>
                  <a:srgbClr val="554F4D"/>
                </a:solidFill>
              </a:rPr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590021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4-2. </a:t>
            </a:r>
            <a:r>
              <a:rPr lang="ko-KR" altLang="en-US" sz="3600" dirty="0">
                <a:solidFill>
                  <a:srgbClr val="554F4D"/>
                </a:solidFill>
              </a:rPr>
              <a:t>조인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B690-9333-5776-08E1-DFADA67354DC}"/>
              </a:ext>
            </a:extLst>
          </p:cNvPr>
          <p:cNvSpPr txBox="1"/>
          <p:nvPr/>
        </p:nvSpPr>
        <p:spPr>
          <a:xfrm>
            <a:off x="622300" y="1211294"/>
            <a:ext cx="83286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뜻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9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- </a:t>
            </a:r>
            <a:r>
              <a:rPr lang="ko-KR" altLang="en-US" sz="2400" dirty="0">
                <a:solidFill>
                  <a:srgbClr val="554F4D"/>
                </a:solidFill>
              </a:rPr>
              <a:t>두 테이블을 서로 묶어 하나의 결과를 만들어내는 것</a:t>
            </a:r>
            <a:r>
              <a:rPr lang="en-US" altLang="ko-KR" sz="2400" dirty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622300" y="2932944"/>
            <a:ext cx="94361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종류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dirty="0">
                <a:solidFill>
                  <a:srgbClr val="554F4D"/>
                </a:solidFill>
              </a:rPr>
              <a:t>내부 조인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dirty="0">
                <a:solidFill>
                  <a:srgbClr val="554F4D"/>
                </a:solidFill>
              </a:rPr>
              <a:t>외부 조인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dirty="0">
                <a:solidFill>
                  <a:srgbClr val="554F4D"/>
                </a:solidFill>
              </a:rPr>
              <a:t>기타 조인</a:t>
            </a:r>
            <a:r>
              <a:rPr lang="en-US" altLang="ko-KR" sz="2400" dirty="0">
                <a:solidFill>
                  <a:srgbClr val="554F4D"/>
                </a:solidFill>
              </a:rPr>
              <a:t>: </a:t>
            </a:r>
            <a:r>
              <a:rPr lang="ko-KR" altLang="en-US" sz="2400" dirty="0">
                <a:solidFill>
                  <a:srgbClr val="554F4D"/>
                </a:solidFill>
              </a:rPr>
              <a:t>상호 조인</a:t>
            </a:r>
            <a:r>
              <a:rPr lang="en-US" altLang="ko-KR" sz="2400" dirty="0">
                <a:solidFill>
                  <a:srgbClr val="554F4D"/>
                </a:solidFill>
              </a:rPr>
              <a:t>, </a:t>
            </a:r>
            <a:r>
              <a:rPr lang="ko-KR" altLang="en-US" sz="2400" dirty="0">
                <a:solidFill>
                  <a:srgbClr val="554F4D"/>
                </a:solidFill>
              </a:rPr>
              <a:t>자체 조인</a:t>
            </a:r>
            <a:endParaRPr lang="en-US" altLang="ko-KR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55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4-2. </a:t>
            </a:r>
            <a:r>
              <a:rPr lang="ko-KR" altLang="en-US" sz="3600" dirty="0">
                <a:solidFill>
                  <a:srgbClr val="554F4D"/>
                </a:solidFill>
              </a:rPr>
              <a:t>조인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622300" y="1498570"/>
            <a:ext cx="94361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1. </a:t>
            </a:r>
            <a:r>
              <a:rPr lang="ko-KR" altLang="en-US" sz="2400" dirty="0">
                <a:solidFill>
                  <a:srgbClr val="554F4D"/>
                </a:solidFill>
              </a:rPr>
              <a:t>내부 조인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dirty="0">
                <a:solidFill>
                  <a:srgbClr val="554F4D"/>
                </a:solidFill>
              </a:rPr>
              <a:t>가장 많이 사용되는 조인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dirty="0">
                <a:solidFill>
                  <a:srgbClr val="554F4D"/>
                </a:solidFill>
              </a:rPr>
              <a:t>그냥 조인이라 하면 내부 조인을 뜻한다</a:t>
            </a:r>
            <a:r>
              <a:rPr lang="en-US" altLang="ko-KR" sz="2400" dirty="0">
                <a:solidFill>
                  <a:srgbClr val="554F4D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dirty="0">
                <a:solidFill>
                  <a:srgbClr val="FF0000"/>
                </a:solidFill>
              </a:rPr>
              <a:t>일대다 관계</a:t>
            </a:r>
            <a:r>
              <a:rPr lang="en-US" altLang="ko-KR" sz="2400" dirty="0">
                <a:solidFill>
                  <a:srgbClr val="554F4D"/>
                </a:solidFill>
              </a:rPr>
              <a:t>: </a:t>
            </a:r>
            <a:r>
              <a:rPr lang="ko-KR" altLang="en-US" sz="2400" dirty="0">
                <a:solidFill>
                  <a:srgbClr val="554F4D"/>
                </a:solidFill>
              </a:rPr>
              <a:t>한쪽 테이블에는 하나의 값만 존재해야 하지만</a:t>
            </a:r>
            <a:r>
              <a:rPr lang="en-US" altLang="ko-KR" sz="2400" dirty="0">
                <a:solidFill>
                  <a:srgbClr val="554F4D"/>
                </a:solidFill>
              </a:rPr>
              <a:t>,</a:t>
            </a:r>
          </a:p>
          <a:p>
            <a:pPr marL="342900" indent="-342900" algn="l">
              <a:buFontTx/>
              <a:buChar char="-"/>
            </a:pPr>
            <a:endParaRPr lang="en-US" altLang="ko-KR" sz="900" dirty="0">
              <a:solidFill>
                <a:srgbClr val="554F4D"/>
              </a:solidFill>
            </a:endParaRPr>
          </a:p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   조인된 다른 테이블에는 여러 개의 값이 존재할 수 있는 관계</a:t>
            </a:r>
            <a:r>
              <a:rPr lang="en-US" altLang="ko-KR" sz="2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9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   one-to-many, PK-FK</a:t>
            </a:r>
            <a:r>
              <a:rPr lang="ko-KR" altLang="en-US" sz="2400" dirty="0">
                <a:solidFill>
                  <a:srgbClr val="554F4D"/>
                </a:solidFill>
              </a:rPr>
              <a:t>관계라고도 한다</a:t>
            </a:r>
            <a:r>
              <a:rPr lang="en-US" altLang="ko-KR" sz="2400" dirty="0">
                <a:solidFill>
                  <a:srgbClr val="554F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829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4-2. </a:t>
            </a:r>
            <a:r>
              <a:rPr lang="ko-KR" altLang="en-US" sz="3600" dirty="0">
                <a:solidFill>
                  <a:srgbClr val="554F4D"/>
                </a:solidFill>
              </a:rPr>
              <a:t>조인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760611" y="2016146"/>
            <a:ext cx="4110431" cy="20774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altLang="ko-KR" sz="9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Select </a:t>
            </a:r>
            <a:r>
              <a:rPr lang="ko-KR" altLang="en-US" sz="2000" dirty="0">
                <a:solidFill>
                  <a:srgbClr val="554F4D"/>
                </a:solidFill>
              </a:rPr>
              <a:t>열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목록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From </a:t>
            </a:r>
            <a:r>
              <a:rPr lang="ko-KR" altLang="en-US" sz="2000" dirty="0">
                <a:solidFill>
                  <a:srgbClr val="554F4D"/>
                </a:solidFill>
              </a:rPr>
              <a:t>조인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테이블</a:t>
            </a:r>
            <a:r>
              <a:rPr lang="en-US" altLang="ko-KR" sz="2000" dirty="0">
                <a:solidFill>
                  <a:srgbClr val="554F4D"/>
                </a:solidFill>
              </a:rPr>
              <a:t>_1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(inner) join </a:t>
            </a:r>
            <a:r>
              <a:rPr lang="ko-KR" altLang="en-US" sz="2000" dirty="0">
                <a:solidFill>
                  <a:srgbClr val="554F4D"/>
                </a:solidFill>
              </a:rPr>
              <a:t>조인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테이블</a:t>
            </a:r>
            <a:r>
              <a:rPr lang="en-US" altLang="ko-KR" sz="2000" dirty="0">
                <a:solidFill>
                  <a:srgbClr val="554F4D"/>
                </a:solidFill>
              </a:rPr>
              <a:t>_2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on</a:t>
            </a:r>
            <a:r>
              <a:rPr lang="en-US" altLang="ko-KR" sz="2000" dirty="0">
                <a:solidFill>
                  <a:srgbClr val="554F4D"/>
                </a:solidFill>
              </a:rPr>
              <a:t> </a:t>
            </a:r>
            <a:r>
              <a:rPr lang="ko-KR" altLang="en-US" sz="2000" dirty="0">
                <a:solidFill>
                  <a:srgbClr val="554F4D"/>
                </a:solidFill>
              </a:rPr>
              <a:t>조인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조건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(where </a:t>
            </a:r>
            <a:r>
              <a:rPr lang="ko-KR" altLang="en-US" sz="2000" dirty="0">
                <a:solidFill>
                  <a:srgbClr val="554F4D"/>
                </a:solidFill>
              </a:rPr>
              <a:t>검색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조건</a:t>
            </a:r>
            <a:r>
              <a:rPr lang="en-US" altLang="ko-KR" sz="2000" dirty="0">
                <a:solidFill>
                  <a:srgbClr val="554F4D"/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…</a:t>
            </a:r>
            <a:endParaRPr lang="en-US" altLang="ko-KR" sz="2400" dirty="0">
              <a:solidFill>
                <a:srgbClr val="554F4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760611" y="1408405"/>
            <a:ext cx="397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내부 조인 예시</a:t>
            </a:r>
            <a:endParaRPr lang="en-US" altLang="ko-KR" sz="2400" dirty="0">
              <a:solidFill>
                <a:srgbClr val="554F4D"/>
              </a:solidFill>
            </a:endParaRP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1714414F-7504-0530-5CBC-6D70C1F0F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142453"/>
              </p:ext>
            </p:extLst>
          </p:nvPr>
        </p:nvGraphicFramePr>
        <p:xfrm>
          <a:off x="5545072" y="2030223"/>
          <a:ext cx="5379675" cy="2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29040" imgH="1085760" progId="PBrush">
                  <p:embed/>
                </p:oleObj>
              </mc:Choice>
              <mc:Fallback>
                <p:oleObj name="Bitmap Image" r:id="rId2" imgW="3029040" imgH="1085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5072" y="2030223"/>
                        <a:ext cx="5379675" cy="2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0E384DEF-4B4E-32AD-5595-8EFB39F2C0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500135"/>
              </p:ext>
            </p:extLst>
          </p:nvPr>
        </p:nvGraphicFramePr>
        <p:xfrm>
          <a:off x="622300" y="5009247"/>
          <a:ext cx="10302447" cy="941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039160" imgH="387360" progId="PBrush">
                  <p:embed/>
                </p:oleObj>
              </mc:Choice>
              <mc:Fallback>
                <p:oleObj name="Bitmap Image" r:id="rId4" imgW="8039160" imgH="387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300" y="5009247"/>
                        <a:ext cx="10302447" cy="941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71FED5-5300-2D5F-A6CD-84F85D50A513}"/>
              </a:ext>
            </a:extLst>
          </p:cNvPr>
          <p:cNvSpPr txBox="1"/>
          <p:nvPr/>
        </p:nvSpPr>
        <p:spPr>
          <a:xfrm>
            <a:off x="622300" y="4528940"/>
            <a:ext cx="3973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554F4D"/>
                </a:solidFill>
              </a:rPr>
              <a:t>실행 결과</a:t>
            </a:r>
            <a:endParaRPr lang="en-US" altLang="ko-KR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795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4-2. </a:t>
            </a:r>
            <a:r>
              <a:rPr lang="ko-KR" altLang="en-US" sz="3600" dirty="0">
                <a:solidFill>
                  <a:srgbClr val="554F4D"/>
                </a:solidFill>
              </a:rPr>
              <a:t>조인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640774" y="2815153"/>
            <a:ext cx="5739706" cy="20774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altLang="ko-KR" sz="9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Select </a:t>
            </a:r>
            <a:r>
              <a:rPr lang="ko-KR" altLang="en-US" sz="2000" dirty="0">
                <a:solidFill>
                  <a:srgbClr val="554F4D"/>
                </a:solidFill>
              </a:rPr>
              <a:t>열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목록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From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left_</a:t>
            </a:r>
            <a:r>
              <a:rPr lang="ko-KR" altLang="en-US" sz="2000" dirty="0">
                <a:solidFill>
                  <a:srgbClr val="554F4D"/>
                </a:solidFill>
              </a:rPr>
              <a:t>테이블</a:t>
            </a:r>
            <a:r>
              <a:rPr lang="en-US" altLang="ko-KR" sz="2000" dirty="0">
                <a:solidFill>
                  <a:srgbClr val="554F4D"/>
                </a:solidFill>
              </a:rPr>
              <a:t>_1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(left | right | full) outer join </a:t>
            </a:r>
            <a:r>
              <a:rPr lang="en-US" altLang="ko-KR" sz="2000" dirty="0">
                <a:solidFill>
                  <a:srgbClr val="554F4D"/>
                </a:solidFill>
              </a:rPr>
              <a:t>right_</a:t>
            </a:r>
            <a:r>
              <a:rPr lang="ko-KR" altLang="en-US" sz="2000" dirty="0">
                <a:solidFill>
                  <a:srgbClr val="554F4D"/>
                </a:solidFill>
              </a:rPr>
              <a:t>테이블</a:t>
            </a:r>
            <a:r>
              <a:rPr lang="en-US" altLang="ko-KR" sz="2000" dirty="0">
                <a:solidFill>
                  <a:srgbClr val="554F4D"/>
                </a:solidFill>
              </a:rPr>
              <a:t>_2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on</a:t>
            </a:r>
            <a:r>
              <a:rPr lang="en-US" altLang="ko-KR" sz="2000" dirty="0">
                <a:solidFill>
                  <a:srgbClr val="554F4D"/>
                </a:solidFill>
              </a:rPr>
              <a:t> </a:t>
            </a:r>
            <a:r>
              <a:rPr lang="ko-KR" altLang="en-US" sz="2000" dirty="0">
                <a:solidFill>
                  <a:srgbClr val="554F4D"/>
                </a:solidFill>
              </a:rPr>
              <a:t>조인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조건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(where </a:t>
            </a:r>
            <a:r>
              <a:rPr lang="ko-KR" altLang="en-US" sz="2000" dirty="0">
                <a:solidFill>
                  <a:srgbClr val="554F4D"/>
                </a:solidFill>
              </a:rPr>
              <a:t>검색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조건</a:t>
            </a:r>
            <a:r>
              <a:rPr lang="en-US" altLang="ko-KR" sz="2000" dirty="0">
                <a:solidFill>
                  <a:srgbClr val="554F4D"/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…</a:t>
            </a:r>
            <a:endParaRPr lang="en-US" altLang="ko-KR" sz="2400" dirty="0">
              <a:solidFill>
                <a:srgbClr val="554F4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1FED5-5300-2D5F-A6CD-84F85D50A513}"/>
              </a:ext>
            </a:extLst>
          </p:cNvPr>
          <p:cNvSpPr txBox="1"/>
          <p:nvPr/>
        </p:nvSpPr>
        <p:spPr>
          <a:xfrm>
            <a:off x="480060" y="5159544"/>
            <a:ext cx="3973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554F4D"/>
                </a:solidFill>
              </a:rPr>
              <a:t>실행 결과</a:t>
            </a:r>
            <a:endParaRPr lang="en-US" altLang="ko-KR" sz="20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5CFA3-49EE-4FC5-09F5-6FF39147AE5D}"/>
              </a:ext>
            </a:extLst>
          </p:cNvPr>
          <p:cNvSpPr txBox="1"/>
          <p:nvPr/>
        </p:nvSpPr>
        <p:spPr>
          <a:xfrm>
            <a:off x="622300" y="1289076"/>
            <a:ext cx="94361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2. </a:t>
            </a:r>
            <a:r>
              <a:rPr lang="ko-KR" altLang="en-US" sz="2400" dirty="0">
                <a:solidFill>
                  <a:srgbClr val="554F4D"/>
                </a:solidFill>
              </a:rPr>
              <a:t>외부 조인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solidFill>
                  <a:srgbClr val="554F4D"/>
                </a:solidFill>
              </a:rPr>
              <a:t>필요한 내용이 한쪽 테이블에만 있어도 결과가 나옴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left(right, full)</a:t>
            </a:r>
            <a:r>
              <a:rPr lang="ko-KR" altLang="en-US" sz="2000" dirty="0">
                <a:solidFill>
                  <a:srgbClr val="554F4D"/>
                </a:solidFill>
              </a:rPr>
              <a:t> 테이블의 결과가 모두 나오도록 지정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9291077B-2B17-15D9-AA64-EC869D639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751340"/>
              </p:ext>
            </p:extLst>
          </p:nvPr>
        </p:nvGraphicFramePr>
        <p:xfrm>
          <a:off x="6575834" y="2756619"/>
          <a:ext cx="5087845" cy="2136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822840" imgH="1041480" progId="PBrush">
                  <p:embed/>
                </p:oleObj>
              </mc:Choice>
              <mc:Fallback>
                <p:oleObj name="Bitmap Image" r:id="rId2" imgW="3822840" imgH="1041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75834" y="2756619"/>
                        <a:ext cx="5087845" cy="2136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409FF083-7732-AB16-B103-D8174EF44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841470"/>
              </p:ext>
            </p:extLst>
          </p:nvPr>
        </p:nvGraphicFramePr>
        <p:xfrm>
          <a:off x="1952108" y="5204252"/>
          <a:ext cx="3239652" cy="148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502000" imgH="1244520" progId="PBrush">
                  <p:embed/>
                </p:oleObj>
              </mc:Choice>
              <mc:Fallback>
                <p:oleObj name="Bitmap Image" r:id="rId4" imgW="2502000" imgH="1244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2108" y="5204252"/>
                        <a:ext cx="3239652" cy="1481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478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4-2. </a:t>
            </a:r>
            <a:r>
              <a:rPr lang="ko-KR" altLang="en-US" sz="3600" dirty="0">
                <a:solidFill>
                  <a:srgbClr val="554F4D"/>
                </a:solidFill>
              </a:rPr>
              <a:t>조인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6803600" y="4280916"/>
            <a:ext cx="119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554F4D"/>
                </a:solidFill>
              </a:rPr>
              <a:t>실행 결과</a:t>
            </a:r>
            <a:endParaRPr lang="en-US" altLang="ko-KR" dirty="0">
              <a:solidFill>
                <a:srgbClr val="554F4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B1855-4BAD-4BF3-E4E2-103FF40D604F}"/>
              </a:ext>
            </a:extLst>
          </p:cNvPr>
          <p:cNvSpPr txBox="1"/>
          <p:nvPr/>
        </p:nvSpPr>
        <p:spPr>
          <a:xfrm>
            <a:off x="622300" y="1945873"/>
            <a:ext cx="83489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3-1. </a:t>
            </a:r>
            <a:r>
              <a:rPr lang="ko-KR" altLang="en-US" sz="2000" dirty="0">
                <a:solidFill>
                  <a:srgbClr val="554F4D"/>
                </a:solidFill>
              </a:rPr>
              <a:t>상호 조인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solidFill>
                  <a:srgbClr val="554F4D"/>
                </a:solidFill>
              </a:rPr>
              <a:t>양쪽 테이블의 모든 행을 각각 </a:t>
            </a:r>
            <a:r>
              <a:rPr lang="ko-KR" altLang="en-US" sz="2000" dirty="0" err="1">
                <a:solidFill>
                  <a:srgbClr val="554F4D"/>
                </a:solidFill>
              </a:rPr>
              <a:t>조인시키는</a:t>
            </a:r>
            <a:r>
              <a:rPr lang="ko-KR" altLang="en-US" sz="2000" dirty="0">
                <a:solidFill>
                  <a:srgbClr val="554F4D"/>
                </a:solidFill>
              </a:rPr>
              <a:t> 기능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Left</a:t>
            </a:r>
            <a:r>
              <a:rPr lang="ko-KR" altLang="en-US" sz="2000" dirty="0">
                <a:solidFill>
                  <a:srgbClr val="554F4D"/>
                </a:solidFill>
              </a:rPr>
              <a:t> 테이블의 행 개수가 </a:t>
            </a:r>
            <a:r>
              <a:rPr lang="en-US" altLang="ko-KR" sz="2000" dirty="0">
                <a:solidFill>
                  <a:srgbClr val="554F4D"/>
                </a:solidFill>
              </a:rPr>
              <a:t>n</a:t>
            </a:r>
            <a:r>
              <a:rPr lang="ko-KR" altLang="en-US" sz="2000" dirty="0">
                <a:solidFill>
                  <a:srgbClr val="554F4D"/>
                </a:solidFill>
              </a:rPr>
              <a:t>개</a:t>
            </a:r>
            <a:r>
              <a:rPr lang="en-US" altLang="ko-KR" sz="2000" dirty="0">
                <a:solidFill>
                  <a:srgbClr val="554F4D"/>
                </a:solidFill>
              </a:rPr>
              <a:t>, right </a:t>
            </a:r>
            <a:r>
              <a:rPr lang="ko-KR" altLang="en-US" sz="2000" dirty="0">
                <a:solidFill>
                  <a:srgbClr val="554F4D"/>
                </a:solidFill>
              </a:rPr>
              <a:t>테이블의 행 개수가 </a:t>
            </a:r>
            <a:r>
              <a:rPr lang="en-US" altLang="ko-KR" sz="2000" dirty="0">
                <a:solidFill>
                  <a:srgbClr val="554F4D"/>
                </a:solidFill>
              </a:rPr>
              <a:t>m</a:t>
            </a:r>
            <a:r>
              <a:rPr lang="ko-KR" altLang="en-US" sz="2000" dirty="0">
                <a:solidFill>
                  <a:srgbClr val="554F4D"/>
                </a:solidFill>
              </a:rPr>
              <a:t>개일 때</a:t>
            </a:r>
            <a:r>
              <a:rPr lang="en-US" altLang="ko-KR" sz="2000" dirty="0">
                <a:solidFill>
                  <a:srgbClr val="554F4D"/>
                </a:solidFill>
              </a:rPr>
              <a:t>, </a:t>
            </a:r>
            <a:r>
              <a:rPr lang="ko-KR" altLang="en-US" sz="2000" dirty="0">
                <a:solidFill>
                  <a:srgbClr val="554F4D"/>
                </a:solidFill>
              </a:rPr>
              <a:t>만들어지는 행의 개수는 </a:t>
            </a:r>
            <a:r>
              <a:rPr lang="en-US" altLang="ko-KR" sz="2000" dirty="0">
                <a:solidFill>
                  <a:srgbClr val="554F4D"/>
                </a:solidFill>
              </a:rPr>
              <a:t>n x m</a:t>
            </a:r>
            <a:r>
              <a:rPr lang="ko-KR" altLang="en-US" sz="2000" dirty="0">
                <a:solidFill>
                  <a:srgbClr val="554F4D"/>
                </a:solidFill>
              </a:rPr>
              <a:t>개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solidFill>
                  <a:srgbClr val="554F4D"/>
                </a:solidFill>
              </a:rPr>
              <a:t>결과는 의미 없고</a:t>
            </a:r>
            <a:r>
              <a:rPr lang="en-US" altLang="ko-KR" sz="2000" dirty="0">
                <a:solidFill>
                  <a:srgbClr val="554F4D"/>
                </a:solidFill>
              </a:rPr>
              <a:t>, </a:t>
            </a:r>
            <a:r>
              <a:rPr lang="ko-KR" altLang="en-US" sz="2000" dirty="0">
                <a:solidFill>
                  <a:srgbClr val="554F4D"/>
                </a:solidFill>
              </a:rPr>
              <a:t>테스트용으로 대량의 데이터를 생성할 때 사용된다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367CC-0E37-F531-5759-C91FEEEE16BC}"/>
              </a:ext>
            </a:extLst>
          </p:cNvPr>
          <p:cNvSpPr txBox="1"/>
          <p:nvPr/>
        </p:nvSpPr>
        <p:spPr>
          <a:xfrm>
            <a:off x="667444" y="4465582"/>
            <a:ext cx="5739706" cy="13234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예시</a:t>
            </a:r>
            <a:r>
              <a:rPr lang="en-US" altLang="ko-KR" sz="2000" dirty="0">
                <a:solidFill>
                  <a:srgbClr val="554F4D"/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Select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*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from buy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cross join member;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E1100A1D-96A5-867C-0948-4F0C50084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103202"/>
              </p:ext>
            </p:extLst>
          </p:nvPr>
        </p:nvGraphicFramePr>
        <p:xfrm>
          <a:off x="6803600" y="4785084"/>
          <a:ext cx="2753041" cy="92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28840" imgH="482760" progId="PBrush">
                  <p:embed/>
                </p:oleObj>
              </mc:Choice>
              <mc:Fallback>
                <p:oleObj name="Bitmap Image" r:id="rId2" imgW="1428840" imgH="482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03600" y="4785084"/>
                        <a:ext cx="2753041" cy="929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73B607-0F5B-E9AF-D898-2B4646102D0D}"/>
              </a:ext>
            </a:extLst>
          </p:cNvPr>
          <p:cNvSpPr txBox="1"/>
          <p:nvPr/>
        </p:nvSpPr>
        <p:spPr>
          <a:xfrm>
            <a:off x="774700" y="1441476"/>
            <a:ext cx="943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3. </a:t>
            </a:r>
            <a:r>
              <a:rPr lang="ko-KR" altLang="en-US" sz="2400" dirty="0">
                <a:solidFill>
                  <a:srgbClr val="554F4D"/>
                </a:solidFill>
              </a:rPr>
              <a:t>기타 조인</a:t>
            </a:r>
            <a:endParaRPr lang="en-US" altLang="ko-KR" sz="24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7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4-2. </a:t>
            </a:r>
            <a:r>
              <a:rPr lang="ko-KR" altLang="en-US" sz="3600" dirty="0">
                <a:solidFill>
                  <a:srgbClr val="554F4D"/>
                </a:solidFill>
              </a:rPr>
              <a:t>조인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7779172" y="2880803"/>
            <a:ext cx="119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554F4D"/>
                </a:solidFill>
              </a:rPr>
              <a:t>실행 결과</a:t>
            </a:r>
            <a:endParaRPr lang="en-US" altLang="ko-KR" dirty="0">
              <a:solidFill>
                <a:srgbClr val="554F4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B1855-4BAD-4BF3-E4E2-103FF40D604F}"/>
              </a:ext>
            </a:extLst>
          </p:cNvPr>
          <p:cNvSpPr txBox="1"/>
          <p:nvPr/>
        </p:nvSpPr>
        <p:spPr>
          <a:xfrm>
            <a:off x="622300" y="1945873"/>
            <a:ext cx="8348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3-2. </a:t>
            </a:r>
            <a:r>
              <a:rPr lang="ko-KR" altLang="en-US" sz="2000" dirty="0">
                <a:solidFill>
                  <a:srgbClr val="554F4D"/>
                </a:solidFill>
              </a:rPr>
              <a:t>자체 조인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solidFill>
                  <a:srgbClr val="554F4D"/>
                </a:solidFill>
              </a:rPr>
              <a:t>자기 자신과 조인하는 기능</a:t>
            </a:r>
            <a:endParaRPr lang="en-US" altLang="ko-KR" sz="2000" dirty="0">
              <a:solidFill>
                <a:srgbClr val="554F4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367CC-0E37-F531-5759-C91FEEEE16BC}"/>
              </a:ext>
            </a:extLst>
          </p:cNvPr>
          <p:cNvSpPr txBox="1"/>
          <p:nvPr/>
        </p:nvSpPr>
        <p:spPr>
          <a:xfrm>
            <a:off x="575236" y="2880803"/>
            <a:ext cx="6811084" cy="246221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예시</a:t>
            </a:r>
            <a:r>
              <a:rPr lang="en-US" altLang="ko-KR" sz="2000" dirty="0">
                <a:solidFill>
                  <a:srgbClr val="554F4D"/>
                </a:solidFill>
              </a:rPr>
              <a:t>)</a:t>
            </a:r>
          </a:p>
          <a:p>
            <a:pPr algn="l"/>
            <a:r>
              <a:rPr lang="en-US" altLang="ko-KR" dirty="0">
                <a:solidFill>
                  <a:srgbClr val="554F4D"/>
                </a:solidFill>
              </a:rPr>
              <a:t>Select</a:t>
            </a:r>
            <a:r>
              <a:rPr lang="ko-KR" altLang="en-US" dirty="0">
                <a:solidFill>
                  <a:srgbClr val="554F4D"/>
                </a:solidFill>
              </a:rPr>
              <a:t> </a:t>
            </a:r>
            <a:r>
              <a:rPr lang="en-US" altLang="ko-KR" dirty="0" err="1">
                <a:solidFill>
                  <a:srgbClr val="554F4D"/>
                </a:solidFill>
              </a:rPr>
              <a:t>A.emp</a:t>
            </a:r>
            <a:r>
              <a:rPr lang="en-US" altLang="ko-KR" dirty="0">
                <a:solidFill>
                  <a:srgbClr val="554F4D"/>
                </a:solidFill>
              </a:rPr>
              <a:t> ‘</a:t>
            </a:r>
            <a:r>
              <a:rPr lang="ko-KR" altLang="en-US" dirty="0">
                <a:solidFill>
                  <a:srgbClr val="554F4D"/>
                </a:solidFill>
              </a:rPr>
              <a:t>직원</a:t>
            </a:r>
            <a:r>
              <a:rPr lang="en-US" altLang="ko-KR" dirty="0">
                <a:solidFill>
                  <a:srgbClr val="554F4D"/>
                </a:solidFill>
              </a:rPr>
              <a:t>’, </a:t>
            </a:r>
            <a:r>
              <a:rPr lang="en-US" altLang="ko-KR" dirty="0" err="1">
                <a:solidFill>
                  <a:srgbClr val="554F4D"/>
                </a:solidFill>
              </a:rPr>
              <a:t>B.emp</a:t>
            </a:r>
            <a:r>
              <a:rPr lang="en-US" altLang="ko-KR" dirty="0">
                <a:solidFill>
                  <a:srgbClr val="554F4D"/>
                </a:solidFill>
              </a:rPr>
              <a:t> ‘</a:t>
            </a:r>
            <a:r>
              <a:rPr lang="ko-KR" altLang="en-US" dirty="0">
                <a:solidFill>
                  <a:srgbClr val="554F4D"/>
                </a:solidFill>
              </a:rPr>
              <a:t>직속상관</a:t>
            </a:r>
            <a:r>
              <a:rPr lang="en-US" altLang="ko-KR" dirty="0">
                <a:solidFill>
                  <a:srgbClr val="554F4D"/>
                </a:solidFill>
              </a:rPr>
              <a:t>’, </a:t>
            </a:r>
            <a:r>
              <a:rPr lang="en-US" altLang="ko-KR" dirty="0" err="1">
                <a:solidFill>
                  <a:srgbClr val="554F4D"/>
                </a:solidFill>
              </a:rPr>
              <a:t>B.phone</a:t>
            </a:r>
            <a:r>
              <a:rPr lang="en-US" altLang="ko-KR" dirty="0">
                <a:solidFill>
                  <a:srgbClr val="554F4D"/>
                </a:solidFill>
              </a:rPr>
              <a:t> ‘</a:t>
            </a:r>
            <a:r>
              <a:rPr lang="ko-KR" altLang="en-US" dirty="0">
                <a:solidFill>
                  <a:srgbClr val="554F4D"/>
                </a:solidFill>
              </a:rPr>
              <a:t>직속상관 연락처</a:t>
            </a:r>
            <a:r>
              <a:rPr lang="en-US" altLang="ko-KR" dirty="0">
                <a:solidFill>
                  <a:srgbClr val="554F4D"/>
                </a:solidFill>
              </a:rPr>
              <a:t>＇</a:t>
            </a:r>
          </a:p>
          <a:p>
            <a:pPr algn="l"/>
            <a:r>
              <a:rPr lang="en-US" altLang="ko-KR" dirty="0">
                <a:solidFill>
                  <a:srgbClr val="554F4D"/>
                </a:solidFill>
              </a:rPr>
              <a:t>	from </a:t>
            </a:r>
            <a:r>
              <a:rPr lang="en-US" altLang="ko-KR" dirty="0" err="1">
                <a:solidFill>
                  <a:srgbClr val="554F4D"/>
                </a:solidFill>
              </a:rPr>
              <a:t>emp_table</a:t>
            </a:r>
            <a:r>
              <a:rPr lang="en-US" altLang="ko-KR" dirty="0">
                <a:solidFill>
                  <a:srgbClr val="554F4D"/>
                </a:solidFill>
              </a:rPr>
              <a:t> A</a:t>
            </a:r>
          </a:p>
          <a:p>
            <a:pPr algn="l"/>
            <a:r>
              <a:rPr lang="en-US" altLang="ko-KR" dirty="0">
                <a:solidFill>
                  <a:srgbClr val="554F4D"/>
                </a:solidFill>
              </a:rPr>
              <a:t>	inner join </a:t>
            </a:r>
            <a:r>
              <a:rPr lang="en-US" altLang="ko-KR" dirty="0" err="1">
                <a:solidFill>
                  <a:srgbClr val="554F4D"/>
                </a:solidFill>
              </a:rPr>
              <a:t>emp_table</a:t>
            </a:r>
            <a:r>
              <a:rPr lang="en-US" altLang="ko-KR" dirty="0">
                <a:solidFill>
                  <a:srgbClr val="554F4D"/>
                </a:solidFill>
              </a:rPr>
              <a:t> B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</a:t>
            </a:r>
            <a:r>
              <a:rPr lang="en-US" altLang="ko-KR" dirty="0">
                <a:solidFill>
                  <a:srgbClr val="554F4D"/>
                </a:solidFill>
              </a:rPr>
              <a:t>on </a:t>
            </a:r>
            <a:r>
              <a:rPr lang="en-US" altLang="ko-KR" dirty="0" err="1">
                <a:solidFill>
                  <a:srgbClr val="554F4D"/>
                </a:solidFill>
              </a:rPr>
              <a:t>A.menager</a:t>
            </a:r>
            <a:r>
              <a:rPr lang="en-US" altLang="ko-KR" dirty="0">
                <a:solidFill>
                  <a:srgbClr val="554F4D"/>
                </a:solidFill>
              </a:rPr>
              <a:t> = </a:t>
            </a:r>
            <a:r>
              <a:rPr lang="en-US" altLang="ko-KR" dirty="0" err="1">
                <a:solidFill>
                  <a:srgbClr val="554F4D"/>
                </a:solidFill>
              </a:rPr>
              <a:t>B.emo</a:t>
            </a:r>
            <a:endParaRPr lang="en-US" altLang="ko-KR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where </a:t>
            </a:r>
            <a:r>
              <a:rPr lang="en-US" altLang="ko-KR" sz="2000" dirty="0" err="1">
                <a:solidFill>
                  <a:srgbClr val="554F4D"/>
                </a:solidFill>
              </a:rPr>
              <a:t>A.emp</a:t>
            </a:r>
            <a:r>
              <a:rPr lang="en-US" altLang="ko-KR" sz="2000" dirty="0">
                <a:solidFill>
                  <a:srgbClr val="554F4D"/>
                </a:solidFill>
              </a:rPr>
              <a:t>=‘</a:t>
            </a:r>
            <a:r>
              <a:rPr lang="ko-KR" altLang="en-US" sz="2000" dirty="0">
                <a:solidFill>
                  <a:srgbClr val="554F4D"/>
                </a:solidFill>
              </a:rPr>
              <a:t>경리부장</a:t>
            </a:r>
            <a:r>
              <a:rPr lang="en-US" altLang="ko-KR" sz="2000" dirty="0">
                <a:solidFill>
                  <a:srgbClr val="554F4D"/>
                </a:solidFill>
              </a:rPr>
              <a:t>’;</a:t>
            </a:r>
          </a:p>
          <a:p>
            <a:pPr algn="l"/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=&gt; </a:t>
            </a:r>
            <a:r>
              <a:rPr lang="ko-KR" altLang="en-US" sz="2000" dirty="0">
                <a:solidFill>
                  <a:srgbClr val="554F4D"/>
                </a:solidFill>
              </a:rPr>
              <a:t>경리부장의 직속상관의 연락처를 조회한다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3B607-0F5B-E9AF-D898-2B4646102D0D}"/>
              </a:ext>
            </a:extLst>
          </p:cNvPr>
          <p:cNvSpPr txBox="1"/>
          <p:nvPr/>
        </p:nvSpPr>
        <p:spPr>
          <a:xfrm>
            <a:off x="774700" y="1441476"/>
            <a:ext cx="943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3. </a:t>
            </a:r>
            <a:r>
              <a:rPr lang="ko-KR" altLang="en-US" sz="2400" dirty="0">
                <a:solidFill>
                  <a:srgbClr val="554F4D"/>
                </a:solidFill>
              </a:rPr>
              <a:t>기타 조인</a:t>
            </a:r>
            <a:endParaRPr lang="en-US" altLang="ko-KR" sz="2400" dirty="0">
              <a:solidFill>
                <a:srgbClr val="554F4D"/>
              </a:solidFill>
            </a:endParaRPr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30847085-90D8-7E9D-7B8A-0D2CC3B66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701028"/>
              </p:ext>
            </p:extLst>
          </p:nvPr>
        </p:nvGraphicFramePr>
        <p:xfrm>
          <a:off x="7874974" y="3344340"/>
          <a:ext cx="3488213" cy="10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597040" imgH="527040" progId="PBrush">
                  <p:embed/>
                </p:oleObj>
              </mc:Choice>
              <mc:Fallback>
                <p:oleObj name="Bitmap Image" r:id="rId2" imgW="2597040" imgH="527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74974" y="3344340"/>
                        <a:ext cx="3488213" cy="10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067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4461578" y="2964189"/>
            <a:ext cx="3268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554F4D"/>
                </a:solidFill>
              </a:rPr>
              <a:t>4-3. SQL </a:t>
            </a:r>
            <a:r>
              <a:rPr lang="ko-KR" altLang="en-US" sz="2800" dirty="0">
                <a:solidFill>
                  <a:srgbClr val="554F4D"/>
                </a:solidFill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638326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706001" y="3151137"/>
            <a:ext cx="5701149" cy="245425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altLang="ko-KR" sz="9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delimiter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$$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create procedure </a:t>
            </a:r>
            <a:r>
              <a:rPr lang="ko-KR" altLang="en-US" sz="2000" dirty="0" err="1">
                <a:solidFill>
                  <a:srgbClr val="554F4D"/>
                </a:solidFill>
              </a:rPr>
              <a:t>스토어드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프로시저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이름</a:t>
            </a:r>
            <a:r>
              <a:rPr lang="en-US" altLang="ko-KR" sz="2000" dirty="0">
                <a:solidFill>
                  <a:srgbClr val="554F4D"/>
                </a:solidFill>
              </a:rPr>
              <a:t>()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begin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…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end $$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delimiter ;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call </a:t>
            </a:r>
            <a:r>
              <a:rPr lang="ko-KR" altLang="en-US" sz="2000" dirty="0" err="1">
                <a:solidFill>
                  <a:srgbClr val="554F4D"/>
                </a:solidFill>
              </a:rPr>
              <a:t>스토어드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프로시저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이름</a:t>
            </a:r>
            <a:r>
              <a:rPr lang="en-US" altLang="ko-KR" sz="2000" dirty="0">
                <a:solidFill>
                  <a:srgbClr val="554F4D"/>
                </a:solidFill>
              </a:rPr>
              <a:t>();</a:t>
            </a:r>
            <a:endParaRPr lang="en-US" altLang="ko-KR" dirty="0">
              <a:solidFill>
                <a:srgbClr val="554F4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760611" y="1408405"/>
            <a:ext cx="58840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1. </a:t>
            </a:r>
            <a:r>
              <a:rPr lang="ko-KR" altLang="en-US" sz="2400" dirty="0" err="1">
                <a:solidFill>
                  <a:srgbClr val="554F4D"/>
                </a:solidFill>
              </a:rPr>
              <a:t>스토어드</a:t>
            </a:r>
            <a:r>
              <a:rPr lang="ko-KR" altLang="en-US" sz="2400" dirty="0">
                <a:solidFill>
                  <a:srgbClr val="554F4D"/>
                </a:solidFill>
              </a:rPr>
              <a:t> 프로시저</a:t>
            </a:r>
            <a:endParaRPr lang="en-US" altLang="ko-KR" sz="2400" dirty="0">
              <a:solidFill>
                <a:srgbClr val="554F4D"/>
              </a:solidFill>
            </a:endParaRPr>
          </a:p>
          <a:p>
            <a:r>
              <a:rPr lang="en-US" altLang="ko-KR" sz="2000" dirty="0">
                <a:solidFill>
                  <a:srgbClr val="554F4D"/>
                </a:solidFill>
              </a:rPr>
              <a:t>- MySQL</a:t>
            </a:r>
            <a:r>
              <a:rPr lang="ko-KR" altLang="en-US" sz="2000" dirty="0">
                <a:solidFill>
                  <a:srgbClr val="554F4D"/>
                </a:solidFill>
              </a:rPr>
              <a:t>에서 프로그래밍 기능이 필요할 때 사용하는 데이터베이스 개체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A2ADD-C4E1-0DBC-44F8-09D6928ABAAA}"/>
              </a:ext>
            </a:extLst>
          </p:cNvPr>
          <p:cNvSpPr txBox="1"/>
          <p:nvPr/>
        </p:nvSpPr>
        <p:spPr>
          <a:xfrm>
            <a:off x="706001" y="2618325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구문</a:t>
            </a:r>
          </a:p>
        </p:txBody>
      </p:sp>
    </p:spTree>
    <p:extLst>
      <p:ext uri="{BB962C8B-B14F-4D97-AF65-F5344CB8AC3E}">
        <p14:creationId xmlns:p14="http://schemas.microsoft.com/office/powerpoint/2010/main" val="656099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9E338-B613-9C90-6604-383FAC90D6C2}"/>
              </a:ext>
            </a:extLst>
          </p:cNvPr>
          <p:cNvSpPr txBox="1"/>
          <p:nvPr/>
        </p:nvSpPr>
        <p:spPr>
          <a:xfrm>
            <a:off x="811411" y="1615440"/>
            <a:ext cx="623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4-1. MySQL</a:t>
            </a:r>
            <a:r>
              <a:rPr lang="ko-KR" altLang="en-US" sz="3600" dirty="0">
                <a:solidFill>
                  <a:srgbClr val="554F4D"/>
                </a:solidFill>
              </a:rPr>
              <a:t>의 데이터 형식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9D2FA-8313-C979-10E2-E5B438976386}"/>
              </a:ext>
            </a:extLst>
          </p:cNvPr>
          <p:cNvSpPr txBox="1"/>
          <p:nvPr/>
        </p:nvSpPr>
        <p:spPr>
          <a:xfrm>
            <a:off x="811411" y="4409952"/>
            <a:ext cx="623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8569C-2696-ED9F-73F5-AAC337B38252}"/>
              </a:ext>
            </a:extLst>
          </p:cNvPr>
          <p:cNvSpPr txBox="1"/>
          <p:nvPr/>
        </p:nvSpPr>
        <p:spPr>
          <a:xfrm>
            <a:off x="811411" y="3022728"/>
            <a:ext cx="623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4-2. </a:t>
            </a:r>
            <a:r>
              <a:rPr lang="ko-KR" altLang="en-US" sz="3600" dirty="0">
                <a:solidFill>
                  <a:srgbClr val="554F4D"/>
                </a:solidFill>
              </a:rPr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65003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614560" y="1289076"/>
            <a:ext cx="588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문법 </a:t>
            </a:r>
            <a:r>
              <a:rPr lang="en-US" altLang="ko-KR" sz="2400" dirty="0">
                <a:solidFill>
                  <a:srgbClr val="554F4D"/>
                </a:solidFill>
              </a:rPr>
              <a:t>1. IF</a:t>
            </a:r>
            <a:r>
              <a:rPr lang="ko-KR" altLang="en-US" sz="2400" dirty="0">
                <a:solidFill>
                  <a:srgbClr val="554F4D"/>
                </a:solidFill>
              </a:rPr>
              <a:t>문</a:t>
            </a:r>
            <a:endParaRPr lang="en-US" altLang="ko-KR" sz="20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A2ADD-C4E1-0DBC-44F8-09D6928ABAAA}"/>
              </a:ext>
            </a:extLst>
          </p:cNvPr>
          <p:cNvSpPr txBox="1"/>
          <p:nvPr/>
        </p:nvSpPr>
        <p:spPr>
          <a:xfrm>
            <a:off x="677343" y="1997211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구문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6118ABCA-D4B3-0CB9-883D-C69DA1DCD2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067342"/>
              </p:ext>
            </p:extLst>
          </p:nvPr>
        </p:nvGraphicFramePr>
        <p:xfrm>
          <a:off x="677342" y="2643790"/>
          <a:ext cx="9096577" cy="3396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69160" imgH="2228760" progId="PBrush">
                  <p:embed/>
                </p:oleObj>
              </mc:Choice>
              <mc:Fallback>
                <p:oleObj name="Bitmap Image" r:id="rId2" imgW="5969160" imgH="2228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7342" y="2643790"/>
                        <a:ext cx="9096577" cy="3396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0397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614560" y="1289076"/>
            <a:ext cx="588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문법 </a:t>
            </a:r>
            <a:r>
              <a:rPr lang="en-US" altLang="ko-KR" sz="2400" dirty="0">
                <a:solidFill>
                  <a:srgbClr val="554F4D"/>
                </a:solidFill>
              </a:rPr>
              <a:t>1-2. IF-ELSE</a:t>
            </a:r>
            <a:r>
              <a:rPr lang="ko-KR" altLang="en-US" sz="2400" dirty="0">
                <a:solidFill>
                  <a:srgbClr val="554F4D"/>
                </a:solidFill>
              </a:rPr>
              <a:t>문</a:t>
            </a:r>
            <a:endParaRPr lang="en-US" altLang="ko-KR" sz="20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A2ADD-C4E1-0DBC-44F8-09D6928ABAAA}"/>
              </a:ext>
            </a:extLst>
          </p:cNvPr>
          <p:cNvSpPr txBox="1"/>
          <p:nvPr/>
        </p:nvSpPr>
        <p:spPr>
          <a:xfrm>
            <a:off x="677343" y="1997211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구문</a:t>
            </a: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5AA81F15-A76D-3A07-CCC5-89A621F8F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593317"/>
              </p:ext>
            </p:extLst>
          </p:nvPr>
        </p:nvGraphicFramePr>
        <p:xfrm>
          <a:off x="614560" y="2578073"/>
          <a:ext cx="8366880" cy="350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194440" imgH="2990880" progId="PBrush">
                  <p:embed/>
                </p:oleObj>
              </mc:Choice>
              <mc:Fallback>
                <p:oleObj name="Bitmap Image" r:id="rId2" imgW="5194440" imgH="2990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560" y="2578073"/>
                        <a:ext cx="8366880" cy="3505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950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614560" y="1289076"/>
            <a:ext cx="588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문법 </a:t>
            </a:r>
            <a:r>
              <a:rPr lang="en-US" altLang="ko-KR" sz="2400" dirty="0">
                <a:solidFill>
                  <a:srgbClr val="554F4D"/>
                </a:solidFill>
              </a:rPr>
              <a:t>1-3. IF</a:t>
            </a:r>
            <a:r>
              <a:rPr lang="ko-KR" altLang="en-US" sz="2400" dirty="0">
                <a:solidFill>
                  <a:srgbClr val="554F4D"/>
                </a:solidFill>
              </a:rPr>
              <a:t>문 활용</a:t>
            </a:r>
            <a:endParaRPr lang="en-US" altLang="ko-KR" sz="20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A2ADD-C4E1-0DBC-44F8-09D6928ABAAA}"/>
              </a:ext>
            </a:extLst>
          </p:cNvPr>
          <p:cNvSpPr txBox="1"/>
          <p:nvPr/>
        </p:nvSpPr>
        <p:spPr>
          <a:xfrm>
            <a:off x="677343" y="1997211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구문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730D37A7-902E-CE54-9E8F-334AD16E5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745434"/>
              </p:ext>
            </p:extLst>
          </p:nvPr>
        </p:nvGraphicFramePr>
        <p:xfrm>
          <a:off x="622299" y="2522810"/>
          <a:ext cx="5656013" cy="345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235400" imgH="2584440" progId="PBrush">
                  <p:embed/>
                </p:oleObj>
              </mc:Choice>
              <mc:Fallback>
                <p:oleObj name="Bitmap Image" r:id="rId2" imgW="4235400" imgH="2584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2299" y="2522810"/>
                        <a:ext cx="5656013" cy="345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E50F39BC-BAC4-625B-5CBE-3A853B747F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52188"/>
              </p:ext>
            </p:extLst>
          </p:nvPr>
        </p:nvGraphicFramePr>
        <p:xfrm>
          <a:off x="5861685" y="2397321"/>
          <a:ext cx="5578476" cy="3576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686640" imgH="2978280" progId="PBrush">
                  <p:embed/>
                </p:oleObj>
              </mc:Choice>
              <mc:Fallback>
                <p:oleObj name="Bitmap Image" r:id="rId4" imgW="6686640" imgH="2978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1685" y="2397321"/>
                        <a:ext cx="5578476" cy="3576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390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614560" y="1289076"/>
            <a:ext cx="588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문법 </a:t>
            </a:r>
            <a:r>
              <a:rPr lang="en-US" altLang="ko-KR" sz="2400" dirty="0">
                <a:solidFill>
                  <a:srgbClr val="554F4D"/>
                </a:solidFill>
              </a:rPr>
              <a:t>2. CASE</a:t>
            </a:r>
            <a:r>
              <a:rPr lang="ko-KR" altLang="en-US" sz="2400" dirty="0">
                <a:solidFill>
                  <a:srgbClr val="554F4D"/>
                </a:solidFill>
              </a:rPr>
              <a:t>문</a:t>
            </a:r>
            <a:endParaRPr lang="en-US" altLang="ko-KR" sz="20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A2ADD-C4E1-0DBC-44F8-09D6928ABAAA}"/>
              </a:ext>
            </a:extLst>
          </p:cNvPr>
          <p:cNvSpPr txBox="1"/>
          <p:nvPr/>
        </p:nvSpPr>
        <p:spPr>
          <a:xfrm>
            <a:off x="677343" y="1997211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구문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F73F6F18-94F7-E26C-5ADD-715132F16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155718"/>
              </p:ext>
            </p:extLst>
          </p:nvPr>
        </p:nvGraphicFramePr>
        <p:xfrm>
          <a:off x="2014220" y="2095150"/>
          <a:ext cx="4579620" cy="4015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629080" imgH="2305080" progId="PBrush">
                  <p:embed/>
                </p:oleObj>
              </mc:Choice>
              <mc:Fallback>
                <p:oleObj name="Bitmap Image" r:id="rId2" imgW="2629080" imgH="2305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4220" y="2095150"/>
                        <a:ext cx="4579620" cy="4015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7322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614560" y="1289076"/>
            <a:ext cx="588402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문법 </a:t>
            </a:r>
            <a:r>
              <a:rPr lang="en-US" altLang="ko-KR" sz="2400" dirty="0">
                <a:solidFill>
                  <a:srgbClr val="554F4D"/>
                </a:solidFill>
              </a:rPr>
              <a:t>3. while</a:t>
            </a:r>
            <a:r>
              <a:rPr lang="ko-KR" altLang="en-US" sz="2400" dirty="0">
                <a:solidFill>
                  <a:srgbClr val="554F4D"/>
                </a:solidFill>
              </a:rPr>
              <a:t>문</a:t>
            </a:r>
            <a:endParaRPr lang="en-US" altLang="ko-KR" sz="2400" dirty="0">
              <a:solidFill>
                <a:srgbClr val="554F4D"/>
              </a:solidFill>
            </a:endParaRPr>
          </a:p>
          <a:p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Iterate </a:t>
            </a:r>
            <a:r>
              <a:rPr lang="ko-KR" altLang="en-US" sz="2000" dirty="0">
                <a:solidFill>
                  <a:srgbClr val="554F4D"/>
                </a:solidFill>
              </a:rPr>
              <a:t>문</a:t>
            </a:r>
            <a:r>
              <a:rPr lang="en-US" altLang="ko-KR" sz="2000" dirty="0">
                <a:solidFill>
                  <a:srgbClr val="554F4D"/>
                </a:solidFill>
              </a:rPr>
              <a:t>: </a:t>
            </a:r>
            <a:r>
              <a:rPr lang="ko-KR" altLang="en-US" sz="2000" dirty="0">
                <a:solidFill>
                  <a:srgbClr val="554F4D"/>
                </a:solidFill>
              </a:rPr>
              <a:t>지정한 레이블로 가서 계속 진행한다</a:t>
            </a:r>
            <a:r>
              <a:rPr lang="en-US" altLang="ko-KR" sz="2000" dirty="0">
                <a:solidFill>
                  <a:srgbClr val="554F4D"/>
                </a:solidFill>
              </a:rPr>
              <a:t>. Continue</a:t>
            </a:r>
            <a:r>
              <a:rPr lang="ko-KR" altLang="en-US" sz="2000" dirty="0">
                <a:solidFill>
                  <a:srgbClr val="554F4D"/>
                </a:solidFill>
              </a:rPr>
              <a:t>와 유사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Leave</a:t>
            </a:r>
            <a:r>
              <a:rPr lang="ko-KR" altLang="en-US" sz="2000" dirty="0">
                <a:solidFill>
                  <a:srgbClr val="554F4D"/>
                </a:solidFill>
              </a:rPr>
              <a:t> 문</a:t>
            </a:r>
            <a:r>
              <a:rPr lang="en-US" altLang="ko-KR" sz="2000" dirty="0">
                <a:solidFill>
                  <a:srgbClr val="554F4D"/>
                </a:solidFill>
              </a:rPr>
              <a:t>: </a:t>
            </a:r>
            <a:r>
              <a:rPr lang="ko-KR" altLang="en-US" sz="2000" dirty="0">
                <a:solidFill>
                  <a:srgbClr val="554F4D"/>
                </a:solidFill>
              </a:rPr>
              <a:t>지정한 레이블을 빠져나간다</a:t>
            </a:r>
            <a:r>
              <a:rPr lang="en-US" altLang="ko-KR" sz="2000" dirty="0">
                <a:solidFill>
                  <a:srgbClr val="554F4D"/>
                </a:solidFill>
              </a:rPr>
              <a:t>.          Break</a:t>
            </a:r>
            <a:r>
              <a:rPr lang="ko-KR" altLang="en-US" sz="2000" dirty="0">
                <a:solidFill>
                  <a:srgbClr val="554F4D"/>
                </a:solidFill>
              </a:rPr>
              <a:t>와 유사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A2ADD-C4E1-0DBC-44F8-09D6928ABAAA}"/>
              </a:ext>
            </a:extLst>
          </p:cNvPr>
          <p:cNvSpPr txBox="1"/>
          <p:nvPr/>
        </p:nvSpPr>
        <p:spPr>
          <a:xfrm>
            <a:off x="7404444" y="1370051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구문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BB1F8F42-1A8C-A411-66A1-3CABD6CEE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020879"/>
              </p:ext>
            </p:extLst>
          </p:nvPr>
        </p:nvGraphicFramePr>
        <p:xfrm>
          <a:off x="7404444" y="1997211"/>
          <a:ext cx="3639475" cy="410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565360" imgH="2895480" progId="PBrush">
                  <p:embed/>
                </p:oleObj>
              </mc:Choice>
              <mc:Fallback>
                <p:oleObj name="Bitmap Image" r:id="rId2" imgW="2565360" imgH="2895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04444" y="1997211"/>
                        <a:ext cx="3639475" cy="4107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18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614560" y="1289076"/>
            <a:ext cx="588402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2. </a:t>
            </a:r>
            <a:r>
              <a:rPr lang="ko-KR" altLang="en-US" sz="2400" dirty="0">
                <a:solidFill>
                  <a:srgbClr val="554F4D"/>
                </a:solidFill>
              </a:rPr>
              <a:t>동적 </a:t>
            </a:r>
            <a:r>
              <a:rPr lang="en-US" altLang="ko-KR" sz="2400" dirty="0">
                <a:solidFill>
                  <a:srgbClr val="554F4D"/>
                </a:solidFill>
              </a:rPr>
              <a:t>SQL</a:t>
            </a:r>
          </a:p>
          <a:p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554F4D"/>
                </a:solidFill>
              </a:rPr>
              <a:t>SQL</a:t>
            </a:r>
            <a:r>
              <a:rPr lang="ko-KR" altLang="en-US" sz="2400" dirty="0">
                <a:solidFill>
                  <a:srgbClr val="554F4D"/>
                </a:solidFill>
              </a:rPr>
              <a:t>의 내용을 실시간으로 변동 적용하여 동적으로 사용할 수 있다</a:t>
            </a:r>
            <a:r>
              <a:rPr lang="en-US" altLang="ko-KR" sz="2400" dirty="0">
                <a:solidFill>
                  <a:srgbClr val="554F4D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prepare: SQL</a:t>
            </a:r>
            <a:r>
              <a:rPr lang="ko-KR" altLang="en-US" sz="2000" dirty="0">
                <a:solidFill>
                  <a:srgbClr val="554F4D"/>
                </a:solidFill>
              </a:rPr>
              <a:t>문을 실행하지는 않고 저장만 </a:t>
            </a:r>
            <a:r>
              <a:rPr lang="ko-KR" altLang="en-US" sz="2000" dirty="0" err="1">
                <a:solidFill>
                  <a:srgbClr val="554F4D"/>
                </a:solidFill>
              </a:rPr>
              <a:t>해놓는다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execute: </a:t>
            </a:r>
            <a:r>
              <a:rPr lang="en-US" altLang="ko-KR" sz="2000" dirty="0" err="1">
                <a:solidFill>
                  <a:srgbClr val="554F4D"/>
                </a:solidFill>
              </a:rPr>
              <a:t>prepar</a:t>
            </a:r>
            <a:r>
              <a:rPr lang="ko-KR" altLang="en-US" sz="2000" dirty="0">
                <a:solidFill>
                  <a:srgbClr val="554F4D"/>
                </a:solidFill>
              </a:rPr>
              <a:t>로 </a:t>
            </a:r>
            <a:r>
              <a:rPr lang="ko-KR" altLang="en-US" sz="2000" dirty="0" err="1">
                <a:solidFill>
                  <a:srgbClr val="554F4D"/>
                </a:solidFill>
              </a:rPr>
              <a:t>저장해놓은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SQL</a:t>
            </a:r>
            <a:r>
              <a:rPr lang="ko-KR" altLang="en-US" sz="2000" dirty="0">
                <a:solidFill>
                  <a:srgbClr val="554F4D"/>
                </a:solidFill>
              </a:rPr>
              <a:t>문을 실행한다</a:t>
            </a:r>
            <a:r>
              <a:rPr lang="en-US" altLang="ko-KR" sz="2000" dirty="0">
                <a:solidFill>
                  <a:srgbClr val="554F4D"/>
                </a:solidFill>
              </a:rPr>
              <a:t>. </a:t>
            </a:r>
            <a:r>
              <a:rPr lang="ko-KR" altLang="en-US" sz="2000" dirty="0">
                <a:solidFill>
                  <a:srgbClr val="554F4D"/>
                </a:solidFill>
              </a:rPr>
              <a:t>이 때 변수를 전달하여 동적인 </a:t>
            </a:r>
            <a:r>
              <a:rPr lang="en-US" altLang="ko-KR" sz="2000" dirty="0">
                <a:solidFill>
                  <a:srgbClr val="554F4D"/>
                </a:solidFill>
              </a:rPr>
              <a:t>SQL</a:t>
            </a:r>
            <a:r>
              <a:rPr lang="ko-KR" altLang="en-US" sz="2000" dirty="0">
                <a:solidFill>
                  <a:srgbClr val="554F4D"/>
                </a:solidFill>
              </a:rPr>
              <a:t> 실행이 가능하다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rgbClr val="554F4D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deallocate: </a:t>
            </a:r>
            <a:r>
              <a:rPr lang="en-US" altLang="ko-KR" sz="2000" dirty="0" err="1">
                <a:solidFill>
                  <a:srgbClr val="554F4D"/>
                </a:solidFill>
              </a:rPr>
              <a:t>prepar</a:t>
            </a:r>
            <a:r>
              <a:rPr lang="ko-KR" altLang="en-US" sz="2000" dirty="0">
                <a:solidFill>
                  <a:srgbClr val="554F4D"/>
                </a:solidFill>
              </a:rPr>
              <a:t>로 저장된 문장을 해제한다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A2ADD-C4E1-0DBC-44F8-09D6928ABAAA}"/>
              </a:ext>
            </a:extLst>
          </p:cNvPr>
          <p:cNvSpPr txBox="1"/>
          <p:nvPr/>
        </p:nvSpPr>
        <p:spPr>
          <a:xfrm>
            <a:off x="6701790" y="1502408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구문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842D6731-D3E8-A893-6B04-176CF2FCA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635028"/>
              </p:ext>
            </p:extLst>
          </p:nvPr>
        </p:nvGraphicFramePr>
        <p:xfrm>
          <a:off x="6701790" y="1902518"/>
          <a:ext cx="5175250" cy="1901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965840" imgH="965160" progId="PBrush">
                  <p:embed/>
                </p:oleObj>
              </mc:Choice>
              <mc:Fallback>
                <p:oleObj name="Bitmap Image" r:id="rId2" imgW="4965840" imgH="965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01790" y="1902518"/>
                        <a:ext cx="5175250" cy="1901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147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614560" y="1289076"/>
            <a:ext cx="600976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2. </a:t>
            </a:r>
            <a:r>
              <a:rPr lang="ko-KR" altLang="en-US" sz="2400" dirty="0">
                <a:solidFill>
                  <a:srgbClr val="554F4D"/>
                </a:solidFill>
              </a:rPr>
              <a:t>동적 </a:t>
            </a:r>
            <a:r>
              <a:rPr lang="en-US" altLang="ko-KR" sz="2400" dirty="0">
                <a:solidFill>
                  <a:srgbClr val="554F4D"/>
                </a:solidFill>
              </a:rPr>
              <a:t>SQL </a:t>
            </a:r>
            <a:r>
              <a:rPr lang="ko-KR" altLang="en-US" sz="2400" dirty="0">
                <a:solidFill>
                  <a:srgbClr val="554F4D"/>
                </a:solidFill>
              </a:rPr>
              <a:t>활용</a:t>
            </a:r>
            <a:endParaRPr lang="en-US" altLang="ko-KR" sz="2400" dirty="0">
              <a:solidFill>
                <a:srgbClr val="554F4D"/>
              </a:solidFill>
            </a:endParaRPr>
          </a:p>
          <a:p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Prepare</a:t>
            </a:r>
            <a:r>
              <a:rPr lang="ko-KR" altLang="en-US" sz="2000" dirty="0">
                <a:solidFill>
                  <a:srgbClr val="554F4D"/>
                </a:solidFill>
              </a:rPr>
              <a:t>문에서 </a:t>
            </a:r>
            <a:r>
              <a:rPr lang="en-US" altLang="ko-KR" sz="2000" dirty="0">
                <a:solidFill>
                  <a:srgbClr val="554F4D"/>
                </a:solidFill>
              </a:rPr>
              <a:t>?</a:t>
            </a:r>
            <a:r>
              <a:rPr lang="ko-KR" altLang="en-US" sz="2000" dirty="0">
                <a:solidFill>
                  <a:srgbClr val="554F4D"/>
                </a:solidFill>
              </a:rPr>
              <a:t>로 향후 입력될 값을 </a:t>
            </a:r>
            <a:r>
              <a:rPr lang="ko-KR" altLang="en-US" sz="2000" dirty="0" err="1">
                <a:solidFill>
                  <a:srgbClr val="554F4D"/>
                </a:solidFill>
              </a:rPr>
              <a:t>비워놓고</a:t>
            </a:r>
            <a:r>
              <a:rPr lang="en-US" altLang="ko-KR" sz="2000" dirty="0">
                <a:solidFill>
                  <a:srgbClr val="554F4D"/>
                </a:solidFill>
              </a:rPr>
              <a:t>, execute</a:t>
            </a:r>
            <a:r>
              <a:rPr lang="ko-KR" altLang="en-US" sz="2000" dirty="0">
                <a:solidFill>
                  <a:srgbClr val="554F4D"/>
                </a:solidFill>
              </a:rPr>
              <a:t>문에서 필요한 값을 전달한다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F7F7B-2F5F-FBCF-5DBB-F6A9B245C7E4}"/>
              </a:ext>
            </a:extLst>
          </p:cNvPr>
          <p:cNvSpPr txBox="1"/>
          <p:nvPr/>
        </p:nvSpPr>
        <p:spPr>
          <a:xfrm>
            <a:off x="614560" y="3028890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구문</a:t>
            </a: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26CCD08F-8164-2D36-3262-CC59DA5EB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982087"/>
              </p:ext>
            </p:extLst>
          </p:nvPr>
        </p:nvGraphicFramePr>
        <p:xfrm>
          <a:off x="614560" y="3437998"/>
          <a:ext cx="7167996" cy="271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311880" imgH="2387520" progId="PBrush">
                  <p:embed/>
                </p:oleObj>
              </mc:Choice>
              <mc:Fallback>
                <p:oleObj name="Bitmap Image" r:id="rId2" imgW="6311880" imgH="2387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560" y="3437998"/>
                        <a:ext cx="7167996" cy="2711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C5BB0C47-AED3-6A46-0489-5FC9D1280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194805"/>
              </p:ext>
            </p:extLst>
          </p:nvPr>
        </p:nvGraphicFramePr>
        <p:xfrm>
          <a:off x="8310535" y="5020249"/>
          <a:ext cx="3199166" cy="96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917720" imgH="577800" progId="PBrush">
                  <p:embed/>
                </p:oleObj>
              </mc:Choice>
              <mc:Fallback>
                <p:oleObj name="Bitmap Image" r:id="rId4" imgW="1917720" imgH="57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10535" y="5020249"/>
                        <a:ext cx="3199166" cy="96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140DD3-CC47-D923-52AE-ECAEE2039118}"/>
              </a:ext>
            </a:extLst>
          </p:cNvPr>
          <p:cNvSpPr txBox="1"/>
          <p:nvPr/>
        </p:nvSpPr>
        <p:spPr>
          <a:xfrm>
            <a:off x="8310535" y="4495205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1073540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CAB5CF-4910-4BCC-9FF4-FAFB7DC3C0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54066F-367A-43F0-B6C4-302DF59E95A9}"/>
              </a:ext>
            </a:extLst>
          </p:cNvPr>
          <p:cNvSpPr txBox="1"/>
          <p:nvPr/>
        </p:nvSpPr>
        <p:spPr>
          <a:xfrm>
            <a:off x="7081522" y="2644170"/>
            <a:ext cx="2815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554F4D"/>
                </a:solidFill>
              </a:rPr>
              <a:t>Q&amp;A</a:t>
            </a:r>
            <a:endParaRPr lang="ko-KR" altLang="en-US" sz="9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5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5485625" y="2644170"/>
            <a:ext cx="1210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3850834" y="2964189"/>
            <a:ext cx="4490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554F4D"/>
                </a:solidFill>
              </a:rPr>
              <a:t>4-1. MySQL</a:t>
            </a:r>
            <a:r>
              <a:rPr lang="ko-KR" altLang="en-US" sz="2800" dirty="0">
                <a:solidFill>
                  <a:srgbClr val="554F4D"/>
                </a:solidFill>
              </a:rPr>
              <a:t>의 데이터 형식</a:t>
            </a:r>
          </a:p>
        </p:txBody>
      </p:sp>
    </p:spTree>
    <p:extLst>
      <p:ext uri="{BB962C8B-B14F-4D97-AF65-F5344CB8AC3E}">
        <p14:creationId xmlns:p14="http://schemas.microsoft.com/office/powerpoint/2010/main" val="1549791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4-1. MySQL</a:t>
            </a:r>
            <a:r>
              <a:rPr lang="ko-KR" altLang="en-US" sz="3600" dirty="0">
                <a:solidFill>
                  <a:srgbClr val="554F4D"/>
                </a:solidFill>
              </a:rPr>
              <a:t>의 데이터 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B690-9333-5776-08E1-DFADA67354DC}"/>
              </a:ext>
            </a:extLst>
          </p:cNvPr>
          <p:cNvSpPr txBox="1"/>
          <p:nvPr/>
        </p:nvSpPr>
        <p:spPr>
          <a:xfrm>
            <a:off x="811411" y="1503680"/>
            <a:ext cx="652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1. </a:t>
            </a:r>
            <a:r>
              <a:rPr lang="ko-KR" altLang="en-US" sz="3200" dirty="0">
                <a:solidFill>
                  <a:srgbClr val="554F4D"/>
                </a:solidFill>
              </a:rPr>
              <a:t>정수형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8644F09B-9172-9530-D92F-66C5B0A328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4081094"/>
                  </p:ext>
                </p:extLst>
              </p:nvPr>
            </p:nvGraphicFramePr>
            <p:xfrm>
              <a:off x="811410" y="2362199"/>
              <a:ext cx="8048109" cy="2326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2703">
                      <a:extLst>
                        <a:ext uri="{9D8B030D-6E8A-4147-A177-3AD203B41FA5}">
                          <a16:colId xmlns:a16="http://schemas.microsoft.com/office/drawing/2014/main" val="3704724986"/>
                        </a:ext>
                      </a:extLst>
                    </a:gridCol>
                    <a:gridCol w="1025830">
                      <a:extLst>
                        <a:ext uri="{9D8B030D-6E8A-4147-A177-3AD203B41FA5}">
                          <a16:colId xmlns:a16="http://schemas.microsoft.com/office/drawing/2014/main" val="3297292945"/>
                        </a:ext>
                      </a:extLst>
                    </a:gridCol>
                    <a:gridCol w="4339576">
                      <a:extLst>
                        <a:ext uri="{9D8B030D-6E8A-4147-A177-3AD203B41FA5}">
                          <a16:colId xmlns:a16="http://schemas.microsoft.com/office/drawing/2014/main" val="1075690793"/>
                        </a:ext>
                      </a:extLst>
                    </a:gridCol>
                  </a:tblGrid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데이터 형식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바이트 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숫자 범위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453632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TINYINT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-128 ~ 127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8−1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8−1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5938578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SMALLINT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-32768 ~ 32767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16−1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16−1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189234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약 </a:t>
                          </a:r>
                          <a:r>
                            <a:rPr lang="en-US" altLang="ko-KR" dirty="0"/>
                            <a:t>-21</a:t>
                          </a:r>
                          <a:r>
                            <a:rPr lang="ko-KR" altLang="en-US" dirty="0"/>
                            <a:t>억 </a:t>
                          </a:r>
                          <a:r>
                            <a:rPr lang="en-US" altLang="ko-KR" dirty="0"/>
                            <a:t>~ +21</a:t>
                          </a:r>
                          <a:r>
                            <a:rPr lang="ko-KR" altLang="en-US" dirty="0"/>
                            <a:t>억 </a:t>
                          </a:r>
                          <a:r>
                            <a:rPr lang="en-US" altLang="ko-KR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32−1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32−1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3000312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BIGINT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약 </a:t>
                          </a:r>
                          <a:r>
                            <a:rPr lang="en-US" altLang="ko-KR" dirty="0"/>
                            <a:t>-900</a:t>
                          </a:r>
                          <a:r>
                            <a:rPr lang="ko-KR" altLang="en-US" dirty="0"/>
                            <a:t>경 </a:t>
                          </a:r>
                          <a:r>
                            <a:rPr lang="en-US" altLang="ko-KR" dirty="0"/>
                            <a:t>~ +900</a:t>
                          </a:r>
                          <a:r>
                            <a:rPr lang="ko-KR" altLang="en-US" dirty="0"/>
                            <a:t>경 </a:t>
                          </a:r>
                          <a:r>
                            <a:rPr lang="en-US" altLang="ko-KR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64−1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64−1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66944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8644F09B-9172-9530-D92F-66C5B0A328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4081094"/>
                  </p:ext>
                </p:extLst>
              </p:nvPr>
            </p:nvGraphicFramePr>
            <p:xfrm>
              <a:off x="811410" y="2362199"/>
              <a:ext cx="8048109" cy="2326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2703">
                      <a:extLst>
                        <a:ext uri="{9D8B030D-6E8A-4147-A177-3AD203B41FA5}">
                          <a16:colId xmlns:a16="http://schemas.microsoft.com/office/drawing/2014/main" val="3704724986"/>
                        </a:ext>
                      </a:extLst>
                    </a:gridCol>
                    <a:gridCol w="1025830">
                      <a:extLst>
                        <a:ext uri="{9D8B030D-6E8A-4147-A177-3AD203B41FA5}">
                          <a16:colId xmlns:a16="http://schemas.microsoft.com/office/drawing/2014/main" val="3297292945"/>
                        </a:ext>
                      </a:extLst>
                    </a:gridCol>
                    <a:gridCol w="4339576">
                      <a:extLst>
                        <a:ext uri="{9D8B030D-6E8A-4147-A177-3AD203B41FA5}">
                          <a16:colId xmlns:a16="http://schemas.microsoft.com/office/drawing/2014/main" val="107569079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데이터 형식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바이트 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숫자 범위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453632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TINYINT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5674" t="-157143" r="-562" b="-31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5938578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SMALLINT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5674" t="-260870" r="-562" b="-2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189234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5674" t="-355714" r="-562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00312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BIGINT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5674" t="-462319" r="-562" b="-15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66944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E4CF5B-DC8D-242B-958A-5967B35942E8}"/>
              </a:ext>
            </a:extLst>
          </p:cNvPr>
          <p:cNvSpPr txBox="1"/>
          <p:nvPr/>
        </p:nvSpPr>
        <p:spPr>
          <a:xfrm>
            <a:off x="811410" y="4962583"/>
            <a:ext cx="9952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unsigned</a:t>
            </a:r>
            <a:r>
              <a:rPr lang="ko-KR" altLang="en-US" dirty="0">
                <a:solidFill>
                  <a:srgbClr val="554F4D"/>
                </a:solidFill>
              </a:rPr>
              <a:t>를 붙이면</a:t>
            </a:r>
            <a:r>
              <a:rPr lang="en-US" altLang="ko-KR" dirty="0">
                <a:solidFill>
                  <a:srgbClr val="554F4D"/>
                </a:solidFill>
              </a:rPr>
              <a:t> </a:t>
            </a:r>
            <a:r>
              <a:rPr lang="ko-KR" altLang="en-US" dirty="0">
                <a:solidFill>
                  <a:srgbClr val="554F4D"/>
                </a:solidFill>
              </a:rPr>
              <a:t>양의 범위만 사용할 수 있다</a:t>
            </a:r>
            <a:r>
              <a:rPr lang="en-US" altLang="ko-KR" dirty="0">
                <a:solidFill>
                  <a:srgbClr val="554F4D"/>
                </a:solidFill>
              </a:rPr>
              <a:t>. </a:t>
            </a:r>
            <a:r>
              <a:rPr lang="ko-KR" altLang="en-US" dirty="0">
                <a:solidFill>
                  <a:srgbClr val="554F4D"/>
                </a:solidFill>
              </a:rPr>
              <a:t>즉 표현할 수 있는 수의 범위가 </a:t>
            </a:r>
            <a:r>
              <a:rPr lang="en-US" altLang="ko-KR" dirty="0">
                <a:solidFill>
                  <a:srgbClr val="554F4D"/>
                </a:solidFill>
              </a:rPr>
              <a:t>2</a:t>
            </a:r>
            <a:r>
              <a:rPr lang="ko-KR" altLang="en-US" dirty="0">
                <a:solidFill>
                  <a:srgbClr val="554F4D"/>
                </a:solidFill>
              </a:rPr>
              <a:t>배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en-US" altLang="ko-KR" dirty="0">
              <a:solidFill>
                <a:srgbClr val="554F4D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제일 앞에 </a:t>
            </a:r>
            <a:r>
              <a:rPr lang="en-US" altLang="ko-KR" dirty="0">
                <a:solidFill>
                  <a:srgbClr val="554F4D"/>
                </a:solidFill>
              </a:rPr>
              <a:t>0</a:t>
            </a:r>
            <a:r>
              <a:rPr lang="ko-KR" altLang="en-US" dirty="0">
                <a:solidFill>
                  <a:srgbClr val="554F4D"/>
                </a:solidFill>
              </a:rPr>
              <a:t>이 오면 </a:t>
            </a:r>
            <a:r>
              <a:rPr lang="en-US" altLang="ko-KR" dirty="0">
                <a:solidFill>
                  <a:srgbClr val="554F4D"/>
                </a:solidFill>
              </a:rPr>
              <a:t>0</a:t>
            </a:r>
            <a:r>
              <a:rPr lang="ko-KR" altLang="en-US" dirty="0">
                <a:solidFill>
                  <a:srgbClr val="554F4D"/>
                </a:solidFill>
              </a:rPr>
              <a:t>은 사라진다</a:t>
            </a:r>
            <a:r>
              <a:rPr lang="en-US" altLang="ko-KR" dirty="0">
                <a:solidFill>
                  <a:srgbClr val="554F4D"/>
                </a:solidFill>
              </a:rPr>
              <a:t>. </a:t>
            </a:r>
            <a:r>
              <a:rPr lang="ko-KR" altLang="en-US" dirty="0">
                <a:solidFill>
                  <a:srgbClr val="554F4D"/>
                </a:solidFill>
              </a:rPr>
              <a:t>즉 </a:t>
            </a:r>
            <a:r>
              <a:rPr lang="en-US" altLang="ko-KR" dirty="0">
                <a:solidFill>
                  <a:srgbClr val="554F4D"/>
                </a:solidFill>
              </a:rPr>
              <a:t>051 int -&gt; 51</a:t>
            </a:r>
            <a:r>
              <a:rPr lang="ko-KR" altLang="en-US" dirty="0">
                <a:solidFill>
                  <a:srgbClr val="554F4D"/>
                </a:solidFill>
              </a:rPr>
              <a:t>로 변환됨</a:t>
            </a:r>
            <a:r>
              <a:rPr lang="en-US" altLang="ko-KR" dirty="0">
                <a:solidFill>
                  <a:srgbClr val="554F4D"/>
                </a:solidFill>
              </a:rPr>
              <a:t>. </a:t>
            </a:r>
            <a:r>
              <a:rPr lang="ko-KR" altLang="en-US" dirty="0">
                <a:solidFill>
                  <a:srgbClr val="554F4D"/>
                </a:solidFill>
              </a:rPr>
              <a:t>이럴 땐 뒤에 나오는</a:t>
            </a:r>
            <a:endParaRPr lang="en-US" altLang="ko-KR" dirty="0">
              <a:solidFill>
                <a:srgbClr val="554F4D"/>
              </a:solidFill>
            </a:endParaRPr>
          </a:p>
          <a:p>
            <a:pPr algn="l"/>
            <a:r>
              <a:rPr lang="en-US" altLang="ko-KR" dirty="0">
                <a:solidFill>
                  <a:srgbClr val="554F4D"/>
                </a:solidFill>
              </a:rPr>
              <a:t>   </a:t>
            </a:r>
            <a:r>
              <a:rPr lang="ko-KR" altLang="en-US" dirty="0">
                <a:solidFill>
                  <a:srgbClr val="554F4D"/>
                </a:solidFill>
              </a:rPr>
              <a:t>문자형을 </a:t>
            </a:r>
            <a:r>
              <a:rPr lang="ko-KR" altLang="en-US" dirty="0" err="1">
                <a:solidFill>
                  <a:srgbClr val="554F4D"/>
                </a:solidFill>
              </a:rPr>
              <a:t>사용하는게</a:t>
            </a:r>
            <a:r>
              <a:rPr lang="ko-KR" altLang="en-US" dirty="0">
                <a:solidFill>
                  <a:srgbClr val="554F4D"/>
                </a:solidFill>
              </a:rPr>
              <a:t> 좋다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  <a:endParaRPr lang="ko-KR" altLang="en-US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8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4-1. MySQL</a:t>
            </a:r>
            <a:r>
              <a:rPr lang="ko-KR" altLang="en-US" sz="3600" dirty="0">
                <a:solidFill>
                  <a:srgbClr val="554F4D"/>
                </a:solidFill>
              </a:rPr>
              <a:t>의 데이터 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B690-9333-5776-08E1-DFADA67354DC}"/>
              </a:ext>
            </a:extLst>
          </p:cNvPr>
          <p:cNvSpPr txBox="1"/>
          <p:nvPr/>
        </p:nvSpPr>
        <p:spPr>
          <a:xfrm>
            <a:off x="811411" y="1503680"/>
            <a:ext cx="652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2. </a:t>
            </a:r>
            <a:r>
              <a:rPr lang="ko-KR" altLang="en-US" sz="3200" dirty="0">
                <a:solidFill>
                  <a:srgbClr val="554F4D"/>
                </a:solidFill>
              </a:rPr>
              <a:t>문자형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644F09B-9172-9530-D92F-66C5B0A32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66189"/>
              </p:ext>
            </p:extLst>
          </p:nvPr>
        </p:nvGraphicFramePr>
        <p:xfrm>
          <a:off x="811411" y="2362199"/>
          <a:ext cx="7397869" cy="1925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189">
                  <a:extLst>
                    <a:ext uri="{9D8B030D-6E8A-4147-A177-3AD203B41FA5}">
                      <a16:colId xmlns:a16="http://schemas.microsoft.com/office/drawing/2014/main" val="3704724986"/>
                    </a:ext>
                  </a:extLst>
                </a:gridCol>
                <a:gridCol w="4571680">
                  <a:extLst>
                    <a:ext uri="{9D8B030D-6E8A-4147-A177-3AD203B41FA5}">
                      <a16:colId xmlns:a16="http://schemas.microsoft.com/office/drawing/2014/main" val="1075690793"/>
                    </a:ext>
                  </a:extLst>
                </a:gridCol>
              </a:tblGrid>
              <a:tr h="641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바이트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3632"/>
                  </a:ext>
                </a:extLst>
              </a:tr>
              <a:tr h="64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고정길이 문자형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1~255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938578"/>
                  </a:ext>
                </a:extLst>
              </a:tr>
              <a:tr h="64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가변길이 문자형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1~16383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892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DA7730-8F55-D721-9694-3EE669F9E280}"/>
              </a:ext>
            </a:extLst>
          </p:cNvPr>
          <p:cNvSpPr txBox="1"/>
          <p:nvPr/>
        </p:nvSpPr>
        <p:spPr>
          <a:xfrm>
            <a:off x="811411" y="4754155"/>
            <a:ext cx="9952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VARCHAR</a:t>
            </a:r>
            <a:r>
              <a:rPr lang="ko-KR" altLang="en-US" dirty="0">
                <a:solidFill>
                  <a:srgbClr val="554F4D"/>
                </a:solidFill>
              </a:rPr>
              <a:t>는 공간을 효율적으로 사용할 수 있다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en-US" altLang="ko-KR" dirty="0">
              <a:solidFill>
                <a:srgbClr val="554F4D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CHAR</a:t>
            </a:r>
            <a:r>
              <a:rPr lang="ko-KR" altLang="en-US" dirty="0">
                <a:solidFill>
                  <a:srgbClr val="554F4D"/>
                </a:solidFill>
              </a:rPr>
              <a:t>는 속도가 빠르다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197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4-1. MySQL</a:t>
            </a:r>
            <a:r>
              <a:rPr lang="ko-KR" altLang="en-US" sz="3600" dirty="0">
                <a:solidFill>
                  <a:srgbClr val="554F4D"/>
                </a:solidFill>
              </a:rPr>
              <a:t>의 데이터 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B690-9333-5776-08E1-DFADA67354DC}"/>
              </a:ext>
            </a:extLst>
          </p:cNvPr>
          <p:cNvSpPr txBox="1"/>
          <p:nvPr/>
        </p:nvSpPr>
        <p:spPr>
          <a:xfrm>
            <a:off x="811411" y="1503680"/>
            <a:ext cx="652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3. </a:t>
            </a:r>
            <a:r>
              <a:rPr lang="ko-KR" altLang="en-US" sz="3200" dirty="0">
                <a:solidFill>
                  <a:srgbClr val="554F4D"/>
                </a:solidFill>
              </a:rPr>
              <a:t>큰 데이터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644F09B-9172-9530-D92F-66C5B0A32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12166"/>
              </p:ext>
            </p:extLst>
          </p:nvPr>
        </p:nvGraphicFramePr>
        <p:xfrm>
          <a:off x="811410" y="2362198"/>
          <a:ext cx="8048110" cy="2311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246">
                  <a:extLst>
                    <a:ext uri="{9D8B030D-6E8A-4147-A177-3AD203B41FA5}">
                      <a16:colId xmlns:a16="http://schemas.microsoft.com/office/drawing/2014/main" val="3704724986"/>
                    </a:ext>
                  </a:extLst>
                </a:gridCol>
                <a:gridCol w="1719372">
                  <a:extLst>
                    <a:ext uri="{9D8B030D-6E8A-4147-A177-3AD203B41FA5}">
                      <a16:colId xmlns:a16="http://schemas.microsoft.com/office/drawing/2014/main" val="3297292945"/>
                    </a:ext>
                  </a:extLst>
                </a:gridCol>
                <a:gridCol w="3793492">
                  <a:extLst>
                    <a:ext uri="{9D8B030D-6E8A-4147-A177-3AD203B41FA5}">
                      <a16:colId xmlns:a16="http://schemas.microsoft.com/office/drawing/2014/main" val="1075690793"/>
                    </a:ext>
                  </a:extLst>
                </a:gridCol>
              </a:tblGrid>
              <a:tr h="419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바이트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바이트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3632"/>
                  </a:ext>
                </a:extLst>
              </a:tr>
              <a:tr h="41998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TEXT</a:t>
                      </a:r>
                      <a:r>
                        <a:rPr lang="ko-KR" altLang="en-US" dirty="0"/>
                        <a:t> 형식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문자 데이터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~ 65535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938578"/>
                  </a:ext>
                </a:extLst>
              </a:tr>
              <a:tr h="419981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SMALLINT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LONGTEXT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~ </a:t>
                      </a:r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42</a:t>
                      </a:r>
                      <a:r>
                        <a:rPr lang="ko-KR" altLang="en-US" dirty="0"/>
                        <a:t>억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4GB)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89234"/>
                  </a:ext>
                </a:extLst>
              </a:tr>
              <a:tr h="41998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BLOB </a:t>
                      </a:r>
                      <a:r>
                        <a:rPr lang="ko-KR" altLang="en-US" dirty="0"/>
                        <a:t>형식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이진 데이터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~ 65535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000312"/>
                  </a:ext>
                </a:extLst>
              </a:tr>
              <a:tr h="631475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BIGINT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~ </a:t>
                      </a:r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42</a:t>
                      </a:r>
                      <a:r>
                        <a:rPr lang="ko-KR" altLang="en-US" dirty="0"/>
                        <a:t>억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4GB)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6944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2A73EC-837C-79C1-A6BA-53B8CEE6CE27}"/>
              </a:ext>
            </a:extLst>
          </p:cNvPr>
          <p:cNvSpPr txBox="1"/>
          <p:nvPr/>
        </p:nvSpPr>
        <p:spPr>
          <a:xfrm>
            <a:off x="809777" y="5048795"/>
            <a:ext cx="9952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LONGTEXT: </a:t>
            </a:r>
            <a:r>
              <a:rPr lang="ko-KR" altLang="en-US" dirty="0">
                <a:solidFill>
                  <a:srgbClr val="554F4D"/>
                </a:solidFill>
              </a:rPr>
              <a:t>소설이나 영화 대본</a:t>
            </a:r>
            <a:r>
              <a:rPr lang="en-US" altLang="ko-KR" dirty="0">
                <a:solidFill>
                  <a:srgbClr val="554F4D"/>
                </a:solidFill>
              </a:rPr>
              <a:t> </a:t>
            </a:r>
            <a:r>
              <a:rPr lang="ko-KR" altLang="en-US" dirty="0">
                <a:solidFill>
                  <a:srgbClr val="554F4D"/>
                </a:solidFill>
              </a:rPr>
              <a:t>등을 저장할 때 사용할 수 있다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en-US" altLang="ko-KR" dirty="0">
              <a:solidFill>
                <a:srgbClr val="554F4D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LONGBLOB: </a:t>
            </a:r>
            <a:r>
              <a:rPr lang="ko-KR" altLang="en-US" dirty="0">
                <a:solidFill>
                  <a:srgbClr val="554F4D"/>
                </a:solidFill>
              </a:rPr>
              <a:t>영화 등의 크기가 큰 영상 등을 저장할 때 사용할 수 있다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56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4-1. MySQL</a:t>
            </a:r>
            <a:r>
              <a:rPr lang="ko-KR" altLang="en-US" sz="3600" dirty="0">
                <a:solidFill>
                  <a:srgbClr val="554F4D"/>
                </a:solidFill>
              </a:rPr>
              <a:t>의 데이터 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B690-9333-5776-08E1-DFADA67354DC}"/>
              </a:ext>
            </a:extLst>
          </p:cNvPr>
          <p:cNvSpPr txBox="1"/>
          <p:nvPr/>
        </p:nvSpPr>
        <p:spPr>
          <a:xfrm>
            <a:off x="622300" y="1211294"/>
            <a:ext cx="407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4. </a:t>
            </a:r>
            <a:r>
              <a:rPr lang="ko-KR" altLang="en-US" sz="2400" dirty="0">
                <a:solidFill>
                  <a:srgbClr val="554F4D"/>
                </a:solidFill>
              </a:rPr>
              <a:t>그 외 자료형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644F09B-9172-9530-D92F-66C5B0A32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68568"/>
              </p:ext>
            </p:extLst>
          </p:nvPr>
        </p:nvGraphicFramePr>
        <p:xfrm>
          <a:off x="622300" y="2359827"/>
          <a:ext cx="7993380" cy="1146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660">
                  <a:extLst>
                    <a:ext uri="{9D8B030D-6E8A-4147-A177-3AD203B41FA5}">
                      <a16:colId xmlns:a16="http://schemas.microsoft.com/office/drawing/2014/main" val="3704724986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1075690793"/>
                    </a:ext>
                  </a:extLst>
                </a:gridCol>
              </a:tblGrid>
              <a:tr h="382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바이트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3632"/>
                  </a:ext>
                </a:extLst>
              </a:tr>
              <a:tr h="382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 (</a:t>
                      </a:r>
                      <a:r>
                        <a:rPr lang="ko-KR" altLang="en-US" dirty="0"/>
                        <a:t>소수점 아래 </a:t>
                      </a: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자리까지 유효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938578"/>
                  </a:ext>
                </a:extLst>
              </a:tr>
              <a:tr h="382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DOUBLE (</a:t>
                      </a:r>
                      <a:r>
                        <a:rPr lang="ko-KR" altLang="en-US" dirty="0"/>
                        <a:t>소수점 아래 </a:t>
                      </a:r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자리까지 유효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892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F313B7-44C4-15FB-6C7E-E8724B2E8A1D}"/>
              </a:ext>
            </a:extLst>
          </p:cNvPr>
          <p:cNvSpPr txBox="1"/>
          <p:nvPr/>
        </p:nvSpPr>
        <p:spPr>
          <a:xfrm>
            <a:off x="622300" y="1921479"/>
            <a:ext cx="202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실수형</a:t>
            </a: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14C92BC-3CBB-4CC7-F26E-A9E76FA2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568"/>
              </p:ext>
            </p:extLst>
          </p:nvPr>
        </p:nvGraphicFramePr>
        <p:xfrm>
          <a:off x="622300" y="4317471"/>
          <a:ext cx="11203940" cy="149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180">
                  <a:extLst>
                    <a:ext uri="{9D8B030D-6E8A-4147-A177-3AD203B41FA5}">
                      <a16:colId xmlns:a16="http://schemas.microsoft.com/office/drawing/2014/main" val="3704724986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107569079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693546856"/>
                    </a:ext>
                  </a:extLst>
                </a:gridCol>
              </a:tblGrid>
              <a:tr h="382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바이트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3632"/>
                  </a:ext>
                </a:extLst>
              </a:tr>
              <a:tr h="382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 저장</a:t>
                      </a:r>
                      <a:r>
                        <a:rPr lang="en-US" altLang="ko-KR" dirty="0"/>
                        <a:t>. YYYY-MM-DD)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938578"/>
                  </a:ext>
                </a:extLst>
              </a:tr>
              <a:tr h="191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시간 저장</a:t>
                      </a:r>
                      <a:r>
                        <a:rPr lang="en-US" altLang="ko-KR" dirty="0"/>
                        <a:t>. HH:MM:SS)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89234"/>
                  </a:ext>
                </a:extLst>
              </a:tr>
              <a:tr h="191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날짜와 시간 저장</a:t>
                      </a:r>
                      <a:r>
                        <a:rPr lang="en-US" altLang="ko-KR" dirty="0"/>
                        <a:t>. YYYY-MM-DD HH:MM:SS)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205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81AE5B-E744-2FCF-5F6D-5679F2941132}"/>
              </a:ext>
            </a:extLst>
          </p:cNvPr>
          <p:cNvSpPr txBox="1"/>
          <p:nvPr/>
        </p:nvSpPr>
        <p:spPr>
          <a:xfrm>
            <a:off x="622300" y="3879123"/>
            <a:ext cx="202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날짜형</a:t>
            </a:r>
          </a:p>
        </p:txBody>
      </p:sp>
    </p:spTree>
    <p:extLst>
      <p:ext uri="{BB962C8B-B14F-4D97-AF65-F5344CB8AC3E}">
        <p14:creationId xmlns:p14="http://schemas.microsoft.com/office/powerpoint/2010/main" val="1856319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4-1. MySQL</a:t>
            </a:r>
            <a:r>
              <a:rPr lang="ko-KR" altLang="en-US" sz="3600" dirty="0">
                <a:solidFill>
                  <a:srgbClr val="554F4D"/>
                </a:solidFill>
              </a:rPr>
              <a:t>의 데이터 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B690-9333-5776-08E1-DFADA67354DC}"/>
              </a:ext>
            </a:extLst>
          </p:cNvPr>
          <p:cNvSpPr txBox="1"/>
          <p:nvPr/>
        </p:nvSpPr>
        <p:spPr>
          <a:xfrm>
            <a:off x="622300" y="1211294"/>
            <a:ext cx="407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5. </a:t>
            </a:r>
            <a:r>
              <a:rPr lang="ko-KR" altLang="en-US" sz="2400" dirty="0">
                <a:solidFill>
                  <a:srgbClr val="554F4D"/>
                </a:solidFill>
              </a:rPr>
              <a:t>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622300" y="2260431"/>
            <a:ext cx="9436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선언 및 대입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- set @</a:t>
            </a:r>
            <a:r>
              <a:rPr lang="ko-KR" altLang="en-US" sz="2400" dirty="0">
                <a:solidFill>
                  <a:srgbClr val="554F4D"/>
                </a:solidFill>
              </a:rPr>
              <a:t>변수</a:t>
            </a:r>
            <a:r>
              <a:rPr lang="en-US" altLang="ko-KR" sz="2400" dirty="0">
                <a:solidFill>
                  <a:srgbClr val="554F4D"/>
                </a:solidFill>
              </a:rPr>
              <a:t>_</a:t>
            </a:r>
            <a:r>
              <a:rPr lang="ko-KR" altLang="en-US" sz="2400" dirty="0">
                <a:solidFill>
                  <a:srgbClr val="554F4D"/>
                </a:solidFill>
              </a:rPr>
              <a:t>이름 </a:t>
            </a:r>
            <a:r>
              <a:rPr lang="en-US" altLang="ko-KR" sz="2400" dirty="0">
                <a:solidFill>
                  <a:srgbClr val="554F4D"/>
                </a:solidFill>
              </a:rPr>
              <a:t>= </a:t>
            </a:r>
            <a:r>
              <a:rPr lang="ko-KR" altLang="en-US" sz="2400" dirty="0">
                <a:solidFill>
                  <a:srgbClr val="554F4D"/>
                </a:solidFill>
              </a:rPr>
              <a:t>값</a:t>
            </a:r>
            <a:r>
              <a:rPr lang="en-US" altLang="ko-KR" sz="2400" dirty="0">
                <a:solidFill>
                  <a:srgbClr val="554F4D"/>
                </a:solidFill>
              </a:rPr>
              <a:t>;</a:t>
            </a: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사용 예시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- select @</a:t>
            </a:r>
            <a:r>
              <a:rPr lang="ko-KR" altLang="en-US" sz="2400" dirty="0">
                <a:solidFill>
                  <a:srgbClr val="554F4D"/>
                </a:solidFill>
              </a:rPr>
              <a:t>변수이름</a:t>
            </a:r>
            <a:r>
              <a:rPr lang="en-US" altLang="ko-KR" sz="2400" dirty="0">
                <a:solidFill>
                  <a:srgbClr val="554F4D"/>
                </a:solidFill>
              </a:rPr>
              <a:t>;</a:t>
            </a:r>
            <a:endParaRPr lang="en-US" altLang="ko-KR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3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4-1. MySQL</a:t>
            </a:r>
            <a:r>
              <a:rPr lang="ko-KR" altLang="en-US" sz="3600" dirty="0">
                <a:solidFill>
                  <a:srgbClr val="554F4D"/>
                </a:solidFill>
              </a:rPr>
              <a:t>의 데이터 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B690-9333-5776-08E1-DFADA67354DC}"/>
              </a:ext>
            </a:extLst>
          </p:cNvPr>
          <p:cNvSpPr txBox="1"/>
          <p:nvPr/>
        </p:nvSpPr>
        <p:spPr>
          <a:xfrm>
            <a:off x="622300" y="1211294"/>
            <a:ext cx="407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6. </a:t>
            </a:r>
            <a:r>
              <a:rPr lang="ko-KR" altLang="en-US" sz="2400" dirty="0">
                <a:solidFill>
                  <a:srgbClr val="554F4D"/>
                </a:solidFill>
              </a:rPr>
              <a:t>데이터 형 변환 </a:t>
            </a:r>
            <a:r>
              <a:rPr lang="en-US" altLang="ko-KR" sz="2400" dirty="0">
                <a:solidFill>
                  <a:srgbClr val="554F4D"/>
                </a:solidFill>
              </a:rPr>
              <a:t>(</a:t>
            </a:r>
            <a:r>
              <a:rPr lang="ko-KR" altLang="en-US" sz="2400" dirty="0">
                <a:solidFill>
                  <a:srgbClr val="554F4D"/>
                </a:solidFill>
              </a:rPr>
              <a:t>명시적</a:t>
            </a:r>
            <a:r>
              <a:rPr lang="en-US" altLang="ko-KR" sz="2400" dirty="0">
                <a:solidFill>
                  <a:srgbClr val="554F4D"/>
                </a:solidFill>
              </a:rPr>
              <a:t>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622300" y="2168991"/>
            <a:ext cx="943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함수를 이용한 명시적인 변환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- cast ( </a:t>
            </a:r>
            <a:r>
              <a:rPr lang="ko-KR" altLang="en-US" sz="2400" dirty="0">
                <a:solidFill>
                  <a:srgbClr val="554F4D"/>
                </a:solidFill>
              </a:rPr>
              <a:t>값 </a:t>
            </a:r>
            <a:r>
              <a:rPr lang="en-US" altLang="ko-KR" sz="2400" dirty="0">
                <a:solidFill>
                  <a:srgbClr val="554F4D"/>
                </a:solidFill>
              </a:rPr>
              <a:t>as </a:t>
            </a:r>
            <a:r>
              <a:rPr lang="ko-KR" altLang="en-US" sz="2400" dirty="0">
                <a:solidFill>
                  <a:srgbClr val="554F4D"/>
                </a:solidFill>
              </a:rPr>
              <a:t>형식 </a:t>
            </a:r>
            <a:r>
              <a:rPr lang="en-US" altLang="ko-KR" sz="2400" dirty="0">
                <a:solidFill>
                  <a:srgbClr val="554F4D"/>
                </a:solidFill>
              </a:rPr>
              <a:t>);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- convert ( </a:t>
            </a:r>
            <a:r>
              <a:rPr lang="ko-KR" altLang="en-US" sz="2400" dirty="0">
                <a:solidFill>
                  <a:srgbClr val="554F4D"/>
                </a:solidFill>
              </a:rPr>
              <a:t>값</a:t>
            </a:r>
            <a:r>
              <a:rPr lang="en-US" altLang="ko-KR" sz="2400" dirty="0">
                <a:solidFill>
                  <a:srgbClr val="554F4D"/>
                </a:solidFill>
              </a:rPr>
              <a:t>, </a:t>
            </a:r>
            <a:r>
              <a:rPr lang="ko-KR" altLang="en-US" sz="2400" dirty="0">
                <a:solidFill>
                  <a:srgbClr val="554F4D"/>
                </a:solidFill>
              </a:rPr>
              <a:t>데이터</a:t>
            </a:r>
            <a:r>
              <a:rPr lang="en-US" altLang="ko-KR" sz="2400" dirty="0">
                <a:solidFill>
                  <a:srgbClr val="554F4D"/>
                </a:solidFill>
              </a:rPr>
              <a:t>_</a:t>
            </a:r>
            <a:r>
              <a:rPr lang="ko-KR" altLang="en-US" sz="2400" dirty="0">
                <a:solidFill>
                  <a:srgbClr val="554F4D"/>
                </a:solidFill>
              </a:rPr>
              <a:t>형식</a:t>
            </a:r>
            <a:r>
              <a:rPr lang="en-US" altLang="ko-KR" sz="2400" dirty="0">
                <a:solidFill>
                  <a:srgbClr val="554F4D"/>
                </a:solidFill>
              </a:rPr>
              <a:t>)</a:t>
            </a:r>
            <a:endParaRPr lang="en-US" altLang="ko-KR" dirty="0">
              <a:solidFill>
                <a:srgbClr val="554F4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D22E2-FBB7-636B-5F7F-556F4BA64B7C}"/>
              </a:ext>
            </a:extLst>
          </p:cNvPr>
          <p:cNvSpPr txBox="1"/>
          <p:nvPr/>
        </p:nvSpPr>
        <p:spPr>
          <a:xfrm>
            <a:off x="622300" y="3865352"/>
            <a:ext cx="9436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예시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select </a:t>
            </a:r>
            <a:r>
              <a:rPr lang="en-US" altLang="ko-KR" sz="2400" dirty="0">
                <a:solidFill>
                  <a:srgbClr val="FF0000"/>
                </a:solidFill>
              </a:rPr>
              <a:t>cast(avg(price) as signed) </a:t>
            </a:r>
            <a:r>
              <a:rPr lang="en-US" altLang="ko-KR" sz="2400" dirty="0">
                <a:solidFill>
                  <a:srgbClr val="554F4D"/>
                </a:solidFill>
              </a:rPr>
              <a:t>‘</a:t>
            </a:r>
            <a:r>
              <a:rPr lang="ko-KR" altLang="en-US" sz="2400" dirty="0">
                <a:solidFill>
                  <a:srgbClr val="554F4D"/>
                </a:solidFill>
              </a:rPr>
              <a:t>평균 가격</a:t>
            </a:r>
            <a:r>
              <a:rPr lang="en-US" altLang="ko-KR" sz="2400" dirty="0">
                <a:solidFill>
                  <a:srgbClr val="554F4D"/>
                </a:solidFill>
              </a:rPr>
              <a:t>‘ from buy;</a:t>
            </a: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select </a:t>
            </a:r>
            <a:r>
              <a:rPr lang="en-US" altLang="ko-KR" sz="2400" dirty="0">
                <a:solidFill>
                  <a:srgbClr val="FF0000"/>
                </a:solidFill>
              </a:rPr>
              <a:t>convert(avg(price), signed) </a:t>
            </a:r>
            <a:r>
              <a:rPr lang="en-US" altLang="ko-KR" sz="2400" dirty="0">
                <a:solidFill>
                  <a:srgbClr val="554F4D"/>
                </a:solidFill>
              </a:rPr>
              <a:t>‘</a:t>
            </a:r>
            <a:r>
              <a:rPr lang="ko-KR" altLang="en-US" sz="2400" dirty="0">
                <a:solidFill>
                  <a:srgbClr val="554F4D"/>
                </a:solidFill>
              </a:rPr>
              <a:t>평균 가격</a:t>
            </a:r>
            <a:r>
              <a:rPr lang="en-US" altLang="ko-KR" sz="2400" dirty="0">
                <a:solidFill>
                  <a:srgbClr val="554F4D"/>
                </a:solidFill>
              </a:rPr>
              <a:t>‘ from buy;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100D9-559D-405C-747A-AA0EAB739B5F}"/>
              </a:ext>
            </a:extLst>
          </p:cNvPr>
          <p:cNvSpPr txBox="1"/>
          <p:nvPr/>
        </p:nvSpPr>
        <p:spPr>
          <a:xfrm>
            <a:off x="7711440" y="3369320"/>
            <a:ext cx="413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(un)signed = (un)signed integer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- </a:t>
            </a:r>
            <a:r>
              <a:rPr lang="ko-KR" altLang="en-US" sz="2000" dirty="0">
                <a:solidFill>
                  <a:srgbClr val="554F4D"/>
                </a:solidFill>
              </a:rPr>
              <a:t>부호 있는</a:t>
            </a:r>
            <a:r>
              <a:rPr lang="en-US" altLang="ko-KR" sz="2000" dirty="0">
                <a:solidFill>
                  <a:srgbClr val="554F4D"/>
                </a:solidFill>
              </a:rPr>
              <a:t>(</a:t>
            </a:r>
            <a:r>
              <a:rPr lang="ko-KR" altLang="en-US" sz="2000" dirty="0">
                <a:solidFill>
                  <a:srgbClr val="554F4D"/>
                </a:solidFill>
              </a:rPr>
              <a:t>없는</a:t>
            </a:r>
            <a:r>
              <a:rPr lang="en-US" altLang="ko-KR" sz="2000" dirty="0">
                <a:solidFill>
                  <a:srgbClr val="554F4D"/>
                </a:solidFill>
              </a:rPr>
              <a:t>) </a:t>
            </a:r>
            <a:r>
              <a:rPr lang="ko-KR" altLang="en-US" sz="2000" dirty="0">
                <a:solidFill>
                  <a:srgbClr val="554F4D"/>
                </a:solidFill>
              </a:rPr>
              <a:t>정수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79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1032</Words>
  <Application>Microsoft Office PowerPoint</Application>
  <PresentationFormat>와이드스크린</PresentationFormat>
  <Paragraphs>251</Paragraphs>
  <Slides>28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이롭게 바탕체 Medium</vt:lpstr>
      <vt:lpstr>Arial</vt:lpstr>
      <vt:lpstr>Cambria Math</vt:lpstr>
      <vt:lpstr>Office 테마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제현 황</cp:lastModifiedBy>
  <cp:revision>250</cp:revision>
  <dcterms:created xsi:type="dcterms:W3CDTF">2020-05-03T01:37:17Z</dcterms:created>
  <dcterms:modified xsi:type="dcterms:W3CDTF">2022-09-19T14:26:57Z</dcterms:modified>
</cp:coreProperties>
</file>