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6" r:id="rId4"/>
  </p:sldIdLst>
  <p:sldSz cx="18288000" cy="10287000"/>
  <p:notesSz cx="6858000" cy="9144000"/>
  <p:embeddedFontLst>
    <p:embeddedFont>
      <p:font typeface="Agrandir Narrow" panose="020B0604020202020204" charset="0"/>
      <p:regular r:id="rId6"/>
    </p:embeddedFont>
    <p:embeddedFont>
      <p:font typeface="Agrandir Narrow Bold" panose="020B0604020202020204" charset="0"/>
      <p:regular r:id="rId7"/>
    </p:embeddedFont>
    <p:embeddedFont>
      <p:font typeface="Open Sans Light" panose="020B0306030504020204" pitchFamily="34" charset="0"/>
      <p:regular r:id="rId8"/>
      <p:italic r:id="rId9"/>
    </p:embeddedFont>
    <p:embeddedFont>
      <p:font typeface="Open Sans Light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8FF"/>
    <a:srgbClr val="F4F6FC"/>
    <a:srgbClr val="F5F8FE"/>
    <a:srgbClr val="F5F8F9"/>
    <a:srgbClr val="5CB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375" autoAdjust="0"/>
  </p:normalViewPr>
  <p:slideViewPr>
    <p:cSldViewPr>
      <p:cViewPr varScale="1">
        <p:scale>
          <a:sx n="65" d="100"/>
          <a:sy n="65" d="100"/>
        </p:scale>
        <p:origin x="7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26628-0993-44AF-A158-25578707E95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89D7-E7C8-41D0-8295-7BBDD9A2D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2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89D7-E7C8-41D0-8295-7BBDD9A2DB8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2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5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86DC9B-7613-467D-B96C-3FEF75D1AC6B}"/>
              </a:ext>
            </a:extLst>
          </p:cNvPr>
          <p:cNvSpPr/>
          <p:nvPr/>
        </p:nvSpPr>
        <p:spPr>
          <a:xfrm>
            <a:off x="1289060" y="5287885"/>
            <a:ext cx="3657136" cy="85826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6096000" y="199688"/>
            <a:ext cx="16698238" cy="12254000"/>
          </a:xfrm>
          <a:custGeom>
            <a:avLst/>
            <a:gdLst/>
            <a:ahLst/>
            <a:cxnLst/>
            <a:rect l="l" t="t" r="r" b="b"/>
            <a:pathLst>
              <a:path w="5331460" h="5208270">
                <a:moveTo>
                  <a:pt x="5292090" y="2602230"/>
                </a:moveTo>
                <a:cubicBezTo>
                  <a:pt x="5227320" y="3086100"/>
                  <a:pt x="4768850" y="3023870"/>
                  <a:pt x="4579620" y="3380740"/>
                </a:cubicBezTo>
                <a:cubicBezTo>
                  <a:pt x="4500880" y="3530600"/>
                  <a:pt x="4569460" y="3718560"/>
                  <a:pt x="4517390" y="3876040"/>
                </a:cubicBezTo>
                <a:cubicBezTo>
                  <a:pt x="4436110" y="4118610"/>
                  <a:pt x="4210050" y="4274820"/>
                  <a:pt x="3977640" y="4361180"/>
                </a:cubicBezTo>
                <a:cubicBezTo>
                  <a:pt x="3592830" y="4503420"/>
                  <a:pt x="3197860" y="4471670"/>
                  <a:pt x="2796540" y="4499610"/>
                </a:cubicBezTo>
                <a:cubicBezTo>
                  <a:pt x="2541270" y="4517390"/>
                  <a:pt x="2532380" y="4668520"/>
                  <a:pt x="2442210" y="4862830"/>
                </a:cubicBezTo>
                <a:cubicBezTo>
                  <a:pt x="2341880" y="5076190"/>
                  <a:pt x="2103120" y="5208270"/>
                  <a:pt x="1868170" y="5207000"/>
                </a:cubicBezTo>
                <a:cubicBezTo>
                  <a:pt x="1631950" y="5205730"/>
                  <a:pt x="1405890" y="5082540"/>
                  <a:pt x="1253490" y="4902200"/>
                </a:cubicBezTo>
                <a:cubicBezTo>
                  <a:pt x="1075690" y="4693920"/>
                  <a:pt x="990600" y="4415790"/>
                  <a:pt x="796290" y="4222750"/>
                </a:cubicBezTo>
                <a:cubicBezTo>
                  <a:pt x="601980" y="4028440"/>
                  <a:pt x="314960" y="3935730"/>
                  <a:pt x="153670" y="3713480"/>
                </a:cubicBezTo>
                <a:cubicBezTo>
                  <a:pt x="0" y="3501390"/>
                  <a:pt x="11430" y="3216910"/>
                  <a:pt x="154940" y="3001010"/>
                </a:cubicBezTo>
                <a:cubicBezTo>
                  <a:pt x="293370" y="2795270"/>
                  <a:pt x="532130" y="2772410"/>
                  <a:pt x="717550" y="2625090"/>
                </a:cubicBezTo>
                <a:cubicBezTo>
                  <a:pt x="831850" y="2534920"/>
                  <a:pt x="814070" y="2382520"/>
                  <a:pt x="904240" y="2270760"/>
                </a:cubicBezTo>
                <a:cubicBezTo>
                  <a:pt x="1036320" y="2108200"/>
                  <a:pt x="1217930" y="1998980"/>
                  <a:pt x="1412240" y="1930400"/>
                </a:cubicBezTo>
                <a:cubicBezTo>
                  <a:pt x="1593850" y="1865630"/>
                  <a:pt x="1793240" y="1864360"/>
                  <a:pt x="1913890" y="1690370"/>
                </a:cubicBezTo>
                <a:cubicBezTo>
                  <a:pt x="2080260" y="1451610"/>
                  <a:pt x="1935480" y="1064260"/>
                  <a:pt x="2020570" y="782320"/>
                </a:cubicBezTo>
                <a:cubicBezTo>
                  <a:pt x="2103120" y="508000"/>
                  <a:pt x="2298700" y="307340"/>
                  <a:pt x="2585720" y="255270"/>
                </a:cubicBezTo>
                <a:cubicBezTo>
                  <a:pt x="2807970" y="215900"/>
                  <a:pt x="3078480" y="420370"/>
                  <a:pt x="3272790" y="289560"/>
                </a:cubicBezTo>
                <a:cubicBezTo>
                  <a:pt x="3586480" y="78740"/>
                  <a:pt x="4184650" y="0"/>
                  <a:pt x="4422140" y="365760"/>
                </a:cubicBezTo>
                <a:cubicBezTo>
                  <a:pt x="4621530" y="671830"/>
                  <a:pt x="4415790" y="910590"/>
                  <a:pt x="4241800" y="1151890"/>
                </a:cubicBezTo>
                <a:cubicBezTo>
                  <a:pt x="4126230" y="1313180"/>
                  <a:pt x="3865880" y="1563370"/>
                  <a:pt x="4138930" y="1720850"/>
                </a:cubicBezTo>
                <a:cubicBezTo>
                  <a:pt x="4366260" y="1851660"/>
                  <a:pt x="4646930" y="1733550"/>
                  <a:pt x="4879340" y="1845310"/>
                </a:cubicBezTo>
                <a:cubicBezTo>
                  <a:pt x="5189220" y="1993900"/>
                  <a:pt x="5331460" y="2310130"/>
                  <a:pt x="5292090" y="2602230"/>
                </a:cubicBez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1302744" y="2302577"/>
            <a:ext cx="7779483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dirty="0" err="1">
                <a:solidFill>
                  <a:srgbClr val="050A30"/>
                </a:solidFill>
                <a:latin typeface="Agrandir Narrow Bold"/>
              </a:rPr>
              <a:t>TempoWiC</a:t>
            </a:r>
            <a:r>
              <a:rPr lang="en-US" sz="6000" dirty="0">
                <a:solidFill>
                  <a:srgbClr val="050A30"/>
                </a:solidFill>
                <a:latin typeface="Agrandir Narrow Bold"/>
              </a:rPr>
              <a:t>:</a:t>
            </a:r>
          </a:p>
          <a:p>
            <a:r>
              <a:rPr lang="en-US" sz="6000" dirty="0">
                <a:solidFill>
                  <a:srgbClr val="050A30"/>
                </a:solidFill>
                <a:latin typeface="Agrandir Narrow Bold"/>
              </a:rPr>
              <a:t>Detecting Meaning Shift in Social Media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60291" y="8125020"/>
            <a:ext cx="1684907" cy="171032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945237" y="1216516"/>
            <a:ext cx="1561364" cy="8544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1048306" y="277505"/>
            <a:ext cx="3432328" cy="102969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503493" y="1124194"/>
            <a:ext cx="1497362" cy="157165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7732260" y="548725"/>
            <a:ext cx="850914" cy="85091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232848" y="9479527"/>
            <a:ext cx="2231046" cy="122099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344668" y="5384392"/>
            <a:ext cx="3657136" cy="6652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38"/>
              </a:lnSpc>
              <a:spcBef>
                <a:spcPct val="0"/>
              </a:spcBef>
            </a:pPr>
            <a:r>
              <a:rPr lang="en-US" sz="3955" dirty="0">
                <a:solidFill>
                  <a:srgbClr val="F4F6FC"/>
                </a:solidFill>
                <a:latin typeface="Agrandir Narrow Bold"/>
              </a:rPr>
              <a:t>Presented by: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EBE7298-1CF3-404F-8219-51D9922CC265}"/>
              </a:ext>
            </a:extLst>
          </p:cNvPr>
          <p:cNvSpPr txBox="1"/>
          <p:nvPr/>
        </p:nvSpPr>
        <p:spPr>
          <a:xfrm>
            <a:off x="1344668" y="6333662"/>
            <a:ext cx="3200522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Open Sans Light"/>
              </a:rPr>
              <a:t>Himanshu Daga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Open Sans Light"/>
              </a:rPr>
              <a:t>Tarun Chordia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Open Sans Light"/>
              </a:rPr>
              <a:t>Ayush Sawant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F614AAD-E76B-445C-8110-33A78B72C34B}"/>
              </a:ext>
            </a:extLst>
          </p:cNvPr>
          <p:cNvSpPr/>
          <p:nvPr/>
        </p:nvSpPr>
        <p:spPr>
          <a:xfrm>
            <a:off x="7162800" y="1362139"/>
            <a:ext cx="2971800" cy="1000274"/>
          </a:xfrm>
          <a:prstGeom prst="roundRect">
            <a:avLst/>
          </a:prstGeom>
          <a:solidFill>
            <a:srgbClr val="5CB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727310" y="1365111"/>
            <a:ext cx="5858689" cy="923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382"/>
              </a:lnSpc>
              <a:spcBef>
                <a:spcPct val="0"/>
              </a:spcBef>
            </a:pPr>
            <a:r>
              <a:rPr lang="en-US" sz="6151" u="none" dirty="0">
                <a:solidFill>
                  <a:srgbClr val="050A30"/>
                </a:solidFill>
                <a:latin typeface="Agrandir Narrow Bold"/>
              </a:rPr>
              <a:t>Results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64248" y="4064887"/>
            <a:ext cx="1071189" cy="764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 dirty="0">
                <a:solidFill>
                  <a:srgbClr val="F4F6FC"/>
                </a:solidFill>
                <a:latin typeface="Open Sans Light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39383" y="5981476"/>
            <a:ext cx="967804" cy="764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 dirty="0">
                <a:solidFill>
                  <a:srgbClr val="F4F6FC"/>
                </a:solidFill>
                <a:latin typeface="Open Sans Light Bold"/>
              </a:rPr>
              <a:t>02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60291" y="8125020"/>
            <a:ext cx="1684907" cy="1710328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571926" y="8725820"/>
            <a:ext cx="2888785" cy="2219056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5670958" y="1028700"/>
            <a:ext cx="1588342" cy="1667153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5477680" y="371586"/>
            <a:ext cx="850914" cy="850914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30A239-AA80-4A3C-8FCA-7011754C8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42067"/>
              </p:ext>
            </p:extLst>
          </p:nvPr>
        </p:nvGraphicFramePr>
        <p:xfrm>
          <a:off x="1817331" y="3158848"/>
          <a:ext cx="13678645" cy="45101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02683">
                  <a:extLst>
                    <a:ext uri="{9D8B030D-6E8A-4147-A177-3AD203B41FA5}">
                      <a16:colId xmlns:a16="http://schemas.microsoft.com/office/drawing/2014/main" val="20994145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3737937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5534092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473648362"/>
                    </a:ext>
                  </a:extLst>
                </a:gridCol>
                <a:gridCol w="2317762">
                  <a:extLst>
                    <a:ext uri="{9D8B030D-6E8A-4147-A177-3AD203B41FA5}">
                      <a16:colId xmlns:a16="http://schemas.microsoft.com/office/drawing/2014/main" val="1363270796"/>
                    </a:ext>
                  </a:extLst>
                </a:gridCol>
              </a:tblGrid>
              <a:tr h="1346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 Bold" panose="020B0604020202020204" charset="0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 Bold" panose="020B0604020202020204" charset="0"/>
                          <a:ea typeface="+mn-ea"/>
                          <a:cs typeface="+mn-cs"/>
                        </a:rPr>
                        <a:t>Val 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 Bold" panose="020B0604020202020204" charset="0"/>
                          <a:ea typeface="+mn-ea"/>
                          <a:cs typeface="+mn-cs"/>
                        </a:rPr>
                        <a:t>Val 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 Bold" panose="020B0604020202020204" charset="0"/>
                          <a:ea typeface="+mn-ea"/>
                          <a:cs typeface="+mn-cs"/>
                        </a:rPr>
                        <a:t>Val 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 Bold" panose="020B0604020202020204" charset="0"/>
                          <a:ea typeface="+mn-ea"/>
                          <a:cs typeface="+mn-cs"/>
                        </a:rPr>
                        <a:t>Val Recall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112203"/>
                  </a:ext>
                </a:extLst>
              </a:tr>
              <a:tr h="7618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 Bold" panose="020B0604020202020204" charset="0"/>
                          <a:ea typeface="+mn-ea"/>
                          <a:cs typeface="+mn-cs"/>
                        </a:rPr>
                        <a:t>Electra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52.2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54.3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46.8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38.4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2010331"/>
                  </a:ext>
                </a:extLst>
              </a:tr>
              <a:tr h="7618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 Bold" panose="020B0604020202020204" charset="0"/>
                          <a:ea typeface="+mn-ea"/>
                          <a:cs typeface="+mn-cs"/>
                        </a:rPr>
                        <a:t>BERT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50.6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50.8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44.4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52.9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5319892"/>
                  </a:ext>
                </a:extLst>
              </a:tr>
              <a:tr h="7942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 Bold" panose="020B0604020202020204" charset="0"/>
                          <a:ea typeface="+mn-ea"/>
                          <a:cs typeface="+mn-cs"/>
                        </a:rPr>
                        <a:t>Albert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53.5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55.3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48.3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>
                          <a:solidFill>
                            <a:srgbClr val="12229D"/>
                          </a:solidFill>
                          <a:latin typeface="Agrandir Narrow" panose="020B0604020202020204" charset="0"/>
                          <a:ea typeface="+mn-ea"/>
                          <a:cs typeface="+mn-cs"/>
                        </a:rPr>
                        <a:t>41.3</a:t>
                      </a:r>
                      <a:endParaRPr lang="en-IN" sz="3261" kern="1200" dirty="0">
                        <a:solidFill>
                          <a:srgbClr val="12229D"/>
                        </a:solidFill>
                        <a:latin typeface="Agrandir Narrow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7476623"/>
                  </a:ext>
                </a:extLst>
              </a:tr>
              <a:tr h="84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kern="1200" dirty="0" err="1">
                          <a:solidFill>
                            <a:srgbClr val="12229D"/>
                          </a:solidFill>
                          <a:latin typeface="Agrandir Narrow Bold" panose="020B0604020202020204" charset="0"/>
                          <a:ea typeface="+mn-ea"/>
                          <a:cs typeface="+mn-cs"/>
                        </a:rPr>
                        <a:t>BERTTweet</a:t>
                      </a:r>
                      <a:endParaRPr lang="en-IN" sz="3261" kern="1200" dirty="0">
                        <a:solidFill>
                          <a:srgbClr val="12229D"/>
                        </a:solidFill>
                        <a:latin typeface="Agrandir Narrow Bold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b="1" kern="1200" dirty="0">
                          <a:solidFill>
                            <a:srgbClr val="12229D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62.8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b="1" kern="1200" dirty="0">
                          <a:solidFill>
                            <a:srgbClr val="12229D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63.1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b="1" kern="1200" dirty="0">
                          <a:solidFill>
                            <a:srgbClr val="12229D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57.0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61" b="1" kern="1200" dirty="0">
                          <a:solidFill>
                            <a:srgbClr val="12229D"/>
                          </a:solidFill>
                          <a:latin typeface="Agrandir Narrow Bold"/>
                          <a:ea typeface="+mn-ea"/>
                          <a:cs typeface="+mn-cs"/>
                        </a:rPr>
                        <a:t>61.6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21900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79717" y="4042855"/>
            <a:ext cx="7528566" cy="190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8"/>
              </a:lnSpc>
              <a:spcBef>
                <a:spcPct val="0"/>
              </a:spcBef>
            </a:pPr>
            <a:r>
              <a:rPr lang="en-US" sz="10581">
                <a:solidFill>
                  <a:srgbClr val="050A30"/>
                </a:solidFill>
                <a:latin typeface="Agrandir Narrow Bold"/>
              </a:rPr>
              <a:t>Thank You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0291" y="8770797"/>
            <a:ext cx="1048729" cy="106455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670958" y="8944492"/>
            <a:ext cx="2617042" cy="20103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296564" y="1028700"/>
            <a:ext cx="962736" cy="10105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466983" y="-5604565"/>
            <a:ext cx="6501663" cy="672875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595115" y="2453946"/>
            <a:ext cx="850914" cy="85091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64517" y="1877168"/>
            <a:ext cx="1561364" cy="85449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216568" y="7821055"/>
            <a:ext cx="1561364" cy="85449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8100000">
            <a:off x="8368072" y="8891820"/>
            <a:ext cx="6501663" cy="67287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52</Words>
  <Application>Microsoft Office PowerPoint</Application>
  <PresentationFormat>Custom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Open Sans Light Bold</vt:lpstr>
      <vt:lpstr>Calibri</vt:lpstr>
      <vt:lpstr>Arial</vt:lpstr>
      <vt:lpstr>Agrandir Narrow Bold</vt:lpstr>
      <vt:lpstr>Open Sans Light</vt:lpstr>
      <vt:lpstr>Agrandir Narrow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Minimalist Artificial Intelligence Technology Presentation</dc:title>
  <dc:creator>Tarun Chordia</dc:creator>
  <cp:lastModifiedBy>Niranjan Daga</cp:lastModifiedBy>
  <cp:revision>56</cp:revision>
  <dcterms:created xsi:type="dcterms:W3CDTF">2006-08-16T00:00:00Z</dcterms:created>
  <dcterms:modified xsi:type="dcterms:W3CDTF">2024-12-11T12:55:11Z</dcterms:modified>
  <dc:identifier>DAFTV7frDXU</dc:identifier>
</cp:coreProperties>
</file>