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76" r:id="rId6"/>
    <p:sldId id="259" r:id="rId7"/>
    <p:sldId id="263" r:id="rId8"/>
    <p:sldId id="286" r:id="rId9"/>
    <p:sldId id="267" r:id="rId10"/>
    <p:sldId id="260" r:id="rId11"/>
    <p:sldId id="271" r:id="rId12"/>
    <p:sldId id="268" r:id="rId13"/>
    <p:sldId id="275" r:id="rId14"/>
  </p:sldIdLst>
  <p:sldSz cx="18288000" cy="10287000"/>
  <p:notesSz cx="6858000" cy="9144000"/>
  <p:embeddedFontLst>
    <p:embeddedFont>
      <p:font typeface="字由点字倔强黑" panose="00020600040101010101" charset="-122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2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41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.svg"/><Relationship Id="rId2" Type="http://schemas.openxmlformats.org/officeDocument/2006/relationships/tags" Target="../tags/tag2.xml"/><Relationship Id="rId19" Type="http://schemas.openxmlformats.org/officeDocument/2006/relationships/image" Target="../media/image7.png"/><Relationship Id="rId18" Type="http://schemas.openxmlformats.org/officeDocument/2006/relationships/image" Target="../media/image2.svg"/><Relationship Id="rId17" Type="http://schemas.openxmlformats.org/officeDocument/2006/relationships/image" Target="../media/image1.png"/><Relationship Id="rId16" Type="http://schemas.openxmlformats.org/officeDocument/2006/relationships/image" Target="../media/image12.svg"/><Relationship Id="rId15" Type="http://schemas.openxmlformats.org/officeDocument/2006/relationships/image" Target="../media/image11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132108">
            <a:off x="15573504" y="164775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30"/>
                </a:lnTo>
                <a:lnTo>
                  <a:pt x="0" y="590493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92429" y="-2245266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32108">
            <a:off x="13084724" y="8030910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670248" y="7973151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6" y="0"/>
                </a:lnTo>
                <a:lnTo>
                  <a:pt x="11397896" y="9076871"/>
                </a:lnTo>
                <a:lnTo>
                  <a:pt x="0" y="9076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48864" y="7078897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5" y="0"/>
                </a:lnTo>
                <a:lnTo>
                  <a:pt x="382735" y="407707"/>
                </a:lnTo>
                <a:lnTo>
                  <a:pt x="0" y="4077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60085">
            <a:off x="-4524935" y="-2714083"/>
            <a:ext cx="7808846" cy="6218681"/>
          </a:xfrm>
          <a:custGeom>
            <a:avLst/>
            <a:gdLst/>
            <a:ahLst/>
            <a:cxnLst/>
            <a:rect l="l" t="t" r="r" b="b"/>
            <a:pathLst>
              <a:path w="7808846" h="6218681">
                <a:moveTo>
                  <a:pt x="0" y="0"/>
                </a:moveTo>
                <a:lnTo>
                  <a:pt x="7808846" y="0"/>
                </a:lnTo>
                <a:lnTo>
                  <a:pt x="7808846" y="6218681"/>
                </a:lnTo>
                <a:lnTo>
                  <a:pt x="0" y="62186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757942">
            <a:off x="-9954442" y="-486604"/>
            <a:ext cx="10983142" cy="7207687"/>
            <a:chOff x="0" y="0"/>
            <a:chExt cx="812800" cy="533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19059" y="4129207"/>
            <a:ext cx="12257734" cy="181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70"/>
              </a:lnSpc>
            </a:pPr>
            <a:r>
              <a:rPr lang="zh-CN" altLang="en-US" sz="10195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竞品分析</a:t>
            </a:r>
            <a:endParaRPr lang="zh-CN" altLang="en-US" sz="10195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19059" y="5750106"/>
            <a:ext cx="9035961" cy="63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0"/>
              </a:lnSpc>
            </a:pPr>
            <a:r>
              <a:rPr lang="en-US" sz="3085">
                <a:solidFill>
                  <a:srgbClr val="6390C7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Class report of college students</a:t>
            </a:r>
            <a:endParaRPr lang="en-US" sz="3085">
              <a:solidFill>
                <a:srgbClr val="6390C7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441730" y="7031272"/>
            <a:ext cx="240984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汇报人：张小可</a:t>
            </a:r>
            <a:endParaRPr lang="en-US" sz="2400">
              <a:solidFill>
                <a:srgbClr val="FFFFFF"/>
              </a:solidFill>
              <a:latin typeface="思源黑体 1 Medium" panose="020B0600000000000000" charset="-122"/>
              <a:ea typeface="思源黑体 1 Medium" panose="020B0600000000000000" charset="-122"/>
              <a:cs typeface="思源黑体 1 Medium" panose="020B0600000000000000" charset="-122"/>
              <a:sym typeface="思源黑体 1 Medium" panose="020B0600000000000000" charset="-122"/>
            </a:endParaRPr>
          </a:p>
        </p:txBody>
      </p:sp>
      <p:grpSp>
        <p:nvGrpSpPr>
          <p:cNvPr id="18" name="Group 18"/>
          <p:cNvGrpSpPr/>
          <p:nvPr/>
        </p:nvGrpSpPr>
        <p:grpSpPr>
          <a:xfrm rot="-757942">
            <a:off x="15051827" y="6595015"/>
            <a:ext cx="10983142" cy="7207687"/>
            <a:chOff x="0" y="0"/>
            <a:chExt cx="812800" cy="533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197717">
            <a:off x="13377888" y="-1118442"/>
            <a:ext cx="8441713" cy="8104044"/>
          </a:xfrm>
          <a:custGeom>
            <a:avLst/>
            <a:gdLst/>
            <a:ahLst/>
            <a:cxnLst/>
            <a:rect l="l" t="t" r="r" b="b"/>
            <a:pathLst>
              <a:path w="8441713" h="8104044">
                <a:moveTo>
                  <a:pt x="0" y="0"/>
                </a:moveTo>
                <a:lnTo>
                  <a:pt x="8441712" y="0"/>
                </a:lnTo>
                <a:lnTo>
                  <a:pt x="8441712" y="8104044"/>
                </a:lnTo>
                <a:lnTo>
                  <a:pt x="0" y="81040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132108">
            <a:off x="10531410" y="8374974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70248" y="7973151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6" y="0"/>
                </a:lnTo>
                <a:lnTo>
                  <a:pt x="11397896" y="9076871"/>
                </a:lnTo>
                <a:lnTo>
                  <a:pt x="0" y="9076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44989">
            <a:off x="-4103800" y="-3109340"/>
            <a:ext cx="7808846" cy="6218681"/>
          </a:xfrm>
          <a:custGeom>
            <a:avLst/>
            <a:gdLst/>
            <a:ahLst/>
            <a:cxnLst/>
            <a:rect l="l" t="t" r="r" b="b"/>
            <a:pathLst>
              <a:path w="7808846" h="6218681">
                <a:moveTo>
                  <a:pt x="0" y="0"/>
                </a:moveTo>
                <a:lnTo>
                  <a:pt x="7808846" y="0"/>
                </a:lnTo>
                <a:lnTo>
                  <a:pt x="7808846" y="6218680"/>
                </a:lnTo>
                <a:lnTo>
                  <a:pt x="0" y="6218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757942">
            <a:off x="-9990659" y="207471"/>
            <a:ext cx="10983142" cy="7207687"/>
            <a:chOff x="0" y="0"/>
            <a:chExt cx="812800" cy="533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-757942">
            <a:off x="15758062" y="4190159"/>
            <a:ext cx="10983142" cy="7207687"/>
            <a:chOff x="0" y="0"/>
            <a:chExt cx="812800" cy="533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21561" y="4425204"/>
            <a:ext cx="6522662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880"/>
              </a:lnSpc>
              <a:spcBef>
                <a:spcPct val="0"/>
              </a:spcBef>
            </a:pPr>
            <a:r>
              <a:rPr lang="en-US" sz="9000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改进策略</a:t>
            </a:r>
            <a:endParaRPr lang="en-US" sz="9000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3228925" y="3345876"/>
            <a:ext cx="2793806" cy="1034779"/>
            <a:chOff x="0" y="0"/>
            <a:chExt cx="2194484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4483" cy="812800"/>
            </a:xfrm>
            <a:custGeom>
              <a:avLst/>
              <a:gdLst/>
              <a:ahLst/>
              <a:cxnLst/>
              <a:rect l="l" t="t" r="r" b="b"/>
              <a:pathLst>
                <a:path w="2194483" h="812800">
                  <a:moveTo>
                    <a:pt x="219448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194483" y="624840"/>
                  </a:lnTo>
                  <a:lnTo>
                    <a:pt x="2194483" y="0"/>
                  </a:lnTo>
                  <a:close/>
                </a:path>
              </a:pathLst>
            </a:custGeom>
            <a:solidFill>
              <a:srgbClr val="27426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19448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12170" y="3437271"/>
            <a:ext cx="2427315" cy="54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5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第四章节</a:t>
            </a:r>
            <a:endParaRPr lang="en-US" sz="3300">
              <a:solidFill>
                <a:srgbClr val="FFFFFF"/>
              </a:solidFill>
              <a:latin typeface="思源黑体 1 Medium" panose="020B0600000000000000" charset="-122"/>
              <a:ea typeface="思源黑体 1 Medium" panose="020B0600000000000000" charset="-122"/>
              <a:cs typeface="思源黑体 1 Medium" panose="020B0600000000000000" charset="-122"/>
              <a:sym typeface="思源黑体 1 Medium" panose="020B06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21561" y="5945394"/>
            <a:ext cx="6144198" cy="70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演示文稿是一种实用的工具，可以是演示，演讲，报告等。大部分时间，它们都是在为观众服务。</a:t>
            </a:r>
            <a:endParaRPr lang="en-US" sz="17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18" name="Freeform 18"/>
          <p:cNvSpPr/>
          <p:nvPr/>
        </p:nvSpPr>
        <p:spPr>
          <a:xfrm rot="3229331">
            <a:off x="9990435" y="-5725674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7" y="0"/>
                </a:lnTo>
                <a:lnTo>
                  <a:pt x="11397897" y="9076870"/>
                </a:lnTo>
                <a:lnTo>
                  <a:pt x="0" y="9076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438" y="831207"/>
            <a:ext cx="425062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zh-CN" altLang="en-US" sz="5300">
                <a:solidFill>
                  <a:srgbClr val="100F0D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改进策略</a:t>
            </a:r>
            <a:endParaRPr lang="zh-CN" altLang="en-US" sz="5300">
              <a:solidFill>
                <a:srgbClr val="100F0D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" name="Freeform 3"/>
          <p:cNvSpPr/>
          <p:nvPr/>
        </p:nvSpPr>
        <p:spPr>
          <a:xfrm rot="-1244989">
            <a:off x="-2170170" y="785289"/>
            <a:ext cx="3023447" cy="2407763"/>
          </a:xfrm>
          <a:custGeom>
            <a:avLst/>
            <a:gdLst/>
            <a:ahLst/>
            <a:cxnLst/>
            <a:rect l="l" t="t" r="r" b="b"/>
            <a:pathLst>
              <a:path w="3023447" h="2407763">
                <a:moveTo>
                  <a:pt x="0" y="0"/>
                </a:moveTo>
                <a:lnTo>
                  <a:pt x="3023447" y="0"/>
                </a:lnTo>
                <a:lnTo>
                  <a:pt x="3023447" y="2407763"/>
                </a:lnTo>
                <a:lnTo>
                  <a:pt x="0" y="240776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44989">
            <a:off x="-2949154" y="-3047199"/>
            <a:ext cx="5898308" cy="4697198"/>
          </a:xfrm>
          <a:custGeom>
            <a:avLst/>
            <a:gdLst/>
            <a:ahLst/>
            <a:cxnLst/>
            <a:rect l="l" t="t" r="r" b="b"/>
            <a:pathLst>
              <a:path w="5898308" h="4697198">
                <a:moveTo>
                  <a:pt x="0" y="0"/>
                </a:moveTo>
                <a:lnTo>
                  <a:pt x="5898308" y="0"/>
                </a:lnTo>
                <a:lnTo>
                  <a:pt x="5898308" y="4697198"/>
                </a:lnTo>
                <a:lnTo>
                  <a:pt x="0" y="4697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757942">
            <a:off x="-3841956" y="-105739"/>
            <a:ext cx="4596450" cy="3016421"/>
            <a:chOff x="0" y="0"/>
            <a:chExt cx="812800" cy="533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96035" y="2595880"/>
            <a:ext cx="13172440" cy="43529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469265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品牌定位：小程序开发者需要明确自身的品牌定位，针对不同的用户群体开发更具特色的产品。</a:t>
            </a:r>
            <a:endParaRPr lang="en-US" sz="36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69265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69265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创新功能：在激烈的市场竞争中，创新是小程序开发者需要高度重视的方面。购物优惠券小程序可以进一步探索个性化推荐、数据分析等功能，以提高用户体验和购物效率。</a:t>
            </a:r>
            <a:endParaRPr lang="en-US" sz="36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69265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6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69265" lvl="1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数据安全：随着用户对隐私和信息安全的关注度提升，开发者需要加强数据保护措施，确保用户信息安全。</a:t>
            </a:r>
            <a:endParaRPr lang="en-US" sz="36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132108">
            <a:off x="15573504" y="164775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30"/>
                </a:lnTo>
                <a:lnTo>
                  <a:pt x="0" y="590493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92429" y="-2245266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32108">
            <a:off x="13084724" y="8030910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670248" y="7973151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6" y="0"/>
                </a:lnTo>
                <a:lnTo>
                  <a:pt x="11397896" y="9076871"/>
                </a:lnTo>
                <a:lnTo>
                  <a:pt x="0" y="9076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48864" y="6702526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5" y="0"/>
                </a:lnTo>
                <a:lnTo>
                  <a:pt x="382735" y="407707"/>
                </a:lnTo>
                <a:lnTo>
                  <a:pt x="0" y="4077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60085">
            <a:off x="-4524935" y="-2714083"/>
            <a:ext cx="7808846" cy="6218681"/>
          </a:xfrm>
          <a:custGeom>
            <a:avLst/>
            <a:gdLst/>
            <a:ahLst/>
            <a:cxnLst/>
            <a:rect l="l" t="t" r="r" b="b"/>
            <a:pathLst>
              <a:path w="7808846" h="6218681">
                <a:moveTo>
                  <a:pt x="0" y="0"/>
                </a:moveTo>
                <a:lnTo>
                  <a:pt x="7808846" y="0"/>
                </a:lnTo>
                <a:lnTo>
                  <a:pt x="7808846" y="6218681"/>
                </a:lnTo>
                <a:lnTo>
                  <a:pt x="0" y="62186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757942">
            <a:off x="-9954442" y="-486604"/>
            <a:ext cx="10983142" cy="7207687"/>
            <a:chOff x="0" y="0"/>
            <a:chExt cx="812800" cy="533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-757942">
            <a:off x="15051827" y="6595015"/>
            <a:ext cx="10983142" cy="7207687"/>
            <a:chOff x="0" y="0"/>
            <a:chExt cx="812800" cy="533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19059" y="3889775"/>
            <a:ext cx="10593821" cy="2110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40"/>
              </a:lnSpc>
            </a:pPr>
            <a:r>
              <a:rPr lang="en-US" sz="12400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THANK YOU</a:t>
            </a:r>
            <a:endParaRPr lang="en-US" sz="12400">
              <a:solidFill>
                <a:srgbClr val="1E1E1E"/>
              </a:solidFill>
              <a:latin typeface="思源黑体 1 Heavy" panose="020B0A00000000000000" charset="-122"/>
              <a:ea typeface="思源黑体 1 Heavy" panose="020B0A00000000000000" charset="-122"/>
              <a:cs typeface="思源黑体 1 Heavy" panose="020B0A00000000000000" charset="-122"/>
              <a:sym typeface="思源黑体 1 Heavy" panose="020B0A00000000000000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519059" y="3391911"/>
            <a:ext cx="8799234" cy="788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45"/>
              </a:lnSpc>
            </a:pPr>
            <a:r>
              <a:rPr lang="en-US" sz="4400">
                <a:solidFill>
                  <a:srgbClr val="5684BD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谢谢观看</a:t>
            </a:r>
            <a:r>
              <a:rPr lang="en-US" sz="4400">
                <a:solidFill>
                  <a:srgbClr val="5684BD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 汇报完毕</a:t>
            </a:r>
            <a:endParaRPr lang="en-US" sz="4400">
              <a:solidFill>
                <a:srgbClr val="5684BD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>
            <p:custDataLst>
              <p:tags r:id="rId1"/>
            </p:custDataLst>
          </p:nvPr>
        </p:nvSpPr>
        <p:spPr>
          <a:xfrm>
            <a:off x="9463468" y="2129702"/>
            <a:ext cx="2593408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zh-CN" altLang="en-US" sz="4400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简要介绍</a:t>
            </a:r>
            <a:endParaRPr lang="zh-CN" altLang="en-US" sz="4400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12056877" y="2344015"/>
            <a:ext cx="220910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86888A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Operation overview</a:t>
            </a:r>
            <a:endParaRPr lang="en-US" sz="1700">
              <a:solidFill>
                <a:srgbClr val="86888A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7948761" y="1920152"/>
            <a:ext cx="195937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27426B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01.</a:t>
            </a:r>
            <a:endParaRPr lang="en-US" sz="6800">
              <a:solidFill>
                <a:srgbClr val="27426B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5" name="TextBox 5"/>
          <p:cNvSpPr txBox="1"/>
          <p:nvPr>
            <p:custDataLst>
              <p:tags r:id="rId4"/>
            </p:custDataLst>
          </p:nvPr>
        </p:nvSpPr>
        <p:spPr>
          <a:xfrm>
            <a:off x="9463468" y="3853151"/>
            <a:ext cx="2593408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zh-CN" altLang="en-US" sz="4400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竞品概况</a:t>
            </a:r>
            <a:endParaRPr lang="zh-CN" altLang="en-US" sz="4400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12056877" y="4067463"/>
            <a:ext cx="220910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86888A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Results display</a:t>
            </a:r>
            <a:endParaRPr lang="en-US" sz="1700">
              <a:solidFill>
                <a:srgbClr val="86888A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7948761" y="3643601"/>
            <a:ext cx="195937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6390C7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02.</a:t>
            </a:r>
            <a:endParaRPr lang="en-US" sz="6800">
              <a:solidFill>
                <a:srgbClr val="6390C7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8" name="TextBox 8"/>
          <p:cNvSpPr txBox="1"/>
          <p:nvPr>
            <p:custDataLst>
              <p:tags r:id="rId7"/>
            </p:custDataLst>
          </p:nvPr>
        </p:nvSpPr>
        <p:spPr>
          <a:xfrm>
            <a:off x="9463468" y="5576599"/>
            <a:ext cx="2593408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问题分析</a:t>
            </a:r>
            <a:endParaRPr lang="en-US" sz="4400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12056877" y="5790912"/>
            <a:ext cx="220910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86888A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Problem analysis</a:t>
            </a:r>
            <a:endParaRPr lang="en-US" sz="1700">
              <a:solidFill>
                <a:srgbClr val="86888A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7948761" y="5367049"/>
            <a:ext cx="195937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27426B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03.</a:t>
            </a:r>
            <a:endParaRPr lang="en-US" sz="6800">
              <a:solidFill>
                <a:srgbClr val="27426B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11" name="TextBox 11"/>
          <p:cNvSpPr txBox="1"/>
          <p:nvPr>
            <p:custDataLst>
              <p:tags r:id="rId10"/>
            </p:custDataLst>
          </p:nvPr>
        </p:nvSpPr>
        <p:spPr>
          <a:xfrm>
            <a:off x="9463468" y="7300048"/>
            <a:ext cx="2593408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改进策略</a:t>
            </a:r>
            <a:endParaRPr lang="en-US" sz="4400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1"/>
            </p:custDataLst>
          </p:nvPr>
        </p:nvSpPr>
        <p:spPr>
          <a:xfrm>
            <a:off x="12056877" y="7514360"/>
            <a:ext cx="220910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86888A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Improvement strategy</a:t>
            </a:r>
            <a:endParaRPr lang="en-US" sz="1700">
              <a:solidFill>
                <a:srgbClr val="86888A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13" name="TextBox 13"/>
          <p:cNvSpPr txBox="1"/>
          <p:nvPr>
            <p:custDataLst>
              <p:tags r:id="rId12"/>
            </p:custDataLst>
          </p:nvPr>
        </p:nvSpPr>
        <p:spPr>
          <a:xfrm>
            <a:off x="7948761" y="7090498"/>
            <a:ext cx="195937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6390C7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04.</a:t>
            </a:r>
            <a:endParaRPr lang="en-US" sz="6800">
              <a:solidFill>
                <a:srgbClr val="6390C7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30667" y="3661364"/>
            <a:ext cx="3879914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40"/>
              </a:lnSpc>
            </a:pPr>
            <a:r>
              <a:rPr lang="en-US" sz="12620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目录</a:t>
            </a:r>
            <a:endParaRPr lang="en-US" sz="12620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642047" y="5400895"/>
            <a:ext cx="3457154" cy="685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5"/>
              </a:lnSpc>
            </a:pPr>
            <a:r>
              <a:rPr lang="en-US" sz="3400">
                <a:solidFill>
                  <a:srgbClr val="27426B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Contents</a:t>
            </a:r>
            <a:endParaRPr lang="en-US" sz="3400">
              <a:solidFill>
                <a:srgbClr val="27426B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16" name="Freeform 16"/>
          <p:cNvSpPr/>
          <p:nvPr/>
        </p:nvSpPr>
        <p:spPr>
          <a:xfrm rot="756581">
            <a:off x="-4428902" y="6963672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7" y="0"/>
                </a:lnTo>
                <a:lnTo>
                  <a:pt x="11397897" y="9076871"/>
                </a:lnTo>
                <a:lnTo>
                  <a:pt x="0" y="90768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1297501">
            <a:off x="-2186094" y="4614340"/>
            <a:ext cx="3696419" cy="2943694"/>
          </a:xfrm>
          <a:custGeom>
            <a:avLst/>
            <a:gdLst/>
            <a:ahLst/>
            <a:cxnLst/>
            <a:rect l="l" t="t" r="r" b="b"/>
            <a:pathLst>
              <a:path w="3696419" h="2943694">
                <a:moveTo>
                  <a:pt x="0" y="0"/>
                </a:moveTo>
                <a:lnTo>
                  <a:pt x="3696419" y="0"/>
                </a:lnTo>
                <a:lnTo>
                  <a:pt x="3696419" y="2943694"/>
                </a:lnTo>
                <a:lnTo>
                  <a:pt x="0" y="2943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4132108">
            <a:off x="15691343" y="-165537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3229331">
            <a:off x="12960637" y="-5297996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7" y="0"/>
                </a:lnTo>
                <a:lnTo>
                  <a:pt x="11397897" y="9076870"/>
                </a:lnTo>
                <a:lnTo>
                  <a:pt x="0" y="907687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197717">
            <a:off x="13377888" y="-1118442"/>
            <a:ext cx="8441713" cy="8104044"/>
          </a:xfrm>
          <a:custGeom>
            <a:avLst/>
            <a:gdLst/>
            <a:ahLst/>
            <a:cxnLst/>
            <a:rect l="l" t="t" r="r" b="b"/>
            <a:pathLst>
              <a:path w="8441713" h="8104044">
                <a:moveTo>
                  <a:pt x="0" y="0"/>
                </a:moveTo>
                <a:lnTo>
                  <a:pt x="8441712" y="0"/>
                </a:lnTo>
                <a:lnTo>
                  <a:pt x="8441712" y="8104044"/>
                </a:lnTo>
                <a:lnTo>
                  <a:pt x="0" y="81040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132108">
            <a:off x="10531410" y="8374974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70248" y="7973151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6" y="0"/>
                </a:lnTo>
                <a:lnTo>
                  <a:pt x="11397896" y="9076871"/>
                </a:lnTo>
                <a:lnTo>
                  <a:pt x="0" y="90768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44989">
            <a:off x="-4103800" y="-3109340"/>
            <a:ext cx="7808846" cy="6218681"/>
          </a:xfrm>
          <a:custGeom>
            <a:avLst/>
            <a:gdLst/>
            <a:ahLst/>
            <a:cxnLst/>
            <a:rect l="l" t="t" r="r" b="b"/>
            <a:pathLst>
              <a:path w="7808846" h="6218681">
                <a:moveTo>
                  <a:pt x="0" y="0"/>
                </a:moveTo>
                <a:lnTo>
                  <a:pt x="7808846" y="0"/>
                </a:lnTo>
                <a:lnTo>
                  <a:pt x="7808846" y="6218680"/>
                </a:lnTo>
                <a:lnTo>
                  <a:pt x="0" y="6218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757942">
            <a:off x="-9990659" y="207471"/>
            <a:ext cx="10983142" cy="7207687"/>
            <a:chOff x="0" y="0"/>
            <a:chExt cx="812800" cy="533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-757942">
            <a:off x="15758062" y="4190159"/>
            <a:ext cx="10983142" cy="7207687"/>
            <a:chOff x="0" y="0"/>
            <a:chExt cx="812800" cy="533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21561" y="4425204"/>
            <a:ext cx="6522662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880"/>
              </a:lnSpc>
              <a:spcBef>
                <a:spcPct val="0"/>
              </a:spcBef>
            </a:pPr>
            <a:r>
              <a:rPr lang="zh-CN" altLang="en-US" sz="9000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简要介绍</a:t>
            </a:r>
            <a:endParaRPr lang="zh-CN" altLang="en-US" sz="9000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3228925" y="3345876"/>
            <a:ext cx="2793806" cy="1034779"/>
            <a:chOff x="0" y="0"/>
            <a:chExt cx="2194484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4483" cy="812800"/>
            </a:xfrm>
            <a:custGeom>
              <a:avLst/>
              <a:gdLst/>
              <a:ahLst/>
              <a:cxnLst/>
              <a:rect l="l" t="t" r="r" b="b"/>
              <a:pathLst>
                <a:path w="2194483" h="812800">
                  <a:moveTo>
                    <a:pt x="219448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194483" y="624840"/>
                  </a:lnTo>
                  <a:lnTo>
                    <a:pt x="2194483" y="0"/>
                  </a:lnTo>
                  <a:close/>
                </a:path>
              </a:pathLst>
            </a:custGeom>
            <a:solidFill>
              <a:srgbClr val="27426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19448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12170" y="3437271"/>
            <a:ext cx="2427315" cy="54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5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第一章节</a:t>
            </a:r>
            <a:endParaRPr lang="en-US" sz="3300">
              <a:solidFill>
                <a:srgbClr val="FFFFFF"/>
              </a:solidFill>
              <a:latin typeface="思源黑体 1 Medium" panose="020B0600000000000000" charset="-122"/>
              <a:ea typeface="思源黑体 1 Medium" panose="020B0600000000000000" charset="-122"/>
              <a:cs typeface="思源黑体 1 Medium" panose="020B0600000000000000" charset="-122"/>
              <a:sym typeface="思源黑体 1 Medium" panose="020B0600000000000000" charset="-122"/>
            </a:endParaRPr>
          </a:p>
        </p:txBody>
      </p:sp>
      <p:sp>
        <p:nvSpPr>
          <p:cNvPr id="18" name="Freeform 18"/>
          <p:cNvSpPr/>
          <p:nvPr/>
        </p:nvSpPr>
        <p:spPr>
          <a:xfrm rot="3229331">
            <a:off x="9990435" y="-5725674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7" y="0"/>
                </a:lnTo>
                <a:lnTo>
                  <a:pt x="11397897" y="9076870"/>
                </a:lnTo>
                <a:lnTo>
                  <a:pt x="0" y="90768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438" y="831207"/>
            <a:ext cx="425062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zh-CN" altLang="en-US" sz="5300">
                <a:solidFill>
                  <a:srgbClr val="100F0D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简要介绍</a:t>
            </a:r>
            <a:endParaRPr lang="zh-CN" altLang="en-US" sz="5300">
              <a:solidFill>
                <a:srgbClr val="100F0D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" name="Freeform 3"/>
          <p:cNvSpPr/>
          <p:nvPr/>
        </p:nvSpPr>
        <p:spPr>
          <a:xfrm rot="-1244989">
            <a:off x="-2170170" y="785289"/>
            <a:ext cx="3023447" cy="2407763"/>
          </a:xfrm>
          <a:custGeom>
            <a:avLst/>
            <a:gdLst/>
            <a:ahLst/>
            <a:cxnLst/>
            <a:rect l="l" t="t" r="r" b="b"/>
            <a:pathLst>
              <a:path w="3023447" h="2407763">
                <a:moveTo>
                  <a:pt x="0" y="0"/>
                </a:moveTo>
                <a:lnTo>
                  <a:pt x="3023447" y="0"/>
                </a:lnTo>
                <a:lnTo>
                  <a:pt x="3023447" y="2407763"/>
                </a:lnTo>
                <a:lnTo>
                  <a:pt x="0" y="240776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44989">
            <a:off x="-2949154" y="-3047199"/>
            <a:ext cx="5898308" cy="4697198"/>
          </a:xfrm>
          <a:custGeom>
            <a:avLst/>
            <a:gdLst/>
            <a:ahLst/>
            <a:cxnLst/>
            <a:rect l="l" t="t" r="r" b="b"/>
            <a:pathLst>
              <a:path w="5898308" h="4697198">
                <a:moveTo>
                  <a:pt x="0" y="0"/>
                </a:moveTo>
                <a:lnTo>
                  <a:pt x="5898308" y="0"/>
                </a:lnTo>
                <a:lnTo>
                  <a:pt x="5898308" y="4697198"/>
                </a:lnTo>
                <a:lnTo>
                  <a:pt x="0" y="4697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757942">
            <a:off x="-3841956" y="-105739"/>
            <a:ext cx="4596450" cy="3016421"/>
            <a:chOff x="0" y="0"/>
            <a:chExt cx="812800" cy="533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96035" y="2076450"/>
            <a:ext cx="10315575" cy="65125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183515" lvl="1" indent="0" algn="just">
              <a:lnSpc>
                <a:spcPts val="2855"/>
              </a:lnSpc>
              <a:buFont typeface="Arial" panose="020B0604020202020204"/>
              <a:buNone/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（一）定义与特点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367030" lvl="1" indent="-183515" algn="just">
              <a:lnSpc>
                <a:spcPts val="285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小程序是一种无需下载安装即可使用的应用，它依托于特定的平台（如微信、支付宝、百度等），具有轻便、快捷、跨平台等特点。用户可以通过扫描二维码、搜索等方式快速进入小程序，享受各种服务。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183515" lvl="1" indent="0" algn="just">
              <a:lnSpc>
                <a:spcPts val="2855"/>
              </a:lnSpc>
              <a:buFont typeface="Arial" panose="020B0604020202020204"/>
              <a:buNone/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（二）分类与应用场景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183515" lvl="1" indent="0" algn="just">
              <a:lnSpc>
                <a:spcPts val="2855"/>
              </a:lnSpc>
              <a:buFont typeface="Arial" panose="020B0604020202020204"/>
              <a:buNone/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1. 电商类小程序：提供商品展示、购物车、支付等功能，适用于各类电商企业。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183515" lvl="1" indent="0" algn="just">
              <a:lnSpc>
                <a:spcPts val="2855"/>
              </a:lnSpc>
              <a:buFont typeface="Arial" panose="020B0604020202020204"/>
              <a:buNone/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2. 生活服务类小程序：包括外卖、打车、酒店预订等，方便用户日常生活。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183515" lvl="1" indent="0" algn="just">
              <a:lnSpc>
                <a:spcPts val="2855"/>
              </a:lnSpc>
              <a:buFont typeface="Arial" panose="020B0604020202020204"/>
              <a:buNone/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3. 工具类小程序：如计算器、天气预报、翻译等，满足用户特定的工具需求。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183515" lvl="1" indent="0" algn="just">
              <a:lnSpc>
                <a:spcPts val="2855"/>
              </a:lnSpc>
              <a:buFont typeface="Arial" panose="020B0604020202020204"/>
              <a:buNone/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4. 社交类小程序：如小游戏、社交分享等，增强用户之间的互动。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438" y="831207"/>
            <a:ext cx="425062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zh-CN" altLang="en-US" sz="5300">
                <a:solidFill>
                  <a:srgbClr val="100F0D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简要介绍</a:t>
            </a:r>
            <a:endParaRPr lang="zh-CN" altLang="en-US" sz="5300">
              <a:solidFill>
                <a:srgbClr val="100F0D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" name="Freeform 3"/>
          <p:cNvSpPr/>
          <p:nvPr/>
        </p:nvSpPr>
        <p:spPr>
          <a:xfrm rot="-1244989">
            <a:off x="-2170170" y="785289"/>
            <a:ext cx="3023447" cy="2407763"/>
          </a:xfrm>
          <a:custGeom>
            <a:avLst/>
            <a:gdLst/>
            <a:ahLst/>
            <a:cxnLst/>
            <a:rect l="l" t="t" r="r" b="b"/>
            <a:pathLst>
              <a:path w="3023447" h="2407763">
                <a:moveTo>
                  <a:pt x="0" y="0"/>
                </a:moveTo>
                <a:lnTo>
                  <a:pt x="3023447" y="0"/>
                </a:lnTo>
                <a:lnTo>
                  <a:pt x="3023447" y="2407763"/>
                </a:lnTo>
                <a:lnTo>
                  <a:pt x="0" y="240776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44989">
            <a:off x="-2949154" y="-3047199"/>
            <a:ext cx="5898308" cy="4697198"/>
          </a:xfrm>
          <a:custGeom>
            <a:avLst/>
            <a:gdLst/>
            <a:ahLst/>
            <a:cxnLst/>
            <a:rect l="l" t="t" r="r" b="b"/>
            <a:pathLst>
              <a:path w="5898308" h="4697198">
                <a:moveTo>
                  <a:pt x="0" y="0"/>
                </a:moveTo>
                <a:lnTo>
                  <a:pt x="5898308" y="0"/>
                </a:lnTo>
                <a:lnTo>
                  <a:pt x="5898308" y="4697198"/>
                </a:lnTo>
                <a:lnTo>
                  <a:pt x="0" y="4697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757942">
            <a:off x="-3841956" y="-105739"/>
            <a:ext cx="4596450" cy="3016421"/>
            <a:chOff x="0" y="0"/>
            <a:chExt cx="812800" cy="533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87529" y="2400322"/>
            <a:ext cx="6857978" cy="685797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DAF2">
                    <a:alpha val="0"/>
                  </a:srgbClr>
                </a:gs>
                <a:gs pos="50000">
                  <a:srgbClr val="CCDAF2">
                    <a:alpha val="0"/>
                  </a:srgbClr>
                </a:gs>
                <a:gs pos="100000">
                  <a:srgbClr val="CCDAF2">
                    <a:alpha val="53000"/>
                  </a:srgbClr>
                </a:gs>
              </a:gsLst>
              <a:lin ang="0"/>
            </a:gradFill>
            <a:ln w="9525" cap="sq">
              <a:gradFill>
                <a:gsLst>
                  <a:gs pos="0">
                    <a:srgbClr val="27426B">
                      <a:alpha val="0"/>
                    </a:srgbClr>
                  </a:gs>
                  <a:gs pos="100000">
                    <a:srgbClr val="6390C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418557" y="3031350"/>
            <a:ext cx="5595921" cy="559592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DAF2"/>
            </a:solidFill>
            <a:ln cap="sq">
              <a:noFill/>
              <a:prstDash val="sysDot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2535131" y="3147925"/>
            <a:ext cx="5362773" cy="53627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426B"/>
            </a:solidFill>
            <a:ln cap="sq">
              <a:noFill/>
              <a:prstDash val="sysDot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2837248" y="3452377"/>
            <a:ext cx="4758540" cy="4753867"/>
            <a:chOff x="0" y="0"/>
            <a:chExt cx="5839098" cy="583336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39079" cy="5833364"/>
            </a:xfrm>
            <a:custGeom>
              <a:avLst/>
              <a:gdLst/>
              <a:ahLst/>
              <a:cxnLst/>
              <a:rect l="l" t="t" r="r" b="b"/>
              <a:pathLst>
                <a:path w="5839079" h="5833364">
                  <a:moveTo>
                    <a:pt x="0" y="2916682"/>
                  </a:moveTo>
                  <a:cubicBezTo>
                    <a:pt x="0" y="1305814"/>
                    <a:pt x="1307084" y="0"/>
                    <a:pt x="2919603" y="0"/>
                  </a:cubicBezTo>
                  <a:cubicBezTo>
                    <a:pt x="4532122" y="0"/>
                    <a:pt x="5839079" y="1305814"/>
                    <a:pt x="5839079" y="2916682"/>
                  </a:cubicBezTo>
                  <a:cubicBezTo>
                    <a:pt x="5839079" y="4527550"/>
                    <a:pt x="4531995" y="5833364"/>
                    <a:pt x="2919603" y="5833364"/>
                  </a:cubicBezTo>
                  <a:cubicBezTo>
                    <a:pt x="1307211" y="5833364"/>
                    <a:pt x="0" y="4527550"/>
                    <a:pt x="0" y="2916682"/>
                  </a:cubicBezTo>
                  <a:close/>
                </a:path>
              </a:pathLst>
            </a:custGeom>
            <a:blipFill>
              <a:blip r:embed="rId5"/>
              <a:stretch>
                <a:fillRect t="-25120" b="-25120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 rot="0">
            <a:off x="7897904" y="3994860"/>
            <a:ext cx="858359" cy="85835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426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7897904" y="6805403"/>
            <a:ext cx="858359" cy="85835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684B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149884" y="4130122"/>
            <a:ext cx="7223827" cy="106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演示文稿是一种实用的工具，可以是演示，演讲，报告等。大部分时间。演示文稿是一种实用的工具，可以是演示。演示文稿是一种实用的工具，可以是演示，演讲，报告等。演示文稿是一种实用的工具。</a:t>
            </a:r>
            <a:endParaRPr lang="en-US" sz="17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149884" y="3564289"/>
            <a:ext cx="2889059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280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选题理由</a:t>
            </a:r>
            <a:endParaRPr lang="en-US" sz="280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149884" y="6940665"/>
            <a:ext cx="7223827" cy="106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演示文稿是一种实用的工具，可以是演示，演讲，报告等。大部分时间。演示文稿是一种实用的工具，可以是演示。演示文稿是一种实用的工具，可以是演示，演讲，报告等。演示文稿是一种实用的工具。</a:t>
            </a:r>
            <a:endParaRPr lang="en-US" sz="17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149884" y="6374832"/>
            <a:ext cx="2889059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280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选题结果</a:t>
            </a:r>
            <a:endParaRPr lang="en-US" sz="280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927749" y="4047802"/>
            <a:ext cx="82851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01</a:t>
            </a:r>
            <a:endParaRPr lang="en-US" sz="4000">
              <a:solidFill>
                <a:srgbClr val="FFFFFF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912827" y="6867870"/>
            <a:ext cx="828513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02</a:t>
            </a:r>
            <a:endParaRPr lang="en-US" sz="4000">
              <a:solidFill>
                <a:srgbClr val="FFFFFF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197717">
            <a:off x="13377888" y="-1118442"/>
            <a:ext cx="8441713" cy="8104044"/>
          </a:xfrm>
          <a:custGeom>
            <a:avLst/>
            <a:gdLst/>
            <a:ahLst/>
            <a:cxnLst/>
            <a:rect l="l" t="t" r="r" b="b"/>
            <a:pathLst>
              <a:path w="8441713" h="8104044">
                <a:moveTo>
                  <a:pt x="0" y="0"/>
                </a:moveTo>
                <a:lnTo>
                  <a:pt x="8441712" y="0"/>
                </a:lnTo>
                <a:lnTo>
                  <a:pt x="8441712" y="8104044"/>
                </a:lnTo>
                <a:lnTo>
                  <a:pt x="0" y="81040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132108">
            <a:off x="10531410" y="8374974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70248" y="7973151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6" y="0"/>
                </a:lnTo>
                <a:lnTo>
                  <a:pt x="11397896" y="9076871"/>
                </a:lnTo>
                <a:lnTo>
                  <a:pt x="0" y="90768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44989">
            <a:off x="-4103800" y="-3109340"/>
            <a:ext cx="7808846" cy="6218681"/>
          </a:xfrm>
          <a:custGeom>
            <a:avLst/>
            <a:gdLst/>
            <a:ahLst/>
            <a:cxnLst/>
            <a:rect l="l" t="t" r="r" b="b"/>
            <a:pathLst>
              <a:path w="7808846" h="6218681">
                <a:moveTo>
                  <a:pt x="0" y="0"/>
                </a:moveTo>
                <a:lnTo>
                  <a:pt x="7808846" y="0"/>
                </a:lnTo>
                <a:lnTo>
                  <a:pt x="7808846" y="6218680"/>
                </a:lnTo>
                <a:lnTo>
                  <a:pt x="0" y="6218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757942">
            <a:off x="-9990659" y="207471"/>
            <a:ext cx="10983142" cy="7207687"/>
            <a:chOff x="0" y="0"/>
            <a:chExt cx="812800" cy="533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-757942">
            <a:off x="15758062" y="4190159"/>
            <a:ext cx="10983142" cy="7207687"/>
            <a:chOff x="0" y="0"/>
            <a:chExt cx="812800" cy="533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21561" y="4425204"/>
            <a:ext cx="6522662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880"/>
              </a:lnSpc>
              <a:spcBef>
                <a:spcPct val="0"/>
              </a:spcBef>
            </a:pPr>
            <a:r>
              <a:rPr lang="zh-CN" altLang="en-US" sz="9000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竞品概况</a:t>
            </a:r>
            <a:endParaRPr lang="zh-CN" altLang="en-US" sz="9000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3228925" y="3345876"/>
            <a:ext cx="2793806" cy="1034779"/>
            <a:chOff x="0" y="0"/>
            <a:chExt cx="2194484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4483" cy="812800"/>
            </a:xfrm>
            <a:custGeom>
              <a:avLst/>
              <a:gdLst/>
              <a:ahLst/>
              <a:cxnLst/>
              <a:rect l="l" t="t" r="r" b="b"/>
              <a:pathLst>
                <a:path w="2194483" h="812800">
                  <a:moveTo>
                    <a:pt x="219448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194483" y="624840"/>
                  </a:lnTo>
                  <a:lnTo>
                    <a:pt x="2194483" y="0"/>
                  </a:lnTo>
                  <a:close/>
                </a:path>
              </a:pathLst>
            </a:custGeom>
            <a:solidFill>
              <a:srgbClr val="27426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19448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12170" y="3437271"/>
            <a:ext cx="2427315" cy="54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5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第二章节</a:t>
            </a:r>
            <a:endParaRPr lang="en-US" sz="3300">
              <a:solidFill>
                <a:srgbClr val="FFFFFF"/>
              </a:solidFill>
              <a:latin typeface="思源黑体 1 Medium" panose="020B0600000000000000" charset="-122"/>
              <a:ea typeface="思源黑体 1 Medium" panose="020B0600000000000000" charset="-122"/>
              <a:cs typeface="思源黑体 1 Medium" panose="020B0600000000000000" charset="-122"/>
              <a:sym typeface="思源黑体 1 Medium" panose="020B0600000000000000" charset="-122"/>
            </a:endParaRPr>
          </a:p>
        </p:txBody>
      </p:sp>
      <p:sp>
        <p:nvSpPr>
          <p:cNvPr id="18" name="Freeform 18"/>
          <p:cNvSpPr/>
          <p:nvPr/>
        </p:nvSpPr>
        <p:spPr>
          <a:xfrm rot="3229331">
            <a:off x="9990435" y="-5725674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7" y="0"/>
                </a:lnTo>
                <a:lnTo>
                  <a:pt x="11397897" y="9076870"/>
                </a:lnTo>
                <a:lnTo>
                  <a:pt x="0" y="90768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438" y="831207"/>
            <a:ext cx="425062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zh-CN" altLang="en-US" sz="5300">
                <a:solidFill>
                  <a:srgbClr val="100F0D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竞品概况</a:t>
            </a:r>
            <a:endParaRPr lang="zh-CN" altLang="en-US" sz="5300">
              <a:solidFill>
                <a:srgbClr val="100F0D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" name="Freeform 3"/>
          <p:cNvSpPr/>
          <p:nvPr/>
        </p:nvSpPr>
        <p:spPr>
          <a:xfrm rot="-1244989">
            <a:off x="-2170170" y="785289"/>
            <a:ext cx="3023447" cy="2407763"/>
          </a:xfrm>
          <a:custGeom>
            <a:avLst/>
            <a:gdLst/>
            <a:ahLst/>
            <a:cxnLst/>
            <a:rect l="l" t="t" r="r" b="b"/>
            <a:pathLst>
              <a:path w="3023447" h="2407763">
                <a:moveTo>
                  <a:pt x="0" y="0"/>
                </a:moveTo>
                <a:lnTo>
                  <a:pt x="3023447" y="0"/>
                </a:lnTo>
                <a:lnTo>
                  <a:pt x="3023447" y="2407763"/>
                </a:lnTo>
                <a:lnTo>
                  <a:pt x="0" y="240776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44989">
            <a:off x="-2949154" y="-3047199"/>
            <a:ext cx="5898308" cy="4697198"/>
          </a:xfrm>
          <a:custGeom>
            <a:avLst/>
            <a:gdLst/>
            <a:ahLst/>
            <a:cxnLst/>
            <a:rect l="l" t="t" r="r" b="b"/>
            <a:pathLst>
              <a:path w="5898308" h="4697198">
                <a:moveTo>
                  <a:pt x="0" y="0"/>
                </a:moveTo>
                <a:lnTo>
                  <a:pt x="5898308" y="0"/>
                </a:lnTo>
                <a:lnTo>
                  <a:pt x="5898308" y="4697198"/>
                </a:lnTo>
                <a:lnTo>
                  <a:pt x="0" y="4697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757942">
            <a:off x="-3841956" y="-105739"/>
            <a:ext cx="4596450" cy="3016421"/>
            <a:chOff x="0" y="0"/>
            <a:chExt cx="812800" cy="533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>
            <p:custDataLst>
              <p:tags r:id="rId3"/>
            </p:custDataLst>
          </p:nvPr>
        </p:nvGrpSpPr>
        <p:grpSpPr>
          <a:xfrm rot="5400000">
            <a:off x="4640100" y="1319403"/>
            <a:ext cx="2328913" cy="5778440"/>
            <a:chOff x="0" y="0"/>
            <a:chExt cx="468310" cy="1161959"/>
          </a:xfrm>
        </p:grpSpPr>
        <p:sp>
          <p:nvSpPr>
            <p:cNvPr id="9" name="Freeform 9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468310" cy="1161959"/>
            </a:xfrm>
            <a:custGeom>
              <a:avLst/>
              <a:gdLst/>
              <a:ahLst/>
              <a:cxnLst/>
              <a:rect l="l" t="t" r="r" b="b"/>
              <a:pathLst>
                <a:path w="468310" h="1161959">
                  <a:moveTo>
                    <a:pt x="468310" y="0"/>
                  </a:moveTo>
                  <a:lnTo>
                    <a:pt x="468310" y="1047659"/>
                  </a:lnTo>
                  <a:lnTo>
                    <a:pt x="234155" y="1161959"/>
                  </a:lnTo>
                  <a:lnTo>
                    <a:pt x="0" y="1047659"/>
                  </a:lnTo>
                  <a:lnTo>
                    <a:pt x="0" y="0"/>
                  </a:lnTo>
                  <a:lnTo>
                    <a:pt x="468310" y="0"/>
                  </a:lnTo>
                  <a:close/>
                </a:path>
              </a:pathLst>
            </a:custGeom>
            <a:solidFill>
              <a:srgbClr val="5684B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68310" cy="1095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11" name="TextBox 11"/>
          <p:cNvSpPr txBox="1"/>
          <p:nvPr>
            <p:custDataLst>
              <p:tags r:id="rId5"/>
            </p:custDataLst>
          </p:nvPr>
        </p:nvSpPr>
        <p:spPr>
          <a:xfrm>
            <a:off x="3669030" y="3192145"/>
            <a:ext cx="4968240" cy="21812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京东购物小程序：以商品品质和优质的售后服务著称。商品种类丰富，主打中高端商品市场</a:t>
            </a:r>
            <a:r>
              <a:rPr lang="zh-CN" alt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，</a:t>
            </a: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涵盖了电子产品、家居用品、服装等多个品类。物流配送速度快，部分商品支持当日达或次日达。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6"/>
            </p:custDataLst>
          </p:nvPr>
        </p:nvSpPr>
        <p:spPr>
          <a:xfrm>
            <a:off x="1665462" y="3669508"/>
            <a:ext cx="1416991" cy="10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6390C7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01</a:t>
            </a:r>
            <a:endParaRPr lang="en-US" sz="6800">
              <a:solidFill>
                <a:srgbClr val="6390C7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grpSp>
        <p:nvGrpSpPr>
          <p:cNvPr id="14" name="Group 14"/>
          <p:cNvGrpSpPr/>
          <p:nvPr>
            <p:custDataLst>
              <p:tags r:id="rId7"/>
            </p:custDataLst>
          </p:nvPr>
        </p:nvGrpSpPr>
        <p:grpSpPr>
          <a:xfrm rot="5400000">
            <a:off x="12278650" y="1370838"/>
            <a:ext cx="2328913" cy="5778440"/>
            <a:chOff x="0" y="0"/>
            <a:chExt cx="468310" cy="1161959"/>
          </a:xfrm>
        </p:grpSpPr>
        <p:sp>
          <p:nvSpPr>
            <p:cNvPr id="15" name="Freeform 15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468310" cy="1161959"/>
            </a:xfrm>
            <a:custGeom>
              <a:avLst/>
              <a:gdLst/>
              <a:ahLst/>
              <a:cxnLst/>
              <a:rect l="l" t="t" r="r" b="b"/>
              <a:pathLst>
                <a:path w="468310" h="1161959">
                  <a:moveTo>
                    <a:pt x="468310" y="0"/>
                  </a:moveTo>
                  <a:lnTo>
                    <a:pt x="468310" y="1047659"/>
                  </a:lnTo>
                  <a:lnTo>
                    <a:pt x="234155" y="1161959"/>
                  </a:lnTo>
                  <a:lnTo>
                    <a:pt x="0" y="1047659"/>
                  </a:lnTo>
                  <a:lnTo>
                    <a:pt x="0" y="0"/>
                  </a:lnTo>
                  <a:lnTo>
                    <a:pt x="468310" y="0"/>
                  </a:lnTo>
                  <a:close/>
                </a:path>
              </a:pathLst>
            </a:custGeom>
            <a:solidFill>
              <a:srgbClr val="27426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468310" cy="1095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17" name="TextBox 17"/>
          <p:cNvSpPr txBox="1"/>
          <p:nvPr>
            <p:custDataLst>
              <p:tags r:id="rId9"/>
            </p:custDataLst>
          </p:nvPr>
        </p:nvSpPr>
        <p:spPr>
          <a:xfrm>
            <a:off x="11525250" y="3192780"/>
            <a:ext cx="4706620" cy="18415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拼多多小程序：主打低价商品和团购模式</a:t>
            </a:r>
            <a:r>
              <a:rPr lang="zh-CN" alt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，</a:t>
            </a: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鼓励用户邀请亲朋好友一起拼团购买，扩大用户群体。通过社交分享和拼团购买，用户可以以更低的价格购买商品。界面简洁，商品分类较为清晰，搜索功能方便快捷。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• 购物流程简单，支付方式多样。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• 经常推出各种优惠活动和补贴，如百亿补贴等，给用户带来实惠。其商品种类繁多，尤其在农产品和日用品方面有较大的价格优势。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19" name="TextBox 19"/>
          <p:cNvSpPr txBox="1"/>
          <p:nvPr>
            <p:custDataLst>
              <p:tags r:id="rId10"/>
            </p:custDataLst>
          </p:nvPr>
        </p:nvSpPr>
        <p:spPr>
          <a:xfrm>
            <a:off x="9317982" y="3669508"/>
            <a:ext cx="1416991" cy="10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27426B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02</a:t>
            </a:r>
            <a:endParaRPr lang="en-US" sz="6800">
              <a:solidFill>
                <a:srgbClr val="27426B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grpSp>
        <p:nvGrpSpPr>
          <p:cNvPr id="20" name="Group 20"/>
          <p:cNvGrpSpPr/>
          <p:nvPr>
            <p:custDataLst>
              <p:tags r:id="rId11"/>
            </p:custDataLst>
          </p:nvPr>
        </p:nvGrpSpPr>
        <p:grpSpPr>
          <a:xfrm rot="5400000">
            <a:off x="4626130" y="4642726"/>
            <a:ext cx="2328913" cy="5778440"/>
            <a:chOff x="0" y="0"/>
            <a:chExt cx="468310" cy="1161959"/>
          </a:xfrm>
        </p:grpSpPr>
        <p:sp>
          <p:nvSpPr>
            <p:cNvPr id="21" name="Freeform 21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468310" cy="1161959"/>
            </a:xfrm>
            <a:custGeom>
              <a:avLst/>
              <a:gdLst/>
              <a:ahLst/>
              <a:cxnLst/>
              <a:rect l="l" t="t" r="r" b="b"/>
              <a:pathLst>
                <a:path w="468310" h="1161959">
                  <a:moveTo>
                    <a:pt x="468310" y="0"/>
                  </a:moveTo>
                  <a:lnTo>
                    <a:pt x="468310" y="1047659"/>
                  </a:lnTo>
                  <a:lnTo>
                    <a:pt x="234155" y="1161959"/>
                  </a:lnTo>
                  <a:lnTo>
                    <a:pt x="0" y="1047659"/>
                  </a:lnTo>
                  <a:lnTo>
                    <a:pt x="0" y="0"/>
                  </a:lnTo>
                  <a:lnTo>
                    <a:pt x="468310" y="0"/>
                  </a:lnTo>
                  <a:close/>
                </a:path>
              </a:pathLst>
            </a:custGeom>
            <a:solidFill>
              <a:srgbClr val="27426B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468310" cy="1095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23" name="TextBox 23"/>
          <p:cNvSpPr txBox="1"/>
          <p:nvPr>
            <p:custDataLst>
              <p:tags r:id="rId13"/>
            </p:custDataLst>
          </p:nvPr>
        </p:nvSpPr>
        <p:spPr>
          <a:xfrm>
            <a:off x="3872865" y="6616065"/>
            <a:ext cx="4749165" cy="20110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小红书购物小程序</a:t>
            </a:r>
            <a:r>
              <a:rPr lang="zh-CN" alt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：</a:t>
            </a: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 以用户分享和推荐为基础，打造社交电商模式。用户可以在平台上分享购物心得和产品评测，为其他用户提供参考。界面时尚，具有较强的社交属性。购物流程较为便捷，但部分商品可能需要跳转至第三方平台购买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• 举办各种话题活动，鼓励用户参与分享。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25" name="TextBox 25"/>
          <p:cNvSpPr txBox="1"/>
          <p:nvPr>
            <p:custDataLst>
              <p:tags r:id="rId14"/>
            </p:custDataLst>
          </p:nvPr>
        </p:nvSpPr>
        <p:spPr>
          <a:xfrm>
            <a:off x="1665462" y="6941396"/>
            <a:ext cx="1416991" cy="10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27426B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03</a:t>
            </a:r>
            <a:endParaRPr lang="en-US" sz="6800">
              <a:solidFill>
                <a:srgbClr val="27426B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grpSp>
        <p:nvGrpSpPr>
          <p:cNvPr id="26" name="Group 26"/>
          <p:cNvGrpSpPr/>
          <p:nvPr>
            <p:custDataLst>
              <p:tags r:id="rId15"/>
            </p:custDataLst>
          </p:nvPr>
        </p:nvGrpSpPr>
        <p:grpSpPr>
          <a:xfrm rot="5400000">
            <a:off x="12278650" y="4642726"/>
            <a:ext cx="2328913" cy="5778440"/>
            <a:chOff x="0" y="0"/>
            <a:chExt cx="468310" cy="1161959"/>
          </a:xfrm>
        </p:grpSpPr>
        <p:sp>
          <p:nvSpPr>
            <p:cNvPr id="27" name="Freeform 27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468310" cy="1161959"/>
            </a:xfrm>
            <a:custGeom>
              <a:avLst/>
              <a:gdLst/>
              <a:ahLst/>
              <a:cxnLst/>
              <a:rect l="l" t="t" r="r" b="b"/>
              <a:pathLst>
                <a:path w="468310" h="1161959">
                  <a:moveTo>
                    <a:pt x="468310" y="0"/>
                  </a:moveTo>
                  <a:lnTo>
                    <a:pt x="468310" y="1047659"/>
                  </a:lnTo>
                  <a:lnTo>
                    <a:pt x="234155" y="1161959"/>
                  </a:lnTo>
                  <a:lnTo>
                    <a:pt x="0" y="1047659"/>
                  </a:lnTo>
                  <a:lnTo>
                    <a:pt x="0" y="0"/>
                  </a:lnTo>
                  <a:lnTo>
                    <a:pt x="468310" y="0"/>
                  </a:lnTo>
                  <a:close/>
                </a:path>
              </a:pathLst>
            </a:custGeom>
            <a:solidFill>
              <a:srgbClr val="5684BD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468310" cy="1095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545"/>
                </a:lnSpc>
                <a:spcBef>
                  <a:spcPct val="0"/>
                </a:spcBef>
              </a:pPr>
            </a:p>
          </p:txBody>
        </p:sp>
      </p:grpSp>
      <p:sp>
        <p:nvSpPr>
          <p:cNvPr id="29" name="TextBox 29"/>
          <p:cNvSpPr txBox="1"/>
          <p:nvPr>
            <p:custDataLst>
              <p:tags r:id="rId17"/>
            </p:custDataLst>
          </p:nvPr>
        </p:nvSpPr>
        <p:spPr>
          <a:xfrm>
            <a:off x="11525250" y="6391275"/>
            <a:ext cx="4664075" cy="19145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唯品会小程序</a:t>
            </a:r>
            <a:r>
              <a:rPr lang="zh-CN" alt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：</a:t>
            </a: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专注于品牌特卖，以低折扣的品牌商品吸引消费者。每天定时上新，为用户提供更多的购物选择。界面美观，商品展示效果好。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购物流程简便，支持多种支付方式。提供退换货包邮服务，提升用户购物信心。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3. 商品管理：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• 与众多品牌合作，商品均为正品。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• 商品分类明确，方便用户查找。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4. 营销推广：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• 推出各种限时特卖活动，刺激用户购买。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• 邀请新用户可获得奖励。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31" name="TextBox 31"/>
          <p:cNvSpPr txBox="1"/>
          <p:nvPr>
            <p:custDataLst>
              <p:tags r:id="rId18"/>
            </p:custDataLst>
          </p:nvPr>
        </p:nvSpPr>
        <p:spPr>
          <a:xfrm>
            <a:off x="9317982" y="6941396"/>
            <a:ext cx="1416991" cy="10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6390C7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04</a:t>
            </a:r>
            <a:endParaRPr lang="en-US" sz="6800">
              <a:solidFill>
                <a:srgbClr val="6390C7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197717">
            <a:off x="13377888" y="-1118442"/>
            <a:ext cx="8441713" cy="8104044"/>
          </a:xfrm>
          <a:custGeom>
            <a:avLst/>
            <a:gdLst/>
            <a:ahLst/>
            <a:cxnLst/>
            <a:rect l="l" t="t" r="r" b="b"/>
            <a:pathLst>
              <a:path w="8441713" h="8104044">
                <a:moveTo>
                  <a:pt x="0" y="0"/>
                </a:moveTo>
                <a:lnTo>
                  <a:pt x="8441712" y="0"/>
                </a:lnTo>
                <a:lnTo>
                  <a:pt x="8441712" y="8104044"/>
                </a:lnTo>
                <a:lnTo>
                  <a:pt x="0" y="81040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132108">
            <a:off x="10531410" y="8374974"/>
            <a:ext cx="6150968" cy="5904929"/>
          </a:xfrm>
          <a:custGeom>
            <a:avLst/>
            <a:gdLst/>
            <a:ahLst/>
            <a:cxnLst/>
            <a:rect l="l" t="t" r="r" b="b"/>
            <a:pathLst>
              <a:path w="6150968" h="5904929">
                <a:moveTo>
                  <a:pt x="0" y="0"/>
                </a:moveTo>
                <a:lnTo>
                  <a:pt x="6150968" y="0"/>
                </a:lnTo>
                <a:lnTo>
                  <a:pt x="6150968" y="5904929"/>
                </a:lnTo>
                <a:lnTo>
                  <a:pt x="0" y="5904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70248" y="7973151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6" y="0"/>
                </a:lnTo>
                <a:lnTo>
                  <a:pt x="11397896" y="9076871"/>
                </a:lnTo>
                <a:lnTo>
                  <a:pt x="0" y="9076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44989">
            <a:off x="-4103800" y="-3109340"/>
            <a:ext cx="7808846" cy="6218681"/>
          </a:xfrm>
          <a:custGeom>
            <a:avLst/>
            <a:gdLst/>
            <a:ahLst/>
            <a:cxnLst/>
            <a:rect l="l" t="t" r="r" b="b"/>
            <a:pathLst>
              <a:path w="7808846" h="6218681">
                <a:moveTo>
                  <a:pt x="0" y="0"/>
                </a:moveTo>
                <a:lnTo>
                  <a:pt x="7808846" y="0"/>
                </a:lnTo>
                <a:lnTo>
                  <a:pt x="7808846" y="6218680"/>
                </a:lnTo>
                <a:lnTo>
                  <a:pt x="0" y="6218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757942">
            <a:off x="-9990659" y="207471"/>
            <a:ext cx="10983142" cy="7207687"/>
            <a:chOff x="0" y="0"/>
            <a:chExt cx="812800" cy="533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-757942">
            <a:off x="15758062" y="4190159"/>
            <a:ext cx="10983142" cy="7207687"/>
            <a:chOff x="0" y="0"/>
            <a:chExt cx="812800" cy="533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21561" y="4425204"/>
            <a:ext cx="6522662" cy="146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880"/>
              </a:lnSpc>
              <a:spcBef>
                <a:spcPct val="0"/>
              </a:spcBef>
            </a:pPr>
            <a:r>
              <a:rPr lang="en-US" sz="9000">
                <a:solidFill>
                  <a:srgbClr val="1E1E1E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问题分析</a:t>
            </a:r>
            <a:endParaRPr lang="en-US" sz="9000">
              <a:solidFill>
                <a:srgbClr val="1E1E1E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3228925" y="3345876"/>
            <a:ext cx="2793806" cy="1034779"/>
            <a:chOff x="0" y="0"/>
            <a:chExt cx="2194484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4483" cy="812800"/>
            </a:xfrm>
            <a:custGeom>
              <a:avLst/>
              <a:gdLst/>
              <a:ahLst/>
              <a:cxnLst/>
              <a:rect l="l" t="t" r="r" b="b"/>
              <a:pathLst>
                <a:path w="2194483" h="812800">
                  <a:moveTo>
                    <a:pt x="219448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194483" y="624840"/>
                  </a:lnTo>
                  <a:lnTo>
                    <a:pt x="2194483" y="0"/>
                  </a:lnTo>
                  <a:close/>
                </a:path>
              </a:pathLst>
            </a:custGeom>
            <a:solidFill>
              <a:srgbClr val="27426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19448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12170" y="3437271"/>
            <a:ext cx="2427315" cy="54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55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第三章节</a:t>
            </a:r>
            <a:endParaRPr lang="en-US" sz="3300">
              <a:solidFill>
                <a:srgbClr val="FFFFFF"/>
              </a:solidFill>
              <a:latin typeface="思源黑体 1 Medium" panose="020B0600000000000000" charset="-122"/>
              <a:ea typeface="思源黑体 1 Medium" panose="020B0600000000000000" charset="-122"/>
              <a:cs typeface="思源黑体 1 Medium" panose="020B0600000000000000" charset="-122"/>
              <a:sym typeface="思源黑体 1 Medium" panose="020B06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21561" y="5945394"/>
            <a:ext cx="6144198" cy="70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演示文稿是一种实用的工具，可以是演示，演讲，报告等。大部分时间，它们都是在为观众服务。</a:t>
            </a:r>
            <a:endParaRPr lang="en-US" sz="17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18" name="Freeform 18"/>
          <p:cNvSpPr/>
          <p:nvPr/>
        </p:nvSpPr>
        <p:spPr>
          <a:xfrm rot="3229331">
            <a:off x="9990435" y="-5725674"/>
            <a:ext cx="11397897" cy="9076871"/>
          </a:xfrm>
          <a:custGeom>
            <a:avLst/>
            <a:gdLst/>
            <a:ahLst/>
            <a:cxnLst/>
            <a:rect l="l" t="t" r="r" b="b"/>
            <a:pathLst>
              <a:path w="11397897" h="9076871">
                <a:moveTo>
                  <a:pt x="0" y="0"/>
                </a:moveTo>
                <a:lnTo>
                  <a:pt x="11397897" y="0"/>
                </a:lnTo>
                <a:lnTo>
                  <a:pt x="11397897" y="9076870"/>
                </a:lnTo>
                <a:lnTo>
                  <a:pt x="0" y="9076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438" y="831207"/>
            <a:ext cx="425062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zh-CN" altLang="en-US" sz="5300">
                <a:solidFill>
                  <a:srgbClr val="100F0D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问题分析</a:t>
            </a:r>
            <a:endParaRPr lang="zh-CN" altLang="en-US" sz="5300">
              <a:solidFill>
                <a:srgbClr val="100F0D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" name="Freeform 3"/>
          <p:cNvSpPr/>
          <p:nvPr/>
        </p:nvSpPr>
        <p:spPr>
          <a:xfrm rot="-1244989">
            <a:off x="-2170170" y="785289"/>
            <a:ext cx="3023447" cy="2407763"/>
          </a:xfrm>
          <a:custGeom>
            <a:avLst/>
            <a:gdLst/>
            <a:ahLst/>
            <a:cxnLst/>
            <a:rect l="l" t="t" r="r" b="b"/>
            <a:pathLst>
              <a:path w="3023447" h="2407763">
                <a:moveTo>
                  <a:pt x="0" y="0"/>
                </a:moveTo>
                <a:lnTo>
                  <a:pt x="3023447" y="0"/>
                </a:lnTo>
                <a:lnTo>
                  <a:pt x="3023447" y="2407763"/>
                </a:lnTo>
                <a:lnTo>
                  <a:pt x="0" y="240776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44989">
            <a:off x="-2949154" y="-3047199"/>
            <a:ext cx="5898308" cy="4697198"/>
          </a:xfrm>
          <a:custGeom>
            <a:avLst/>
            <a:gdLst/>
            <a:ahLst/>
            <a:cxnLst/>
            <a:rect l="l" t="t" r="r" b="b"/>
            <a:pathLst>
              <a:path w="5898308" h="4697198">
                <a:moveTo>
                  <a:pt x="0" y="0"/>
                </a:moveTo>
                <a:lnTo>
                  <a:pt x="5898308" y="0"/>
                </a:lnTo>
                <a:lnTo>
                  <a:pt x="5898308" y="4697198"/>
                </a:lnTo>
                <a:lnTo>
                  <a:pt x="0" y="4697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757942">
            <a:off x="-3841956" y="-105739"/>
            <a:ext cx="4596450" cy="3016421"/>
            <a:chOff x="0" y="0"/>
            <a:chExt cx="812800" cy="533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7426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38100" y="41275"/>
              <a:ext cx="7366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>
            <p:custDataLst>
              <p:tags r:id="rId5"/>
            </p:custDataLst>
          </p:nvPr>
        </p:nvGrpSpPr>
        <p:grpSpPr>
          <a:xfrm rot="0">
            <a:off x="2235970" y="2663784"/>
            <a:ext cx="13816060" cy="1921057"/>
            <a:chOff x="0" y="0"/>
            <a:chExt cx="13010528" cy="1809052"/>
          </a:xfrm>
        </p:grpSpPr>
        <p:sp>
          <p:nvSpPr>
            <p:cNvPr id="9" name="Freeform 9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3010528" cy="1809052"/>
            </a:xfrm>
            <a:custGeom>
              <a:avLst/>
              <a:gdLst/>
              <a:ahLst/>
              <a:cxnLst/>
              <a:rect l="l" t="t" r="r" b="b"/>
              <a:pathLst>
                <a:path w="13010528" h="1809052">
                  <a:moveTo>
                    <a:pt x="56036" y="0"/>
                  </a:moveTo>
                  <a:lnTo>
                    <a:pt x="12954493" y="0"/>
                  </a:lnTo>
                  <a:cubicBezTo>
                    <a:pt x="12985441" y="0"/>
                    <a:pt x="13010528" y="25088"/>
                    <a:pt x="13010528" y="56036"/>
                  </a:cubicBezTo>
                  <a:lnTo>
                    <a:pt x="13010528" y="1753016"/>
                  </a:lnTo>
                  <a:cubicBezTo>
                    <a:pt x="13010528" y="1783964"/>
                    <a:pt x="12985441" y="1809052"/>
                    <a:pt x="12954493" y="1809052"/>
                  </a:cubicBezTo>
                  <a:lnTo>
                    <a:pt x="56036" y="1809052"/>
                  </a:lnTo>
                  <a:cubicBezTo>
                    <a:pt x="41174" y="1809052"/>
                    <a:pt x="26921" y="1803148"/>
                    <a:pt x="16412" y="1792639"/>
                  </a:cubicBezTo>
                  <a:cubicBezTo>
                    <a:pt x="5904" y="1782131"/>
                    <a:pt x="0" y="1767878"/>
                    <a:pt x="0" y="1753016"/>
                  </a:cubicBezTo>
                  <a:lnTo>
                    <a:pt x="0" y="56036"/>
                  </a:lnTo>
                  <a:cubicBezTo>
                    <a:pt x="0" y="25088"/>
                    <a:pt x="25088" y="0"/>
                    <a:pt x="560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6390C7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3010528" cy="18376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TextBox 11"/>
          <p:cNvSpPr txBox="1"/>
          <p:nvPr>
            <p:custDataLst>
              <p:tags r:id="rId7"/>
            </p:custDataLst>
          </p:nvPr>
        </p:nvSpPr>
        <p:spPr>
          <a:xfrm>
            <a:off x="2860675" y="2908935"/>
            <a:ext cx="4077335" cy="560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280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（一）用户留存问题</a:t>
            </a:r>
            <a:endParaRPr lang="en-US" sz="280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8"/>
            </p:custDataLst>
          </p:nvPr>
        </p:nvSpPr>
        <p:spPr>
          <a:xfrm>
            <a:off x="2860739" y="3509867"/>
            <a:ext cx="1260273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由于小程序的使用场景较为单一，用户留存率相对较低。如何提高用户留存率，是小程序开发者面临的一个重要挑战。</a:t>
            </a:r>
            <a:endParaRPr lang="en-US" sz="17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13" name="Group 13"/>
          <p:cNvGrpSpPr/>
          <p:nvPr>
            <p:custDataLst>
              <p:tags r:id="rId9"/>
            </p:custDataLst>
          </p:nvPr>
        </p:nvGrpSpPr>
        <p:grpSpPr>
          <a:xfrm rot="0">
            <a:off x="2235970" y="4945584"/>
            <a:ext cx="13816060" cy="1921057"/>
            <a:chOff x="0" y="0"/>
            <a:chExt cx="13010528" cy="1809052"/>
          </a:xfrm>
        </p:grpSpPr>
        <p:sp>
          <p:nvSpPr>
            <p:cNvPr id="14" name="Freeform 14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3010528" cy="1809052"/>
            </a:xfrm>
            <a:custGeom>
              <a:avLst/>
              <a:gdLst/>
              <a:ahLst/>
              <a:cxnLst/>
              <a:rect l="l" t="t" r="r" b="b"/>
              <a:pathLst>
                <a:path w="13010528" h="1809052">
                  <a:moveTo>
                    <a:pt x="56036" y="0"/>
                  </a:moveTo>
                  <a:lnTo>
                    <a:pt x="12954493" y="0"/>
                  </a:lnTo>
                  <a:cubicBezTo>
                    <a:pt x="12985441" y="0"/>
                    <a:pt x="13010528" y="25088"/>
                    <a:pt x="13010528" y="56036"/>
                  </a:cubicBezTo>
                  <a:lnTo>
                    <a:pt x="13010528" y="1753016"/>
                  </a:lnTo>
                  <a:cubicBezTo>
                    <a:pt x="13010528" y="1783964"/>
                    <a:pt x="12985441" y="1809052"/>
                    <a:pt x="12954493" y="1809052"/>
                  </a:cubicBezTo>
                  <a:lnTo>
                    <a:pt x="56036" y="1809052"/>
                  </a:lnTo>
                  <a:cubicBezTo>
                    <a:pt x="41174" y="1809052"/>
                    <a:pt x="26921" y="1803148"/>
                    <a:pt x="16412" y="1792639"/>
                  </a:cubicBezTo>
                  <a:cubicBezTo>
                    <a:pt x="5904" y="1782131"/>
                    <a:pt x="0" y="1767878"/>
                    <a:pt x="0" y="1753016"/>
                  </a:cubicBezTo>
                  <a:lnTo>
                    <a:pt x="0" y="56036"/>
                  </a:lnTo>
                  <a:cubicBezTo>
                    <a:pt x="0" y="25088"/>
                    <a:pt x="25088" y="0"/>
                    <a:pt x="56036" y="0"/>
                  </a:cubicBezTo>
                  <a:close/>
                </a:path>
              </a:pathLst>
            </a:custGeom>
            <a:solidFill>
              <a:srgbClr val="27426B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3010528" cy="18376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6" name="TextBox 16"/>
          <p:cNvSpPr txBox="1"/>
          <p:nvPr>
            <p:custDataLst>
              <p:tags r:id="rId11"/>
            </p:custDataLst>
          </p:nvPr>
        </p:nvSpPr>
        <p:spPr>
          <a:xfrm>
            <a:off x="2860675" y="5190490"/>
            <a:ext cx="3800475" cy="57213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370"/>
              </a:lnSpc>
            </a:pPr>
            <a:r>
              <a:rPr lang="en-US" sz="2800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（二）安全与隐私问题</a:t>
            </a:r>
            <a:endParaRPr lang="en-US" sz="2800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7" name="TextBox 17"/>
          <p:cNvSpPr txBox="1"/>
          <p:nvPr>
            <p:custDataLst>
              <p:tags r:id="rId12"/>
            </p:custDataLst>
          </p:nvPr>
        </p:nvSpPr>
        <p:spPr>
          <a:xfrm>
            <a:off x="2860739" y="5791667"/>
            <a:ext cx="1260273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1700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小程序涉及用户的个人信息和资金安全，安全与隐私问题至关重要。开发者需要加强安全防护措施，保障用户的合法权益。</a:t>
            </a:r>
            <a:endParaRPr lang="en-US" sz="170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18" name="Group 18"/>
          <p:cNvGrpSpPr/>
          <p:nvPr>
            <p:custDataLst>
              <p:tags r:id="rId13"/>
            </p:custDataLst>
          </p:nvPr>
        </p:nvGrpSpPr>
        <p:grpSpPr>
          <a:xfrm rot="0">
            <a:off x="2235970" y="7228591"/>
            <a:ext cx="13816060" cy="1921057"/>
            <a:chOff x="0" y="0"/>
            <a:chExt cx="13010528" cy="1809052"/>
          </a:xfrm>
        </p:grpSpPr>
        <p:sp>
          <p:nvSpPr>
            <p:cNvPr id="19" name="Freeform 19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3010528" cy="1809052"/>
            </a:xfrm>
            <a:custGeom>
              <a:avLst/>
              <a:gdLst/>
              <a:ahLst/>
              <a:cxnLst/>
              <a:rect l="l" t="t" r="r" b="b"/>
              <a:pathLst>
                <a:path w="13010528" h="1809052">
                  <a:moveTo>
                    <a:pt x="56036" y="0"/>
                  </a:moveTo>
                  <a:lnTo>
                    <a:pt x="12954493" y="0"/>
                  </a:lnTo>
                  <a:cubicBezTo>
                    <a:pt x="12985441" y="0"/>
                    <a:pt x="13010528" y="25088"/>
                    <a:pt x="13010528" y="56036"/>
                  </a:cubicBezTo>
                  <a:lnTo>
                    <a:pt x="13010528" y="1753016"/>
                  </a:lnTo>
                  <a:cubicBezTo>
                    <a:pt x="13010528" y="1783964"/>
                    <a:pt x="12985441" y="1809052"/>
                    <a:pt x="12954493" y="1809052"/>
                  </a:cubicBezTo>
                  <a:lnTo>
                    <a:pt x="56036" y="1809052"/>
                  </a:lnTo>
                  <a:cubicBezTo>
                    <a:pt x="41174" y="1809052"/>
                    <a:pt x="26921" y="1803148"/>
                    <a:pt x="16412" y="1792639"/>
                  </a:cubicBezTo>
                  <a:cubicBezTo>
                    <a:pt x="5904" y="1782131"/>
                    <a:pt x="0" y="1767878"/>
                    <a:pt x="0" y="1753016"/>
                  </a:cubicBezTo>
                  <a:lnTo>
                    <a:pt x="0" y="56036"/>
                  </a:lnTo>
                  <a:cubicBezTo>
                    <a:pt x="0" y="25088"/>
                    <a:pt x="25088" y="0"/>
                    <a:pt x="560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6390C7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3010528" cy="18376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1" name="TextBox 21"/>
          <p:cNvSpPr txBox="1"/>
          <p:nvPr>
            <p:custDataLst>
              <p:tags r:id="rId15"/>
            </p:custDataLst>
          </p:nvPr>
        </p:nvSpPr>
        <p:spPr>
          <a:xfrm>
            <a:off x="2860739" y="7473747"/>
            <a:ext cx="2889059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280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（三）竞争压力</a:t>
            </a:r>
            <a:endParaRPr lang="en-US" sz="280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22" name="TextBox 22"/>
          <p:cNvSpPr txBox="1"/>
          <p:nvPr>
            <p:custDataLst>
              <p:tags r:id="rId16"/>
            </p:custDataLst>
          </p:nvPr>
        </p:nvSpPr>
        <p:spPr>
          <a:xfrm>
            <a:off x="2860739" y="8074675"/>
            <a:ext cx="1260273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。随着小程序市场的不断发展，竞争也日益激烈。开发者需要不断创新和优化产品，提高竞争力。</a:t>
            </a:r>
            <a:endParaRPr lang="en-US" sz="17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10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11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12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13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14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15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16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17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18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19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20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1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2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3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4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5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6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7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8.xml><?xml version="1.0" encoding="utf-8"?>
<p:tagLst xmlns:p="http://schemas.openxmlformats.org/presentationml/2006/main">
  <p:tag name="KSO_WM_DIAGRAM_VIRTUALLY_FRAME" val="{&quot;height&quot;:445.05795275590555,&quot;left&quot;:131.1387401574803,&quot;top&quot;:239.69814960629918,&quot;width&quot;:1154.871220472441}"/>
</p:tagLst>
</file>

<file path=ppt/tags/tag29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30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1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2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3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4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5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6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7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8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39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4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40.xml><?xml version="1.0" encoding="utf-8"?>
<p:tagLst xmlns:p="http://schemas.openxmlformats.org/presentationml/2006/main">
  <p:tag name="KSO_WM_DIAGRAM_VIRTUALLY_FRAME" val="{&quot;height&quot;:510.6979527559055,&quot;left&quot;:176.06062992125982,&quot;top&quot;:209.74677165354328,&quot;width&quot;:1087.8787401574805}"/>
</p:tagLst>
</file>

<file path=ppt/tags/tag41.xml><?xml version="1.0" encoding="utf-8"?>
<p:tagLst xmlns:p="http://schemas.openxmlformats.org/presentationml/2006/main">
  <p:tag name="commondata" val="eyJoZGlkIjoiNGU5YTk2NWU3OTRhNTU0YjZlNWE0ODExMjY4YzM0MTgifQ=="/>
</p:tagLst>
</file>

<file path=ppt/tags/tag5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6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7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8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ags/tag9.xml><?xml version="1.0" encoding="utf-8"?>
<p:tagLst xmlns:p="http://schemas.openxmlformats.org/presentationml/2006/main">
  <p:tag name="KSO_WM_DIAGRAM_VIRTUALLY_FRAME" val="{&quot;height&quot;:497.8638582677166,&quot;left&quot;:625.8866929133858,&quot;top&quot;:151.19307086614174,&quot;width&quot;:497.41897637795273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On-screen Show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字由点字倔强黑</vt:lpstr>
      <vt:lpstr>Akzidenz-Grotesk Medium</vt:lpstr>
      <vt:lpstr>Segoe Print</vt:lpstr>
      <vt:lpstr>思源黑体 1 Medium</vt:lpstr>
      <vt:lpstr>思源黑体 2 Bold</vt:lpstr>
      <vt:lpstr>黑体</vt:lpstr>
      <vt:lpstr>Akzidenz-Grotesk</vt:lpstr>
      <vt:lpstr>Akzidenz-Grotesk Bold</vt:lpstr>
      <vt:lpstr>Arial</vt:lpstr>
      <vt:lpstr>思源黑体 2</vt:lpstr>
      <vt:lpstr>思源黑体 1 Heavy</vt:lpstr>
      <vt:lpstr>Calibri</vt:lpstr>
      <vt:lpstr>微软雅黑</vt:lpstr>
      <vt:lpstr>Arial Unicode MS</vt:lpstr>
      <vt:lpstr>NumberOnly</vt:lpstr>
      <vt:lpstr>Yu Gothic UI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蓝色莫兰迪简约课堂展示课件学术汇报通用ppt演示文稿</dc:title>
  <dc:creator/>
  <cp:lastModifiedBy>程贝翎</cp:lastModifiedBy>
  <cp:revision>6</cp:revision>
  <dcterms:created xsi:type="dcterms:W3CDTF">2006-08-16T00:00:00Z</dcterms:created>
  <dcterms:modified xsi:type="dcterms:W3CDTF">2024-08-19T09:34:34Z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1CE711DAA95C4ECD8A4011D02F36D7A2_13</vt:lpwstr>
  </property>
  <property fmtid="{D5CDD505-2E9C-101B-9397-08002B2CF9AE}" pid="3" name="KSOProductBuildVer">
    <vt:lpwstr>2052-12.1.0.17857</vt:lpwstr>
  </property>
</Properties>
</file>