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94660"/>
  </p:normalViewPr>
  <p:slideViewPr>
    <p:cSldViewPr>
      <p:cViewPr varScale="1">
        <p:scale>
          <a:sx n="59" d="100"/>
          <a:sy n="59" d="100"/>
        </p:scale>
        <p:origin x="33" y="2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0EF2E-962B-4C75-9121-2558BFE336DE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57A3D-A689-4A8D-B3BA-CFA463C20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39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622BDB-7E86-4527-8B3F-651C2A6996F5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1B0A4D-00E1-4B1F-A5B5-78A672074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622BDB-7E86-4527-8B3F-651C2A6996F5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1B0A4D-00E1-4B1F-A5B5-78A672074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622BDB-7E86-4527-8B3F-651C2A6996F5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1B0A4D-00E1-4B1F-A5B5-78A672074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114800" y="6324600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</a:t>
            </a:r>
            <a:fld id="{5D4F52FE-3821-4485-8C17-69E7FF25BE81}" type="slidenum">
              <a:rPr lang="en-US" smtClean="0"/>
              <a:pPr/>
              <a:t>‹#›</a:t>
            </a:fld>
            <a:r>
              <a:rPr lang="en-US" dirty="0"/>
              <a:t> of</a:t>
            </a:r>
            <a:r>
              <a:rPr lang="en-US" baseline="0" dirty="0"/>
              <a:t> 20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622BDB-7E86-4527-8B3F-651C2A6996F5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1B0A4D-00E1-4B1F-A5B5-78A672074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622BDB-7E86-4527-8B3F-651C2A6996F5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1B0A4D-00E1-4B1F-A5B5-78A672074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622BDB-7E86-4527-8B3F-651C2A6996F5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1B0A4D-00E1-4B1F-A5B5-78A672074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622BDB-7E86-4527-8B3F-651C2A6996F5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1B0A4D-00E1-4B1F-A5B5-78A672074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622BDB-7E86-4527-8B3F-651C2A6996F5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1B0A4D-00E1-4B1F-A5B5-78A672074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622BDB-7E86-4527-8B3F-651C2A6996F5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1B0A4D-00E1-4B1F-A5B5-78A672074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622BDB-7E86-4527-8B3F-651C2A6996F5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1B0A4D-00E1-4B1F-A5B5-78A672074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 120 – Introduction to Computational Problem Solving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Chapter 5 – Files and Large Data Set Processing (Part 1)</a:t>
            </a:r>
          </a:p>
          <a:p>
            <a:r>
              <a:rPr lang="en-US" dirty="0"/>
              <a:t>Miller and </a:t>
            </a:r>
            <a:r>
              <a:rPr lang="en-US" dirty="0" err="1"/>
              <a:t>Ranum</a:t>
            </a:r>
            <a:r>
              <a:rPr lang="en-US" dirty="0"/>
              <a:t>, “Python Programming in Context”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String Formatting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447800"/>
            <a:ext cx="8839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10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 = 'apple'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 ("The %s costs %d cents" %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b,a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 apple costs 10 cents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"The %+15s costs %4.1d cents" %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b,a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'The         apple costs  10 cents'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"The %+15s costs %6.1f cents" %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b,a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'The         apple costs  10.0 cents'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name':'apple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'cost':10, 'price':15}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print('The %(name)s costs %(price)5.1f cents' %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 apple costs 15.0 cents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File Reading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Readline</a:t>
            </a:r>
            <a:r>
              <a:rPr lang="en-US" dirty="0"/>
              <a:t> – reads one line from the file, contains a newline at the end</a:t>
            </a:r>
          </a:p>
          <a:p>
            <a:pPr lvl="1"/>
            <a:r>
              <a:rPr lang="en-US" dirty="0"/>
              <a:t>Returns an empty string when it reaches the end of a file</a:t>
            </a:r>
          </a:p>
          <a:p>
            <a:r>
              <a:rPr lang="en-US" dirty="0" err="1"/>
              <a:t>Readlines</a:t>
            </a:r>
            <a:r>
              <a:rPr lang="en-US" dirty="0"/>
              <a:t> – returns the entire contents of the file as a list of strings</a:t>
            </a:r>
          </a:p>
          <a:p>
            <a:pPr lvl="1"/>
            <a:r>
              <a:rPr lang="en-US" dirty="0"/>
              <a:t>Each item in the list is one line of the file</a:t>
            </a:r>
          </a:p>
          <a:p>
            <a:r>
              <a:rPr lang="en-US" dirty="0"/>
              <a:t>Read – reads the entire file into one string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Methods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524000"/>
            <a:ext cx="7696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&gt;&gt;&gt; </a:t>
            </a:r>
            <a:r>
              <a:rPr lang="en-US" dirty="0" err="1"/>
              <a:t>infile</a:t>
            </a:r>
            <a:r>
              <a:rPr lang="en-US" dirty="0"/>
              <a:t> = open("rainfall.txt" , "r")</a:t>
            </a:r>
          </a:p>
          <a:p>
            <a:r>
              <a:rPr lang="en-US" dirty="0"/>
              <a:t>&gt;&gt;&gt; </a:t>
            </a:r>
            <a:r>
              <a:rPr lang="en-US" dirty="0" err="1"/>
              <a:t>aline</a:t>
            </a:r>
            <a:r>
              <a:rPr lang="en-US" dirty="0"/>
              <a:t> = </a:t>
            </a:r>
            <a:r>
              <a:rPr lang="en-US" dirty="0" err="1"/>
              <a:t>infile.readline</a:t>
            </a:r>
            <a:r>
              <a:rPr lang="en-US" dirty="0"/>
              <a:t>()</a:t>
            </a:r>
          </a:p>
          <a:p>
            <a:r>
              <a:rPr lang="en-US" dirty="0"/>
              <a:t>&gt;&gt;&gt; </a:t>
            </a:r>
            <a:r>
              <a:rPr lang="en-US" dirty="0" err="1"/>
              <a:t>aline</a:t>
            </a:r>
            <a:endParaRPr lang="en-US" dirty="0"/>
          </a:p>
          <a:p>
            <a:r>
              <a:rPr lang="en-US" dirty="0"/>
              <a:t>'Akron 25.81\n'</a:t>
            </a:r>
          </a:p>
          <a:p>
            <a:r>
              <a:rPr lang="en-US" dirty="0"/>
              <a:t>&gt;&gt;&gt; </a:t>
            </a:r>
            <a:r>
              <a:rPr lang="en-US" dirty="0" err="1"/>
              <a:t>infile</a:t>
            </a:r>
            <a:r>
              <a:rPr lang="en-US" dirty="0"/>
              <a:t> = open("rainfall.txt" , "r")</a:t>
            </a:r>
          </a:p>
          <a:p>
            <a:r>
              <a:rPr lang="en-US" dirty="0"/>
              <a:t>&gt;&gt;&gt; </a:t>
            </a:r>
            <a:r>
              <a:rPr lang="en-US" dirty="0" err="1"/>
              <a:t>linelist</a:t>
            </a:r>
            <a:r>
              <a:rPr lang="en-US" dirty="0"/>
              <a:t> = </a:t>
            </a:r>
            <a:r>
              <a:rPr lang="en-US" dirty="0" err="1"/>
              <a:t>infile.readlines</a:t>
            </a:r>
            <a:r>
              <a:rPr lang="en-US" dirty="0"/>
              <a:t>()</a:t>
            </a:r>
          </a:p>
          <a:p>
            <a:r>
              <a:rPr lang="en-US" dirty="0"/>
              <a:t>&gt;&gt;&gt; </a:t>
            </a:r>
            <a:r>
              <a:rPr lang="en-US" dirty="0" err="1"/>
              <a:t>linelist</a:t>
            </a:r>
            <a:endParaRPr lang="en-US" dirty="0"/>
          </a:p>
          <a:p>
            <a:r>
              <a:rPr lang="en-US" dirty="0"/>
              <a:t>['Akron 25. 81\n' , 'Albia 37.65\n' , ' Algona 30.69\n' , 'Allison 33. 64\n' ,</a:t>
            </a:r>
          </a:p>
          <a:p>
            <a:r>
              <a:rPr lang="en-US" dirty="0"/>
              <a:t>'Alton 27. 43\n' , '</a:t>
            </a:r>
            <a:r>
              <a:rPr lang="en-US" dirty="0" err="1"/>
              <a:t>AmesW</a:t>
            </a:r>
            <a:r>
              <a:rPr lang="en-US" dirty="0"/>
              <a:t> 34.07\n' , ' </a:t>
            </a:r>
            <a:r>
              <a:rPr lang="en-US" dirty="0" err="1"/>
              <a:t>AmesSE</a:t>
            </a:r>
            <a:r>
              <a:rPr lang="en-US" dirty="0"/>
              <a:t> 33.95\n' , ' Anamosa 35.33\n' ,</a:t>
            </a:r>
          </a:p>
          <a:p>
            <a:r>
              <a:rPr lang="en-US" dirty="0"/>
              <a:t>'Ankeny 33.38\n', 'Atlantic 34.77\n', 'Audubon 33.41\n',</a:t>
            </a:r>
          </a:p>
          <a:p>
            <a:r>
              <a:rPr lang="en-US" dirty="0"/>
              <a:t>'Beaconsfield 35.27\n', 'Bedford 36.35\n', '</a:t>
            </a:r>
            <a:r>
              <a:rPr lang="en-US" dirty="0" err="1"/>
              <a:t>BellePlaine</a:t>
            </a:r>
            <a:r>
              <a:rPr lang="en-US" dirty="0"/>
              <a:t> 35.81\n',</a:t>
            </a:r>
          </a:p>
          <a:p>
            <a:r>
              <a:rPr lang="en-US" dirty="0"/>
              <a:t>'Bellevue 34.35\n', '</a:t>
            </a:r>
            <a:r>
              <a:rPr lang="en-US" dirty="0" err="1"/>
              <a:t>Blockton</a:t>
            </a:r>
            <a:r>
              <a:rPr lang="en-US" dirty="0"/>
              <a:t> 36.28\n', 'Bloomfield 38.02\n' ,</a:t>
            </a:r>
          </a:p>
          <a:p>
            <a:r>
              <a:rPr lang="en-US" dirty="0"/>
              <a:t>'Boone 36.30\n', 'Brighton 33.59\n' , 'Britt 31.54\n', 'Buckeye 33.66\n' ,</a:t>
            </a:r>
          </a:p>
          <a:p>
            <a:r>
              <a:rPr lang="en-US" dirty="0"/>
              <a:t>'</a:t>
            </a:r>
            <a:r>
              <a:rPr lang="en-US" dirty="0" err="1"/>
              <a:t>BurlingtonKBUR</a:t>
            </a:r>
            <a:r>
              <a:rPr lang="en-US" dirty="0"/>
              <a:t> 37.94\n' , 'Burlington 36.94\n' ,</a:t>
            </a:r>
          </a:p>
          <a:p>
            <a:r>
              <a:rPr lang="en-US" dirty="0"/>
              <a:t>'Carroll 33.33\n' , 'Cascade 33.48\n']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905000"/>
            <a:ext cx="8001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&gt;&gt;&gt; </a:t>
            </a:r>
            <a:r>
              <a:rPr lang="en-US" dirty="0" err="1"/>
              <a:t>infile</a:t>
            </a:r>
            <a:r>
              <a:rPr lang="en-US" dirty="0"/>
              <a:t> = open("rainfall.txt" , "r")</a:t>
            </a:r>
          </a:p>
          <a:p>
            <a:r>
              <a:rPr lang="en-US" dirty="0"/>
              <a:t>&gt;&gt;&gt; </a:t>
            </a:r>
            <a:r>
              <a:rPr lang="en-US" dirty="0" err="1"/>
              <a:t>filestring</a:t>
            </a:r>
            <a:r>
              <a:rPr lang="en-US" dirty="0"/>
              <a:t> = </a:t>
            </a:r>
            <a:r>
              <a:rPr lang="en-US" dirty="0" err="1"/>
              <a:t>infile.read</a:t>
            </a:r>
            <a:r>
              <a:rPr lang="en-US" dirty="0"/>
              <a:t>()</a:t>
            </a:r>
          </a:p>
          <a:p>
            <a:r>
              <a:rPr lang="en-US" dirty="0"/>
              <a:t>&gt;&gt;&gt; </a:t>
            </a:r>
            <a:r>
              <a:rPr lang="en-US" dirty="0" err="1"/>
              <a:t>filestring</a:t>
            </a:r>
            <a:endParaRPr lang="en-US" dirty="0"/>
          </a:p>
          <a:p>
            <a:r>
              <a:rPr lang="en-US" dirty="0"/>
              <a:t>'Akron 25.81\</a:t>
            </a:r>
            <a:r>
              <a:rPr lang="en-US" dirty="0" err="1"/>
              <a:t>nAlbia</a:t>
            </a:r>
            <a:r>
              <a:rPr lang="en-US" dirty="0"/>
              <a:t> 37.65\</a:t>
            </a:r>
            <a:r>
              <a:rPr lang="en-US" dirty="0" err="1"/>
              <a:t>nAlgona</a:t>
            </a:r>
            <a:r>
              <a:rPr lang="en-US" dirty="0"/>
              <a:t> 30.69\</a:t>
            </a:r>
            <a:r>
              <a:rPr lang="en-US" dirty="0" err="1"/>
              <a:t>nAllison</a:t>
            </a:r>
            <a:r>
              <a:rPr lang="en-US" dirty="0"/>
              <a:t> 33.64\</a:t>
            </a:r>
            <a:r>
              <a:rPr lang="en-US" dirty="0" err="1"/>
              <a:t>nAlton</a:t>
            </a:r>
            <a:endParaRPr lang="en-US" dirty="0"/>
          </a:p>
          <a:p>
            <a:r>
              <a:rPr lang="en-US" dirty="0"/>
              <a:t>27.43\</a:t>
            </a:r>
            <a:r>
              <a:rPr lang="en-US" dirty="0" err="1"/>
              <a:t>nAmesW</a:t>
            </a:r>
            <a:r>
              <a:rPr lang="en-US" dirty="0"/>
              <a:t> 34.07\</a:t>
            </a:r>
            <a:r>
              <a:rPr lang="en-US" dirty="0" err="1"/>
              <a:t>nAmesSE</a:t>
            </a:r>
            <a:r>
              <a:rPr lang="en-US" dirty="0"/>
              <a:t> 33. 95 \</a:t>
            </a:r>
            <a:r>
              <a:rPr lang="en-US" dirty="0" err="1"/>
              <a:t>nAnamos</a:t>
            </a:r>
            <a:r>
              <a:rPr lang="en-US" dirty="0"/>
              <a:t> a 35.33\</a:t>
            </a:r>
            <a:r>
              <a:rPr lang="en-US" dirty="0" err="1"/>
              <a:t>nAnkeny</a:t>
            </a:r>
            <a:r>
              <a:rPr lang="en-US" dirty="0"/>
              <a:t> 33.38\n</a:t>
            </a:r>
          </a:p>
          <a:p>
            <a:r>
              <a:rPr lang="en-US" dirty="0"/>
              <a:t>Atlantic 34.77\</a:t>
            </a:r>
            <a:r>
              <a:rPr lang="en-US" dirty="0" err="1"/>
              <a:t>nAudubon</a:t>
            </a:r>
            <a:r>
              <a:rPr lang="en-US" dirty="0"/>
              <a:t> 33.41\</a:t>
            </a:r>
            <a:r>
              <a:rPr lang="en-US" dirty="0" err="1"/>
              <a:t>nBeaconsf</a:t>
            </a:r>
            <a:r>
              <a:rPr lang="en-US" dirty="0"/>
              <a:t> </a:t>
            </a:r>
            <a:r>
              <a:rPr lang="en-US" dirty="0" err="1"/>
              <a:t>ield</a:t>
            </a:r>
            <a:r>
              <a:rPr lang="en-US" dirty="0"/>
              <a:t> 35.27\</a:t>
            </a:r>
            <a:r>
              <a:rPr lang="en-US" dirty="0" err="1"/>
              <a:t>nBedf</a:t>
            </a:r>
            <a:r>
              <a:rPr lang="en-US" dirty="0"/>
              <a:t> </a:t>
            </a:r>
            <a:r>
              <a:rPr lang="en-US" dirty="0" err="1"/>
              <a:t>ord</a:t>
            </a:r>
            <a:r>
              <a:rPr lang="en-US" dirty="0"/>
              <a:t> 36.35\n</a:t>
            </a:r>
          </a:p>
          <a:p>
            <a:r>
              <a:rPr lang="en-US" dirty="0" err="1"/>
              <a:t>BellePlaine</a:t>
            </a:r>
            <a:r>
              <a:rPr lang="en-US" dirty="0"/>
              <a:t> 35.81\</a:t>
            </a:r>
            <a:r>
              <a:rPr lang="en-US" dirty="0" err="1"/>
              <a:t>nBellevue</a:t>
            </a:r>
            <a:r>
              <a:rPr lang="en-US" dirty="0"/>
              <a:t> 34.35\</a:t>
            </a:r>
            <a:r>
              <a:rPr lang="en-US" dirty="0" err="1"/>
              <a:t>nBlockton</a:t>
            </a:r>
            <a:r>
              <a:rPr lang="en-US" dirty="0"/>
              <a:t> 36.28\</a:t>
            </a:r>
            <a:r>
              <a:rPr lang="en-US" dirty="0" err="1"/>
              <a:t>nBloomf</a:t>
            </a:r>
            <a:r>
              <a:rPr lang="en-US" dirty="0"/>
              <a:t> </a:t>
            </a:r>
            <a:r>
              <a:rPr lang="en-US" dirty="0" err="1"/>
              <a:t>ield</a:t>
            </a:r>
            <a:endParaRPr lang="en-US" dirty="0"/>
          </a:p>
          <a:p>
            <a:r>
              <a:rPr lang="en-US" dirty="0"/>
              <a:t>38.02\</a:t>
            </a:r>
            <a:r>
              <a:rPr lang="en-US" dirty="0" err="1"/>
              <a:t>nBoone</a:t>
            </a:r>
            <a:r>
              <a:rPr lang="en-US" dirty="0"/>
              <a:t> 36.30\</a:t>
            </a:r>
            <a:r>
              <a:rPr lang="en-US" dirty="0" err="1"/>
              <a:t>nBrighton</a:t>
            </a:r>
            <a:r>
              <a:rPr lang="en-US" dirty="0"/>
              <a:t> 33.59\</a:t>
            </a:r>
            <a:r>
              <a:rPr lang="en-US" dirty="0" err="1"/>
              <a:t>nBritt</a:t>
            </a:r>
            <a:r>
              <a:rPr lang="en-US" dirty="0"/>
              <a:t> 31 .54\</a:t>
            </a:r>
            <a:r>
              <a:rPr lang="en-US" dirty="0" err="1"/>
              <a:t>nBuckeye</a:t>
            </a:r>
            <a:r>
              <a:rPr lang="en-US" dirty="0"/>
              <a:t> 33.66\n</a:t>
            </a:r>
          </a:p>
          <a:p>
            <a:r>
              <a:rPr lang="en-US" dirty="0" err="1"/>
              <a:t>BurlingtonKBUR</a:t>
            </a:r>
            <a:r>
              <a:rPr lang="en-US" dirty="0"/>
              <a:t> 37.94\</a:t>
            </a:r>
            <a:r>
              <a:rPr lang="en-US" dirty="0" err="1"/>
              <a:t>nBurlington</a:t>
            </a:r>
            <a:r>
              <a:rPr lang="en-US" dirty="0"/>
              <a:t> 36.94\</a:t>
            </a:r>
            <a:r>
              <a:rPr lang="en-US" dirty="0" err="1"/>
              <a:t>nCarroll</a:t>
            </a:r>
            <a:r>
              <a:rPr lang="en-US" dirty="0"/>
              <a:t> 33.33\</a:t>
            </a:r>
            <a:r>
              <a:rPr lang="en-US" dirty="0" err="1"/>
              <a:t>nCascade</a:t>
            </a:r>
            <a:r>
              <a:rPr lang="en-US" dirty="0"/>
              <a:t> 33.48\n'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600"/>
          </a:xfrm>
        </p:spPr>
        <p:txBody>
          <a:bodyPr/>
          <a:lstStyle/>
          <a:p>
            <a:r>
              <a:rPr lang="en-US" dirty="0"/>
              <a:t>We will use our functions from Chapter 4 on real earthquake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27432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2.8 2006/10/19 02:02:10 62.391 -149.751 15.0 CENTRAL ALASKA</a:t>
            </a:r>
          </a:p>
          <a:p>
            <a:r>
              <a:rPr lang="en-US" dirty="0"/>
              <a:t>2.5 2006/10/19 00:31:15 20.119 -156.213 1.5 MAUI REGION, HAWAII</a:t>
            </a:r>
          </a:p>
          <a:p>
            <a:r>
              <a:rPr lang="en-US" dirty="0"/>
              <a:t>5.0 2006/10/18 21:15:51 4.823 -82.592 37.3 SOUTH OF PANAMA</a:t>
            </a:r>
          </a:p>
          <a:p>
            <a:r>
              <a:rPr lang="en-US" dirty="0"/>
              <a:t>2.6 2006/10/18 21:12:25 59.934 -147.904 30.0 GULF OF ALASKA</a:t>
            </a:r>
          </a:p>
          <a:p>
            <a:r>
              <a:rPr lang="en-US" dirty="0"/>
              <a:t>3.4 2006/10/18 20:59:21 36.540 -89.640 7.7 SOUTHEASTERN MISSOURI</a:t>
            </a:r>
          </a:p>
          <a:p>
            <a:r>
              <a:rPr lang="en-US" dirty="0"/>
              <a:t>2.7 2006/10/18 20:11:22 61.023 -151.418 60.0 SOUTHERN ALASKA</a:t>
            </a:r>
          </a:p>
          <a:p>
            <a:r>
              <a:rPr lang="en-US" dirty="0"/>
              <a:t>3.1 2006/10/18 16:40:15 20.282 -156.611 4.7 MAUI REGION, HAWAII</a:t>
            </a:r>
          </a:p>
          <a:p>
            <a:r>
              <a:rPr lang="en-US" dirty="0"/>
              <a:t>etc.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the Magnitudes into a List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1905000"/>
            <a:ext cx="6400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def </a:t>
            </a:r>
            <a:r>
              <a:rPr lang="en-US" sz="2400" dirty="0" err="1"/>
              <a:t>makeMagnitudeList</a:t>
            </a:r>
            <a:r>
              <a:rPr lang="en-US" sz="2400" dirty="0"/>
              <a:t>():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quakefile</a:t>
            </a:r>
            <a:r>
              <a:rPr lang="en-US" sz="2400" dirty="0"/>
              <a:t> = open("</a:t>
            </a:r>
            <a:r>
              <a:rPr lang="en-US" sz="2400" dirty="0" err="1"/>
              <a:t>earthquakes.txt","r</a:t>
            </a:r>
            <a:r>
              <a:rPr lang="en-US" sz="2400" dirty="0"/>
              <a:t>")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maglist</a:t>
            </a:r>
            <a:r>
              <a:rPr lang="en-US" sz="2400" dirty="0"/>
              <a:t> = [ ]</a:t>
            </a:r>
          </a:p>
          <a:p>
            <a:r>
              <a:rPr lang="en-US" sz="2400" dirty="0"/>
              <a:t>    for </a:t>
            </a:r>
            <a:r>
              <a:rPr lang="en-US" sz="2400" dirty="0" err="1"/>
              <a:t>aline</a:t>
            </a:r>
            <a:r>
              <a:rPr lang="en-US" sz="2400" dirty="0"/>
              <a:t> in </a:t>
            </a:r>
            <a:r>
              <a:rPr lang="en-US" sz="2400" dirty="0" err="1"/>
              <a:t>quakefile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vlist</a:t>
            </a:r>
            <a:r>
              <a:rPr lang="en-US" sz="2400" dirty="0"/>
              <a:t> = </a:t>
            </a:r>
            <a:r>
              <a:rPr lang="en-US" sz="2400" dirty="0" err="1"/>
              <a:t>aline.split</a:t>
            </a:r>
            <a:r>
              <a:rPr lang="en-US" sz="2400" dirty="0"/>
              <a:t>()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maglist.append</a:t>
            </a:r>
            <a:r>
              <a:rPr lang="en-US" sz="2400" dirty="0"/>
              <a:t>(float(</a:t>
            </a:r>
            <a:r>
              <a:rPr lang="en-US" sz="2400" dirty="0" err="1"/>
              <a:t>vlist</a:t>
            </a:r>
            <a:r>
              <a:rPr lang="en-US" sz="2400" dirty="0"/>
              <a:t>[0]))</a:t>
            </a:r>
          </a:p>
          <a:p>
            <a:r>
              <a:rPr lang="en-US" sz="2400" dirty="0"/>
              <a:t>    return </a:t>
            </a:r>
            <a:r>
              <a:rPr lang="en-US" sz="2400" dirty="0" err="1"/>
              <a:t>maglist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Basic Stats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0" y="1219200"/>
            <a:ext cx="6019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&gt;&gt;&gt; </a:t>
            </a:r>
            <a:r>
              <a:rPr lang="en-US" dirty="0" err="1"/>
              <a:t>magList</a:t>
            </a:r>
            <a:r>
              <a:rPr lang="en-US" dirty="0"/>
              <a:t> = </a:t>
            </a:r>
            <a:r>
              <a:rPr lang="en-US" dirty="0" err="1"/>
              <a:t>makeMagnitudeList</a:t>
            </a:r>
            <a:r>
              <a:rPr lang="en-US" dirty="0"/>
              <a:t> ()</a:t>
            </a:r>
          </a:p>
          <a:p>
            <a:r>
              <a:rPr lang="en-US" dirty="0"/>
              <a:t>&gt;&gt;&gt; </a:t>
            </a:r>
            <a:r>
              <a:rPr lang="en-US" dirty="0" err="1"/>
              <a:t>getRange</a:t>
            </a:r>
            <a:r>
              <a:rPr lang="en-US" dirty="0"/>
              <a:t>(</a:t>
            </a:r>
            <a:r>
              <a:rPr lang="en-US" dirty="0" err="1"/>
              <a:t>magList</a:t>
            </a:r>
            <a:r>
              <a:rPr lang="en-US" dirty="0"/>
              <a:t>)</a:t>
            </a:r>
          </a:p>
          <a:p>
            <a:r>
              <a:rPr lang="en-US" dirty="0"/>
              <a:t>4.2</a:t>
            </a:r>
          </a:p>
          <a:p>
            <a:r>
              <a:rPr lang="en-US" dirty="0"/>
              <a:t>&gt;&gt;&gt; max (</a:t>
            </a:r>
            <a:r>
              <a:rPr lang="en-US" dirty="0" err="1"/>
              <a:t>magList</a:t>
            </a:r>
            <a:r>
              <a:rPr lang="en-US" dirty="0"/>
              <a:t>)</a:t>
            </a:r>
          </a:p>
          <a:p>
            <a:r>
              <a:rPr lang="en-US" dirty="0"/>
              <a:t>6.7</a:t>
            </a:r>
          </a:p>
          <a:p>
            <a:r>
              <a:rPr lang="en-US" dirty="0"/>
              <a:t>&gt;&gt;&gt; min(</a:t>
            </a:r>
            <a:r>
              <a:rPr lang="en-US" dirty="0" err="1"/>
              <a:t>magList</a:t>
            </a:r>
            <a:r>
              <a:rPr lang="en-US" dirty="0"/>
              <a:t>)</a:t>
            </a:r>
          </a:p>
          <a:p>
            <a:r>
              <a:rPr lang="en-US" dirty="0"/>
              <a:t>2.5</a:t>
            </a:r>
          </a:p>
          <a:p>
            <a:r>
              <a:rPr lang="en-US" dirty="0"/>
              <a:t>&gt;&gt;&gt; mean(</a:t>
            </a:r>
            <a:r>
              <a:rPr lang="en-US" dirty="0" err="1"/>
              <a:t>magList</a:t>
            </a:r>
            <a:r>
              <a:rPr lang="en-US" dirty="0"/>
              <a:t>)</a:t>
            </a:r>
          </a:p>
          <a:p>
            <a:r>
              <a:rPr lang="en-US" dirty="0"/>
              <a:t>3.7671641791044794</a:t>
            </a:r>
          </a:p>
          <a:p>
            <a:r>
              <a:rPr lang="en-US" dirty="0"/>
              <a:t>&gt;&gt;&gt; median (</a:t>
            </a:r>
            <a:r>
              <a:rPr lang="en-US" dirty="0" err="1"/>
              <a:t>magList</a:t>
            </a:r>
            <a:r>
              <a:rPr lang="en-US" dirty="0"/>
              <a:t>)</a:t>
            </a:r>
          </a:p>
          <a:p>
            <a:r>
              <a:rPr lang="en-US" dirty="0"/>
              <a:t>3.5</a:t>
            </a:r>
          </a:p>
          <a:p>
            <a:r>
              <a:rPr lang="en-US" dirty="0"/>
              <a:t>&gt;&gt;&gt; mode (</a:t>
            </a:r>
            <a:r>
              <a:rPr lang="en-US" dirty="0" err="1"/>
              <a:t>magList</a:t>
            </a:r>
            <a:r>
              <a:rPr lang="en-US" dirty="0"/>
              <a:t>)</a:t>
            </a:r>
          </a:p>
          <a:p>
            <a:r>
              <a:rPr lang="en-US" dirty="0"/>
              <a:t>[2.5]</a:t>
            </a:r>
          </a:p>
          <a:p>
            <a:r>
              <a:rPr lang="en-US" dirty="0"/>
              <a:t>&gt;&gt;&gt; </a:t>
            </a:r>
            <a:r>
              <a:rPr lang="en-US" dirty="0" err="1"/>
              <a:t>standardDev</a:t>
            </a:r>
            <a:r>
              <a:rPr lang="en-US" dirty="0"/>
              <a:t>(</a:t>
            </a:r>
            <a:r>
              <a:rPr lang="en-US" dirty="0" err="1"/>
              <a:t>magList</a:t>
            </a:r>
            <a:r>
              <a:rPr lang="en-US" dirty="0"/>
              <a:t>)</a:t>
            </a:r>
          </a:p>
          <a:p>
            <a:r>
              <a:rPr lang="en-US" dirty="0"/>
              <a:t>1.0650429183420023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Basic Stats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the frequency table function</a:t>
            </a:r>
          </a:p>
          <a:p>
            <a:r>
              <a:rPr lang="en-US" dirty="0"/>
              <a:t>Call the histogram function</a:t>
            </a:r>
          </a:p>
          <a:p>
            <a:r>
              <a:rPr lang="en-US" dirty="0"/>
              <a:t>Put it all together into one program that prints out formatted results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Need for a New Kind of Loop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The for loop is limited to what kind of looping situations? (Think about all of the kinds of for loops we have used . . .)</a:t>
            </a:r>
          </a:p>
          <a:p>
            <a:pPr eaLnBrk="1" hangingPunct="1"/>
            <a:r>
              <a:rPr lang="en-US" dirty="0"/>
              <a:t>How could we use a for loop to loop until a user has entered the correct value?  (Remember how we “gamed” the for loop to do this?)</a:t>
            </a:r>
          </a:p>
          <a:p>
            <a:pPr eaLnBrk="1" hangingPunct="1"/>
            <a:r>
              <a:rPr lang="en-US" dirty="0"/>
              <a:t>We need a loop that can iterate WHILE some condition is true and stop iterating when that condition becomes false</a:t>
            </a:r>
          </a:p>
          <a:p>
            <a:pPr eaLnBrk="1" hangingPunct="1"/>
            <a:r>
              <a:rPr lang="en-US" dirty="0"/>
              <a:t>While loop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While Loop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1752600"/>
          </a:xfrm>
        </p:spPr>
        <p:txBody>
          <a:bodyPr/>
          <a:lstStyle/>
          <a:p>
            <a:pPr eaLnBrk="1" hangingPunct="1"/>
            <a:r>
              <a:rPr lang="en-US" dirty="0"/>
              <a:t>Loops </a:t>
            </a:r>
            <a:r>
              <a:rPr lang="en-US" b="1" dirty="0"/>
              <a:t>while</a:t>
            </a:r>
            <a:r>
              <a:rPr lang="en-US" dirty="0"/>
              <a:t> </a:t>
            </a:r>
            <a:r>
              <a:rPr lang="en-US" i="1" dirty="0"/>
              <a:t>the condition is true</a:t>
            </a:r>
          </a:p>
          <a:p>
            <a:pPr eaLnBrk="1" hangingPunct="1"/>
            <a:r>
              <a:rPr lang="en-US" dirty="0"/>
              <a:t>Exits the loop when the condition is tested only if it is false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1828800" y="3581400"/>
            <a:ext cx="6172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&gt;&gt;&gt;  </a:t>
            </a:r>
            <a:r>
              <a:rPr lang="en-US" dirty="0" err="1"/>
              <a:t>astring</a:t>
            </a:r>
            <a:r>
              <a:rPr lang="en-US" dirty="0"/>
              <a:t>= " "</a:t>
            </a:r>
          </a:p>
          <a:p>
            <a:r>
              <a:rPr lang="en-US" dirty="0"/>
              <a:t>&gt;&gt;&gt; while </a:t>
            </a:r>
            <a:r>
              <a:rPr lang="en-US" dirty="0" err="1"/>
              <a:t>astring</a:t>
            </a:r>
            <a:r>
              <a:rPr lang="en-US" dirty="0"/>
              <a:t> != "exit":</a:t>
            </a:r>
          </a:p>
          <a:p>
            <a:r>
              <a:rPr lang="en-US" dirty="0"/>
              <a:t>	print(</a:t>
            </a:r>
            <a:r>
              <a:rPr lang="en-US" dirty="0" err="1"/>
              <a:t>astring.upper</a:t>
            </a:r>
            <a:r>
              <a:rPr lang="en-US" dirty="0"/>
              <a:t>())</a:t>
            </a:r>
          </a:p>
          <a:p>
            <a:r>
              <a:rPr lang="en-US" dirty="0"/>
              <a:t>	</a:t>
            </a:r>
            <a:r>
              <a:rPr lang="en-US" dirty="0" err="1"/>
              <a:t>astring</a:t>
            </a:r>
            <a:r>
              <a:rPr lang="en-US" dirty="0"/>
              <a:t>=input("Enter a string (exit to quit) ")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Size and File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 to this point our data set sizes have been small to allow ease of entry</a:t>
            </a:r>
          </a:p>
          <a:p>
            <a:r>
              <a:rPr lang="en-US" dirty="0"/>
              <a:t>Many real problems involve huge sets of data</a:t>
            </a:r>
          </a:p>
          <a:p>
            <a:r>
              <a:rPr lang="en-US" dirty="0"/>
              <a:t>Rather than entering these by hand every time we wish to process them, the data are generally stored in files</a:t>
            </a:r>
          </a:p>
          <a:p>
            <a:r>
              <a:rPr lang="en-US" dirty="0"/>
              <a:t>Files are data stored on persistent media for later retrieval</a:t>
            </a:r>
          </a:p>
          <a:p>
            <a:r>
              <a:rPr lang="en-US" dirty="0"/>
              <a:t>We will assume text files (files of characters) rather than binary files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While Loops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sz="2800" dirty="0"/>
              <a:t>Write a loop that will force the user to enter a value between 1 and 10 (loop until they get it right!).  Turn this loop into a function that allows the user of the function to specify the range of values they wish to enforce for input.  The function should return the valid entered value.</a:t>
            </a:r>
          </a:p>
          <a:p>
            <a:pPr eaLnBrk="1" hangingPunct="1"/>
            <a:r>
              <a:rPr lang="en-US" sz="2800" dirty="0"/>
              <a:t>Write a function that will randomly select integers in the range of 0 to 11 inclusive and add the randomly selected integers to a list.  The loop should continue until the value 11 is selected and added, and then return the list.</a:t>
            </a:r>
          </a:p>
          <a:p>
            <a:pPr eaLnBrk="1" hangingPunct="1"/>
            <a:r>
              <a:rPr lang="en-US" sz="2800" dirty="0"/>
              <a:t>Write a function that will allow a user to enter an unknown number of integers.  The loop should continue allowing the entry of integers until they enter ‘quit’.  Return the integers as a list.</a:t>
            </a:r>
          </a:p>
          <a:p>
            <a:pPr eaLnBrk="1" hangingPunct="1"/>
            <a:r>
              <a:rPr lang="en-US" sz="2800" dirty="0"/>
              <a:t>Write a function that will read line by line through a file using the </a:t>
            </a:r>
            <a:r>
              <a:rPr lang="en-US" sz="2800" dirty="0" err="1"/>
              <a:t>readline</a:t>
            </a:r>
            <a:r>
              <a:rPr lang="en-US" sz="2800"/>
              <a:t> command</a:t>
            </a:r>
            <a:endParaRPr lang="en-US" sz="2800" dirty="0"/>
          </a:p>
          <a:p>
            <a:pPr eaLnBrk="1" hangingPunct="1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Methods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219200"/>
          <a:ext cx="7162800" cy="3352800"/>
        </p:xfrm>
        <a:graphic>
          <a:graphicData uri="http://schemas.openxmlformats.org/drawingml/2006/table">
            <a:tbl>
              <a:tblPr/>
              <a:tblGrid>
                <a:gridCol w="1553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8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0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3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Method Name</a:t>
                      </a:r>
                      <a:endParaRPr lang="en-US" sz="18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Use</a:t>
                      </a:r>
                      <a:endParaRPr lang="en-US" sz="18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163957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15" baseline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Explanation</a:t>
                      </a:r>
                      <a:endParaRPr lang="en-US" sz="1800" baseline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0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9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open</a:t>
                      </a:r>
                      <a:endParaRPr lang="en-US" sz="18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30" baseline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open (filename, </a:t>
                      </a:r>
                      <a:r>
                        <a:rPr lang="en-US" sz="1800" spc="160" baseline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'r')</a:t>
                      </a:r>
                      <a:endParaRPr lang="en-US" sz="1800" baseline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8890" algn="just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spc="10" baseline="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3175" marR="8890" algn="just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1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Open a file called filename and use it for reading. This will return a reference to a 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file object.</a:t>
                      </a:r>
                      <a:endParaRPr lang="en-US" sz="18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78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80" baseline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open</a:t>
                      </a:r>
                      <a:endParaRPr lang="en-US" sz="1800" baseline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65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open (filename , 'w ')</a:t>
                      </a:r>
                      <a:endParaRPr lang="en-US" sz="18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2065" indent="3175" algn="just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spc="5" baseline="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350" marR="12065" indent="3175" algn="just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5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Open a file called filename and use it for </a:t>
                      </a:r>
                      <a:r>
                        <a:rPr lang="en-US" sz="1800" spc="1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writing. This will also return a reference </a:t>
                      </a:r>
                      <a:r>
                        <a:rPr lang="en-US" sz="1800" spc="15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to a file object.</a:t>
                      </a:r>
                      <a:endParaRPr lang="en-US" sz="18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3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10" baseline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close</a:t>
                      </a:r>
                      <a:endParaRPr lang="en-US" sz="1800" baseline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5" baseline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Filevariable.close</a:t>
                      </a:r>
                      <a:r>
                        <a:rPr lang="en-US" sz="1800" spc="5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()</a:t>
                      </a:r>
                      <a:endParaRPr lang="en-US" sz="18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24968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5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File use is complete.</a:t>
                      </a:r>
                      <a:endParaRPr lang="en-US" sz="18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90600" y="4953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&gt;&gt;&gt;</a:t>
            </a:r>
            <a:r>
              <a:rPr lang="en-US" dirty="0" err="1"/>
              <a:t>fileref</a:t>
            </a:r>
            <a:r>
              <a:rPr lang="en-US" dirty="0"/>
              <a:t> = open("rainfall.txt" , "r")</a:t>
            </a:r>
          </a:p>
          <a:p>
            <a:r>
              <a:rPr lang="en-US" dirty="0"/>
              <a:t>&gt;&gt;&gt;</a:t>
            </a:r>
          </a:p>
          <a:p>
            <a:r>
              <a:rPr lang="en-US" dirty="0"/>
              <a:t>&gt;&gt;&gt;</a:t>
            </a:r>
            <a:r>
              <a:rPr lang="en-US" dirty="0" err="1"/>
              <a:t>fileref.close</a:t>
            </a:r>
            <a:r>
              <a:rPr lang="en-US" dirty="0"/>
              <a:t>()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rainfall.txt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1143000"/>
            <a:ext cx="4572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Akron 25.81</a:t>
            </a:r>
          </a:p>
          <a:p>
            <a:r>
              <a:rPr lang="en-US" sz="1400" dirty="0"/>
              <a:t>Albia 37.65 </a:t>
            </a:r>
          </a:p>
          <a:p>
            <a:r>
              <a:rPr lang="en-US" sz="1400" dirty="0"/>
              <a:t>Algona 30.69 </a:t>
            </a:r>
          </a:p>
          <a:p>
            <a:r>
              <a:rPr lang="en-US" sz="1400" dirty="0"/>
              <a:t>Allison 33.64 </a:t>
            </a:r>
          </a:p>
          <a:p>
            <a:r>
              <a:rPr lang="en-US" sz="1400" dirty="0"/>
              <a:t>Alton 27.43 </a:t>
            </a:r>
          </a:p>
          <a:p>
            <a:r>
              <a:rPr lang="en-US" sz="1400" dirty="0" err="1"/>
              <a:t>AmesW</a:t>
            </a:r>
            <a:r>
              <a:rPr lang="en-US" sz="1400" dirty="0"/>
              <a:t> 34.07 </a:t>
            </a:r>
          </a:p>
          <a:p>
            <a:r>
              <a:rPr lang="en-US" sz="1400" dirty="0" err="1"/>
              <a:t>AmesSE</a:t>
            </a:r>
            <a:r>
              <a:rPr lang="en-US" sz="1400" dirty="0"/>
              <a:t> 33.95 </a:t>
            </a:r>
          </a:p>
          <a:p>
            <a:r>
              <a:rPr lang="en-US" sz="1400" dirty="0"/>
              <a:t>Anamosa 35.33 </a:t>
            </a:r>
          </a:p>
          <a:p>
            <a:r>
              <a:rPr lang="en-US" sz="1400" dirty="0"/>
              <a:t>Ankeny 33.38 </a:t>
            </a:r>
          </a:p>
          <a:p>
            <a:r>
              <a:rPr lang="en-US" sz="1400" dirty="0"/>
              <a:t>Atlantic 34.77 </a:t>
            </a:r>
          </a:p>
          <a:p>
            <a:r>
              <a:rPr lang="en-US" sz="1400" dirty="0"/>
              <a:t>Audubon 33.41 </a:t>
            </a:r>
          </a:p>
          <a:p>
            <a:r>
              <a:rPr lang="en-US" sz="1400" dirty="0"/>
              <a:t>Beaconsfield 35.27 </a:t>
            </a:r>
          </a:p>
          <a:p>
            <a:r>
              <a:rPr lang="en-US" sz="1400" dirty="0"/>
              <a:t>Bedford 36.35 </a:t>
            </a:r>
          </a:p>
          <a:p>
            <a:r>
              <a:rPr lang="en-US" sz="1400" dirty="0" err="1"/>
              <a:t>BellePlaine</a:t>
            </a:r>
            <a:r>
              <a:rPr lang="en-US" sz="1400" dirty="0"/>
              <a:t> 35.81</a:t>
            </a:r>
          </a:p>
          <a:p>
            <a:r>
              <a:rPr lang="en-US" sz="1400" dirty="0"/>
              <a:t>Bellevue 34.35 </a:t>
            </a:r>
          </a:p>
          <a:p>
            <a:r>
              <a:rPr lang="en-US" sz="1400" dirty="0" err="1"/>
              <a:t>Blockton</a:t>
            </a:r>
            <a:r>
              <a:rPr lang="en-US" sz="1400" dirty="0"/>
              <a:t> 36.28 </a:t>
            </a:r>
          </a:p>
          <a:p>
            <a:r>
              <a:rPr lang="en-US" sz="1400" dirty="0"/>
              <a:t>Bloomfield 38.02 </a:t>
            </a:r>
          </a:p>
          <a:p>
            <a:r>
              <a:rPr lang="en-US" sz="1400" dirty="0"/>
              <a:t>Boone 36.30 </a:t>
            </a:r>
          </a:p>
          <a:p>
            <a:r>
              <a:rPr lang="en-US" sz="1400" dirty="0"/>
              <a:t>Brighton 33.59 </a:t>
            </a:r>
          </a:p>
          <a:p>
            <a:r>
              <a:rPr lang="en-US" sz="1400" dirty="0"/>
              <a:t>Britt 31.54 </a:t>
            </a:r>
          </a:p>
          <a:p>
            <a:r>
              <a:rPr lang="en-US" sz="1400" dirty="0"/>
              <a:t>Buckeye 33.66 </a:t>
            </a:r>
          </a:p>
          <a:p>
            <a:r>
              <a:rPr lang="en-US" sz="1400" dirty="0" err="1"/>
              <a:t>BurlingtonKBUR</a:t>
            </a:r>
            <a:r>
              <a:rPr lang="en-US" sz="1400" dirty="0"/>
              <a:t> 37.94 </a:t>
            </a:r>
          </a:p>
          <a:p>
            <a:r>
              <a:rPr lang="en-US" sz="1400" dirty="0"/>
              <a:t>Burlington 36.94 </a:t>
            </a:r>
          </a:p>
          <a:p>
            <a:r>
              <a:rPr lang="en-US" sz="1400" dirty="0"/>
              <a:t>Carroll 33.33 </a:t>
            </a:r>
          </a:p>
          <a:p>
            <a:r>
              <a:rPr lang="en-US" sz="1400" dirty="0"/>
              <a:t>Cascade 33.48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Iterating Over Lines in the Rainfall File</a:t>
            </a:r>
            <a:br>
              <a:rPr lang="en-US" dirty="0"/>
            </a:br>
            <a:r>
              <a:rPr lang="en-US" dirty="0"/>
              <a:t>to print rainfall and inches of rain . . .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1905000"/>
            <a:ext cx="7086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def </a:t>
            </a:r>
            <a:r>
              <a:rPr lang="en-US" sz="2400" dirty="0" err="1"/>
              <a:t>showRainFallFile</a:t>
            </a:r>
            <a:r>
              <a:rPr lang="en-US" sz="2400" dirty="0"/>
              <a:t>():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rainfile</a:t>
            </a:r>
            <a:r>
              <a:rPr lang="en-US" sz="2400" dirty="0"/>
              <a:t> = open("</a:t>
            </a:r>
            <a:r>
              <a:rPr lang="en-US" sz="2400" dirty="0" err="1"/>
              <a:t>rainfall.txt","r</a:t>
            </a:r>
            <a:r>
              <a:rPr lang="en-US" sz="2400" dirty="0"/>
              <a:t>")</a:t>
            </a:r>
          </a:p>
          <a:p>
            <a:r>
              <a:rPr lang="en-US" sz="2400" dirty="0"/>
              <a:t>      for </a:t>
            </a:r>
            <a:r>
              <a:rPr lang="en-US" sz="2400" dirty="0" err="1"/>
              <a:t>aline</a:t>
            </a:r>
            <a:r>
              <a:rPr lang="en-US" sz="2400" dirty="0"/>
              <a:t> in </a:t>
            </a:r>
            <a:r>
              <a:rPr lang="en-US" sz="2400" dirty="0" err="1"/>
              <a:t>rainfile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    values = </a:t>
            </a:r>
            <a:r>
              <a:rPr lang="en-US" sz="2400" dirty="0" err="1"/>
              <a:t>aline.split</a:t>
            </a:r>
            <a:r>
              <a:rPr lang="en-US" sz="2400" dirty="0"/>
              <a:t>()</a:t>
            </a:r>
          </a:p>
          <a:p>
            <a:r>
              <a:rPr lang="en-US" sz="2400" dirty="0"/>
              <a:t>            print(values[0],"had", values[1],"inches of rain.")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rainfile.close</a:t>
            </a:r>
            <a:r>
              <a:rPr lang="en-US" sz="2400" dirty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an Output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We want to write a program that reads rainfall.txt and produces an output file called </a:t>
            </a:r>
            <a:r>
              <a:rPr lang="en-US" sz="2400" i="1" dirty="0"/>
              <a:t>rainfallInCM.txt </a:t>
            </a:r>
            <a:r>
              <a:rPr lang="en-US" sz="2400" dirty="0"/>
              <a:t>with the data converted to centimeters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2590800"/>
            <a:ext cx="7391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def </a:t>
            </a:r>
            <a:r>
              <a:rPr lang="en-US" sz="2000" dirty="0" err="1"/>
              <a:t>convertRainfall</a:t>
            </a:r>
            <a:r>
              <a:rPr lang="en-US" sz="2000" dirty="0"/>
              <a:t>():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rainfile</a:t>
            </a:r>
            <a:r>
              <a:rPr lang="en-US" sz="2000" dirty="0"/>
              <a:t> = open("</a:t>
            </a:r>
            <a:r>
              <a:rPr lang="en-US" sz="2000" dirty="0" err="1"/>
              <a:t>rainfall.txt","r</a:t>
            </a:r>
            <a:r>
              <a:rPr lang="en-US" sz="2000" dirty="0"/>
              <a:t>")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outfile</a:t>
            </a:r>
            <a:r>
              <a:rPr lang="en-US" sz="2000" dirty="0"/>
              <a:t> = open("</a:t>
            </a:r>
            <a:r>
              <a:rPr lang="en-US" sz="2000" dirty="0" err="1"/>
              <a:t>rainfalllnCM.txt","w</a:t>
            </a:r>
            <a:r>
              <a:rPr lang="en-US" sz="2000" dirty="0"/>
              <a:t>")</a:t>
            </a:r>
          </a:p>
          <a:p>
            <a:r>
              <a:rPr lang="en-US" sz="2000" dirty="0"/>
              <a:t>      for </a:t>
            </a:r>
            <a:r>
              <a:rPr lang="en-US" sz="2000" dirty="0" err="1"/>
              <a:t>aline</a:t>
            </a:r>
            <a:r>
              <a:rPr lang="en-US" sz="2000" dirty="0"/>
              <a:t> in </a:t>
            </a:r>
            <a:r>
              <a:rPr lang="en-US" sz="2000" dirty="0" err="1"/>
              <a:t>rainfile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    values = </a:t>
            </a:r>
            <a:r>
              <a:rPr lang="en-US" sz="2000" dirty="0" err="1"/>
              <a:t>aline.split</a:t>
            </a:r>
            <a:r>
              <a:rPr lang="en-US" sz="2000" dirty="0"/>
              <a:t>()</a:t>
            </a:r>
          </a:p>
          <a:p>
            <a:r>
              <a:rPr lang="en-US" sz="2000" dirty="0"/>
              <a:t>            inches = float(values[1])</a:t>
            </a:r>
          </a:p>
          <a:p>
            <a:r>
              <a:rPr lang="en-US" sz="2000" dirty="0"/>
              <a:t>            cm = 2.54 * inches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outfile.write</a:t>
            </a:r>
            <a:r>
              <a:rPr lang="en-US" sz="2000" dirty="0"/>
              <a:t>(values[0] + " " + </a:t>
            </a:r>
            <a:r>
              <a:rPr lang="en-US" sz="2000" dirty="0" err="1"/>
              <a:t>str</a:t>
            </a:r>
            <a:r>
              <a:rPr lang="en-US" sz="2000" dirty="0"/>
              <a:t>(cm) + "\n")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rainfile.close</a:t>
            </a:r>
            <a:r>
              <a:rPr lang="en-US" sz="2000" dirty="0"/>
              <a:t>()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outfile.close</a:t>
            </a:r>
            <a:r>
              <a:rPr lang="en-US" sz="2000" dirty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Strings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1447800"/>
            <a:ext cx="7162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print(values[0],  "had ", values[1], "inches of rain.")</a:t>
            </a:r>
          </a:p>
          <a:p>
            <a:endParaRPr lang="en-US" dirty="0"/>
          </a:p>
          <a:p>
            <a:r>
              <a:rPr lang="en-US" dirty="0"/>
              <a:t>Can be replaced by:</a:t>
            </a:r>
          </a:p>
          <a:p>
            <a:endParaRPr lang="en-US" dirty="0"/>
          </a:p>
          <a:p>
            <a:r>
              <a:rPr lang="en-US" dirty="0"/>
              <a:t>print( </a:t>
            </a:r>
            <a:r>
              <a:rPr lang="en-US" dirty="0">
                <a:solidFill>
                  <a:srgbClr val="C00000"/>
                </a:solidFill>
              </a:rPr>
              <a:t>"%s had %d inches of rain"  </a:t>
            </a:r>
            <a:r>
              <a:rPr lang="en-US" dirty="0">
                <a:solidFill>
                  <a:srgbClr val="00B050"/>
                </a:solidFill>
              </a:rPr>
              <a:t>%</a:t>
            </a:r>
            <a:r>
              <a:rPr lang="en-US" i="1" dirty="0"/>
              <a:t>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(values[0] ,values[1] )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1.  </a:t>
            </a:r>
            <a:r>
              <a:rPr lang="en-US" dirty="0">
                <a:solidFill>
                  <a:srgbClr val="C00000"/>
                </a:solidFill>
              </a:rPr>
              <a:t>Left side holds the template or format</a:t>
            </a:r>
          </a:p>
          <a:p>
            <a:r>
              <a:rPr lang="en-US" dirty="0"/>
              <a:t>2.</a:t>
            </a:r>
            <a:r>
              <a:rPr lang="en-US" dirty="0">
                <a:solidFill>
                  <a:srgbClr val="00B050"/>
                </a:solidFill>
              </a:rPr>
              <a:t>  Format operator(%)</a:t>
            </a:r>
          </a:p>
          <a:p>
            <a:r>
              <a:rPr lang="en-US" dirty="0"/>
              <a:t>3.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Right side is the collection of values to be substituted for each %, in order</a:t>
            </a:r>
          </a:p>
          <a:p>
            <a:endParaRPr lang="en-US" dirty="0"/>
          </a:p>
          <a:p>
            <a:r>
              <a:rPr lang="en-US" dirty="0"/>
              <a:t>%s and %d are examples of conversion characters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Formatting Conversion Characters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1447800"/>
            <a:ext cx="6781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d,i</a:t>
            </a:r>
            <a:r>
              <a:rPr lang="en-US" dirty="0"/>
              <a:t>	Integer or long integer</a:t>
            </a:r>
          </a:p>
          <a:p>
            <a:r>
              <a:rPr lang="en-US" dirty="0"/>
              <a:t>u	Unsigned integer</a:t>
            </a:r>
          </a:p>
          <a:p>
            <a:r>
              <a:rPr lang="en-US" dirty="0"/>
              <a:t>f	Floating point as </a:t>
            </a:r>
            <a:r>
              <a:rPr lang="en-US" dirty="0" err="1"/>
              <a:t>m.ddddd</a:t>
            </a:r>
            <a:endParaRPr lang="en-US" dirty="0"/>
          </a:p>
          <a:p>
            <a:r>
              <a:rPr lang="en-US" dirty="0"/>
              <a:t>e	Floating point as </a:t>
            </a:r>
            <a:r>
              <a:rPr lang="en-US" dirty="0" err="1"/>
              <a:t>m.ddddde</a:t>
            </a:r>
            <a:r>
              <a:rPr lang="en-US" dirty="0"/>
              <a:t>+/-xx</a:t>
            </a:r>
          </a:p>
          <a:p>
            <a:r>
              <a:rPr lang="en-US" dirty="0"/>
              <a:t>E	Floating point as </a:t>
            </a:r>
            <a:r>
              <a:rPr lang="en-US" dirty="0" err="1"/>
              <a:t>m.dddddE</a:t>
            </a:r>
            <a:r>
              <a:rPr lang="en-US" dirty="0"/>
              <a:t>+/-xx</a:t>
            </a:r>
          </a:p>
          <a:p>
            <a:r>
              <a:rPr lang="en-US" dirty="0"/>
              <a:t>g	Use %e for exponents less than -4 or greater than +5,</a:t>
            </a:r>
          </a:p>
          <a:p>
            <a:r>
              <a:rPr lang="en-US" dirty="0"/>
              <a:t>	otherwise use %g</a:t>
            </a:r>
            <a:br>
              <a:rPr lang="en-US" dirty="0"/>
            </a:br>
            <a:r>
              <a:rPr lang="en-US" dirty="0"/>
              <a:t>c	Single character</a:t>
            </a:r>
          </a:p>
          <a:p>
            <a:r>
              <a:rPr lang="en-US" dirty="0"/>
              <a:t>s	String, or any python data object that can be converted to a</a:t>
            </a:r>
          </a:p>
          <a:p>
            <a:r>
              <a:rPr lang="en-US" dirty="0"/>
              <a:t>	string by using the </a:t>
            </a:r>
            <a:r>
              <a:rPr lang="en-US" dirty="0" err="1"/>
              <a:t>str</a:t>
            </a:r>
            <a:r>
              <a:rPr lang="en-US" dirty="0"/>
              <a:t> function.</a:t>
            </a:r>
            <a:br>
              <a:rPr lang="en-US" dirty="0"/>
            </a:br>
            <a:r>
              <a:rPr lang="en-US" dirty="0"/>
              <a:t>%</a:t>
            </a:r>
            <a:r>
              <a:rPr lang="en-US" baseline="-25000" dirty="0"/>
              <a:t>	</a:t>
            </a:r>
            <a:r>
              <a:rPr lang="en-US" dirty="0"/>
              <a:t>Insert a literal % character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Formatting Options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676400"/>
            <a:ext cx="8686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Modifier    Example    Description</a:t>
            </a:r>
            <a:endParaRPr lang="en-US" dirty="0"/>
          </a:p>
          <a:p>
            <a:r>
              <a:rPr lang="en-US" dirty="0"/>
              <a:t>number      %20d	    Put the value in a field width of 20</a:t>
            </a:r>
          </a:p>
          <a:p>
            <a:r>
              <a:rPr lang="en-US" dirty="0"/>
              <a:t>-	  %-20d	    Put value in field 20 characters wide, left-justified</a:t>
            </a:r>
          </a:p>
          <a:p>
            <a:r>
              <a:rPr lang="en-US" dirty="0"/>
              <a:t>+	  %+20d	    Put value in field 20 characters wide, right-justified</a:t>
            </a:r>
          </a:p>
          <a:p>
            <a:r>
              <a:rPr lang="en-US" dirty="0"/>
              <a:t>0	  %020d	    Put value in field 20 characters wide, fill with leading zeros.</a:t>
            </a:r>
          </a:p>
          <a:p>
            <a:r>
              <a:rPr lang="en-US" dirty="0"/>
              <a:t>.	  %10.2f 	    Put value in field 10 characters wide 2 characters to right of decimal</a:t>
            </a:r>
          </a:p>
          <a:p>
            <a:r>
              <a:rPr lang="en-US" dirty="0"/>
              <a:t>(name)      %(name)d  Get the value from the supplied dictionary using name as the key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7252</TotalTime>
  <Words>1753</Words>
  <Application>Microsoft Office PowerPoint</Application>
  <PresentationFormat>On-screen Show (4:3)</PresentationFormat>
  <Paragraphs>203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Times New Roman</vt:lpstr>
      <vt:lpstr>Office Theme</vt:lpstr>
      <vt:lpstr>COS 120 – Introduction to Computational Problem Solving</vt:lpstr>
      <vt:lpstr>Data Set Size and File Storage</vt:lpstr>
      <vt:lpstr>File Methods</vt:lpstr>
      <vt:lpstr>rainfall.txt</vt:lpstr>
      <vt:lpstr>Iterating Over Lines in the Rainfall File to print rainfall and inches of rain . . .</vt:lpstr>
      <vt:lpstr>Writing an Output File</vt:lpstr>
      <vt:lpstr>Format Strings</vt:lpstr>
      <vt:lpstr>String Formatting Conversion Characters</vt:lpstr>
      <vt:lpstr>Additional Formatting Options</vt:lpstr>
      <vt:lpstr>Examples of String Formatting</vt:lpstr>
      <vt:lpstr>Additional File Reading Methods</vt:lpstr>
      <vt:lpstr>Reading Methods</vt:lpstr>
      <vt:lpstr>Reading Methods</vt:lpstr>
      <vt:lpstr>Processing Data</vt:lpstr>
      <vt:lpstr>Extract the Magnitudes into a List</vt:lpstr>
      <vt:lpstr>Using Basic Stats</vt:lpstr>
      <vt:lpstr>Using Basic Stats</vt:lpstr>
      <vt:lpstr>Need for a New Kind of Loop</vt:lpstr>
      <vt:lpstr>While Loop</vt:lpstr>
      <vt:lpstr>While Loops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 120 – Introduction to Problem Solving &amp; Programming</dc:title>
  <dc:creator>arwhite</dc:creator>
  <cp:lastModifiedBy>Heather Dalton</cp:lastModifiedBy>
  <cp:revision>502</cp:revision>
  <dcterms:created xsi:type="dcterms:W3CDTF">2010-08-31T18:49:08Z</dcterms:created>
  <dcterms:modified xsi:type="dcterms:W3CDTF">2019-11-25T22:31:01Z</dcterms:modified>
</cp:coreProperties>
</file>