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57" r:id="rId3"/>
    <p:sldId id="258" r:id="rId4"/>
    <p:sldId id="259" r:id="rId5"/>
    <p:sldId id="261" r:id="rId6"/>
    <p:sldId id="262" r:id="rId7"/>
    <p:sldId id="263" r:id="rId8"/>
    <p:sldId id="260" r:id="rId9"/>
    <p:sldId id="264" r:id="rId10"/>
    <p:sldId id="265" r:id="rId11"/>
    <p:sldId id="271" r:id="rId12"/>
    <p:sldId id="266" r:id="rId13"/>
    <p:sldId id="267" r:id="rId14"/>
    <p:sldId id="268" r:id="rId15"/>
    <p:sldId id="269" r:id="rId16"/>
    <p:sldId id="270"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673" autoAdjust="0"/>
    <p:restoredTop sz="94660"/>
  </p:normalViewPr>
  <p:slideViewPr>
    <p:cSldViewPr>
      <p:cViewPr varScale="1">
        <p:scale>
          <a:sx n="60" d="100"/>
          <a:sy n="60" d="100"/>
        </p:scale>
        <p:origin x="54" y="246"/>
      </p:cViewPr>
      <p:guideLst>
        <p:guide orient="horz" pos="2160"/>
        <p:guide pos="2880"/>
      </p:guideLst>
    </p:cSldViewPr>
  </p:slideViewPr>
  <p:outlineViewPr>
    <p:cViewPr>
      <p:scale>
        <a:sx n="33" d="100"/>
        <a:sy n="33" d="100"/>
      </p:scale>
      <p:origin x="0" y="-438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88" d="100"/>
          <a:sy n="88" d="100"/>
        </p:scale>
        <p:origin x="3822"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D00EF2E-962B-4C75-9121-2558BFE336DE}" type="datetimeFigureOut">
              <a:rPr lang="en-US" smtClean="0"/>
              <a:pPr/>
              <a:t>11/25/2019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E557A3D-A689-4A8D-B3BA-CFA463C20839}" type="slidenum">
              <a:rPr lang="en-US" smtClean="0"/>
              <a:pPr/>
              <a:t>‹#›</a:t>
            </a:fld>
            <a:endParaRPr lang="en-US"/>
          </a:p>
        </p:txBody>
      </p:sp>
    </p:spTree>
    <p:extLst>
      <p:ext uri="{BB962C8B-B14F-4D97-AF65-F5344CB8AC3E}">
        <p14:creationId xmlns:p14="http://schemas.microsoft.com/office/powerpoint/2010/main" val="2553528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E557A3D-A689-4A8D-B3BA-CFA463C20839}" type="slidenum">
              <a:rPr lang="en-US" smtClean="0"/>
              <a:pPr/>
              <a:t>16</a:t>
            </a:fld>
            <a:endParaRPr lang="en-US"/>
          </a:p>
        </p:txBody>
      </p:sp>
    </p:spTree>
    <p:extLst>
      <p:ext uri="{BB962C8B-B14F-4D97-AF65-F5344CB8AC3E}">
        <p14:creationId xmlns:p14="http://schemas.microsoft.com/office/powerpoint/2010/main" val="18153758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EC622BDB-7E86-4527-8B3F-651C2A6996F5}" type="datetimeFigureOut">
              <a:rPr lang="en-US" smtClean="0"/>
              <a:pPr/>
              <a:t>11/25/2019</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7A1B0A4D-00E1-4B1F-A5B5-78A672074E73}"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EC622BDB-7E86-4527-8B3F-651C2A6996F5}" type="datetimeFigureOut">
              <a:rPr lang="en-US" smtClean="0"/>
              <a:pPr/>
              <a:t>11/25/2019</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7A1B0A4D-00E1-4B1F-A5B5-78A672074E7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EC622BDB-7E86-4527-8B3F-651C2A6996F5}" type="datetimeFigureOut">
              <a:rPr lang="en-US" smtClean="0"/>
              <a:pPr/>
              <a:t>11/25/2019</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7A1B0A4D-00E1-4B1F-A5B5-78A672074E7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4000"/>
            </a:lvl1pPr>
          </a:lstStyle>
          <a:p>
            <a:r>
              <a:rPr lang="en-US" dirty="0"/>
              <a:t>Click to edit Master title style</a:t>
            </a:r>
          </a:p>
        </p:txBody>
      </p:sp>
      <p:sp>
        <p:nvSpPr>
          <p:cNvPr id="3" name="Content Placeholder 2"/>
          <p:cNvSpPr>
            <a:spLocks noGrp="1"/>
          </p:cNvSpPr>
          <p:nvPr>
            <p:ph idx="1"/>
          </p:nvPr>
        </p:nvSpPr>
        <p:spPr/>
        <p:txBody>
          <a:bodyPr/>
          <a:lstStyle>
            <a:lvl1pPr>
              <a:spcBef>
                <a:spcPts val="0"/>
              </a:spcBef>
              <a:defRPr sz="2800"/>
            </a:lvl1pPr>
            <a:lvl2pPr>
              <a:spcBef>
                <a:spcPts val="0"/>
              </a:spcBef>
              <a:defRPr sz="2400"/>
            </a:lvl2pPr>
            <a:lvl3pPr>
              <a:spcBef>
                <a:spcPts val="0"/>
              </a:spcBef>
              <a:defRPr/>
            </a:lvl3pPr>
            <a:lvl4pPr>
              <a:spcBef>
                <a:spcPts val="0"/>
              </a:spcBef>
              <a:defRPr/>
            </a:lvl4pPr>
            <a:lvl5pPr>
              <a:spcBef>
                <a:spcPts val="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Box 6"/>
          <p:cNvSpPr txBox="1"/>
          <p:nvPr userDrawn="1"/>
        </p:nvSpPr>
        <p:spPr>
          <a:xfrm>
            <a:off x="4114800" y="6324600"/>
            <a:ext cx="1491114" cy="369332"/>
          </a:xfrm>
          <a:prstGeom prst="rect">
            <a:avLst/>
          </a:prstGeom>
          <a:noFill/>
        </p:spPr>
        <p:txBody>
          <a:bodyPr wrap="none" rtlCol="0">
            <a:spAutoFit/>
          </a:bodyPr>
          <a:lstStyle/>
          <a:p>
            <a:r>
              <a:rPr lang="en-US" dirty="0"/>
              <a:t>Slide </a:t>
            </a:r>
            <a:fld id="{5D4F52FE-3821-4485-8C17-69E7FF25BE81}" type="slidenum">
              <a:rPr lang="en-US" smtClean="0"/>
              <a:pPr/>
              <a:t>‹#›</a:t>
            </a:fld>
            <a:r>
              <a:rPr lang="en-US" dirty="0"/>
              <a:t> of 16</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EC622BDB-7E86-4527-8B3F-651C2A6996F5}" type="datetimeFigureOut">
              <a:rPr lang="en-US" smtClean="0"/>
              <a:pPr/>
              <a:t>11/25/2019</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7A1B0A4D-00E1-4B1F-A5B5-78A672074E73}"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EC622BDB-7E86-4527-8B3F-651C2A6996F5}" type="datetimeFigureOut">
              <a:rPr lang="en-US" smtClean="0"/>
              <a:pPr/>
              <a:t>11/25/2019</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7A1B0A4D-00E1-4B1F-A5B5-78A672074E7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457200" y="6356350"/>
            <a:ext cx="2133600" cy="365125"/>
          </a:xfrm>
          <a:prstGeom prst="rect">
            <a:avLst/>
          </a:prstGeom>
        </p:spPr>
        <p:txBody>
          <a:bodyPr/>
          <a:lstStyle/>
          <a:p>
            <a:fld id="{EC622BDB-7E86-4527-8B3F-651C2A6996F5}" type="datetimeFigureOut">
              <a:rPr lang="en-US" smtClean="0"/>
              <a:pPr/>
              <a:t>11/25/2019</a:t>
            </a:fld>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6553200" y="6356350"/>
            <a:ext cx="2133600" cy="365125"/>
          </a:xfrm>
          <a:prstGeom prst="rect">
            <a:avLst/>
          </a:prstGeom>
        </p:spPr>
        <p:txBody>
          <a:bodyPr/>
          <a:lstStyle/>
          <a:p>
            <a:fld id="{7A1B0A4D-00E1-4B1F-A5B5-78A672074E7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EC622BDB-7E86-4527-8B3F-651C2A6996F5}" type="datetimeFigureOut">
              <a:rPr lang="en-US" smtClean="0"/>
              <a:pPr/>
              <a:t>11/25/2019</a:t>
            </a:fld>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7A1B0A4D-00E1-4B1F-A5B5-78A672074E7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EC622BDB-7E86-4527-8B3F-651C2A6996F5}" type="datetimeFigureOut">
              <a:rPr lang="en-US" smtClean="0"/>
              <a:pPr/>
              <a:t>11/25/2019</a:t>
            </a:fld>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p>
            <a:fld id="{7A1B0A4D-00E1-4B1F-A5B5-78A672074E7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EC622BDB-7E86-4527-8B3F-651C2A6996F5}" type="datetimeFigureOut">
              <a:rPr lang="en-US" smtClean="0"/>
              <a:pPr/>
              <a:t>11/25/2019</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7A1B0A4D-00E1-4B1F-A5B5-78A672074E7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EC622BDB-7E86-4527-8B3F-651C2A6996F5}" type="datetimeFigureOut">
              <a:rPr lang="en-US" smtClean="0"/>
              <a:pPr/>
              <a:t>11/25/2019</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7A1B0A4D-00E1-4B1F-A5B5-78A672074E73}"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COS 120 – Introduction to Computational Problem Solving</a:t>
            </a:r>
          </a:p>
        </p:txBody>
      </p:sp>
      <p:sp>
        <p:nvSpPr>
          <p:cNvPr id="3" name="Subtitle 2"/>
          <p:cNvSpPr>
            <a:spLocks noGrp="1"/>
          </p:cNvSpPr>
          <p:nvPr>
            <p:ph type="subTitle" idx="1"/>
          </p:nvPr>
        </p:nvSpPr>
        <p:spPr/>
        <p:txBody>
          <a:bodyPr>
            <a:normAutofit fontScale="92500" lnSpcReduction="20000"/>
          </a:bodyPr>
          <a:lstStyle/>
          <a:p>
            <a:r>
              <a:rPr lang="en-US" dirty="0"/>
              <a:t>Chapter 4 – Python Lists and Dictionaries (Part 1)</a:t>
            </a:r>
          </a:p>
          <a:p>
            <a:r>
              <a:rPr lang="en-US" dirty="0"/>
              <a:t>Miller and </a:t>
            </a:r>
            <a:r>
              <a:rPr lang="en-US" dirty="0" err="1"/>
              <a:t>Ranum</a:t>
            </a:r>
            <a:r>
              <a:rPr lang="en-US"/>
              <a:t>, “Python Programming in Context”</a:t>
            </a:r>
          </a:p>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List Referencing (not like strings) </a:t>
            </a:r>
          </a:p>
        </p:txBody>
      </p:sp>
      <p:sp>
        <p:nvSpPr>
          <p:cNvPr id="4" name="Rectangle 3"/>
          <p:cNvSpPr/>
          <p:nvPr/>
        </p:nvSpPr>
        <p:spPr>
          <a:xfrm>
            <a:off x="4419600" y="1524000"/>
            <a:ext cx="3657600" cy="4154984"/>
          </a:xfrm>
          <a:prstGeom prst="rect">
            <a:avLst/>
          </a:prstGeom>
        </p:spPr>
        <p:txBody>
          <a:bodyPr wrap="square">
            <a:spAutoFit/>
          </a:bodyPr>
          <a:lstStyle/>
          <a:p>
            <a:r>
              <a:rPr lang="en-US" sz="2400" dirty="0"/>
              <a:t>&gt;&gt;&gt; </a:t>
            </a:r>
            <a:r>
              <a:rPr lang="en-US" sz="2400" dirty="0" err="1"/>
              <a:t>mylist</a:t>
            </a:r>
            <a:r>
              <a:rPr lang="en-US" sz="2400" dirty="0"/>
              <a:t>=[10,23,2,23,43]</a:t>
            </a:r>
          </a:p>
          <a:p>
            <a:r>
              <a:rPr lang="en-US" sz="2400" dirty="0"/>
              <a:t>&gt;&gt;&gt; </a:t>
            </a:r>
            <a:r>
              <a:rPr lang="en-US" sz="2400" dirty="0" err="1"/>
              <a:t>alist</a:t>
            </a:r>
            <a:r>
              <a:rPr lang="en-US" sz="2400" dirty="0"/>
              <a:t>=</a:t>
            </a:r>
            <a:r>
              <a:rPr lang="en-US" sz="2400" dirty="0" err="1"/>
              <a:t>mylist</a:t>
            </a:r>
            <a:endParaRPr lang="en-US" sz="2400" dirty="0"/>
          </a:p>
          <a:p>
            <a:r>
              <a:rPr lang="en-US" sz="2400" dirty="0"/>
              <a:t>&gt;&gt;&gt; </a:t>
            </a:r>
            <a:r>
              <a:rPr lang="en-US" sz="2400" dirty="0" err="1"/>
              <a:t>mylist</a:t>
            </a:r>
            <a:endParaRPr lang="en-US" sz="2400" dirty="0"/>
          </a:p>
          <a:p>
            <a:r>
              <a:rPr lang="en-US" sz="2400" dirty="0"/>
              <a:t>[10, 23, 2, 23, 43]</a:t>
            </a:r>
          </a:p>
          <a:p>
            <a:r>
              <a:rPr lang="en-US" sz="2400" dirty="0"/>
              <a:t>&gt;&gt;&gt; </a:t>
            </a:r>
            <a:r>
              <a:rPr lang="en-US" sz="2400" dirty="0" err="1"/>
              <a:t>alist</a:t>
            </a:r>
            <a:endParaRPr lang="en-US" sz="2400" dirty="0"/>
          </a:p>
          <a:p>
            <a:r>
              <a:rPr lang="en-US" sz="2400" dirty="0"/>
              <a:t>[10, 23, 2, 23, 43]</a:t>
            </a:r>
          </a:p>
          <a:p>
            <a:r>
              <a:rPr lang="en-US" sz="2400" dirty="0"/>
              <a:t>&gt;&gt;&gt;</a:t>
            </a:r>
            <a:r>
              <a:rPr lang="en-US" sz="2400" dirty="0" err="1"/>
              <a:t>alist</a:t>
            </a:r>
            <a:r>
              <a:rPr lang="en-US" sz="2400" dirty="0"/>
              <a:t>[0]=0</a:t>
            </a:r>
          </a:p>
          <a:p>
            <a:r>
              <a:rPr lang="en-US" sz="2400" dirty="0"/>
              <a:t>&gt;&gt;&gt; </a:t>
            </a:r>
            <a:r>
              <a:rPr lang="en-US" sz="2400" dirty="0" err="1"/>
              <a:t>alist</a:t>
            </a:r>
            <a:endParaRPr lang="en-US" sz="2400" dirty="0"/>
          </a:p>
          <a:p>
            <a:r>
              <a:rPr lang="en-US" sz="2400" dirty="0"/>
              <a:t>[</a:t>
            </a:r>
            <a:r>
              <a:rPr lang="en-US" sz="2400" dirty="0">
                <a:solidFill>
                  <a:srgbClr val="FF0000"/>
                </a:solidFill>
              </a:rPr>
              <a:t>0</a:t>
            </a:r>
            <a:r>
              <a:rPr lang="en-US" sz="2400" dirty="0"/>
              <a:t>, 23, 2, 23, 43]</a:t>
            </a:r>
          </a:p>
          <a:p>
            <a:r>
              <a:rPr lang="en-US" sz="2400" dirty="0"/>
              <a:t>&gt;&gt;&gt; </a:t>
            </a:r>
            <a:r>
              <a:rPr lang="en-US" sz="2400" dirty="0" err="1"/>
              <a:t>mylist</a:t>
            </a:r>
            <a:endParaRPr lang="en-US" sz="2400" dirty="0"/>
          </a:p>
          <a:p>
            <a:r>
              <a:rPr lang="en-US" sz="2400" dirty="0"/>
              <a:t>[</a:t>
            </a:r>
            <a:r>
              <a:rPr lang="en-US" sz="2400" dirty="0">
                <a:solidFill>
                  <a:srgbClr val="FF0000"/>
                </a:solidFill>
              </a:rPr>
              <a:t>0</a:t>
            </a:r>
            <a:r>
              <a:rPr lang="en-US" sz="2400" dirty="0"/>
              <a:t>, 23, 2, 23, 43]</a:t>
            </a:r>
          </a:p>
        </p:txBody>
      </p:sp>
      <p:sp>
        <p:nvSpPr>
          <p:cNvPr id="5" name="Rectangle 4"/>
          <p:cNvSpPr/>
          <p:nvPr/>
        </p:nvSpPr>
        <p:spPr>
          <a:xfrm>
            <a:off x="762000" y="1600200"/>
            <a:ext cx="2667000" cy="4154984"/>
          </a:xfrm>
          <a:prstGeom prst="rect">
            <a:avLst/>
          </a:prstGeom>
        </p:spPr>
        <p:txBody>
          <a:bodyPr wrap="square">
            <a:spAutoFit/>
          </a:bodyPr>
          <a:lstStyle/>
          <a:p>
            <a:r>
              <a:rPr lang="es-ES" sz="2400" dirty="0"/>
              <a:t>&gt;&gt;&gt; x="</a:t>
            </a:r>
            <a:r>
              <a:rPr lang="es-ES" sz="2400" dirty="0" err="1"/>
              <a:t>Hi</a:t>
            </a:r>
            <a:r>
              <a:rPr lang="es-ES" sz="2400" dirty="0"/>
              <a:t>"</a:t>
            </a:r>
          </a:p>
          <a:p>
            <a:r>
              <a:rPr lang="es-ES" sz="2400" dirty="0"/>
              <a:t>&gt;&gt;&gt; y=x</a:t>
            </a:r>
          </a:p>
          <a:p>
            <a:r>
              <a:rPr lang="es-ES" sz="2400" dirty="0"/>
              <a:t>&gt;&gt;&gt; x</a:t>
            </a:r>
          </a:p>
          <a:p>
            <a:r>
              <a:rPr lang="es-ES" sz="2400" dirty="0"/>
              <a:t>'</a:t>
            </a:r>
            <a:r>
              <a:rPr lang="es-ES" sz="2400" dirty="0" err="1"/>
              <a:t>Hi</a:t>
            </a:r>
            <a:r>
              <a:rPr lang="es-ES" sz="2400" dirty="0"/>
              <a:t>'</a:t>
            </a:r>
          </a:p>
          <a:p>
            <a:r>
              <a:rPr lang="es-ES" sz="2400" dirty="0"/>
              <a:t>&gt;&gt;&gt; y</a:t>
            </a:r>
          </a:p>
          <a:p>
            <a:r>
              <a:rPr lang="es-ES" sz="2400" dirty="0"/>
              <a:t>'</a:t>
            </a:r>
            <a:r>
              <a:rPr lang="es-ES" sz="2400" dirty="0" err="1"/>
              <a:t>Hi</a:t>
            </a:r>
            <a:r>
              <a:rPr lang="es-ES" sz="2400" dirty="0"/>
              <a:t>'</a:t>
            </a:r>
          </a:p>
          <a:p>
            <a:r>
              <a:rPr lang="es-ES" sz="2400" dirty="0"/>
              <a:t>&gt;&gt;&gt; y="</a:t>
            </a:r>
            <a:r>
              <a:rPr lang="es-ES" sz="2400" dirty="0" err="1"/>
              <a:t>Bye</a:t>
            </a:r>
            <a:r>
              <a:rPr lang="es-ES" sz="2400" dirty="0"/>
              <a:t>"</a:t>
            </a:r>
          </a:p>
          <a:p>
            <a:r>
              <a:rPr lang="es-ES" sz="2400" dirty="0"/>
              <a:t>&gt;&gt;&gt; x</a:t>
            </a:r>
          </a:p>
          <a:p>
            <a:r>
              <a:rPr lang="es-ES" sz="2400" dirty="0"/>
              <a:t>'</a:t>
            </a:r>
            <a:r>
              <a:rPr lang="es-ES" sz="2400" dirty="0" err="1"/>
              <a:t>Hi</a:t>
            </a:r>
            <a:r>
              <a:rPr lang="es-ES" sz="2400" dirty="0"/>
              <a:t>'</a:t>
            </a:r>
          </a:p>
          <a:p>
            <a:r>
              <a:rPr lang="es-ES" sz="2400" dirty="0"/>
              <a:t>&gt;&gt;&gt; y</a:t>
            </a:r>
          </a:p>
          <a:p>
            <a:r>
              <a:rPr lang="es-ES" sz="2400" dirty="0"/>
              <a:t>'</a:t>
            </a:r>
            <a:r>
              <a:rPr lang="es-ES" sz="2400" dirty="0" err="1"/>
              <a:t>Bye</a:t>
            </a:r>
            <a:r>
              <a:rPr lang="es-ES" sz="2400" dirty="0"/>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nodeType="clickEffect">
                                  <p:stCondLst>
                                    <p:cond delay="0"/>
                                  </p:stCondLst>
                                  <p:childTnLst>
                                    <p:set>
                                      <p:cBhvr>
                                        <p:cTn id="90"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Simple List Problem</a:t>
            </a:r>
          </a:p>
        </p:txBody>
      </p:sp>
      <p:sp>
        <p:nvSpPr>
          <p:cNvPr id="3" name="Content Placeholder 2"/>
          <p:cNvSpPr>
            <a:spLocks noGrp="1"/>
          </p:cNvSpPr>
          <p:nvPr>
            <p:ph idx="1"/>
          </p:nvPr>
        </p:nvSpPr>
        <p:spPr>
          <a:xfrm>
            <a:off x="457200" y="1600200"/>
            <a:ext cx="8229600" cy="4525963"/>
          </a:xfrm>
        </p:spPr>
        <p:txBody>
          <a:bodyPr>
            <a:normAutofit fontScale="77500" lnSpcReduction="20000"/>
          </a:bodyPr>
          <a:lstStyle/>
          <a:p>
            <a:r>
              <a:rPr lang="en-US" dirty="0"/>
              <a:t>Write a function that will accept exactly 1000 integers from the user, print the average of those 1000 numbers, and then print out how many of the 1000 integers are larger than the average.</a:t>
            </a:r>
          </a:p>
          <a:p>
            <a:r>
              <a:rPr lang="en-US" dirty="0"/>
              <a:t>What problem solving strategies can we use to solve this problem?  Why?</a:t>
            </a:r>
          </a:p>
          <a:p>
            <a:pPr lvl="1"/>
            <a:r>
              <a:rPr lang="en-US" dirty="0"/>
              <a:t>Direct Analogy (because I need to see the steps a human would take)</a:t>
            </a:r>
          </a:p>
          <a:p>
            <a:pPr lvl="1"/>
            <a:r>
              <a:rPr lang="en-US" dirty="0"/>
              <a:t>Diagramming (because seeing the list structure will help me to understand the solution better)</a:t>
            </a:r>
          </a:p>
          <a:p>
            <a:pPr lvl="1"/>
            <a:r>
              <a:rPr lang="en-US" dirty="0"/>
              <a:t>Specific to General (because I can see more clearly if I use a specific example of a smaller size)</a:t>
            </a:r>
          </a:p>
          <a:p>
            <a:pPr lvl="1"/>
            <a:r>
              <a:rPr lang="en-US" dirty="0"/>
              <a:t>Looking for Patterns (any algorithmic solution is written in terms of sequence, selection and repetition.  All of those are used in this solution)</a:t>
            </a:r>
          </a:p>
          <a:p>
            <a:pPr lvl="1"/>
            <a:r>
              <a:rPr lang="en-US" dirty="0" err="1"/>
              <a:t>Incrementalism</a:t>
            </a:r>
            <a:r>
              <a:rPr lang="en-US" dirty="0"/>
              <a:t> (there are some simple and distinct operations here that I can build one after the other, e.g., get and store the numbers, calculate the average, count the number of values larger than the average)</a:t>
            </a:r>
          </a:p>
          <a:p>
            <a:r>
              <a:rPr lang="en-US" dirty="0"/>
              <a:t>Let’s write it as I verbalize my thinking about the solution</a:t>
            </a:r>
          </a:p>
        </p:txBody>
      </p:sp>
    </p:spTree>
    <p:extLst>
      <p:ext uri="{BB962C8B-B14F-4D97-AF65-F5344CB8AC3E}">
        <p14:creationId xmlns:p14="http://schemas.microsoft.com/office/powerpoint/2010/main" val="20953574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List Function</a:t>
            </a:r>
          </a:p>
        </p:txBody>
      </p:sp>
      <p:sp>
        <p:nvSpPr>
          <p:cNvPr id="3" name="Content Placeholder 2"/>
          <p:cNvSpPr>
            <a:spLocks noGrp="1"/>
          </p:cNvSpPr>
          <p:nvPr>
            <p:ph idx="1"/>
          </p:nvPr>
        </p:nvSpPr>
        <p:spPr>
          <a:xfrm>
            <a:off x="457200" y="1600201"/>
            <a:ext cx="8229600" cy="1981200"/>
          </a:xfrm>
        </p:spPr>
        <p:txBody>
          <a:bodyPr/>
          <a:lstStyle/>
          <a:p>
            <a:r>
              <a:rPr lang="en-US" dirty="0"/>
              <a:t>A useful function for creating lists is the list function</a:t>
            </a:r>
          </a:p>
          <a:p>
            <a:r>
              <a:rPr lang="en-US" dirty="0"/>
              <a:t>The list function converts other sequences to lists</a:t>
            </a:r>
          </a:p>
          <a:p>
            <a:r>
              <a:rPr lang="en-US" dirty="0"/>
              <a:t>We have seen two such sequences: strings and ranges</a:t>
            </a:r>
          </a:p>
          <a:p>
            <a:endParaRPr lang="en-US" dirty="0"/>
          </a:p>
        </p:txBody>
      </p:sp>
      <p:sp>
        <p:nvSpPr>
          <p:cNvPr id="4" name="Rectangle 3"/>
          <p:cNvSpPr/>
          <p:nvPr/>
        </p:nvSpPr>
        <p:spPr>
          <a:xfrm>
            <a:off x="685800" y="3581400"/>
            <a:ext cx="7086600" cy="2554545"/>
          </a:xfrm>
          <a:prstGeom prst="rect">
            <a:avLst/>
          </a:prstGeom>
        </p:spPr>
        <p:txBody>
          <a:bodyPr wrap="square">
            <a:spAutoFit/>
          </a:bodyPr>
          <a:lstStyle/>
          <a:p>
            <a:r>
              <a:rPr lang="en-US" sz="2000" dirty="0"/>
              <a:t>&gt;&gt;&gt; range (10)</a:t>
            </a:r>
          </a:p>
          <a:p>
            <a:r>
              <a:rPr lang="en-US" sz="2000" dirty="0"/>
              <a:t>range (0,10)</a:t>
            </a:r>
          </a:p>
          <a:p>
            <a:r>
              <a:rPr lang="en-US" sz="2000" dirty="0"/>
              <a:t>&gt;&gt;&gt; list (range (10))</a:t>
            </a:r>
          </a:p>
          <a:p>
            <a:r>
              <a:rPr lang="en-US" sz="2000" dirty="0"/>
              <a:t>[0, 1, 2, 3, 4, 5, 6, 7, 8, 9]</a:t>
            </a:r>
          </a:p>
          <a:p>
            <a:r>
              <a:rPr lang="en-US" sz="2000" i="1" dirty="0"/>
              <a:t>&gt;&gt;&gt; </a:t>
            </a:r>
            <a:r>
              <a:rPr lang="en-US" sz="2000" dirty="0"/>
              <a:t>list (range (10, 2 ,-2))</a:t>
            </a:r>
          </a:p>
          <a:p>
            <a:r>
              <a:rPr lang="en-US" sz="2000" dirty="0"/>
              <a:t>[10, 8, 6, 4]</a:t>
            </a:r>
          </a:p>
          <a:p>
            <a:r>
              <a:rPr lang="en-US" sz="2000" dirty="0"/>
              <a:t>&gt;&gt;&gt; list("the quick fox")</a:t>
            </a:r>
          </a:p>
          <a:p>
            <a:r>
              <a:rPr lang="en-US" sz="2000" dirty="0"/>
              <a:t>['t', 'h', 'e', '  ', 'q', 'u', '</a:t>
            </a:r>
            <a:r>
              <a:rPr lang="en-US" sz="2000" dirty="0" err="1"/>
              <a:t>i</a:t>
            </a:r>
            <a:r>
              <a:rPr lang="en-US" sz="2000" dirty="0"/>
              <a:t>', 'c', 'k', '  ', 'f', 'o', 'x‘]</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Methods for Manipulating Lists</a:t>
            </a:r>
          </a:p>
        </p:txBody>
      </p:sp>
      <p:graphicFrame>
        <p:nvGraphicFramePr>
          <p:cNvPr id="4" name="Table 3"/>
          <p:cNvGraphicFramePr>
            <a:graphicFrameLocks noGrp="1"/>
          </p:cNvGraphicFramePr>
          <p:nvPr/>
        </p:nvGraphicFramePr>
        <p:xfrm>
          <a:off x="1066800" y="1371599"/>
          <a:ext cx="7543800" cy="4428492"/>
        </p:xfrm>
        <a:graphic>
          <a:graphicData uri="http://schemas.openxmlformats.org/drawingml/2006/table">
            <a:tbl>
              <a:tblPr/>
              <a:tblGrid>
                <a:gridCol w="1628835">
                  <a:extLst>
                    <a:ext uri="{9D8B030D-6E8A-4147-A177-3AD203B41FA5}">
                      <a16:colId xmlns:a16="http://schemas.microsoft.com/office/drawing/2014/main" val="20000"/>
                    </a:ext>
                  </a:extLst>
                </a:gridCol>
                <a:gridCol w="2252943">
                  <a:extLst>
                    <a:ext uri="{9D8B030D-6E8A-4147-A177-3AD203B41FA5}">
                      <a16:colId xmlns:a16="http://schemas.microsoft.com/office/drawing/2014/main" val="20001"/>
                    </a:ext>
                  </a:extLst>
                </a:gridCol>
                <a:gridCol w="3662022">
                  <a:extLst>
                    <a:ext uri="{9D8B030D-6E8A-4147-A177-3AD203B41FA5}">
                      <a16:colId xmlns:a16="http://schemas.microsoft.com/office/drawing/2014/main" val="20002"/>
                    </a:ext>
                  </a:extLst>
                </a:gridCol>
              </a:tblGrid>
              <a:tr h="314666">
                <a:tc>
                  <a:txBody>
                    <a:bodyPr/>
                    <a:lstStyle/>
                    <a:p>
                      <a:pPr marL="0" marR="0" algn="ctr">
                        <a:lnSpc>
                          <a:spcPct val="115000"/>
                        </a:lnSpc>
                        <a:spcBef>
                          <a:spcPts val="0"/>
                        </a:spcBef>
                        <a:spcAft>
                          <a:spcPts val="0"/>
                        </a:spcAft>
                      </a:pPr>
                      <a:r>
                        <a:rPr lang="en-US" sz="1400" spc="50" dirty="0">
                          <a:solidFill>
                            <a:srgbClr val="000000"/>
                          </a:solidFill>
                          <a:latin typeface="Times New Roman"/>
                          <a:ea typeface="Times New Roman"/>
                          <a:cs typeface="Times New Roman"/>
                        </a:rPr>
                        <a:t>Method Name</a:t>
                      </a:r>
                      <a:endParaRPr lang="en-US" sz="1400" dirty="0">
                        <a:latin typeface="Times New Roman"/>
                        <a:ea typeface="Times New Roman"/>
                        <a:cs typeface="Times New Roman"/>
                      </a:endParaRPr>
                    </a:p>
                  </a:txBody>
                  <a:tcPr marL="25400" marR="254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a:solidFill>
                            <a:srgbClr val="000000"/>
                          </a:solidFill>
                          <a:latin typeface="Times New Roman"/>
                          <a:ea typeface="Times New Roman"/>
                          <a:cs typeface="Times New Roman"/>
                        </a:rPr>
                        <a:t>Use</a:t>
                      </a:r>
                      <a:endParaRPr lang="en-US" sz="1400">
                        <a:latin typeface="Times New Roman"/>
                        <a:ea typeface="Times New Roman"/>
                        <a:cs typeface="Times New Roman"/>
                      </a:endParaRPr>
                    </a:p>
                  </a:txBody>
                  <a:tcPr marL="25400" marR="254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6350" marR="0">
                        <a:lnSpc>
                          <a:spcPct val="115000"/>
                        </a:lnSpc>
                        <a:spcBef>
                          <a:spcPts val="0"/>
                        </a:spcBef>
                        <a:spcAft>
                          <a:spcPts val="0"/>
                        </a:spcAft>
                      </a:pPr>
                      <a:r>
                        <a:rPr lang="en-US" sz="1400" spc="40">
                          <a:solidFill>
                            <a:srgbClr val="000000"/>
                          </a:solidFill>
                          <a:latin typeface="Times New Roman"/>
                          <a:ea typeface="Times New Roman"/>
                          <a:cs typeface="Times New Roman"/>
                        </a:rPr>
                        <a:t>Explanation</a:t>
                      </a:r>
                      <a:endParaRPr lang="en-US" sz="1400">
                        <a:latin typeface="Times New Roman"/>
                        <a:ea typeface="Times New Roman"/>
                        <a:cs typeface="Times New Roman"/>
                      </a:endParaRPr>
                    </a:p>
                  </a:txBody>
                  <a:tcPr marL="25400" marR="254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314666">
                <a:tc>
                  <a:txBody>
                    <a:bodyPr/>
                    <a:lstStyle/>
                    <a:p>
                      <a:pPr marL="0" marR="0" algn="ctr">
                        <a:lnSpc>
                          <a:spcPct val="115000"/>
                        </a:lnSpc>
                        <a:spcBef>
                          <a:spcPts val="0"/>
                        </a:spcBef>
                        <a:spcAft>
                          <a:spcPts val="0"/>
                        </a:spcAft>
                      </a:pPr>
                      <a:r>
                        <a:rPr lang="en-US" sz="1400" spc="-45" dirty="0">
                          <a:solidFill>
                            <a:srgbClr val="000000"/>
                          </a:solidFill>
                          <a:latin typeface="Times New Roman"/>
                          <a:ea typeface="Times New Roman"/>
                          <a:cs typeface="Times New Roman"/>
                        </a:rPr>
                        <a:t>append</a:t>
                      </a:r>
                      <a:endParaRPr lang="en-US" sz="1400" dirty="0">
                        <a:latin typeface="Times New Roman"/>
                        <a:ea typeface="Times New Roman"/>
                        <a:cs typeface="Times New Roman"/>
                      </a:endParaRPr>
                    </a:p>
                  </a:txBody>
                  <a:tcPr marL="25400" marR="254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spc="5" dirty="0" err="1">
                          <a:solidFill>
                            <a:srgbClr val="000000"/>
                          </a:solidFill>
                          <a:latin typeface="Times New Roman"/>
                          <a:ea typeface="Times New Roman"/>
                          <a:cs typeface="Times New Roman"/>
                        </a:rPr>
                        <a:t>alist.append</a:t>
                      </a:r>
                      <a:r>
                        <a:rPr lang="en-US" sz="1400" spc="5" dirty="0">
                          <a:solidFill>
                            <a:srgbClr val="000000"/>
                          </a:solidFill>
                          <a:latin typeface="Times New Roman"/>
                          <a:ea typeface="Times New Roman"/>
                          <a:cs typeface="Times New Roman"/>
                        </a:rPr>
                        <a:t> (item)</a:t>
                      </a:r>
                      <a:endParaRPr lang="en-US" sz="1400" dirty="0">
                        <a:latin typeface="Times New Roman"/>
                        <a:ea typeface="Times New Roman"/>
                        <a:cs typeface="Times New Roman"/>
                      </a:endParaRPr>
                    </a:p>
                  </a:txBody>
                  <a:tcPr marL="25400" marR="254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6350" marR="0">
                        <a:lnSpc>
                          <a:spcPct val="115000"/>
                        </a:lnSpc>
                        <a:spcBef>
                          <a:spcPts val="0"/>
                        </a:spcBef>
                        <a:spcAft>
                          <a:spcPts val="0"/>
                        </a:spcAft>
                      </a:pPr>
                      <a:r>
                        <a:rPr lang="en-US" sz="1400" spc="-15">
                          <a:solidFill>
                            <a:srgbClr val="000000"/>
                          </a:solidFill>
                          <a:latin typeface="Times New Roman"/>
                          <a:ea typeface="Times New Roman"/>
                          <a:cs typeface="Times New Roman"/>
                        </a:rPr>
                        <a:t>Adds a new item to the end of a list</a:t>
                      </a:r>
                      <a:endParaRPr lang="en-US" sz="1400">
                        <a:latin typeface="Times New Roman"/>
                        <a:ea typeface="Times New Roman"/>
                        <a:cs typeface="Times New Roman"/>
                      </a:endParaRPr>
                    </a:p>
                  </a:txBody>
                  <a:tcPr marL="25400" marR="254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565627">
                <a:tc>
                  <a:txBody>
                    <a:bodyPr/>
                    <a:lstStyle/>
                    <a:p>
                      <a:pPr marL="0" marR="0" algn="ctr">
                        <a:lnSpc>
                          <a:spcPct val="115000"/>
                        </a:lnSpc>
                        <a:spcBef>
                          <a:spcPts val="0"/>
                        </a:spcBef>
                        <a:spcAft>
                          <a:spcPts val="0"/>
                        </a:spcAft>
                      </a:pPr>
                      <a:r>
                        <a:rPr lang="en-US" sz="1400" spc="85" dirty="0">
                          <a:solidFill>
                            <a:srgbClr val="000000"/>
                          </a:solidFill>
                          <a:latin typeface="Times New Roman"/>
                          <a:ea typeface="Times New Roman"/>
                          <a:cs typeface="Times New Roman"/>
                        </a:rPr>
                        <a:t>insert</a:t>
                      </a:r>
                      <a:endParaRPr lang="en-US" sz="1400" dirty="0">
                        <a:latin typeface="Times New Roman"/>
                        <a:ea typeface="Times New Roman"/>
                        <a:cs typeface="Times New Roman"/>
                      </a:endParaRPr>
                    </a:p>
                  </a:txBody>
                  <a:tcPr marL="25400" marR="254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spc="30" dirty="0" err="1">
                          <a:solidFill>
                            <a:srgbClr val="000000"/>
                          </a:solidFill>
                          <a:latin typeface="Times New Roman"/>
                          <a:ea typeface="Times New Roman"/>
                          <a:cs typeface="Times New Roman"/>
                        </a:rPr>
                        <a:t>alist.insert</a:t>
                      </a:r>
                      <a:r>
                        <a:rPr lang="en-US" sz="1400" spc="30" dirty="0">
                          <a:solidFill>
                            <a:srgbClr val="000000"/>
                          </a:solidFill>
                          <a:latin typeface="Times New Roman"/>
                          <a:ea typeface="Times New Roman"/>
                          <a:cs typeface="Times New Roman"/>
                        </a:rPr>
                        <a:t>(</a:t>
                      </a:r>
                      <a:r>
                        <a:rPr lang="en-US" sz="1400" spc="30" dirty="0" err="1">
                          <a:solidFill>
                            <a:srgbClr val="000000"/>
                          </a:solidFill>
                          <a:latin typeface="Times New Roman"/>
                          <a:ea typeface="Times New Roman"/>
                          <a:cs typeface="Times New Roman"/>
                        </a:rPr>
                        <a:t>i,item</a:t>
                      </a:r>
                      <a:r>
                        <a:rPr lang="en-US" sz="1400" spc="30" dirty="0">
                          <a:solidFill>
                            <a:srgbClr val="000000"/>
                          </a:solidFill>
                          <a:latin typeface="Times New Roman"/>
                          <a:ea typeface="Times New Roman"/>
                          <a:cs typeface="Times New Roman"/>
                        </a:rPr>
                        <a:t>)</a:t>
                      </a:r>
                      <a:endParaRPr lang="en-US" sz="1400" dirty="0">
                        <a:latin typeface="Times New Roman"/>
                        <a:ea typeface="Times New Roman"/>
                        <a:cs typeface="Times New Roman"/>
                      </a:endParaRPr>
                    </a:p>
                  </a:txBody>
                  <a:tcPr marL="25400" marR="254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6350" marR="18415">
                        <a:lnSpc>
                          <a:spcPts val="1345"/>
                        </a:lnSpc>
                        <a:spcBef>
                          <a:spcPts val="0"/>
                        </a:spcBef>
                        <a:spcAft>
                          <a:spcPts val="0"/>
                        </a:spcAft>
                      </a:pPr>
                      <a:r>
                        <a:rPr lang="en-US" sz="1400" spc="20">
                          <a:solidFill>
                            <a:srgbClr val="000000"/>
                          </a:solidFill>
                          <a:latin typeface="Times New Roman"/>
                          <a:ea typeface="Times New Roman"/>
                          <a:cs typeface="Times New Roman"/>
                        </a:rPr>
                        <a:t>Inserts an item at the ith position in a </a:t>
                      </a:r>
                      <a:r>
                        <a:rPr lang="en-US" sz="1400" spc="-40">
                          <a:solidFill>
                            <a:srgbClr val="000000"/>
                          </a:solidFill>
                          <a:latin typeface="Times New Roman"/>
                          <a:ea typeface="Times New Roman"/>
                          <a:cs typeface="Times New Roman"/>
                        </a:rPr>
                        <a:t>list</a:t>
                      </a:r>
                      <a:endParaRPr lang="en-US" sz="1400">
                        <a:latin typeface="Times New Roman"/>
                        <a:ea typeface="Times New Roman"/>
                        <a:cs typeface="Times New Roman"/>
                      </a:endParaRPr>
                    </a:p>
                  </a:txBody>
                  <a:tcPr marL="25400" marR="254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574314">
                <a:tc>
                  <a:txBody>
                    <a:bodyPr/>
                    <a:lstStyle/>
                    <a:p>
                      <a:pPr marL="0" marR="0" algn="ctr">
                        <a:lnSpc>
                          <a:spcPct val="115000"/>
                        </a:lnSpc>
                        <a:spcBef>
                          <a:spcPts val="0"/>
                        </a:spcBef>
                        <a:spcAft>
                          <a:spcPts val="0"/>
                        </a:spcAft>
                      </a:pPr>
                      <a:r>
                        <a:rPr lang="en-US" sz="1400">
                          <a:solidFill>
                            <a:srgbClr val="000000"/>
                          </a:solidFill>
                          <a:latin typeface="Times New Roman"/>
                          <a:ea typeface="Times New Roman"/>
                          <a:cs typeface="Times New Roman"/>
                        </a:rPr>
                        <a:t>pop</a:t>
                      </a:r>
                      <a:endParaRPr lang="en-US" sz="1400">
                        <a:latin typeface="Times New Roman"/>
                        <a:ea typeface="Times New Roman"/>
                        <a:cs typeface="Times New Roman"/>
                      </a:endParaRPr>
                    </a:p>
                  </a:txBody>
                  <a:tcPr marL="25400" marR="254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spc="50" dirty="0">
                          <a:solidFill>
                            <a:srgbClr val="000000"/>
                          </a:solidFill>
                          <a:latin typeface="Times New Roman"/>
                          <a:ea typeface="Times New Roman"/>
                          <a:cs typeface="Times New Roman"/>
                        </a:rPr>
                        <a:t>alist.pop()</a:t>
                      </a:r>
                      <a:endParaRPr lang="en-US" sz="1400" dirty="0">
                        <a:latin typeface="Times New Roman"/>
                        <a:ea typeface="Times New Roman"/>
                        <a:cs typeface="Times New Roman"/>
                      </a:endParaRPr>
                    </a:p>
                  </a:txBody>
                  <a:tcPr marL="25400" marR="254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6350" marR="18415">
                        <a:lnSpc>
                          <a:spcPts val="1370"/>
                        </a:lnSpc>
                        <a:spcBef>
                          <a:spcPts val="0"/>
                        </a:spcBef>
                        <a:spcAft>
                          <a:spcPts val="0"/>
                        </a:spcAft>
                      </a:pPr>
                      <a:r>
                        <a:rPr lang="en-US" sz="1400">
                          <a:solidFill>
                            <a:srgbClr val="000000"/>
                          </a:solidFill>
                          <a:latin typeface="Times New Roman"/>
                          <a:ea typeface="Times New Roman"/>
                          <a:cs typeface="Times New Roman"/>
                        </a:rPr>
                        <a:t>Removes and returns the last item in a </a:t>
                      </a:r>
                      <a:r>
                        <a:rPr lang="en-US" sz="1400" spc="-40">
                          <a:solidFill>
                            <a:srgbClr val="000000"/>
                          </a:solidFill>
                          <a:latin typeface="Times New Roman"/>
                          <a:ea typeface="Times New Roman"/>
                          <a:cs typeface="Times New Roman"/>
                        </a:rPr>
                        <a:t>list</a:t>
                      </a:r>
                      <a:endParaRPr lang="en-US" sz="1400">
                        <a:latin typeface="Times New Roman"/>
                        <a:ea typeface="Times New Roman"/>
                        <a:cs typeface="Times New Roman"/>
                      </a:endParaRPr>
                    </a:p>
                  </a:txBody>
                  <a:tcPr marL="25400" marR="254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574314">
                <a:tc>
                  <a:txBody>
                    <a:bodyPr/>
                    <a:lstStyle/>
                    <a:p>
                      <a:pPr marL="0" marR="0" algn="ctr">
                        <a:lnSpc>
                          <a:spcPct val="115000"/>
                        </a:lnSpc>
                        <a:spcBef>
                          <a:spcPts val="0"/>
                        </a:spcBef>
                        <a:spcAft>
                          <a:spcPts val="0"/>
                        </a:spcAft>
                      </a:pPr>
                      <a:r>
                        <a:rPr lang="en-US" sz="1400" dirty="0">
                          <a:solidFill>
                            <a:srgbClr val="000000"/>
                          </a:solidFill>
                          <a:latin typeface="Times New Roman"/>
                          <a:ea typeface="Times New Roman"/>
                          <a:cs typeface="Times New Roman"/>
                        </a:rPr>
                        <a:t>pop</a:t>
                      </a:r>
                      <a:endParaRPr lang="en-US" sz="1400" dirty="0">
                        <a:latin typeface="Times New Roman"/>
                        <a:ea typeface="Times New Roman"/>
                        <a:cs typeface="Times New Roman"/>
                      </a:endParaRPr>
                    </a:p>
                  </a:txBody>
                  <a:tcPr marL="25400" marR="254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spc="65" dirty="0">
                          <a:solidFill>
                            <a:srgbClr val="000000"/>
                          </a:solidFill>
                          <a:latin typeface="Times New Roman"/>
                          <a:ea typeface="Times New Roman"/>
                          <a:cs typeface="Times New Roman"/>
                        </a:rPr>
                        <a:t>alist.pop(</a:t>
                      </a:r>
                      <a:r>
                        <a:rPr lang="en-US" sz="1400" spc="65" dirty="0" err="1">
                          <a:solidFill>
                            <a:srgbClr val="000000"/>
                          </a:solidFill>
                          <a:latin typeface="Times New Roman"/>
                          <a:ea typeface="Times New Roman"/>
                          <a:cs typeface="Times New Roman"/>
                        </a:rPr>
                        <a:t>i</a:t>
                      </a:r>
                      <a:r>
                        <a:rPr lang="en-US" sz="1400" spc="65" dirty="0">
                          <a:solidFill>
                            <a:srgbClr val="000000"/>
                          </a:solidFill>
                          <a:latin typeface="Times New Roman"/>
                          <a:ea typeface="Times New Roman"/>
                          <a:cs typeface="Times New Roman"/>
                        </a:rPr>
                        <a:t>)</a:t>
                      </a:r>
                      <a:endParaRPr lang="en-US" sz="1400" dirty="0">
                        <a:latin typeface="Times New Roman"/>
                        <a:ea typeface="Times New Roman"/>
                        <a:cs typeface="Times New Roman"/>
                      </a:endParaRPr>
                    </a:p>
                  </a:txBody>
                  <a:tcPr marL="25400" marR="254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6350" marR="15240" indent="3175">
                        <a:lnSpc>
                          <a:spcPts val="1370"/>
                        </a:lnSpc>
                        <a:spcBef>
                          <a:spcPts val="0"/>
                        </a:spcBef>
                        <a:spcAft>
                          <a:spcPts val="0"/>
                        </a:spcAft>
                      </a:pPr>
                      <a:r>
                        <a:rPr lang="en-US" sz="1400" spc="10">
                          <a:solidFill>
                            <a:srgbClr val="000000"/>
                          </a:solidFill>
                          <a:latin typeface="Times New Roman"/>
                          <a:ea typeface="Times New Roman"/>
                          <a:cs typeface="Times New Roman"/>
                        </a:rPr>
                        <a:t>Removes and returns the ith item in a </a:t>
                      </a:r>
                      <a:r>
                        <a:rPr lang="en-US" sz="1400" spc="-40">
                          <a:solidFill>
                            <a:srgbClr val="000000"/>
                          </a:solidFill>
                          <a:latin typeface="Times New Roman"/>
                          <a:ea typeface="Times New Roman"/>
                          <a:cs typeface="Times New Roman"/>
                        </a:rPr>
                        <a:t>list</a:t>
                      </a:r>
                      <a:endParaRPr lang="en-US" sz="1400">
                        <a:latin typeface="Times New Roman"/>
                        <a:ea typeface="Times New Roman"/>
                        <a:cs typeface="Times New Roman"/>
                      </a:endParaRPr>
                    </a:p>
                  </a:txBody>
                  <a:tcPr marL="25400" marR="254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r h="305979">
                <a:tc>
                  <a:txBody>
                    <a:bodyPr/>
                    <a:lstStyle/>
                    <a:p>
                      <a:pPr marL="0" marR="0" algn="ctr">
                        <a:lnSpc>
                          <a:spcPct val="115000"/>
                        </a:lnSpc>
                        <a:spcBef>
                          <a:spcPts val="0"/>
                        </a:spcBef>
                        <a:spcAft>
                          <a:spcPts val="0"/>
                        </a:spcAft>
                      </a:pPr>
                      <a:r>
                        <a:rPr lang="en-US" sz="1400" spc="70">
                          <a:solidFill>
                            <a:srgbClr val="000000"/>
                          </a:solidFill>
                          <a:latin typeface="Times New Roman"/>
                          <a:ea typeface="Times New Roman"/>
                          <a:cs typeface="Times New Roman"/>
                        </a:rPr>
                        <a:t>sort</a:t>
                      </a:r>
                      <a:endParaRPr lang="en-US" sz="1400">
                        <a:latin typeface="Times New Roman"/>
                        <a:ea typeface="Times New Roman"/>
                        <a:cs typeface="Times New Roman"/>
                      </a:endParaRPr>
                    </a:p>
                  </a:txBody>
                  <a:tcPr marL="25400" marR="254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spc="65" dirty="0" err="1">
                          <a:solidFill>
                            <a:srgbClr val="000000"/>
                          </a:solidFill>
                          <a:latin typeface="Times New Roman"/>
                          <a:ea typeface="Times New Roman"/>
                          <a:cs typeface="Times New Roman"/>
                        </a:rPr>
                        <a:t>alist.sort</a:t>
                      </a:r>
                      <a:r>
                        <a:rPr lang="en-US" sz="1400" spc="65" dirty="0">
                          <a:solidFill>
                            <a:srgbClr val="000000"/>
                          </a:solidFill>
                          <a:latin typeface="Times New Roman"/>
                          <a:ea typeface="Times New Roman"/>
                          <a:cs typeface="Times New Roman"/>
                        </a:rPr>
                        <a:t> ()</a:t>
                      </a:r>
                      <a:endParaRPr lang="en-US" sz="1400" dirty="0">
                        <a:latin typeface="Times New Roman"/>
                        <a:ea typeface="Times New Roman"/>
                        <a:cs typeface="Times New Roman"/>
                      </a:endParaRPr>
                    </a:p>
                  </a:txBody>
                  <a:tcPr marL="25400" marR="254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6350" marR="0">
                        <a:lnSpc>
                          <a:spcPct val="115000"/>
                        </a:lnSpc>
                        <a:spcBef>
                          <a:spcPts val="0"/>
                        </a:spcBef>
                        <a:spcAft>
                          <a:spcPts val="0"/>
                        </a:spcAft>
                      </a:pPr>
                      <a:r>
                        <a:rPr lang="en-US" sz="1400" spc="-25">
                          <a:solidFill>
                            <a:srgbClr val="000000"/>
                          </a:solidFill>
                          <a:latin typeface="Times New Roman"/>
                          <a:ea typeface="Times New Roman"/>
                          <a:cs typeface="Times New Roman"/>
                        </a:rPr>
                        <a:t>Modifies a list to be sorted</a:t>
                      </a:r>
                      <a:endParaRPr lang="en-US" sz="1400">
                        <a:latin typeface="Times New Roman"/>
                        <a:ea typeface="Times New Roman"/>
                        <a:cs typeface="Times New Roman"/>
                      </a:endParaRPr>
                    </a:p>
                  </a:txBody>
                  <a:tcPr marL="25400" marR="254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r h="305979">
                <a:tc>
                  <a:txBody>
                    <a:bodyPr/>
                    <a:lstStyle/>
                    <a:p>
                      <a:pPr marL="0" marR="0" algn="ctr">
                        <a:lnSpc>
                          <a:spcPct val="115000"/>
                        </a:lnSpc>
                        <a:spcBef>
                          <a:spcPts val="0"/>
                        </a:spcBef>
                        <a:spcAft>
                          <a:spcPts val="0"/>
                        </a:spcAft>
                      </a:pPr>
                      <a:r>
                        <a:rPr lang="en-US" sz="1400" spc="40">
                          <a:solidFill>
                            <a:srgbClr val="000000"/>
                          </a:solidFill>
                          <a:latin typeface="Times New Roman"/>
                          <a:ea typeface="Times New Roman"/>
                          <a:cs typeface="Times New Roman"/>
                        </a:rPr>
                        <a:t>reverse</a:t>
                      </a:r>
                      <a:endParaRPr lang="en-US" sz="1400">
                        <a:latin typeface="Times New Roman"/>
                        <a:ea typeface="Times New Roman"/>
                        <a:cs typeface="Times New Roman"/>
                      </a:endParaRPr>
                    </a:p>
                  </a:txBody>
                  <a:tcPr marL="25400" marR="254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spc="30" dirty="0" err="1">
                          <a:solidFill>
                            <a:srgbClr val="000000"/>
                          </a:solidFill>
                          <a:latin typeface="Times New Roman"/>
                          <a:ea typeface="Times New Roman"/>
                          <a:cs typeface="Times New Roman"/>
                        </a:rPr>
                        <a:t>alist.reverse</a:t>
                      </a:r>
                      <a:r>
                        <a:rPr lang="en-US" sz="1400" spc="30" dirty="0">
                          <a:solidFill>
                            <a:srgbClr val="000000"/>
                          </a:solidFill>
                          <a:latin typeface="Times New Roman"/>
                          <a:ea typeface="Times New Roman"/>
                          <a:cs typeface="Times New Roman"/>
                        </a:rPr>
                        <a:t> ()</a:t>
                      </a:r>
                      <a:endParaRPr lang="en-US" sz="1400" dirty="0">
                        <a:latin typeface="Times New Roman"/>
                        <a:ea typeface="Times New Roman"/>
                        <a:cs typeface="Times New Roman"/>
                      </a:endParaRPr>
                    </a:p>
                  </a:txBody>
                  <a:tcPr marL="25400" marR="254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8890" marR="0">
                        <a:lnSpc>
                          <a:spcPct val="115000"/>
                        </a:lnSpc>
                        <a:spcBef>
                          <a:spcPts val="0"/>
                        </a:spcBef>
                        <a:spcAft>
                          <a:spcPts val="0"/>
                        </a:spcAft>
                      </a:pPr>
                      <a:r>
                        <a:rPr lang="en-US" sz="1400" spc="-25" dirty="0">
                          <a:solidFill>
                            <a:srgbClr val="000000"/>
                          </a:solidFill>
                          <a:latin typeface="Times New Roman"/>
                          <a:ea typeface="Times New Roman"/>
                          <a:cs typeface="Times New Roman"/>
                        </a:rPr>
                        <a:t>Modifies a list to be in reverse order</a:t>
                      </a:r>
                      <a:endParaRPr lang="en-US" sz="1400" dirty="0">
                        <a:latin typeface="Times New Roman"/>
                        <a:ea typeface="Times New Roman"/>
                        <a:cs typeface="Times New Roman"/>
                      </a:endParaRPr>
                    </a:p>
                  </a:txBody>
                  <a:tcPr marL="25400" marR="254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6"/>
                  </a:ext>
                </a:extLst>
              </a:tr>
              <a:tr h="574314">
                <a:tc>
                  <a:txBody>
                    <a:bodyPr/>
                    <a:lstStyle/>
                    <a:p>
                      <a:pPr marL="0" marR="0" algn="ctr">
                        <a:lnSpc>
                          <a:spcPct val="115000"/>
                        </a:lnSpc>
                        <a:spcBef>
                          <a:spcPts val="0"/>
                        </a:spcBef>
                        <a:spcAft>
                          <a:spcPts val="0"/>
                        </a:spcAft>
                      </a:pPr>
                      <a:r>
                        <a:rPr lang="en-US" sz="1400" spc="-10">
                          <a:solidFill>
                            <a:srgbClr val="000000"/>
                          </a:solidFill>
                          <a:latin typeface="Times New Roman"/>
                          <a:ea typeface="Times New Roman"/>
                          <a:cs typeface="Times New Roman"/>
                        </a:rPr>
                        <a:t>index</a:t>
                      </a:r>
                      <a:endParaRPr lang="en-US" sz="1400">
                        <a:latin typeface="Times New Roman"/>
                        <a:ea typeface="Times New Roman"/>
                        <a:cs typeface="Times New Roman"/>
                      </a:endParaRPr>
                    </a:p>
                  </a:txBody>
                  <a:tcPr marL="25400" marR="254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spc="30" dirty="0" err="1">
                          <a:solidFill>
                            <a:srgbClr val="000000"/>
                          </a:solidFill>
                          <a:latin typeface="Times New Roman"/>
                          <a:ea typeface="Times New Roman"/>
                          <a:cs typeface="Times New Roman"/>
                        </a:rPr>
                        <a:t>alist.index</a:t>
                      </a:r>
                      <a:r>
                        <a:rPr lang="en-US" sz="1400" spc="30" dirty="0">
                          <a:solidFill>
                            <a:srgbClr val="000000"/>
                          </a:solidFill>
                          <a:latin typeface="Times New Roman"/>
                          <a:ea typeface="Times New Roman"/>
                          <a:cs typeface="Times New Roman"/>
                        </a:rPr>
                        <a:t>(item)</a:t>
                      </a:r>
                      <a:endParaRPr lang="en-US" sz="1400" dirty="0">
                        <a:latin typeface="Times New Roman"/>
                        <a:ea typeface="Times New Roman"/>
                        <a:cs typeface="Times New Roman"/>
                      </a:endParaRPr>
                    </a:p>
                  </a:txBody>
                  <a:tcPr marL="25400" marR="254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3175" marR="21590">
                        <a:lnSpc>
                          <a:spcPts val="1370"/>
                        </a:lnSpc>
                        <a:spcBef>
                          <a:spcPts val="0"/>
                        </a:spcBef>
                        <a:spcAft>
                          <a:spcPts val="0"/>
                        </a:spcAft>
                      </a:pPr>
                      <a:r>
                        <a:rPr lang="en-US" sz="1400" spc="-20" dirty="0">
                          <a:solidFill>
                            <a:srgbClr val="000000"/>
                          </a:solidFill>
                          <a:latin typeface="Times New Roman"/>
                          <a:ea typeface="Times New Roman"/>
                          <a:cs typeface="Times New Roman"/>
                        </a:rPr>
                        <a:t>Returns the index of the first occurrence </a:t>
                      </a:r>
                      <a:r>
                        <a:rPr lang="en-US" sz="1400" spc="10" dirty="0">
                          <a:solidFill>
                            <a:srgbClr val="000000"/>
                          </a:solidFill>
                          <a:latin typeface="Times New Roman"/>
                          <a:ea typeface="Times New Roman"/>
                          <a:cs typeface="Times New Roman"/>
                        </a:rPr>
                        <a:t>of item</a:t>
                      </a:r>
                      <a:endParaRPr lang="en-US" sz="1400" dirty="0">
                        <a:latin typeface="Times New Roman"/>
                        <a:ea typeface="Times New Roman"/>
                        <a:cs typeface="Times New Roman"/>
                      </a:endParaRPr>
                    </a:p>
                  </a:txBody>
                  <a:tcPr marL="25400" marR="254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7"/>
                  </a:ext>
                </a:extLst>
              </a:tr>
              <a:tr h="574314">
                <a:tc>
                  <a:txBody>
                    <a:bodyPr/>
                    <a:lstStyle/>
                    <a:p>
                      <a:pPr marL="0" marR="0" algn="ctr">
                        <a:lnSpc>
                          <a:spcPct val="115000"/>
                        </a:lnSpc>
                        <a:spcBef>
                          <a:spcPts val="0"/>
                        </a:spcBef>
                        <a:spcAft>
                          <a:spcPts val="0"/>
                        </a:spcAft>
                      </a:pPr>
                      <a:r>
                        <a:rPr lang="en-US" sz="1400" spc="-15">
                          <a:solidFill>
                            <a:srgbClr val="000000"/>
                          </a:solidFill>
                          <a:latin typeface="Times New Roman"/>
                          <a:ea typeface="Times New Roman"/>
                          <a:cs typeface="Times New Roman"/>
                        </a:rPr>
                        <a:t>count</a:t>
                      </a:r>
                      <a:endParaRPr lang="en-US" sz="1400">
                        <a:latin typeface="Times New Roman"/>
                        <a:ea typeface="Times New Roman"/>
                        <a:cs typeface="Times New Roman"/>
                      </a:endParaRPr>
                    </a:p>
                  </a:txBody>
                  <a:tcPr marL="25400" marR="254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spc="15" dirty="0" err="1">
                          <a:solidFill>
                            <a:srgbClr val="000000"/>
                          </a:solidFill>
                          <a:latin typeface="Times New Roman"/>
                          <a:ea typeface="Times New Roman"/>
                          <a:cs typeface="Times New Roman"/>
                        </a:rPr>
                        <a:t>alist.count</a:t>
                      </a:r>
                      <a:r>
                        <a:rPr lang="en-US" sz="1400" spc="15" dirty="0">
                          <a:solidFill>
                            <a:srgbClr val="000000"/>
                          </a:solidFill>
                          <a:latin typeface="Times New Roman"/>
                          <a:ea typeface="Times New Roman"/>
                          <a:cs typeface="Times New Roman"/>
                        </a:rPr>
                        <a:t>(item)</a:t>
                      </a:r>
                      <a:endParaRPr lang="en-US" sz="1400" dirty="0">
                        <a:latin typeface="Times New Roman"/>
                        <a:ea typeface="Times New Roman"/>
                        <a:cs typeface="Times New Roman"/>
                      </a:endParaRPr>
                    </a:p>
                  </a:txBody>
                  <a:tcPr marL="25400" marR="254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6350" marR="8890">
                        <a:lnSpc>
                          <a:spcPts val="1370"/>
                        </a:lnSpc>
                        <a:spcBef>
                          <a:spcPts val="0"/>
                        </a:spcBef>
                        <a:spcAft>
                          <a:spcPts val="0"/>
                        </a:spcAft>
                      </a:pPr>
                      <a:r>
                        <a:rPr lang="en-US" sz="1400" dirty="0">
                          <a:solidFill>
                            <a:srgbClr val="000000"/>
                          </a:solidFill>
                          <a:latin typeface="Times New Roman"/>
                          <a:ea typeface="Times New Roman"/>
                          <a:cs typeface="Times New Roman"/>
                        </a:rPr>
                        <a:t>Returns the  number of occurrences of item</a:t>
                      </a:r>
                      <a:endParaRPr lang="en-US" sz="1400" dirty="0">
                        <a:latin typeface="Times New Roman"/>
                        <a:ea typeface="Times New Roman"/>
                        <a:cs typeface="Times New Roman"/>
                      </a:endParaRPr>
                    </a:p>
                  </a:txBody>
                  <a:tcPr marL="25400" marR="254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8"/>
                  </a:ext>
                </a:extLst>
              </a:tr>
              <a:tr h="324319">
                <a:tc>
                  <a:txBody>
                    <a:bodyPr/>
                    <a:lstStyle/>
                    <a:p>
                      <a:pPr marL="0" marR="0" algn="ctr">
                        <a:lnSpc>
                          <a:spcPct val="115000"/>
                        </a:lnSpc>
                        <a:spcBef>
                          <a:spcPts val="0"/>
                        </a:spcBef>
                        <a:spcAft>
                          <a:spcPts val="0"/>
                        </a:spcAft>
                      </a:pPr>
                      <a:r>
                        <a:rPr lang="en-US" sz="1400" spc="-70">
                          <a:solidFill>
                            <a:srgbClr val="000000"/>
                          </a:solidFill>
                          <a:latin typeface="Times New Roman"/>
                          <a:ea typeface="Times New Roman"/>
                          <a:cs typeface="Times New Roman"/>
                        </a:rPr>
                        <a:t>remove</a:t>
                      </a:r>
                      <a:endParaRPr lang="en-US" sz="1400">
                        <a:latin typeface="Times New Roman"/>
                        <a:ea typeface="Times New Roman"/>
                        <a:cs typeface="Times New Roman"/>
                      </a:endParaRPr>
                    </a:p>
                  </a:txBody>
                  <a:tcPr marL="25400" marR="254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spc="-5" dirty="0" err="1">
                          <a:solidFill>
                            <a:srgbClr val="000000"/>
                          </a:solidFill>
                          <a:latin typeface="Times New Roman"/>
                          <a:ea typeface="Times New Roman"/>
                          <a:cs typeface="Times New Roman"/>
                        </a:rPr>
                        <a:t>alist.remove</a:t>
                      </a:r>
                      <a:r>
                        <a:rPr lang="en-US" sz="1400" spc="-5" dirty="0">
                          <a:solidFill>
                            <a:srgbClr val="000000"/>
                          </a:solidFill>
                          <a:latin typeface="Times New Roman"/>
                          <a:ea typeface="Times New Roman"/>
                          <a:cs typeface="Times New Roman"/>
                        </a:rPr>
                        <a:t> (item)</a:t>
                      </a:r>
                      <a:endParaRPr lang="en-US" sz="1400" dirty="0">
                        <a:latin typeface="Times New Roman"/>
                        <a:ea typeface="Times New Roman"/>
                        <a:cs typeface="Times New Roman"/>
                      </a:endParaRPr>
                    </a:p>
                  </a:txBody>
                  <a:tcPr marL="25400" marR="254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3175" marR="0">
                        <a:lnSpc>
                          <a:spcPct val="115000"/>
                        </a:lnSpc>
                        <a:spcBef>
                          <a:spcPts val="0"/>
                        </a:spcBef>
                        <a:spcAft>
                          <a:spcPts val="0"/>
                        </a:spcAft>
                      </a:pPr>
                      <a:r>
                        <a:rPr lang="en-US" sz="1400" spc="-25" dirty="0">
                          <a:solidFill>
                            <a:srgbClr val="000000"/>
                          </a:solidFill>
                          <a:latin typeface="Times New Roman"/>
                          <a:ea typeface="Times New Roman"/>
                          <a:cs typeface="Times New Roman"/>
                        </a:rPr>
                        <a:t>Removes the first occurrence of item</a:t>
                      </a:r>
                      <a:endParaRPr lang="en-US" sz="1400" dirty="0">
                        <a:latin typeface="Times New Roman"/>
                        <a:ea typeface="Times New Roman"/>
                        <a:cs typeface="Times New Roman"/>
                      </a:endParaRPr>
                    </a:p>
                  </a:txBody>
                  <a:tcPr marL="25400" marR="254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9"/>
                  </a:ext>
                </a:extLst>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List Methods Demonstration</a:t>
            </a:r>
          </a:p>
        </p:txBody>
      </p:sp>
      <p:sp>
        <p:nvSpPr>
          <p:cNvPr id="4" name="Rectangle 3"/>
          <p:cNvSpPr/>
          <p:nvPr/>
        </p:nvSpPr>
        <p:spPr>
          <a:xfrm>
            <a:off x="1981200" y="1600200"/>
            <a:ext cx="4572000" cy="4524315"/>
          </a:xfrm>
          <a:prstGeom prst="rect">
            <a:avLst/>
          </a:prstGeom>
        </p:spPr>
        <p:txBody>
          <a:bodyPr>
            <a:spAutoFit/>
          </a:bodyPr>
          <a:lstStyle/>
          <a:p>
            <a:r>
              <a:rPr lang="en-US" dirty="0"/>
              <a:t>&gt;&gt;&gt; </a:t>
            </a:r>
            <a:r>
              <a:rPr lang="en-US" dirty="0" err="1"/>
              <a:t>mylist</a:t>
            </a:r>
            <a:endParaRPr lang="en-US" dirty="0"/>
          </a:p>
          <a:p>
            <a:r>
              <a:rPr lang="en-US" dirty="0"/>
              <a:t>[1024, 3, True, 6.5]</a:t>
            </a:r>
          </a:p>
          <a:p>
            <a:r>
              <a:rPr lang="en-US" dirty="0"/>
              <a:t>&gt;&gt;&gt; </a:t>
            </a:r>
            <a:r>
              <a:rPr lang="en-US" dirty="0" err="1"/>
              <a:t>mylist.append</a:t>
            </a:r>
            <a:r>
              <a:rPr lang="en-US" dirty="0"/>
              <a:t> (False)</a:t>
            </a:r>
          </a:p>
          <a:p>
            <a:r>
              <a:rPr lang="en-US" dirty="0"/>
              <a:t>&gt;&gt;&gt; </a:t>
            </a:r>
            <a:r>
              <a:rPr lang="en-US" dirty="0" err="1"/>
              <a:t>mylist</a:t>
            </a:r>
            <a:endParaRPr lang="en-US" dirty="0"/>
          </a:p>
          <a:p>
            <a:r>
              <a:rPr lang="en-US" dirty="0"/>
              <a:t>[1024, 3, True, 6.5, False]</a:t>
            </a:r>
          </a:p>
          <a:p>
            <a:r>
              <a:rPr lang="en-US" dirty="0"/>
              <a:t>&gt;&gt;&gt; </a:t>
            </a:r>
            <a:r>
              <a:rPr lang="en-US" dirty="0" err="1"/>
              <a:t>mylist.insert</a:t>
            </a:r>
            <a:r>
              <a:rPr lang="en-US" dirty="0"/>
              <a:t> (2,4.5)</a:t>
            </a:r>
          </a:p>
          <a:p>
            <a:r>
              <a:rPr lang="en-US" dirty="0"/>
              <a:t>&gt;&gt;&gt; </a:t>
            </a:r>
            <a:r>
              <a:rPr lang="en-US" dirty="0" err="1"/>
              <a:t>mylist</a:t>
            </a:r>
            <a:endParaRPr lang="en-US" dirty="0"/>
          </a:p>
          <a:p>
            <a:r>
              <a:rPr lang="en-US" dirty="0"/>
              <a:t>[1024,   3,   4.5,   True,   6.5,   False]</a:t>
            </a:r>
          </a:p>
          <a:p>
            <a:r>
              <a:rPr lang="en-US" dirty="0"/>
              <a:t>&gt;&gt;&gt; mylist.pop()</a:t>
            </a:r>
          </a:p>
          <a:p>
            <a:r>
              <a:rPr lang="en-US" dirty="0"/>
              <a:t>False</a:t>
            </a:r>
          </a:p>
          <a:p>
            <a:r>
              <a:rPr lang="en-US" dirty="0"/>
              <a:t>&gt;&gt;&gt; </a:t>
            </a:r>
            <a:r>
              <a:rPr lang="en-US" dirty="0" err="1"/>
              <a:t>mylist</a:t>
            </a:r>
            <a:endParaRPr lang="en-US" dirty="0"/>
          </a:p>
          <a:p>
            <a:r>
              <a:rPr lang="en-US" dirty="0"/>
              <a:t>[1024,   3,   4.5,  True,   6.5]</a:t>
            </a:r>
          </a:p>
          <a:p>
            <a:r>
              <a:rPr lang="en-US" dirty="0"/>
              <a:t>&gt;&gt;&gt; mylist.pop(1)</a:t>
            </a:r>
          </a:p>
          <a:p>
            <a:r>
              <a:rPr lang="en-US" dirty="0"/>
              <a:t>3</a:t>
            </a:r>
          </a:p>
          <a:p>
            <a:r>
              <a:rPr lang="en-US" dirty="0"/>
              <a:t>&gt;&gt;&gt; </a:t>
            </a:r>
            <a:r>
              <a:rPr lang="en-US" dirty="0" err="1"/>
              <a:t>mylist</a:t>
            </a:r>
            <a:endParaRPr lang="en-US" dirty="0"/>
          </a:p>
          <a:p>
            <a:r>
              <a:rPr lang="en-US" dirty="0"/>
              <a:t>[1024,   4.5,   True,   6.5]</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List Methods Demonstration</a:t>
            </a:r>
          </a:p>
        </p:txBody>
      </p:sp>
      <p:sp>
        <p:nvSpPr>
          <p:cNvPr id="4" name="Rectangle 3"/>
          <p:cNvSpPr/>
          <p:nvPr/>
        </p:nvSpPr>
        <p:spPr>
          <a:xfrm>
            <a:off x="2057400" y="1447800"/>
            <a:ext cx="4572000" cy="4801314"/>
          </a:xfrm>
          <a:prstGeom prst="rect">
            <a:avLst/>
          </a:prstGeom>
        </p:spPr>
        <p:txBody>
          <a:bodyPr>
            <a:spAutoFit/>
          </a:bodyPr>
          <a:lstStyle/>
          <a:p>
            <a:r>
              <a:rPr lang="en-US" dirty="0"/>
              <a:t>&gt;&gt;&gt; mylist.pop(2)</a:t>
            </a:r>
          </a:p>
          <a:p>
            <a:r>
              <a:rPr lang="en-US" dirty="0"/>
              <a:t>True</a:t>
            </a:r>
          </a:p>
          <a:p>
            <a:r>
              <a:rPr lang="en-US" dirty="0"/>
              <a:t>&gt;&gt;&gt; </a:t>
            </a:r>
            <a:r>
              <a:rPr lang="en-US" dirty="0" err="1"/>
              <a:t>mylist</a:t>
            </a:r>
            <a:endParaRPr lang="en-US" dirty="0"/>
          </a:p>
          <a:p>
            <a:r>
              <a:rPr lang="en-US" dirty="0"/>
              <a:t>[1024,   4.5,   6.5]</a:t>
            </a:r>
          </a:p>
          <a:p>
            <a:r>
              <a:rPr lang="en-US" dirty="0"/>
              <a:t>&gt;&gt;&gt; </a:t>
            </a:r>
            <a:r>
              <a:rPr lang="en-US" dirty="0" err="1"/>
              <a:t>mylist.sort</a:t>
            </a:r>
            <a:r>
              <a:rPr lang="en-US" dirty="0"/>
              <a:t> ()</a:t>
            </a:r>
          </a:p>
          <a:p>
            <a:r>
              <a:rPr lang="en-US" dirty="0"/>
              <a:t>&gt;&gt;&gt; </a:t>
            </a:r>
            <a:r>
              <a:rPr lang="en-US" dirty="0" err="1"/>
              <a:t>mylist</a:t>
            </a:r>
            <a:endParaRPr lang="en-US" dirty="0"/>
          </a:p>
          <a:p>
            <a:r>
              <a:rPr lang="en-US" dirty="0"/>
              <a:t>[4.5,   6.5,   1024]</a:t>
            </a:r>
          </a:p>
          <a:p>
            <a:r>
              <a:rPr lang="en-US" dirty="0"/>
              <a:t>&gt;&gt;&gt; </a:t>
            </a:r>
            <a:r>
              <a:rPr lang="en-US" dirty="0" err="1"/>
              <a:t>mylist.reverse</a:t>
            </a:r>
            <a:r>
              <a:rPr lang="en-US" dirty="0"/>
              <a:t>()</a:t>
            </a:r>
          </a:p>
          <a:p>
            <a:r>
              <a:rPr lang="en-US" dirty="0"/>
              <a:t>&gt;&gt;&gt; </a:t>
            </a:r>
            <a:r>
              <a:rPr lang="en-US" dirty="0" err="1"/>
              <a:t>mylist</a:t>
            </a:r>
            <a:endParaRPr lang="en-US" dirty="0"/>
          </a:p>
          <a:p>
            <a:r>
              <a:rPr lang="en-US" dirty="0"/>
              <a:t>[1024,   6.5,   4.5]</a:t>
            </a:r>
          </a:p>
          <a:p>
            <a:r>
              <a:rPr lang="en-US" dirty="0"/>
              <a:t>&gt;&gt;&gt; </a:t>
            </a:r>
            <a:r>
              <a:rPr lang="en-US" dirty="0" err="1"/>
              <a:t>mylist.count</a:t>
            </a:r>
            <a:r>
              <a:rPr lang="en-US" dirty="0"/>
              <a:t> (6.5)</a:t>
            </a:r>
          </a:p>
          <a:p>
            <a:r>
              <a:rPr lang="en-US" dirty="0"/>
              <a:t>1</a:t>
            </a:r>
          </a:p>
          <a:p>
            <a:r>
              <a:rPr lang="en-US" dirty="0"/>
              <a:t>&gt;&gt;&gt; </a:t>
            </a:r>
            <a:r>
              <a:rPr lang="en-US" dirty="0" err="1"/>
              <a:t>mylist.index</a:t>
            </a:r>
            <a:r>
              <a:rPr lang="en-US" dirty="0"/>
              <a:t>(4.5)</a:t>
            </a:r>
          </a:p>
          <a:p>
            <a:r>
              <a:rPr lang="en-US" dirty="0"/>
              <a:t>2</a:t>
            </a:r>
          </a:p>
          <a:p>
            <a:r>
              <a:rPr lang="en-US" dirty="0"/>
              <a:t>&gt;&gt;&gt; </a:t>
            </a:r>
            <a:r>
              <a:rPr lang="en-US" dirty="0" err="1"/>
              <a:t>mylist.remove</a:t>
            </a:r>
            <a:r>
              <a:rPr lang="en-US" dirty="0"/>
              <a:t>(6.5)</a:t>
            </a:r>
          </a:p>
          <a:p>
            <a:r>
              <a:rPr lang="en-US" dirty="0"/>
              <a:t>&gt;&gt;&gt; </a:t>
            </a:r>
            <a:r>
              <a:rPr lang="en-US" dirty="0" err="1"/>
              <a:t>mylist</a:t>
            </a:r>
            <a:endParaRPr lang="en-US" dirty="0"/>
          </a:p>
          <a:p>
            <a:r>
              <a:rPr lang="en-US" dirty="0"/>
              <a:t>[1024, 4.5]</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String Methods –Split Produces a List</a:t>
            </a:r>
          </a:p>
        </p:txBody>
      </p:sp>
      <p:sp>
        <p:nvSpPr>
          <p:cNvPr id="4" name="Rectangle 3"/>
          <p:cNvSpPr/>
          <p:nvPr/>
        </p:nvSpPr>
        <p:spPr>
          <a:xfrm>
            <a:off x="2286000" y="2413338"/>
            <a:ext cx="4572000" cy="2031325"/>
          </a:xfrm>
          <a:prstGeom prst="rect">
            <a:avLst/>
          </a:prstGeom>
        </p:spPr>
        <p:txBody>
          <a:bodyPr>
            <a:spAutoFit/>
          </a:bodyPr>
          <a:lstStyle/>
          <a:p>
            <a:r>
              <a:rPr lang="en-US" dirty="0"/>
              <a:t>&gt;&gt;&gt; a = "</a:t>
            </a:r>
            <a:r>
              <a:rPr lang="en-US" dirty="0" err="1"/>
              <a:t>minnesota</a:t>
            </a:r>
            <a:r>
              <a:rPr lang="en-US" dirty="0"/>
              <a:t> </a:t>
            </a:r>
            <a:r>
              <a:rPr lang="en-US" dirty="0" err="1"/>
              <a:t>vikings</a:t>
            </a:r>
            <a:r>
              <a:rPr lang="en-US" dirty="0"/>
              <a:t>"</a:t>
            </a:r>
          </a:p>
          <a:p>
            <a:r>
              <a:rPr lang="en-US" dirty="0"/>
              <a:t>&gt;&gt;&gt; </a:t>
            </a:r>
            <a:r>
              <a:rPr lang="en-US" dirty="0" err="1"/>
              <a:t>a.split</a:t>
            </a:r>
            <a:r>
              <a:rPr lang="en-US" dirty="0"/>
              <a:t>()</a:t>
            </a:r>
          </a:p>
          <a:p>
            <a:r>
              <a:rPr lang="en-US" dirty="0"/>
              <a:t>['</a:t>
            </a:r>
            <a:r>
              <a:rPr lang="en-US" dirty="0" err="1"/>
              <a:t>minnesota</a:t>
            </a:r>
            <a:r>
              <a:rPr lang="en-US" dirty="0"/>
              <a:t>', '</a:t>
            </a:r>
            <a:r>
              <a:rPr lang="en-US" dirty="0" err="1"/>
              <a:t>vikings'</a:t>
            </a:r>
            <a:r>
              <a:rPr lang="en-US" dirty="0"/>
              <a:t>]</a:t>
            </a:r>
          </a:p>
          <a:p>
            <a:r>
              <a:rPr lang="en-US" dirty="0"/>
              <a:t>&gt;&gt;&gt; </a:t>
            </a:r>
            <a:r>
              <a:rPr lang="en-US" dirty="0" err="1"/>
              <a:t>a.split</a:t>
            </a:r>
            <a:r>
              <a:rPr lang="en-US" dirty="0"/>
              <a:t>('</a:t>
            </a:r>
            <a:r>
              <a:rPr lang="en-US" dirty="0" err="1"/>
              <a:t>i</a:t>
            </a:r>
            <a:r>
              <a:rPr lang="en-US" dirty="0"/>
              <a:t>')</a:t>
            </a:r>
          </a:p>
          <a:p>
            <a:r>
              <a:rPr lang="en-US" dirty="0"/>
              <a:t>['m', '</a:t>
            </a:r>
            <a:r>
              <a:rPr lang="en-US" dirty="0" err="1"/>
              <a:t>nnesota</a:t>
            </a:r>
            <a:r>
              <a:rPr lang="en-US" dirty="0"/>
              <a:t> v', 'k', '</a:t>
            </a:r>
            <a:r>
              <a:rPr lang="en-US" dirty="0" err="1"/>
              <a:t>ngs</a:t>
            </a:r>
            <a:r>
              <a:rPr lang="en-US" dirty="0"/>
              <a:t>']</a:t>
            </a:r>
          </a:p>
          <a:p>
            <a:r>
              <a:rPr lang="en-US" dirty="0"/>
              <a:t>&gt;&gt;&gt; </a:t>
            </a:r>
            <a:r>
              <a:rPr lang="en-US" dirty="0" err="1"/>
              <a:t>a.split</a:t>
            </a:r>
            <a:r>
              <a:rPr lang="en-US" dirty="0"/>
              <a:t>('</a:t>
            </a:r>
            <a:r>
              <a:rPr lang="en-US" dirty="0" err="1"/>
              <a:t>nn</a:t>
            </a:r>
            <a:r>
              <a:rPr lang="en-US" dirty="0"/>
              <a:t>')</a:t>
            </a:r>
          </a:p>
          <a:p>
            <a:r>
              <a:rPr lang="en-US" dirty="0"/>
              <a:t>['mi',  '</a:t>
            </a:r>
            <a:r>
              <a:rPr lang="en-US" dirty="0" err="1"/>
              <a:t>esota</a:t>
            </a:r>
            <a:r>
              <a:rPr lang="en-US" dirty="0"/>
              <a:t> </a:t>
            </a:r>
            <a:r>
              <a:rPr lang="en-US" dirty="0" err="1"/>
              <a:t>vikings'</a:t>
            </a:r>
            <a:r>
              <a:rPr lang="en-US" dirty="0"/>
              <a: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a:t>
            </a:r>
          </a:p>
        </p:txBody>
      </p:sp>
      <p:sp>
        <p:nvSpPr>
          <p:cNvPr id="3" name="Content Placeholder 2"/>
          <p:cNvSpPr>
            <a:spLocks noGrp="1"/>
          </p:cNvSpPr>
          <p:nvPr>
            <p:ph idx="1"/>
          </p:nvPr>
        </p:nvSpPr>
        <p:spPr/>
        <p:txBody>
          <a:bodyPr/>
          <a:lstStyle/>
          <a:p>
            <a:r>
              <a:rPr lang="en-US" dirty="0"/>
              <a:t>An assortment of items, many times numerical, that have been observed, measured, or collected by some means</a:t>
            </a:r>
          </a:p>
          <a:p>
            <a:r>
              <a:rPr lang="en-US" dirty="0"/>
              <a:t>Pertain to some experiment, event, or activity that we are interested in knowing more about</a:t>
            </a:r>
          </a:p>
          <a:p>
            <a:r>
              <a:rPr lang="en-US" dirty="0"/>
              <a:t>Represents the starting point for analysis that can be done in an attempt to discover underlying characteristics that might be present (information)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Storage</a:t>
            </a:r>
          </a:p>
        </p:txBody>
      </p:sp>
      <p:sp>
        <p:nvSpPr>
          <p:cNvPr id="3" name="Content Placeholder 2"/>
          <p:cNvSpPr>
            <a:spLocks noGrp="1"/>
          </p:cNvSpPr>
          <p:nvPr>
            <p:ph idx="1"/>
          </p:nvPr>
        </p:nvSpPr>
        <p:spPr/>
        <p:txBody>
          <a:bodyPr/>
          <a:lstStyle/>
          <a:p>
            <a:r>
              <a:rPr lang="en-US" dirty="0"/>
              <a:t>Anytime that we work with large amounts of data it is necessary to have some means of organized storage </a:t>
            </a:r>
          </a:p>
          <a:p>
            <a:r>
              <a:rPr lang="en-US" dirty="0"/>
              <a:t>We want processing of the data to take place in an orderly and efficient manner</a:t>
            </a:r>
          </a:p>
          <a:p>
            <a:r>
              <a:rPr lang="en-US" dirty="0"/>
              <a:t>Up to this point, our data has been stored in simple variables which hold one value at any given time</a:t>
            </a:r>
          </a:p>
          <a:p>
            <a:r>
              <a:rPr lang="en-US" dirty="0"/>
              <a:t>We will consider two of Python's built-in </a:t>
            </a:r>
            <a:r>
              <a:rPr lang="en-US" i="1" dirty="0"/>
              <a:t>sequential</a:t>
            </a:r>
            <a:r>
              <a:rPr lang="en-US" dirty="0"/>
              <a:t> </a:t>
            </a:r>
            <a:r>
              <a:rPr lang="en-US" i="1" dirty="0"/>
              <a:t>collections</a:t>
            </a:r>
            <a:r>
              <a:rPr lang="en-US" dirty="0"/>
              <a:t> as a means of storing our data values: </a:t>
            </a:r>
            <a:r>
              <a:rPr lang="en-US" b="1" dirty="0"/>
              <a:t>strings</a:t>
            </a:r>
            <a:r>
              <a:rPr lang="en-US" dirty="0"/>
              <a:t> and </a:t>
            </a:r>
            <a:r>
              <a:rPr lang="en-US" b="1" dirty="0"/>
              <a:t>lists</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Strings</a:t>
            </a:r>
          </a:p>
        </p:txBody>
      </p:sp>
      <p:sp>
        <p:nvSpPr>
          <p:cNvPr id="3" name="Content Placeholder 2"/>
          <p:cNvSpPr>
            <a:spLocks noGrp="1"/>
          </p:cNvSpPr>
          <p:nvPr>
            <p:ph idx="1"/>
          </p:nvPr>
        </p:nvSpPr>
        <p:spPr/>
        <p:txBody>
          <a:bodyPr>
            <a:normAutofit fontScale="92500"/>
          </a:bodyPr>
          <a:lstStyle/>
          <a:p>
            <a:r>
              <a:rPr lang="en-US" dirty="0"/>
              <a:t>How could we store the answers for a 10 question multiple-choice exam where the answers range from A-E for each question?</a:t>
            </a:r>
          </a:p>
          <a:p>
            <a:pPr>
              <a:buNone/>
            </a:pPr>
            <a:r>
              <a:rPr lang="en-US" dirty="0"/>
              <a:t>&gt;&gt;&gt; </a:t>
            </a:r>
            <a:r>
              <a:rPr lang="en-US" dirty="0" err="1"/>
              <a:t>myAnswers</a:t>
            </a:r>
            <a:r>
              <a:rPr lang="en-US" dirty="0"/>
              <a:t>=“AEDABACECB”</a:t>
            </a:r>
          </a:p>
          <a:p>
            <a:pPr>
              <a:buNone/>
            </a:pPr>
            <a:r>
              <a:rPr lang="en-US" dirty="0"/>
              <a:t>&gt;&gt;&gt; for </a:t>
            </a:r>
            <a:r>
              <a:rPr lang="en-US" dirty="0" err="1"/>
              <a:t>eachCh</a:t>
            </a:r>
            <a:r>
              <a:rPr lang="en-US" dirty="0"/>
              <a:t> in </a:t>
            </a:r>
            <a:r>
              <a:rPr lang="en-US" dirty="0" err="1"/>
              <a:t>myAnswers</a:t>
            </a:r>
            <a:r>
              <a:rPr lang="en-US" dirty="0"/>
              <a:t>:</a:t>
            </a:r>
          </a:p>
          <a:p>
            <a:pPr>
              <a:buNone/>
            </a:pPr>
            <a:r>
              <a:rPr lang="en-US" dirty="0"/>
              <a:t>		print(</a:t>
            </a:r>
            <a:r>
              <a:rPr lang="en-US" dirty="0" err="1"/>
              <a:t>eachCh</a:t>
            </a:r>
            <a:r>
              <a:rPr lang="en-US" dirty="0"/>
              <a:t> )</a:t>
            </a:r>
          </a:p>
          <a:p>
            <a:r>
              <a:rPr lang="en-US" dirty="0"/>
              <a:t>What if we wanted to store </a:t>
            </a:r>
            <a:r>
              <a:rPr lang="en-US" b="1" dirty="0"/>
              <a:t>numeric</a:t>
            </a:r>
            <a:r>
              <a:rPr lang="en-US" dirty="0"/>
              <a:t> answers from a math exam for 10 questions?</a:t>
            </a:r>
          </a:p>
          <a:p>
            <a:r>
              <a:rPr lang="en-US" dirty="0"/>
              <a:t>We have a problem – they could vary in length!</a:t>
            </a:r>
          </a:p>
          <a:p>
            <a:r>
              <a:rPr lang="en-US" dirty="0"/>
              <a:t>We want to be able to store collections of numbers (of multiple digits, e.g. 12,236,3425.1), not just characters</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Lists</a:t>
            </a:r>
          </a:p>
        </p:txBody>
      </p:sp>
      <p:sp>
        <p:nvSpPr>
          <p:cNvPr id="3" name="Content Placeholder 2"/>
          <p:cNvSpPr>
            <a:spLocks noGrp="1"/>
          </p:cNvSpPr>
          <p:nvPr>
            <p:ph idx="1"/>
          </p:nvPr>
        </p:nvSpPr>
        <p:spPr/>
        <p:txBody>
          <a:bodyPr>
            <a:normAutofit fontScale="92500" lnSpcReduction="10000"/>
          </a:bodyPr>
          <a:lstStyle/>
          <a:p>
            <a:r>
              <a:rPr lang="en-US" dirty="0"/>
              <a:t>Lists are very similar to strings, but with some added important capabilities</a:t>
            </a:r>
          </a:p>
          <a:p>
            <a:r>
              <a:rPr lang="en-US" dirty="0"/>
              <a:t>A list is an ordered, sequential collection of zero or more Python data objects.  What are strings?</a:t>
            </a:r>
          </a:p>
          <a:p>
            <a:r>
              <a:rPr lang="en-US" dirty="0"/>
              <a:t>Lists are written as comma-delimited values enclosed in square brackets</a:t>
            </a:r>
          </a:p>
          <a:p>
            <a:r>
              <a:rPr lang="en-US" dirty="0"/>
              <a:t>We call a list with zero data objects the </a:t>
            </a:r>
            <a:r>
              <a:rPr lang="en-US" b="1" dirty="0"/>
              <a:t>empty list, </a:t>
            </a:r>
            <a:r>
              <a:rPr lang="en-US" dirty="0"/>
              <a:t>which is represented simply by [ ]</a:t>
            </a:r>
          </a:p>
          <a:p>
            <a:r>
              <a:rPr lang="en-US" dirty="0"/>
              <a:t>Unlike strings, lists can be </a:t>
            </a:r>
            <a:r>
              <a:rPr lang="en-US" b="1" dirty="0" err="1"/>
              <a:t>heterogenous</a:t>
            </a:r>
            <a:br>
              <a:rPr lang="en-US" b="1" dirty="0"/>
            </a:br>
            <a:endParaRPr lang="en-US" b="1" dirty="0"/>
          </a:p>
          <a:p>
            <a:pPr>
              <a:buNone/>
            </a:pPr>
            <a:r>
              <a:rPr lang="en-US" dirty="0"/>
              <a:t>&gt;&gt;&gt; [3, "cat", 6.5, 2]</a:t>
            </a:r>
          </a:p>
          <a:p>
            <a:pPr>
              <a:buNone/>
            </a:pPr>
            <a:r>
              <a:rPr lang="en-US" dirty="0"/>
              <a:t>[3, 'cat', 6.5, 2]</a:t>
            </a:r>
          </a:p>
          <a:p>
            <a:pPr>
              <a:buNone/>
            </a:pP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Lists</a:t>
            </a:r>
          </a:p>
        </p:txBody>
      </p:sp>
      <p:sp>
        <p:nvSpPr>
          <p:cNvPr id="3" name="Content Placeholder 2"/>
          <p:cNvSpPr>
            <a:spLocks noGrp="1"/>
          </p:cNvSpPr>
          <p:nvPr>
            <p:ph idx="1"/>
          </p:nvPr>
        </p:nvSpPr>
        <p:spPr/>
        <p:txBody>
          <a:bodyPr/>
          <a:lstStyle/>
          <a:p>
            <a:r>
              <a:rPr lang="en-US" dirty="0"/>
              <a:t>As with other values in Python, asking the interpreter to evaluate a list will simply return the list itself</a:t>
            </a:r>
          </a:p>
          <a:p>
            <a:r>
              <a:rPr lang="en-US" dirty="0"/>
              <a:t>In order to remember the list for later processing, the list reference needs to be assigned to a variable</a:t>
            </a:r>
          </a:p>
          <a:p>
            <a:r>
              <a:rPr lang="en-US" dirty="0"/>
              <a:t>Evaluating the variable returns the list</a:t>
            </a:r>
          </a:p>
          <a:p>
            <a:pPr>
              <a:buNone/>
            </a:pPr>
            <a:endParaRPr lang="en-US" dirty="0"/>
          </a:p>
          <a:p>
            <a:pPr>
              <a:buNone/>
            </a:pPr>
            <a:r>
              <a:rPr lang="en-US" dirty="0"/>
              <a:t>&gt;&gt;&gt; </a:t>
            </a:r>
            <a:r>
              <a:rPr lang="en-US" dirty="0" err="1"/>
              <a:t>mylist</a:t>
            </a:r>
            <a:r>
              <a:rPr lang="en-US" dirty="0"/>
              <a:t> =   [3, "cat ", 6.5, 2]</a:t>
            </a:r>
          </a:p>
          <a:p>
            <a:pPr>
              <a:buNone/>
            </a:pPr>
            <a:r>
              <a:rPr lang="en-US" dirty="0"/>
              <a:t>&gt;&gt;&gt; </a:t>
            </a:r>
            <a:r>
              <a:rPr lang="en-US" dirty="0" err="1"/>
              <a:t>mylist</a:t>
            </a:r>
            <a:endParaRPr lang="en-US" dirty="0"/>
          </a:p>
          <a:p>
            <a:pPr>
              <a:buNone/>
            </a:pPr>
            <a:r>
              <a:rPr lang="en-US" dirty="0"/>
              <a:t>[3, 'cat‘, 6.5, 2]</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Operations on any Sequential Collection</a:t>
            </a:r>
          </a:p>
        </p:txBody>
      </p:sp>
      <p:graphicFrame>
        <p:nvGraphicFramePr>
          <p:cNvPr id="3" name="Table 2"/>
          <p:cNvGraphicFramePr>
            <a:graphicFrameLocks noGrp="1"/>
          </p:cNvGraphicFramePr>
          <p:nvPr/>
        </p:nvGraphicFramePr>
        <p:xfrm>
          <a:off x="1981200" y="2133600"/>
          <a:ext cx="5715000" cy="3079944"/>
        </p:xfrm>
        <a:graphic>
          <a:graphicData uri="http://schemas.openxmlformats.org/drawingml/2006/table">
            <a:tbl>
              <a:tblPr/>
              <a:tblGrid>
                <a:gridCol w="1725996">
                  <a:extLst>
                    <a:ext uri="{9D8B030D-6E8A-4147-A177-3AD203B41FA5}">
                      <a16:colId xmlns:a16="http://schemas.microsoft.com/office/drawing/2014/main" val="20000"/>
                    </a:ext>
                  </a:extLst>
                </a:gridCol>
                <a:gridCol w="1032970">
                  <a:extLst>
                    <a:ext uri="{9D8B030D-6E8A-4147-A177-3AD203B41FA5}">
                      <a16:colId xmlns:a16="http://schemas.microsoft.com/office/drawing/2014/main" val="20001"/>
                    </a:ext>
                  </a:extLst>
                </a:gridCol>
                <a:gridCol w="2956034">
                  <a:extLst>
                    <a:ext uri="{9D8B030D-6E8A-4147-A177-3AD203B41FA5}">
                      <a16:colId xmlns:a16="http://schemas.microsoft.com/office/drawing/2014/main" val="20002"/>
                    </a:ext>
                  </a:extLst>
                </a:gridCol>
              </a:tblGrid>
              <a:tr h="275652">
                <a:tc>
                  <a:txBody>
                    <a:bodyPr/>
                    <a:lstStyle/>
                    <a:p>
                      <a:pPr marL="0" marR="0" algn="ctr">
                        <a:lnSpc>
                          <a:spcPct val="115000"/>
                        </a:lnSpc>
                        <a:spcBef>
                          <a:spcPts val="0"/>
                        </a:spcBef>
                        <a:spcAft>
                          <a:spcPts val="0"/>
                        </a:spcAft>
                      </a:pPr>
                      <a:r>
                        <a:rPr lang="en-US" sz="1150" spc="-10" dirty="0">
                          <a:solidFill>
                            <a:srgbClr val="000000"/>
                          </a:solidFill>
                          <a:latin typeface="Times New Roman"/>
                          <a:ea typeface="Times New Roman"/>
                          <a:cs typeface="Times New Roman"/>
                        </a:rPr>
                        <a:t>Operation Name</a:t>
                      </a:r>
                      <a:endParaRPr lang="en-US" sz="1000" dirty="0">
                        <a:latin typeface="Times New Roman"/>
                        <a:ea typeface="Times New Roman"/>
                        <a:cs typeface="Times New Roman"/>
                      </a:endParaRPr>
                    </a:p>
                  </a:txBody>
                  <a:tcPr marL="25400" marR="254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200" spc="75">
                          <a:solidFill>
                            <a:srgbClr val="000000"/>
                          </a:solidFill>
                          <a:latin typeface="Times New Roman"/>
                          <a:ea typeface="Times New Roman"/>
                          <a:cs typeface="Times New Roman"/>
                        </a:rPr>
                        <a:t>Operator</a:t>
                      </a:r>
                      <a:endParaRPr lang="en-US" sz="1000">
                        <a:latin typeface="Times New Roman"/>
                        <a:ea typeface="Times New Roman"/>
                        <a:cs typeface="Times New Roman"/>
                      </a:endParaRPr>
                    </a:p>
                  </a:txBody>
                  <a:tcPr marL="25400" marR="254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6350" marR="0">
                        <a:lnSpc>
                          <a:spcPct val="115000"/>
                        </a:lnSpc>
                        <a:spcBef>
                          <a:spcPts val="0"/>
                        </a:spcBef>
                        <a:spcAft>
                          <a:spcPts val="0"/>
                        </a:spcAft>
                      </a:pPr>
                      <a:r>
                        <a:rPr lang="en-US" sz="1200" spc="65">
                          <a:solidFill>
                            <a:srgbClr val="000000"/>
                          </a:solidFill>
                          <a:latin typeface="Times New Roman"/>
                          <a:ea typeface="Times New Roman"/>
                          <a:cs typeface="Times New Roman"/>
                        </a:rPr>
                        <a:t>Explanation</a:t>
                      </a:r>
                      <a:endParaRPr lang="en-US" sz="1000">
                        <a:latin typeface="Times New Roman"/>
                        <a:ea typeface="Times New Roman"/>
                        <a:cs typeface="Times New Roman"/>
                      </a:endParaRPr>
                    </a:p>
                  </a:txBody>
                  <a:tcPr marL="25400" marR="254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275652">
                <a:tc>
                  <a:txBody>
                    <a:bodyPr/>
                    <a:lstStyle/>
                    <a:p>
                      <a:pPr marL="0" marR="0" algn="ctr">
                        <a:lnSpc>
                          <a:spcPct val="115000"/>
                        </a:lnSpc>
                        <a:spcBef>
                          <a:spcPts val="0"/>
                        </a:spcBef>
                        <a:spcAft>
                          <a:spcPts val="0"/>
                        </a:spcAft>
                      </a:pPr>
                      <a:r>
                        <a:rPr lang="en-US" sz="1200" spc="-30" dirty="0">
                          <a:solidFill>
                            <a:srgbClr val="000000"/>
                          </a:solidFill>
                          <a:latin typeface="Times New Roman"/>
                          <a:ea typeface="Times New Roman"/>
                          <a:cs typeface="Times New Roman"/>
                        </a:rPr>
                        <a:t>Indexing</a:t>
                      </a:r>
                      <a:endParaRPr lang="en-US" sz="1000" dirty="0">
                        <a:latin typeface="Times New Roman"/>
                        <a:ea typeface="Times New Roman"/>
                        <a:cs typeface="Times New Roman"/>
                      </a:endParaRPr>
                    </a:p>
                  </a:txBody>
                  <a:tcPr marL="25400" marR="254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100">
                          <a:solidFill>
                            <a:srgbClr val="000000"/>
                          </a:solidFill>
                          <a:latin typeface="Times New Roman"/>
                          <a:ea typeface="Times New Roman"/>
                          <a:cs typeface="Times New Roman"/>
                        </a:rPr>
                        <a:t>[]</a:t>
                      </a:r>
                      <a:endParaRPr lang="en-US" sz="1000">
                        <a:latin typeface="Times New Roman"/>
                        <a:ea typeface="Times New Roman"/>
                        <a:cs typeface="Times New Roman"/>
                      </a:endParaRPr>
                    </a:p>
                  </a:txBody>
                  <a:tcPr marL="25400" marR="254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12065" marR="0">
                        <a:lnSpc>
                          <a:spcPct val="115000"/>
                        </a:lnSpc>
                        <a:spcBef>
                          <a:spcPts val="0"/>
                        </a:spcBef>
                        <a:spcAft>
                          <a:spcPts val="0"/>
                        </a:spcAft>
                      </a:pPr>
                      <a:r>
                        <a:rPr lang="en-US" sz="1200" spc="-20">
                          <a:solidFill>
                            <a:srgbClr val="000000"/>
                          </a:solidFill>
                          <a:latin typeface="Times New Roman"/>
                          <a:ea typeface="Times New Roman"/>
                          <a:cs typeface="Times New Roman"/>
                        </a:rPr>
                        <a:t>Access an element of a sequence</a:t>
                      </a:r>
                      <a:endParaRPr lang="en-US" sz="1000">
                        <a:latin typeface="Times New Roman"/>
                        <a:ea typeface="Times New Roman"/>
                        <a:cs typeface="Times New Roman"/>
                      </a:endParaRPr>
                    </a:p>
                  </a:txBody>
                  <a:tcPr marL="25400" marR="254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275652">
                <a:tc>
                  <a:txBody>
                    <a:bodyPr/>
                    <a:lstStyle/>
                    <a:p>
                      <a:pPr marL="0" marR="0" algn="ctr">
                        <a:lnSpc>
                          <a:spcPct val="115000"/>
                        </a:lnSpc>
                        <a:spcBef>
                          <a:spcPts val="0"/>
                        </a:spcBef>
                        <a:spcAft>
                          <a:spcPts val="0"/>
                        </a:spcAft>
                      </a:pPr>
                      <a:r>
                        <a:rPr lang="en-US" sz="1200" spc="-15">
                          <a:solidFill>
                            <a:srgbClr val="000000"/>
                          </a:solidFill>
                          <a:latin typeface="Times New Roman"/>
                          <a:ea typeface="Times New Roman"/>
                          <a:cs typeface="Times New Roman"/>
                        </a:rPr>
                        <a:t>Concatenation</a:t>
                      </a:r>
                      <a:endParaRPr lang="en-US" sz="1000">
                        <a:latin typeface="Times New Roman"/>
                        <a:ea typeface="Times New Roman"/>
                        <a:cs typeface="Times New Roman"/>
                      </a:endParaRPr>
                    </a:p>
                  </a:txBody>
                  <a:tcPr marL="25400" marR="254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100">
                          <a:solidFill>
                            <a:srgbClr val="000000"/>
                          </a:solidFill>
                          <a:latin typeface="Times New Roman"/>
                          <a:ea typeface="Times New Roman"/>
                          <a:cs typeface="Times New Roman"/>
                        </a:rPr>
                        <a:t>+</a:t>
                      </a:r>
                      <a:endParaRPr lang="en-US" sz="1000">
                        <a:latin typeface="Times New Roman"/>
                        <a:ea typeface="Times New Roman"/>
                        <a:cs typeface="Times New Roman"/>
                      </a:endParaRPr>
                    </a:p>
                  </a:txBody>
                  <a:tcPr marL="25400" marR="254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15240" marR="0">
                        <a:lnSpc>
                          <a:spcPct val="115000"/>
                        </a:lnSpc>
                        <a:spcBef>
                          <a:spcPts val="0"/>
                        </a:spcBef>
                        <a:spcAft>
                          <a:spcPts val="0"/>
                        </a:spcAft>
                      </a:pPr>
                      <a:r>
                        <a:rPr lang="en-US" sz="1200" spc="-25">
                          <a:solidFill>
                            <a:srgbClr val="000000"/>
                          </a:solidFill>
                          <a:latin typeface="Times New Roman"/>
                          <a:ea typeface="Times New Roman"/>
                          <a:cs typeface="Times New Roman"/>
                        </a:rPr>
                        <a:t>Combine sequences together</a:t>
                      </a:r>
                      <a:endParaRPr lang="en-US" sz="1000">
                        <a:latin typeface="Times New Roman"/>
                        <a:ea typeface="Times New Roman"/>
                        <a:cs typeface="Times New Roman"/>
                      </a:endParaRPr>
                    </a:p>
                  </a:txBody>
                  <a:tcPr marL="25400" marR="254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495208">
                <a:tc>
                  <a:txBody>
                    <a:bodyPr/>
                    <a:lstStyle/>
                    <a:p>
                      <a:pPr marL="0" marR="0" algn="ctr">
                        <a:lnSpc>
                          <a:spcPct val="115000"/>
                        </a:lnSpc>
                        <a:spcBef>
                          <a:spcPts val="0"/>
                        </a:spcBef>
                        <a:spcAft>
                          <a:spcPts val="0"/>
                        </a:spcAft>
                      </a:pPr>
                      <a:r>
                        <a:rPr lang="en-US" sz="1150" spc="15">
                          <a:solidFill>
                            <a:srgbClr val="000000"/>
                          </a:solidFill>
                          <a:latin typeface="Times New Roman"/>
                          <a:ea typeface="Times New Roman"/>
                          <a:cs typeface="Times New Roman"/>
                        </a:rPr>
                        <a:t>Repetition</a:t>
                      </a:r>
                      <a:endParaRPr lang="en-US" sz="1000">
                        <a:latin typeface="Times New Roman"/>
                        <a:ea typeface="Times New Roman"/>
                        <a:cs typeface="Times New Roman"/>
                      </a:endParaRPr>
                    </a:p>
                  </a:txBody>
                  <a:tcPr marL="25400" marR="254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100">
                          <a:solidFill>
                            <a:srgbClr val="000000"/>
                          </a:solidFill>
                          <a:latin typeface="Times New Roman"/>
                          <a:ea typeface="Times New Roman"/>
                          <a:cs typeface="Times New Roman"/>
                        </a:rPr>
                        <a:t>*</a:t>
                      </a:r>
                      <a:endParaRPr lang="en-US" sz="1000">
                        <a:latin typeface="Times New Roman"/>
                        <a:ea typeface="Times New Roman"/>
                        <a:cs typeface="Times New Roman"/>
                      </a:endParaRPr>
                    </a:p>
                  </a:txBody>
                  <a:tcPr marL="25400" marR="254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12065" marR="8890" indent="3175">
                        <a:lnSpc>
                          <a:spcPts val="1370"/>
                        </a:lnSpc>
                        <a:spcBef>
                          <a:spcPts val="0"/>
                        </a:spcBef>
                        <a:spcAft>
                          <a:spcPts val="0"/>
                        </a:spcAft>
                      </a:pPr>
                      <a:r>
                        <a:rPr lang="en-US" sz="1200">
                          <a:solidFill>
                            <a:srgbClr val="000000"/>
                          </a:solidFill>
                          <a:latin typeface="Times New Roman"/>
                          <a:ea typeface="Times New Roman"/>
                          <a:cs typeface="Times New Roman"/>
                        </a:rPr>
                        <a:t>Concatenate a repeated number of </a:t>
                      </a:r>
                      <a:r>
                        <a:rPr lang="en-US" sz="1200" spc="-20">
                          <a:solidFill>
                            <a:srgbClr val="000000"/>
                          </a:solidFill>
                          <a:latin typeface="Times New Roman"/>
                          <a:ea typeface="Times New Roman"/>
                          <a:cs typeface="Times New Roman"/>
                        </a:rPr>
                        <a:t>times</a:t>
                      </a:r>
                      <a:endParaRPr lang="en-US" sz="1000">
                        <a:latin typeface="Times New Roman"/>
                        <a:ea typeface="Times New Roman"/>
                        <a:cs typeface="Times New Roman"/>
                      </a:endParaRPr>
                    </a:p>
                  </a:txBody>
                  <a:tcPr marL="25400" marR="254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487717">
                <a:tc>
                  <a:txBody>
                    <a:bodyPr/>
                    <a:lstStyle/>
                    <a:p>
                      <a:pPr marL="0" marR="0" algn="ctr">
                        <a:lnSpc>
                          <a:spcPct val="115000"/>
                        </a:lnSpc>
                        <a:spcBef>
                          <a:spcPts val="0"/>
                        </a:spcBef>
                        <a:spcAft>
                          <a:spcPts val="0"/>
                        </a:spcAft>
                      </a:pPr>
                      <a:r>
                        <a:rPr lang="en-US" sz="1200" spc="-35" dirty="0">
                          <a:solidFill>
                            <a:srgbClr val="000000"/>
                          </a:solidFill>
                          <a:latin typeface="Times New Roman"/>
                          <a:ea typeface="Times New Roman"/>
                          <a:cs typeface="Times New Roman"/>
                        </a:rPr>
                        <a:t>Membership</a:t>
                      </a:r>
                      <a:endParaRPr lang="en-US" sz="1000" dirty="0">
                        <a:latin typeface="Times New Roman"/>
                        <a:ea typeface="Times New Roman"/>
                        <a:cs typeface="Times New Roman"/>
                      </a:endParaRPr>
                    </a:p>
                  </a:txBody>
                  <a:tcPr marL="25400" marR="254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100">
                          <a:solidFill>
                            <a:srgbClr val="000000"/>
                          </a:solidFill>
                          <a:latin typeface="Times New Roman"/>
                          <a:ea typeface="Times New Roman"/>
                          <a:cs typeface="Times New Roman"/>
                        </a:rPr>
                        <a:t>in</a:t>
                      </a:r>
                      <a:endParaRPr lang="en-US" sz="1000">
                        <a:latin typeface="Times New Roman"/>
                        <a:ea typeface="Times New Roman"/>
                        <a:cs typeface="Times New Roman"/>
                      </a:endParaRPr>
                    </a:p>
                  </a:txBody>
                  <a:tcPr marL="25400" marR="254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12065" marR="24130">
                        <a:lnSpc>
                          <a:spcPts val="1390"/>
                        </a:lnSpc>
                        <a:spcBef>
                          <a:spcPts val="0"/>
                        </a:spcBef>
                        <a:spcAft>
                          <a:spcPts val="0"/>
                        </a:spcAft>
                      </a:pPr>
                      <a:r>
                        <a:rPr lang="en-US" sz="1200" spc="45">
                          <a:solidFill>
                            <a:srgbClr val="000000"/>
                          </a:solidFill>
                          <a:latin typeface="Times New Roman"/>
                          <a:ea typeface="Times New Roman"/>
                          <a:cs typeface="Times New Roman"/>
                        </a:rPr>
                        <a:t>Ask whether an item is in a se­</a:t>
                      </a:r>
                      <a:r>
                        <a:rPr lang="en-US" sz="1200" spc="-35">
                          <a:solidFill>
                            <a:srgbClr val="000000"/>
                          </a:solidFill>
                          <a:latin typeface="Times New Roman"/>
                          <a:ea typeface="Times New Roman"/>
                          <a:cs typeface="Times New Roman"/>
                        </a:rPr>
                        <a:t>quence</a:t>
                      </a:r>
                      <a:endParaRPr lang="en-US" sz="1000">
                        <a:latin typeface="Times New Roman"/>
                        <a:ea typeface="Times New Roman"/>
                        <a:cs typeface="Times New Roman"/>
                      </a:endParaRPr>
                    </a:p>
                  </a:txBody>
                  <a:tcPr marL="25400" marR="254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r h="495208">
                <a:tc>
                  <a:txBody>
                    <a:bodyPr/>
                    <a:lstStyle/>
                    <a:p>
                      <a:pPr marL="0" marR="0" algn="ctr">
                        <a:lnSpc>
                          <a:spcPct val="115000"/>
                        </a:lnSpc>
                        <a:spcBef>
                          <a:spcPts val="0"/>
                        </a:spcBef>
                        <a:spcAft>
                          <a:spcPts val="0"/>
                        </a:spcAft>
                      </a:pPr>
                      <a:r>
                        <a:rPr lang="en-US" sz="1200" spc="-35">
                          <a:solidFill>
                            <a:srgbClr val="000000"/>
                          </a:solidFill>
                          <a:latin typeface="Times New Roman"/>
                          <a:ea typeface="Times New Roman"/>
                          <a:cs typeface="Times New Roman"/>
                        </a:rPr>
                        <a:t>Membership</a:t>
                      </a:r>
                      <a:endParaRPr lang="en-US" sz="1000">
                        <a:latin typeface="Times New Roman"/>
                        <a:ea typeface="Times New Roman"/>
                        <a:cs typeface="Times New Roman"/>
                      </a:endParaRPr>
                    </a:p>
                  </a:txBody>
                  <a:tcPr marL="25400" marR="254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200" spc="5">
                          <a:solidFill>
                            <a:srgbClr val="000000"/>
                          </a:solidFill>
                          <a:latin typeface="Times New Roman"/>
                          <a:ea typeface="Times New Roman"/>
                          <a:cs typeface="Times New Roman"/>
                        </a:rPr>
                        <a:t>not in</a:t>
                      </a:r>
                      <a:endParaRPr lang="en-US" sz="1000">
                        <a:latin typeface="Times New Roman"/>
                        <a:ea typeface="Times New Roman"/>
                        <a:cs typeface="Times New Roman"/>
                      </a:endParaRPr>
                    </a:p>
                  </a:txBody>
                  <a:tcPr marL="25400" marR="254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8890" marR="21590" indent="-3175">
                        <a:lnSpc>
                          <a:spcPts val="1370"/>
                        </a:lnSpc>
                        <a:spcBef>
                          <a:spcPts val="0"/>
                        </a:spcBef>
                        <a:spcAft>
                          <a:spcPts val="0"/>
                        </a:spcAft>
                      </a:pPr>
                      <a:r>
                        <a:rPr lang="en-US" sz="1200" spc="-5">
                          <a:solidFill>
                            <a:srgbClr val="000000"/>
                          </a:solidFill>
                          <a:latin typeface="Times New Roman"/>
                          <a:ea typeface="Times New Roman"/>
                          <a:cs typeface="Times New Roman"/>
                        </a:rPr>
                        <a:t>Ask whether an item is not in a se­</a:t>
                      </a:r>
                      <a:r>
                        <a:rPr lang="en-US" sz="1200" spc="-35">
                          <a:solidFill>
                            <a:srgbClr val="000000"/>
                          </a:solidFill>
                          <a:latin typeface="Times New Roman"/>
                          <a:ea typeface="Times New Roman"/>
                          <a:cs typeface="Times New Roman"/>
                        </a:rPr>
                        <a:t>quence</a:t>
                      </a:r>
                      <a:endParaRPr lang="en-US" sz="1000">
                        <a:latin typeface="Times New Roman"/>
                        <a:ea typeface="Times New Roman"/>
                        <a:cs typeface="Times New Roman"/>
                      </a:endParaRPr>
                    </a:p>
                  </a:txBody>
                  <a:tcPr marL="25400" marR="254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r h="495208">
                <a:tc>
                  <a:txBody>
                    <a:bodyPr/>
                    <a:lstStyle/>
                    <a:p>
                      <a:pPr marL="0" marR="0" algn="ctr">
                        <a:lnSpc>
                          <a:spcPct val="115000"/>
                        </a:lnSpc>
                        <a:spcBef>
                          <a:spcPts val="0"/>
                        </a:spcBef>
                        <a:spcAft>
                          <a:spcPts val="0"/>
                        </a:spcAft>
                      </a:pPr>
                      <a:r>
                        <a:rPr lang="en-US" sz="1200" spc="-25">
                          <a:solidFill>
                            <a:srgbClr val="000000"/>
                          </a:solidFill>
                          <a:latin typeface="Times New Roman"/>
                          <a:ea typeface="Times New Roman"/>
                          <a:cs typeface="Times New Roman"/>
                        </a:rPr>
                        <a:t>Length</a:t>
                      </a:r>
                      <a:endParaRPr lang="en-US" sz="1000">
                        <a:latin typeface="Times New Roman"/>
                        <a:ea typeface="Times New Roman"/>
                        <a:cs typeface="Times New Roman"/>
                      </a:endParaRPr>
                    </a:p>
                  </a:txBody>
                  <a:tcPr marL="25400" marR="254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100">
                          <a:solidFill>
                            <a:srgbClr val="000000"/>
                          </a:solidFill>
                          <a:latin typeface="Times New Roman"/>
                          <a:ea typeface="Times New Roman"/>
                          <a:cs typeface="Times New Roman"/>
                        </a:rPr>
                        <a:t>len</a:t>
                      </a:r>
                      <a:endParaRPr lang="en-US" sz="1000">
                        <a:latin typeface="Times New Roman"/>
                        <a:ea typeface="Times New Roman"/>
                        <a:cs typeface="Times New Roman"/>
                      </a:endParaRPr>
                    </a:p>
                  </a:txBody>
                  <a:tcPr marL="25400" marR="254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12065" marR="24130">
                        <a:lnSpc>
                          <a:spcPts val="1370"/>
                        </a:lnSpc>
                        <a:spcBef>
                          <a:spcPts val="0"/>
                        </a:spcBef>
                        <a:spcAft>
                          <a:spcPts val="0"/>
                        </a:spcAft>
                      </a:pPr>
                      <a:r>
                        <a:rPr lang="en-US" sz="1200" spc="-5">
                          <a:solidFill>
                            <a:srgbClr val="000000"/>
                          </a:solidFill>
                          <a:latin typeface="Times New Roman"/>
                          <a:ea typeface="Times New Roman"/>
                          <a:cs typeface="Times New Roman"/>
                        </a:rPr>
                        <a:t>Ask the number of items in the se­</a:t>
                      </a:r>
                      <a:r>
                        <a:rPr lang="en-US" sz="1200" spc="-35">
                          <a:solidFill>
                            <a:srgbClr val="000000"/>
                          </a:solidFill>
                          <a:latin typeface="Times New Roman"/>
                          <a:ea typeface="Times New Roman"/>
                          <a:cs typeface="Times New Roman"/>
                        </a:rPr>
                        <a:t>quence</a:t>
                      </a:r>
                      <a:endParaRPr lang="en-US" sz="1000">
                        <a:latin typeface="Times New Roman"/>
                        <a:ea typeface="Times New Roman"/>
                        <a:cs typeface="Times New Roman"/>
                      </a:endParaRPr>
                    </a:p>
                  </a:txBody>
                  <a:tcPr marL="25400" marR="254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6"/>
                  </a:ext>
                </a:extLst>
              </a:tr>
              <a:tr h="279647">
                <a:tc>
                  <a:txBody>
                    <a:bodyPr/>
                    <a:lstStyle/>
                    <a:p>
                      <a:pPr marL="0" marR="0" algn="ctr">
                        <a:lnSpc>
                          <a:spcPct val="115000"/>
                        </a:lnSpc>
                        <a:spcBef>
                          <a:spcPts val="0"/>
                        </a:spcBef>
                        <a:spcAft>
                          <a:spcPts val="0"/>
                        </a:spcAft>
                      </a:pPr>
                      <a:r>
                        <a:rPr lang="en-US" sz="1200" spc="-50">
                          <a:solidFill>
                            <a:srgbClr val="000000"/>
                          </a:solidFill>
                          <a:latin typeface="Times New Roman"/>
                          <a:ea typeface="Times New Roman"/>
                          <a:cs typeface="Times New Roman"/>
                        </a:rPr>
                        <a:t>Slicing</a:t>
                      </a:r>
                      <a:endParaRPr lang="en-US" sz="1000">
                        <a:latin typeface="Times New Roman"/>
                        <a:ea typeface="Times New Roman"/>
                        <a:cs typeface="Times New Roman"/>
                      </a:endParaRPr>
                    </a:p>
                  </a:txBody>
                  <a:tcPr marL="25400" marR="254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100">
                          <a:solidFill>
                            <a:srgbClr val="000000"/>
                          </a:solidFill>
                          <a:latin typeface="Times New Roman"/>
                          <a:ea typeface="Times New Roman"/>
                          <a:cs typeface="Times New Roman"/>
                        </a:rPr>
                        <a:t>[:]</a:t>
                      </a:r>
                      <a:endParaRPr lang="en-US" sz="1000">
                        <a:latin typeface="Times New Roman"/>
                        <a:ea typeface="Times New Roman"/>
                        <a:cs typeface="Times New Roman"/>
                      </a:endParaRPr>
                    </a:p>
                  </a:txBody>
                  <a:tcPr marL="25400" marR="254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12065" marR="0">
                        <a:lnSpc>
                          <a:spcPct val="115000"/>
                        </a:lnSpc>
                        <a:spcBef>
                          <a:spcPts val="0"/>
                        </a:spcBef>
                        <a:spcAft>
                          <a:spcPts val="0"/>
                        </a:spcAft>
                      </a:pPr>
                      <a:r>
                        <a:rPr lang="en-US" sz="1200" spc="5" dirty="0">
                          <a:solidFill>
                            <a:srgbClr val="000000"/>
                          </a:solidFill>
                          <a:latin typeface="Times New Roman"/>
                          <a:ea typeface="Times New Roman"/>
                          <a:cs typeface="Times New Roman"/>
                        </a:rPr>
                        <a:t>Extract a part of a sequence</a:t>
                      </a:r>
                      <a:endParaRPr lang="en-US" sz="1000" dirty="0">
                        <a:latin typeface="Times New Roman"/>
                        <a:ea typeface="Times New Roman"/>
                        <a:cs typeface="Times New Roman"/>
                      </a:endParaRPr>
                    </a:p>
                  </a:txBody>
                  <a:tcPr marL="25400" marR="254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7"/>
                  </a:ext>
                </a:extLst>
              </a:tr>
            </a:tbl>
          </a:graphicData>
        </a:graphic>
      </p:graphicFrame>
      <p:sp>
        <p:nvSpPr>
          <p:cNvPr id="1025" name="Rectangle 1"/>
          <p:cNvSpPr>
            <a:spLocks noChangeArrowheads="1"/>
          </p:cNvSpPr>
          <p:nvPr/>
        </p:nvSpPr>
        <p:spPr bwMode="auto">
          <a:xfrm>
            <a:off x="1981200" y="5227022"/>
            <a:ext cx="5638800" cy="30777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rgbClr val="000000"/>
                </a:solidFill>
                <a:effectLst/>
                <a:latin typeface="Arial" pitchFamily="34" charset="0"/>
                <a:ea typeface="Times New Roman" pitchFamily="18" charset="0"/>
                <a:cs typeface="Arial" pitchFamily="34" charset="0"/>
              </a:rPr>
              <a:t>Table 4.1      </a:t>
            </a:r>
            <a:r>
              <a:rPr kumimoji="0" lang="en-US" sz="1400" b="0" i="0" u="none" strike="noStrike" cap="none" normalizeH="0" baseline="0" dirty="0">
                <a:ln>
                  <a:noFill/>
                </a:ln>
                <a:solidFill>
                  <a:srgbClr val="000000"/>
                </a:solidFill>
                <a:effectLst/>
                <a:latin typeface="Arial" pitchFamily="34" charset="0"/>
                <a:ea typeface="Times New Roman" pitchFamily="18" charset="0"/>
                <a:cs typeface="Arial" pitchFamily="34" charset="0"/>
              </a:rPr>
              <a:t>Operations on any sequence (</a:t>
            </a:r>
            <a:r>
              <a:rPr kumimoji="0" lang="en-US" sz="1400" b="0" i="0" u="sng" strike="noStrike" cap="none" normalizeH="0" baseline="0" dirty="0">
                <a:ln>
                  <a:noFill/>
                </a:ln>
                <a:solidFill>
                  <a:srgbClr val="000000"/>
                </a:solidFill>
                <a:effectLst/>
                <a:latin typeface="Arial" pitchFamily="34" charset="0"/>
                <a:ea typeface="Times New Roman" pitchFamily="18" charset="0"/>
                <a:cs typeface="Arial" pitchFamily="34" charset="0"/>
              </a:rPr>
              <a:t>strings</a:t>
            </a:r>
            <a:r>
              <a:rPr kumimoji="0" lang="en-US" sz="1400" b="0" i="0" u="none" strike="noStrike" cap="none" normalizeH="0" baseline="0" dirty="0">
                <a:ln>
                  <a:noFill/>
                </a:ln>
                <a:solidFill>
                  <a:srgbClr val="000000"/>
                </a:solidFill>
                <a:effectLst/>
                <a:latin typeface="Arial" pitchFamily="34" charset="0"/>
                <a:ea typeface="Times New Roman" pitchFamily="18" charset="0"/>
                <a:cs typeface="Arial" pitchFamily="34" charset="0"/>
              </a:rPr>
              <a:t> or </a:t>
            </a:r>
            <a:r>
              <a:rPr kumimoji="0" lang="en-US" sz="1400" b="0" i="0" u="sng" strike="noStrike" cap="none" normalizeH="0" baseline="0" dirty="0">
                <a:ln>
                  <a:noFill/>
                </a:ln>
                <a:solidFill>
                  <a:srgbClr val="000000"/>
                </a:solidFill>
                <a:effectLst/>
                <a:latin typeface="Arial" pitchFamily="34" charset="0"/>
                <a:ea typeface="Times New Roman" pitchFamily="18" charset="0"/>
                <a:cs typeface="Arial" pitchFamily="34" charset="0"/>
              </a:rPr>
              <a:t>lists</a:t>
            </a:r>
            <a:r>
              <a:rPr kumimoji="0" lang="en-US" sz="1400" b="0" i="0" u="none" strike="noStrike" cap="none" normalizeH="0" baseline="0" dirty="0">
                <a:ln>
                  <a:noFill/>
                </a:ln>
                <a:solidFill>
                  <a:srgbClr val="000000"/>
                </a:solidFill>
                <a:effectLst/>
                <a:latin typeface="Arial" pitchFamily="34" charset="0"/>
                <a:ea typeface="Times New Roman" pitchFamily="18" charset="0"/>
                <a:cs typeface="Arial" pitchFamily="34" charset="0"/>
              </a:rPr>
              <a:t>) in Python</a:t>
            </a:r>
            <a:endParaRPr kumimoji="0" lang="en-US" sz="1400" b="0" i="0" u="none" strike="noStrike" cap="none" normalizeH="0" baseline="0" dirty="0">
              <a:ln>
                <a:noFill/>
              </a:ln>
              <a:solidFill>
                <a:schemeClr val="tx1"/>
              </a:solidFill>
              <a:effectLst/>
              <a:latin typeface="Arial" pitchFamily="34" charset="0"/>
              <a:cs typeface="Arial"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List Operations Examples</a:t>
            </a:r>
          </a:p>
        </p:txBody>
      </p:sp>
      <p:sp>
        <p:nvSpPr>
          <p:cNvPr id="4" name="Rectangle 3"/>
          <p:cNvSpPr/>
          <p:nvPr/>
        </p:nvSpPr>
        <p:spPr>
          <a:xfrm>
            <a:off x="1371600" y="1143000"/>
            <a:ext cx="6096000" cy="5262979"/>
          </a:xfrm>
          <a:prstGeom prst="rect">
            <a:avLst/>
          </a:prstGeom>
        </p:spPr>
        <p:txBody>
          <a:bodyPr wrap="square">
            <a:spAutoFit/>
          </a:bodyPr>
          <a:lstStyle/>
          <a:p>
            <a:r>
              <a:rPr lang="en-US" sz="1600" dirty="0"/>
              <a:t>&gt;&gt;&gt; </a:t>
            </a:r>
            <a:r>
              <a:rPr lang="en-US" sz="1600" dirty="0" err="1"/>
              <a:t>mylist</a:t>
            </a:r>
            <a:endParaRPr lang="en-US" sz="1600" dirty="0"/>
          </a:p>
          <a:p>
            <a:r>
              <a:rPr lang="en-US" sz="1600" dirty="0"/>
              <a:t>[1,  3,  'cat',  4.5]</a:t>
            </a:r>
          </a:p>
          <a:p>
            <a:r>
              <a:rPr lang="en-US" sz="1600" dirty="0"/>
              <a:t>&gt;&gt;&gt; </a:t>
            </a:r>
            <a:r>
              <a:rPr lang="en-US" sz="1600" dirty="0" err="1"/>
              <a:t>mylist</a:t>
            </a:r>
            <a:r>
              <a:rPr lang="en-US" sz="1600" dirty="0"/>
              <a:t> [2]</a:t>
            </a:r>
          </a:p>
          <a:p>
            <a:r>
              <a:rPr lang="en-US" sz="1600" dirty="0"/>
              <a:t>'cat'</a:t>
            </a:r>
          </a:p>
          <a:p>
            <a:r>
              <a:rPr lang="en-US" sz="1600" dirty="0"/>
              <a:t>&gt;&gt;&gt; </a:t>
            </a:r>
            <a:r>
              <a:rPr lang="en-US" sz="1600" dirty="0" err="1"/>
              <a:t>mylist+mylist</a:t>
            </a:r>
            <a:endParaRPr lang="en-US" sz="1600" dirty="0"/>
          </a:p>
          <a:p>
            <a:r>
              <a:rPr lang="en-US" sz="1600" dirty="0"/>
              <a:t>[1,  3,  'cat',  4.5,  1,  3,  'cat',  4.5]</a:t>
            </a:r>
          </a:p>
          <a:p>
            <a:r>
              <a:rPr lang="en-US" sz="1600" dirty="0"/>
              <a:t>&gt;&gt;&gt; </a:t>
            </a:r>
            <a:r>
              <a:rPr lang="en-US" sz="1600" dirty="0" err="1"/>
              <a:t>mylist</a:t>
            </a:r>
            <a:r>
              <a:rPr lang="en-US" sz="1600" dirty="0"/>
              <a:t>*3</a:t>
            </a:r>
          </a:p>
          <a:p>
            <a:r>
              <a:rPr lang="en-US" sz="1600" dirty="0"/>
              <a:t>[1,  3,  'cat',  4.5,  1,  3,  'cat',  4.5,  1,  3,  'cat',  4.5]</a:t>
            </a:r>
          </a:p>
          <a:p>
            <a:r>
              <a:rPr lang="en-US" sz="1600" dirty="0"/>
              <a:t>&gt;&gt;&gt; </a:t>
            </a:r>
            <a:r>
              <a:rPr lang="en-US" sz="1600" dirty="0" err="1"/>
              <a:t>len</a:t>
            </a:r>
            <a:r>
              <a:rPr lang="en-US" sz="1600" dirty="0"/>
              <a:t>(</a:t>
            </a:r>
            <a:r>
              <a:rPr lang="en-US" sz="1600" dirty="0" err="1"/>
              <a:t>mylist</a:t>
            </a:r>
            <a:r>
              <a:rPr lang="en-US" sz="1600" dirty="0"/>
              <a:t>)</a:t>
            </a:r>
          </a:p>
          <a:p>
            <a:r>
              <a:rPr lang="en-US" sz="1600" dirty="0"/>
              <a:t>4</a:t>
            </a:r>
          </a:p>
          <a:p>
            <a:r>
              <a:rPr lang="en-US" sz="1600" dirty="0"/>
              <a:t>&gt;&gt;&gt; </a:t>
            </a:r>
            <a:r>
              <a:rPr lang="en-US" sz="1600" dirty="0" err="1"/>
              <a:t>len</a:t>
            </a:r>
            <a:r>
              <a:rPr lang="en-US" sz="1600" dirty="0"/>
              <a:t>(</a:t>
            </a:r>
            <a:r>
              <a:rPr lang="en-US" sz="1600" dirty="0" err="1"/>
              <a:t>mylist</a:t>
            </a:r>
            <a:r>
              <a:rPr lang="en-US" sz="1600" dirty="0"/>
              <a:t>*4)</a:t>
            </a:r>
          </a:p>
          <a:p>
            <a:r>
              <a:rPr lang="en-US" sz="1600" dirty="0"/>
              <a:t>16</a:t>
            </a:r>
          </a:p>
          <a:p>
            <a:r>
              <a:rPr lang="en-US" sz="1600" dirty="0"/>
              <a:t>&gt;&gt;&gt; </a:t>
            </a:r>
            <a:r>
              <a:rPr lang="en-US" sz="1600" dirty="0" err="1"/>
              <a:t>mylist</a:t>
            </a:r>
            <a:r>
              <a:rPr lang="en-US" sz="1600" dirty="0"/>
              <a:t> [1:3]</a:t>
            </a:r>
          </a:p>
          <a:p>
            <a:r>
              <a:rPr lang="en-US" sz="1600" dirty="0"/>
              <a:t>[3,  'cat']</a:t>
            </a:r>
          </a:p>
          <a:p>
            <a:r>
              <a:rPr lang="en-US" sz="1600" dirty="0"/>
              <a:t>&gt;&gt;&gt; 3 in </a:t>
            </a:r>
            <a:r>
              <a:rPr lang="en-US" sz="1600" dirty="0" err="1"/>
              <a:t>mylist</a:t>
            </a:r>
            <a:endParaRPr lang="en-US" sz="1600" dirty="0"/>
          </a:p>
          <a:p>
            <a:r>
              <a:rPr lang="en-US" sz="1600" dirty="0"/>
              <a:t>True</a:t>
            </a:r>
          </a:p>
          <a:p>
            <a:r>
              <a:rPr lang="en-US" sz="1600" dirty="0"/>
              <a:t>&gt;&gt;&gt;  "dog"   in </a:t>
            </a:r>
            <a:r>
              <a:rPr lang="en-US" sz="1600" dirty="0" err="1"/>
              <a:t>mylist</a:t>
            </a:r>
            <a:endParaRPr lang="en-US" sz="1600" dirty="0"/>
          </a:p>
          <a:p>
            <a:r>
              <a:rPr lang="en-US" sz="1600" dirty="0"/>
              <a:t>False</a:t>
            </a:r>
          </a:p>
          <a:p>
            <a:r>
              <a:rPr lang="en-US" sz="1600" dirty="0"/>
              <a:t>&gt;&gt;&gt; del </a:t>
            </a:r>
            <a:r>
              <a:rPr lang="en-US" sz="1600" dirty="0" err="1"/>
              <a:t>mylist</a:t>
            </a:r>
            <a:r>
              <a:rPr lang="en-US" sz="1600" dirty="0"/>
              <a:t>[2]</a:t>
            </a:r>
          </a:p>
          <a:p>
            <a:r>
              <a:rPr lang="en-US" sz="1600" dirty="0"/>
              <a:t>&gt;&gt;&gt; </a:t>
            </a:r>
            <a:r>
              <a:rPr lang="en-US" sz="1600" dirty="0" err="1"/>
              <a:t>mylist</a:t>
            </a:r>
            <a:endParaRPr lang="en-US" sz="1600" dirty="0"/>
          </a:p>
          <a:p>
            <a:r>
              <a:rPr lang="en-US" sz="1600" dirty="0"/>
              <a:t>[1,  3,  4.5]</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4">
                                            <p:txEl>
                                              <p:pRg st="13" end="13"/>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4">
                                            <p:txEl>
                                              <p:pRg st="14" end="14"/>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4">
                                            <p:txEl>
                                              <p:pRg st="15" end="15"/>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4">
                                            <p:txEl>
                                              <p:pRg st="16" end="16"/>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4">
                                            <p:txEl>
                                              <p:pRg st="17" end="17"/>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4">
                                            <p:txEl>
                                              <p:pRg st="18" end="18"/>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4">
                                            <p:txEl>
                                              <p:pRg st="19" end="19"/>
                                            </p:txEl>
                                          </p:spTgt>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4">
                                            <p:txEl>
                                              <p:pRg st="20" end="2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Mutability of Strings and Lists</a:t>
            </a:r>
            <a:br>
              <a:rPr lang="en-US" dirty="0"/>
            </a:br>
            <a:r>
              <a:rPr lang="en-US" dirty="0"/>
              <a:t>(Strings </a:t>
            </a:r>
            <a:r>
              <a:rPr lang="en-US" b="1" dirty="0"/>
              <a:t>not</a:t>
            </a:r>
            <a:r>
              <a:rPr lang="en-US" dirty="0"/>
              <a:t> mutable, lists </a:t>
            </a:r>
            <a:r>
              <a:rPr lang="en-US" b="1" dirty="0"/>
              <a:t>are</a:t>
            </a:r>
            <a:r>
              <a:rPr lang="en-US" dirty="0"/>
              <a:t> mutable)</a:t>
            </a:r>
          </a:p>
        </p:txBody>
      </p:sp>
      <p:sp>
        <p:nvSpPr>
          <p:cNvPr id="4" name="Rectangle 3"/>
          <p:cNvSpPr/>
          <p:nvPr/>
        </p:nvSpPr>
        <p:spPr>
          <a:xfrm>
            <a:off x="1219200" y="1600200"/>
            <a:ext cx="6934200" cy="4093428"/>
          </a:xfrm>
          <a:prstGeom prst="rect">
            <a:avLst/>
          </a:prstGeom>
        </p:spPr>
        <p:txBody>
          <a:bodyPr wrap="square">
            <a:spAutoFit/>
          </a:bodyPr>
          <a:lstStyle/>
          <a:p>
            <a:r>
              <a:rPr lang="en-US" sz="2000" dirty="0"/>
              <a:t>&gt;&gt;&gt; name="Bob"</a:t>
            </a:r>
          </a:p>
          <a:p>
            <a:r>
              <a:rPr lang="en-US" sz="2000" dirty="0"/>
              <a:t>&gt;&gt;&gt; name[0]="R"</a:t>
            </a:r>
          </a:p>
          <a:p>
            <a:r>
              <a:rPr lang="en-US" sz="2000" dirty="0" err="1">
                <a:solidFill>
                  <a:srgbClr val="FF0000"/>
                </a:solidFill>
              </a:rPr>
              <a:t>Traceback</a:t>
            </a:r>
            <a:r>
              <a:rPr lang="en-US" sz="2000" dirty="0">
                <a:solidFill>
                  <a:srgbClr val="FF0000"/>
                </a:solidFill>
              </a:rPr>
              <a:t> (most recent call last):</a:t>
            </a:r>
          </a:p>
          <a:p>
            <a:r>
              <a:rPr lang="en-US" sz="2000" dirty="0">
                <a:solidFill>
                  <a:srgbClr val="FF0000"/>
                </a:solidFill>
              </a:rPr>
              <a:t>  File "&lt;pyshell#1&gt;", line 1, in &lt;module&gt;</a:t>
            </a:r>
          </a:p>
          <a:p>
            <a:r>
              <a:rPr lang="en-US" sz="2000" dirty="0">
                <a:solidFill>
                  <a:srgbClr val="FF0000"/>
                </a:solidFill>
              </a:rPr>
              <a:t>    name[0]="R"</a:t>
            </a:r>
          </a:p>
          <a:p>
            <a:r>
              <a:rPr lang="en-US" sz="2000" dirty="0" err="1">
                <a:solidFill>
                  <a:srgbClr val="FF0000"/>
                </a:solidFill>
              </a:rPr>
              <a:t>TypeError</a:t>
            </a:r>
            <a:r>
              <a:rPr lang="en-US" sz="2000" dirty="0">
                <a:solidFill>
                  <a:srgbClr val="FF0000"/>
                </a:solidFill>
              </a:rPr>
              <a:t>: '</a:t>
            </a:r>
            <a:r>
              <a:rPr lang="en-US" sz="2000" dirty="0" err="1">
                <a:solidFill>
                  <a:srgbClr val="FF0000"/>
                </a:solidFill>
              </a:rPr>
              <a:t>str</a:t>
            </a:r>
            <a:r>
              <a:rPr lang="en-US" sz="2000" dirty="0">
                <a:solidFill>
                  <a:srgbClr val="FF0000"/>
                </a:solidFill>
              </a:rPr>
              <a:t>' object does not support item assignment</a:t>
            </a:r>
          </a:p>
          <a:p>
            <a:r>
              <a:rPr lang="en-US" sz="2000" dirty="0"/>
              <a:t>&gt;&gt;&gt; </a:t>
            </a:r>
            <a:r>
              <a:rPr lang="en-US" sz="2000" dirty="0" err="1"/>
              <a:t>changelist</a:t>
            </a:r>
            <a:r>
              <a:rPr lang="en-US" sz="2000" dirty="0"/>
              <a:t> = [1, 2, "buckle my shoe" , 3 ,4, "shut the door"]</a:t>
            </a:r>
          </a:p>
          <a:p>
            <a:r>
              <a:rPr lang="en-US" sz="2000" dirty="0"/>
              <a:t>&gt;&gt;&gt; </a:t>
            </a:r>
            <a:r>
              <a:rPr lang="en-US" sz="2000" dirty="0" err="1"/>
              <a:t>changelist</a:t>
            </a:r>
            <a:endParaRPr lang="en-US" sz="2000" dirty="0"/>
          </a:p>
          <a:p>
            <a:r>
              <a:rPr lang="en-US" sz="2000" dirty="0"/>
              <a:t>[1, 2, 'buckle my shoe', 3, 4, 'shut the door']</a:t>
            </a:r>
          </a:p>
          <a:p>
            <a:r>
              <a:rPr lang="en-US" sz="2000" dirty="0"/>
              <a:t>&gt;&gt;&gt; </a:t>
            </a:r>
            <a:r>
              <a:rPr lang="en-US" sz="2000" dirty="0" err="1"/>
              <a:t>changelist</a:t>
            </a:r>
            <a:r>
              <a:rPr lang="en-US" sz="2000" dirty="0"/>
              <a:t>[2] = "the sky is blue"</a:t>
            </a:r>
          </a:p>
          <a:p>
            <a:r>
              <a:rPr lang="en-US" sz="2000" dirty="0"/>
              <a:t>&gt;&gt;&gt; </a:t>
            </a:r>
            <a:r>
              <a:rPr lang="en-US" sz="2000" dirty="0" err="1"/>
              <a:t>changelist</a:t>
            </a:r>
            <a:endParaRPr lang="en-US" sz="2000" dirty="0"/>
          </a:p>
          <a:p>
            <a:r>
              <a:rPr lang="en-US" sz="2000" dirty="0"/>
              <a:t>[1, 2, 'the sky is blue', 3, 4, 'shut the door']</a:t>
            </a:r>
          </a:p>
          <a:p>
            <a:endParaRPr lang="en-US" sz="20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3664</TotalTime>
  <Words>1553</Words>
  <Application>Microsoft Office PowerPoint</Application>
  <PresentationFormat>On-screen Show (4:3)</PresentationFormat>
  <Paragraphs>216</Paragraphs>
  <Slides>16</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Times New Roman</vt:lpstr>
      <vt:lpstr>Office Theme</vt:lpstr>
      <vt:lpstr>COS 120 – Introduction to Computational Problem Solving</vt:lpstr>
      <vt:lpstr>Data</vt:lpstr>
      <vt:lpstr>Data Storage</vt:lpstr>
      <vt:lpstr>Strings</vt:lpstr>
      <vt:lpstr>Lists</vt:lpstr>
      <vt:lpstr>Lists</vt:lpstr>
      <vt:lpstr>Operations on any Sequential Collection</vt:lpstr>
      <vt:lpstr>List Operations Examples</vt:lpstr>
      <vt:lpstr>Mutability of Strings and Lists (Strings not mutable, lists are mutable)</vt:lpstr>
      <vt:lpstr>List Referencing (not like strings) </vt:lpstr>
      <vt:lpstr>Simple List Problem</vt:lpstr>
      <vt:lpstr>List Function</vt:lpstr>
      <vt:lpstr>Methods for Manipulating Lists</vt:lpstr>
      <vt:lpstr>List Methods Demonstration</vt:lpstr>
      <vt:lpstr>List Methods Demonstration</vt:lpstr>
      <vt:lpstr>String Methods –Split Produces a List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COS 120 – Introduction to Problem Solving &amp; Programming</dc:title>
  <dc:creator>arwhite</dc:creator>
  <cp:lastModifiedBy>Heather Dalton</cp:lastModifiedBy>
  <cp:revision>179</cp:revision>
  <dcterms:created xsi:type="dcterms:W3CDTF">2010-08-31T18:49:08Z</dcterms:created>
  <dcterms:modified xsi:type="dcterms:W3CDTF">2019-11-25T22:32:58Z</dcterms:modified>
</cp:coreProperties>
</file>