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6" r:id="rId12"/>
    <p:sldId id="281" r:id="rId13"/>
    <p:sldId id="278" r:id="rId14"/>
    <p:sldId id="279" r:id="rId15"/>
    <p:sldId id="280" r:id="rId16"/>
    <p:sldId id="277" r:id="rId17"/>
    <p:sldId id="282" r:id="rId18"/>
    <p:sldId id="265" r:id="rId19"/>
    <p:sldId id="267" r:id="rId20"/>
    <p:sldId id="266" r:id="rId21"/>
    <p:sldId id="268" r:id="rId22"/>
    <p:sldId id="269" r:id="rId23"/>
    <p:sldId id="270" r:id="rId24"/>
    <p:sldId id="271" r:id="rId25"/>
    <p:sldId id="272" r:id="rId26"/>
    <p:sldId id="273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>
      <p:cViewPr varScale="1">
        <p:scale>
          <a:sx n="59" d="100"/>
          <a:sy n="59" d="100"/>
        </p:scale>
        <p:origin x="33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EF2E-962B-4C75-9121-2558BFE336D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7A3D-A689-4A8D-B3BA-CFA463C20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14800" y="63246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</a:t>
            </a:r>
            <a:fld id="{5D4F52FE-3821-4485-8C17-69E7FF25BE81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120 – Introduction to Computational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Chapter 4 – Python Lists and Dictionaries (Part 2)</a:t>
            </a:r>
          </a:p>
          <a:p>
            <a:r>
              <a:rPr lang="en-US" dirty="0"/>
              <a:t>Miller and </a:t>
            </a:r>
            <a:r>
              <a:rPr lang="en-US" dirty="0" err="1"/>
              <a:t>Ranum</a:t>
            </a:r>
            <a:r>
              <a:rPr lang="en-US"/>
              <a:t>, “Python Programming in Context”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via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[5,14,12,14,12,13,12,15,15,13,15,9]</a:t>
            </a:r>
          </a:p>
          <a:p>
            <a:r>
              <a:rPr lang="en-US" dirty="0"/>
              <a:t>You should figure the mode by hand</a:t>
            </a:r>
          </a:p>
          <a:p>
            <a:r>
              <a:rPr lang="en-US" dirty="0"/>
              <a:t>Thinking in terms of lists, what is the algorithm?</a:t>
            </a:r>
          </a:p>
          <a:p>
            <a:r>
              <a:rPr lang="en-US" dirty="0"/>
              <a:t>A hint is to make use of parallel lists, e.g.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nameList</a:t>
            </a:r>
            <a:r>
              <a:rPr lang="en-US" dirty="0"/>
              <a:t>=[“George”, “Sue”, “Bob”]</a:t>
            </a:r>
          </a:p>
          <a:p>
            <a:pPr lvl="2">
              <a:buNone/>
            </a:pPr>
            <a:r>
              <a:rPr lang="en-US" sz="2800" dirty="0" err="1"/>
              <a:t>ageList</a:t>
            </a:r>
            <a:r>
              <a:rPr lang="en-US" sz="2800" dirty="0"/>
              <a:t>=[18,22,19]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dirty="0"/>
              <a:t>Let’s develop this algorithm together . .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Animated Walkthrough (not complete)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441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modeByParallelLists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itemList</a:t>
            </a:r>
            <a:r>
              <a:rPr lang="en-US" dirty="0"/>
              <a:t>=[]</a:t>
            </a:r>
          </a:p>
          <a:p>
            <a:r>
              <a:rPr lang="en-US" dirty="0"/>
              <a:t>    </a:t>
            </a:r>
            <a:r>
              <a:rPr lang="en-US" dirty="0" err="1"/>
              <a:t>countList</a:t>
            </a:r>
            <a:r>
              <a:rPr lang="en-US" dirty="0"/>
              <a:t>=[]</a:t>
            </a:r>
          </a:p>
          <a:p>
            <a:r>
              <a:rPr lang="en-US" dirty="0"/>
              <a:t>    for </a:t>
            </a:r>
            <a:r>
              <a:rPr lang="en-US" dirty="0" err="1"/>
              <a:t>thisItem</a:t>
            </a:r>
            <a:r>
              <a:rPr lang="en-US" dirty="0"/>
              <a:t> in </a:t>
            </a:r>
            <a:r>
              <a:rPr lang="en-US" dirty="0" err="1"/>
              <a:t>lst</a:t>
            </a:r>
            <a:r>
              <a:rPr lang="en-US" dirty="0"/>
              <a:t>:</a:t>
            </a:r>
          </a:p>
          <a:p>
            <a:r>
              <a:rPr lang="en-US" dirty="0"/>
              <a:t>        if </a:t>
            </a:r>
            <a:r>
              <a:rPr lang="en-US" dirty="0" err="1"/>
              <a:t>thisItem</a:t>
            </a:r>
            <a:r>
              <a:rPr lang="en-US" dirty="0"/>
              <a:t> not in </a:t>
            </a:r>
            <a:r>
              <a:rPr lang="en-US" dirty="0" err="1"/>
              <a:t>itemList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itemList.append</a:t>
            </a:r>
            <a:r>
              <a:rPr lang="en-US" dirty="0"/>
              <a:t>(</a:t>
            </a:r>
            <a:r>
              <a:rPr lang="en-US" dirty="0" err="1"/>
              <a:t>thisItem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countList.append</a:t>
            </a:r>
            <a:r>
              <a:rPr lang="en-US" dirty="0"/>
              <a:t>(1)</a:t>
            </a:r>
          </a:p>
          <a:p>
            <a:r>
              <a:rPr lang="en-US" dirty="0"/>
              <a:t>        else: </a:t>
            </a:r>
          </a:p>
          <a:p>
            <a:r>
              <a:rPr lang="en-US" dirty="0"/>
              <a:t>           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itemList.index</a:t>
            </a:r>
            <a:r>
              <a:rPr lang="en-US" dirty="0"/>
              <a:t>(</a:t>
            </a:r>
            <a:r>
              <a:rPr lang="en-US" dirty="0" err="1"/>
              <a:t>thisItem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countList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]=</a:t>
            </a:r>
            <a:r>
              <a:rPr lang="en-US" dirty="0" err="1"/>
              <a:t>countList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]+1</a:t>
            </a:r>
          </a:p>
          <a:p>
            <a:r>
              <a:rPr lang="en-US" dirty="0"/>
              <a:t>    </a:t>
            </a:r>
            <a:r>
              <a:rPr lang="en-US" dirty="0" err="1"/>
              <a:t>theMax</a:t>
            </a:r>
            <a:r>
              <a:rPr lang="en-US" dirty="0"/>
              <a:t>=max(</a:t>
            </a:r>
            <a:r>
              <a:rPr lang="en-US" dirty="0" err="1"/>
              <a:t>countList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modeList</a:t>
            </a:r>
            <a:r>
              <a:rPr lang="en-US" dirty="0"/>
              <a:t>=[]</a:t>
            </a:r>
          </a:p>
          <a:p>
            <a:r>
              <a:rPr lang="en-US" dirty="0"/>
              <a:t>    for </a:t>
            </a:r>
            <a:r>
              <a:rPr lang="en-US" dirty="0" err="1"/>
              <a:t>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countList</a:t>
            </a:r>
            <a:r>
              <a:rPr lang="en-US" dirty="0"/>
              <a:t>)):</a:t>
            </a:r>
          </a:p>
          <a:p>
            <a:r>
              <a:rPr lang="en-US" dirty="0"/>
              <a:t>        if </a:t>
            </a:r>
            <a:r>
              <a:rPr lang="en-US" dirty="0" err="1"/>
              <a:t>countList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]==</a:t>
            </a:r>
            <a:r>
              <a:rPr lang="en-US" dirty="0" err="1"/>
              <a:t>theMax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modeList.append</a:t>
            </a:r>
            <a:r>
              <a:rPr lang="en-US" dirty="0"/>
              <a:t>(</a:t>
            </a:r>
            <a:r>
              <a:rPr lang="en-US" dirty="0" err="1"/>
              <a:t>itemList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  <a:p>
            <a:r>
              <a:rPr lang="en-US" dirty="0"/>
              <a:t>    return </a:t>
            </a:r>
            <a:r>
              <a:rPr lang="en-US" dirty="0" err="1"/>
              <a:t>modeList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72218" y="1836351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[3,7,7,1,3,5,9]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1555577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5121" y="1535548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82511" y="2959445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9192" y="3745475"/>
            <a:ext cx="990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thisItem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68095" y="2697207"/>
            <a:ext cx="97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itemList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4857" y="2967685"/>
            <a:ext cx="68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50441" y="2705447"/>
            <a:ext cx="1125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countList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22901" y="2033941"/>
            <a:ext cx="38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^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7541" y="5943600"/>
            <a:ext cx="385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6024" y="6019800"/>
            <a:ext cx="3137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aList</a:t>
            </a:r>
            <a:r>
              <a:rPr lang="en-US" dirty="0"/>
              <a:t>=[3,7,7,1,3,5,9]</a:t>
            </a:r>
          </a:p>
          <a:p>
            <a:r>
              <a:rPr lang="en-US" dirty="0"/>
              <a:t>&gt;&gt;&gt; </a:t>
            </a:r>
            <a:r>
              <a:rPr lang="en-US" dirty="0" err="1"/>
              <a:t>modeByParallelLists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86994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6586E-6 L 0.00086 0.039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List-Based Approaches to Calculating the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of the problem is keeping track of the numbers or items and the count of how many times they occur</a:t>
            </a:r>
          </a:p>
          <a:p>
            <a:r>
              <a:rPr lang="en-US" dirty="0"/>
              <a:t>Dictionary is one obvious way (when we learn about dictionaries!)</a:t>
            </a:r>
          </a:p>
          <a:p>
            <a:r>
              <a:rPr lang="en-US" dirty="0"/>
              <a:t>Sparse List (where each number acts as an index to the list) is another, but what is the limitation?</a:t>
            </a:r>
          </a:p>
          <a:p>
            <a:r>
              <a:rPr lang="en-US" dirty="0"/>
              <a:t>Can you think of at least one other approach besides our parallel list approach we first implemented? </a:t>
            </a:r>
          </a:p>
        </p:txBody>
      </p:sp>
    </p:spTree>
    <p:extLst>
      <p:ext uri="{BB962C8B-B14F-4D97-AF65-F5344CB8AC3E}">
        <p14:creationId xmlns:p14="http://schemas.microsoft.com/office/powerpoint/2010/main" val="112362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List Only Mode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count list (sparse list) that is equal in size to the largest number in our list of numbers + 1, filled with 0’s</a:t>
            </a:r>
          </a:p>
          <a:p>
            <a:r>
              <a:rPr lang="en-US" dirty="0"/>
              <a:t>Iterate through the original list of numbers, using each number as an index into the count list (sparse list), adding one to that index location</a:t>
            </a:r>
          </a:p>
          <a:p>
            <a:r>
              <a:rPr lang="en-US" dirty="0"/>
              <a:t>Find the max of the count list (sparse list)</a:t>
            </a:r>
          </a:p>
          <a:p>
            <a:r>
              <a:rPr lang="en-US" dirty="0"/>
              <a:t>Create an empty </a:t>
            </a:r>
            <a:r>
              <a:rPr lang="en-US" dirty="0" err="1"/>
              <a:t>modelist</a:t>
            </a:r>
            <a:endParaRPr lang="en-US" dirty="0"/>
          </a:p>
          <a:p>
            <a:r>
              <a:rPr lang="en-US" dirty="0"/>
              <a:t>Iterate through the count list (sparse list), appending the index of each value that matches the max into the </a:t>
            </a:r>
            <a:r>
              <a:rPr lang="en-US" dirty="0" err="1"/>
              <a:t>modelist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4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List Only Mode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modeViaList</a:t>
            </a:r>
            <a:r>
              <a:rPr lang="en-US" sz="2400" dirty="0"/>
              <a:t>(</a:t>
            </a:r>
            <a:r>
              <a:rPr lang="en-US" sz="2400" dirty="0" err="1"/>
              <a:t>aList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sparseModeList</a:t>
            </a:r>
            <a:r>
              <a:rPr lang="en-US" sz="2400" dirty="0"/>
              <a:t>=[]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range(max(</a:t>
            </a:r>
            <a:r>
              <a:rPr lang="en-US" sz="2400" dirty="0" err="1"/>
              <a:t>aList</a:t>
            </a:r>
            <a:r>
              <a:rPr lang="en-US" sz="2400" dirty="0"/>
              <a:t>)+1):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sparseModeList.append</a:t>
            </a:r>
            <a:r>
              <a:rPr lang="en-US" sz="2400" dirty="0"/>
              <a:t>(0)</a:t>
            </a:r>
          </a:p>
          <a:p>
            <a:r>
              <a:rPr lang="en-US" sz="2400" dirty="0"/>
              <a:t>    for item in </a:t>
            </a:r>
            <a:r>
              <a:rPr lang="en-US" sz="2400" dirty="0" err="1"/>
              <a:t>aList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sparseModeList</a:t>
            </a:r>
            <a:r>
              <a:rPr lang="en-US" sz="2400" dirty="0"/>
              <a:t>[item]=</a:t>
            </a:r>
            <a:r>
              <a:rPr lang="en-US" sz="2400" dirty="0" err="1"/>
              <a:t>sparseModeList</a:t>
            </a:r>
            <a:r>
              <a:rPr lang="en-US" sz="2400" dirty="0"/>
              <a:t>[item]+1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maxCount</a:t>
            </a:r>
            <a:r>
              <a:rPr lang="en-US" sz="2400" dirty="0"/>
              <a:t>=max(</a:t>
            </a:r>
            <a:r>
              <a:rPr lang="en-US" sz="2400" dirty="0" err="1"/>
              <a:t>sparseModeList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modeList</a:t>
            </a:r>
            <a:r>
              <a:rPr lang="en-US" sz="2400" dirty="0"/>
              <a:t>=[]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sparseModeList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sparseModeList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]==</a:t>
            </a:r>
            <a:r>
              <a:rPr lang="en-US" sz="2400" dirty="0" err="1"/>
              <a:t>maxCount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modeList.append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modeList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1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List Only Mode Code 2 – Another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38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lst</a:t>
            </a:r>
            <a:r>
              <a:rPr lang="en-US" sz="2000" dirty="0"/>
              <a:t>=[3,2,1,3,4,2,5,7,5,5,3,1,2,1]</a:t>
            </a:r>
          </a:p>
          <a:p>
            <a:endParaRPr lang="en-US" sz="2000" dirty="0"/>
          </a:p>
          <a:p>
            <a:r>
              <a:rPr lang="en-US" sz="2000" dirty="0"/>
              <a:t>def </a:t>
            </a:r>
            <a:r>
              <a:rPr lang="en-US" sz="2000" dirty="0" err="1"/>
              <a:t>listModes</a:t>
            </a:r>
            <a:r>
              <a:rPr lang="en-US" sz="2000" dirty="0"/>
              <a:t>(</a:t>
            </a:r>
            <a:r>
              <a:rPr lang="en-US" sz="2000" dirty="0" err="1"/>
              <a:t>alist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modeList</a:t>
            </a:r>
            <a:r>
              <a:rPr lang="en-US" sz="2000" dirty="0"/>
              <a:t>=[0]</a:t>
            </a:r>
          </a:p>
          <a:p>
            <a:r>
              <a:rPr lang="en-US" sz="2000" dirty="0"/>
              <a:t>    for item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alist.count</a:t>
            </a:r>
            <a:r>
              <a:rPr lang="en-US" sz="2000" dirty="0"/>
              <a:t>(</a:t>
            </a:r>
            <a:r>
              <a:rPr lang="en-US" sz="2000" dirty="0" err="1"/>
              <a:t>modeList</a:t>
            </a:r>
            <a:r>
              <a:rPr lang="en-US" sz="2000" dirty="0"/>
              <a:t>[-1])&lt;</a:t>
            </a:r>
            <a:r>
              <a:rPr lang="en-US" sz="2000" dirty="0" err="1"/>
              <a:t>alist.count</a:t>
            </a:r>
            <a:r>
              <a:rPr lang="en-US" sz="2000" dirty="0"/>
              <a:t>(item):</a:t>
            </a:r>
          </a:p>
          <a:p>
            <a:r>
              <a:rPr lang="en-US" sz="2000" dirty="0"/>
              <a:t> 	</a:t>
            </a:r>
            <a:r>
              <a:rPr lang="en-US" sz="2000" dirty="0" err="1"/>
              <a:t>modeList</a:t>
            </a:r>
            <a:r>
              <a:rPr lang="en-US" sz="2000" dirty="0"/>
              <a:t> =[item]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alist.count</a:t>
            </a:r>
            <a:r>
              <a:rPr lang="en-US" sz="2000" dirty="0"/>
              <a:t>(</a:t>
            </a:r>
            <a:r>
              <a:rPr lang="en-US" sz="2000" dirty="0" err="1"/>
              <a:t>modeList</a:t>
            </a:r>
            <a:r>
              <a:rPr lang="en-US" sz="2000" dirty="0"/>
              <a:t>[-1])==</a:t>
            </a:r>
            <a:r>
              <a:rPr lang="en-US" sz="2000" dirty="0" err="1"/>
              <a:t>alist.count</a:t>
            </a:r>
            <a:r>
              <a:rPr lang="en-US" sz="2000" dirty="0"/>
              <a:t>(item) and item not in </a:t>
            </a:r>
            <a:r>
              <a:rPr lang="en-US" sz="2000" dirty="0" err="1"/>
              <a:t>modeList</a:t>
            </a:r>
            <a:r>
              <a:rPr lang="en-US" sz="2000" dirty="0"/>
              <a:t> :</a:t>
            </a:r>
          </a:p>
          <a:p>
            <a:r>
              <a:rPr lang="en-US" sz="2000" dirty="0"/>
              <a:t> 	</a:t>
            </a:r>
            <a:r>
              <a:rPr lang="en-US" sz="2000" dirty="0" err="1"/>
              <a:t>modeList.append</a:t>
            </a:r>
            <a:r>
              <a:rPr lang="en-US" sz="2000" dirty="0"/>
              <a:t>(item)</a:t>
            </a:r>
          </a:p>
          <a:p>
            <a:r>
              <a:rPr lang="en-US" sz="2000" dirty="0"/>
              <a:t>    return(</a:t>
            </a:r>
            <a:r>
              <a:rPr lang="en-US" sz="2000" dirty="0" err="1"/>
              <a:t>modeList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4800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algorithm implemented by this code?  Is it correct?  Is it the most efficient way of doing this?</a:t>
            </a:r>
          </a:p>
        </p:txBody>
      </p:sp>
    </p:spTree>
    <p:extLst>
      <p:ext uri="{BB962C8B-B14F-4D97-AF65-F5344CB8AC3E}">
        <p14:creationId xmlns:p14="http://schemas.microsoft.com/office/powerpoint/2010/main" val="40948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Lists can contain any kind of object – including other lists!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=[1,2,3]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=[12,2,84,”hello”]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Xlist.append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[1,2,3,[12,2,84,”hello”]]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[12,2,84,”hello”]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[3][3]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”hello”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[3][3][1]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How would you represent the contents of a tic-tac-toe board?</a:t>
            </a:r>
          </a:p>
        </p:txBody>
      </p:sp>
    </p:spTree>
    <p:extLst>
      <p:ext uri="{BB962C8B-B14F-4D97-AF65-F5344CB8AC3E}">
        <p14:creationId xmlns:p14="http://schemas.microsoft.com/office/powerpoint/2010/main" val="236297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4"/>
            <a:ext cx="8229600" cy="1143000"/>
          </a:xfrm>
        </p:spPr>
        <p:txBody>
          <a:bodyPr/>
          <a:lstStyle/>
          <a:p>
            <a:r>
              <a:rPr lang="en-US" dirty="0"/>
              <a:t>Tic </a:t>
            </a:r>
            <a:r>
              <a:rPr lang="en-US" dirty="0" err="1"/>
              <a:t>Tac</a:t>
            </a:r>
            <a:r>
              <a:rPr lang="en-US" dirty="0"/>
              <a:t> Toe Board Representation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00400" y="2133600"/>
            <a:ext cx="27432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1219200"/>
            <a:ext cx="0" cy="27432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029200" y="1219200"/>
            <a:ext cx="17929" cy="27432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00400" y="3048000"/>
            <a:ext cx="27432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" y="1600200"/>
            <a:ext cx="2362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rows, 3 columns, so perhaps:</a:t>
            </a:r>
          </a:p>
          <a:p>
            <a:pPr marL="342900" indent="-342900">
              <a:buAutoNum type="arabicParenR"/>
            </a:pPr>
            <a:r>
              <a:rPr lang="en-US" dirty="0"/>
              <a:t>3 separate lists (one for each row, containing 3 values each)? Why a bad idea?</a:t>
            </a:r>
          </a:p>
          <a:p>
            <a:pPr marL="342900" indent="-342900">
              <a:buAutoNum type="arabicParenR"/>
            </a:pPr>
            <a:r>
              <a:rPr lang="en-US" sz="2000" i="1" dirty="0"/>
              <a:t>A list of lists? Yes!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6577" y="3954650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=["","",""]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tttRow,tttRow,tttRow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"X"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#Uh Oh!!  What is wrong?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[:]]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"X“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tttBoard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8723" y="14682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7200" y="14682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14682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68723" y="23702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7200" y="23702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7800" y="23702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6600" y="32846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7200" y="32846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7800" y="32846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994" y="5743891"/>
            <a:ext cx="6270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[['', '', ''], ['', '', ''], ['', '', '']]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[['X', '', ''], [‘X', '', ''], [‘X', '', '']]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[['X', '', ''], ['', '', ''], ['', '', '']]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 -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Since we do not know how many different values there are, it is not possible to create individual variables to hold each count</a:t>
            </a:r>
          </a:p>
          <a:p>
            <a:r>
              <a:rPr lang="en-US" dirty="0"/>
              <a:t>We need to create a collection of counting variables and try to keep them associated with the correct data value (one way is through parallel lists)</a:t>
            </a:r>
          </a:p>
          <a:p>
            <a:r>
              <a:rPr lang="en-US" dirty="0"/>
              <a:t>In order to solve the mode problem, it would be very convenient to associate an occurrence count with each individual data value directly.  Can Python do this?</a:t>
            </a:r>
          </a:p>
          <a:p>
            <a:r>
              <a:rPr lang="en-US" dirty="0"/>
              <a:t>This unordered, associative collection is called a </a:t>
            </a:r>
            <a:r>
              <a:rPr lang="en-US" b="1" dirty="0"/>
              <a:t>dictionary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Out!!!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19200" y="1705925"/>
            <a:ext cx="6858000" cy="458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78818" tIns="914112" rIns="2647116" bIns="4570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0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125" algn="l"/>
              </a:tabLst>
            </a:pP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00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125" algn="l"/>
              </a:tabLst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00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125" algn="l"/>
              </a:tabLst>
            </a:pP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125" algn="l"/>
              </a:tabLst>
            </a:pP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125" algn="l"/>
              </a:tabLst>
            </a:pP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125" algn="l"/>
              </a:tabLst>
            </a:pP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125" algn="l"/>
              </a:tabLst>
            </a:pP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524000"/>
          <a:ext cx="66294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Python Collections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8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Sequential    Collections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Nonsequential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Collections</a:t>
                      </a:r>
                      <a:endParaRPr lang="en-US" sz="1800" dirty="0"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538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Strings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Lists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   Dictionaries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2819400" y="2133600"/>
            <a:ext cx="838200" cy="68580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4762500" y="2171700"/>
            <a:ext cx="838200" cy="60960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1524000" y="3505200"/>
            <a:ext cx="1143000" cy="99060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171700" y="4000500"/>
            <a:ext cx="1066800" cy="7620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5257800" y="3810000"/>
            <a:ext cx="1066800" cy="30480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measure of how spread out the data values are</a:t>
            </a:r>
          </a:p>
          <a:p>
            <a:r>
              <a:rPr lang="en-US" dirty="0"/>
              <a:t>Example: during one seven-day period last year, there were 20 earthquakes on Monday, 32 on Tuesday, 21 on Wednesday, 26 on Thursday, 33 on Friday, 22 on Saturday, and 18 on Sunday</a:t>
            </a:r>
          </a:p>
          <a:p>
            <a:r>
              <a:rPr lang="en-US" dirty="0" err="1"/>
              <a:t>alist</a:t>
            </a:r>
            <a:r>
              <a:rPr lang="en-US" dirty="0"/>
              <a:t>= [20,32,21,26,33,22,18]</a:t>
            </a:r>
          </a:p>
          <a:p>
            <a:r>
              <a:rPr lang="en-US" dirty="0"/>
              <a:t>How do we measure dispersion?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Pairs of Keys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/>
          <a:lstStyle/>
          <a:p>
            <a:r>
              <a:rPr lang="en-US" dirty="0"/>
              <a:t>Python dictionaries are collections of associated pairs of items where each pair consists of a </a:t>
            </a:r>
            <a:r>
              <a:rPr lang="en-US" b="1" dirty="0"/>
              <a:t>key</a:t>
            </a:r>
            <a:r>
              <a:rPr lang="en-US" dirty="0"/>
              <a:t> and a </a:t>
            </a:r>
            <a:r>
              <a:rPr lang="en-US" b="1" dirty="0"/>
              <a:t>value</a:t>
            </a:r>
          </a:p>
          <a:p>
            <a:r>
              <a:rPr lang="en-US" dirty="0"/>
              <a:t>In dictionary notation, a key-value pair is written as </a:t>
            </a:r>
            <a:r>
              <a:rPr lang="en-US" b="1" dirty="0" err="1"/>
              <a:t>key:value</a:t>
            </a:r>
            <a:endParaRPr lang="en-US" b="1" dirty="0"/>
          </a:p>
          <a:p>
            <a:r>
              <a:rPr lang="en-US" dirty="0"/>
              <a:t>Dictionaries are written as comma-delimited </a:t>
            </a:r>
            <a:r>
              <a:rPr lang="en-US" b="1" dirty="0" err="1"/>
              <a:t>key:value</a:t>
            </a:r>
            <a:r>
              <a:rPr lang="en-US" dirty="0"/>
              <a:t> pairs enclosed in curly braces</a:t>
            </a:r>
          </a:p>
          <a:p>
            <a:r>
              <a:rPr lang="en-US" dirty="0"/>
              <a:t>The empty dictionary is written as {}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8768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ages = { 'David' : 45, 'Brenda' : 46}</a:t>
            </a:r>
          </a:p>
          <a:p>
            <a:r>
              <a:rPr lang="en-US" sz="2000" dirty="0"/>
              <a:t>&gt;&gt;&gt; ages</a:t>
            </a:r>
          </a:p>
          <a:p>
            <a:r>
              <a:rPr lang="en-US" sz="2000" dirty="0"/>
              <a:t>{'Brenda': 46, 'David': 45}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Dictionary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143000"/>
            <a:ext cx="7239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ages ['David']</a:t>
            </a:r>
          </a:p>
          <a:p>
            <a:r>
              <a:rPr lang="en-US" dirty="0"/>
              <a:t>45</a:t>
            </a:r>
          </a:p>
          <a:p>
            <a:r>
              <a:rPr lang="en-US" dirty="0"/>
              <a:t>&gt;&gt;&gt; ages['Kelsey']=19	#place this value/key pair into the dictionary</a:t>
            </a:r>
          </a:p>
          <a:p>
            <a:r>
              <a:rPr lang="en-US" dirty="0"/>
              <a:t>&gt;&gt;&gt; ages</a:t>
            </a:r>
          </a:p>
          <a:p>
            <a:r>
              <a:rPr lang="en-US" dirty="0"/>
              <a:t>{'Kelsey':  19,   'Brenda':  46,   'David':  45}</a:t>
            </a:r>
          </a:p>
          <a:p>
            <a:r>
              <a:rPr lang="en-US" dirty="0"/>
              <a:t>&gt;&gt;&gt;  ages ['Hannah'] =16        #place this value/key pair into the dictionary</a:t>
            </a:r>
          </a:p>
          <a:p>
            <a:r>
              <a:rPr lang="en-US" dirty="0"/>
              <a:t>&gt;&gt;&gt; ages</a:t>
            </a:r>
          </a:p>
          <a:p>
            <a:r>
              <a:rPr lang="en-US" dirty="0"/>
              <a:t>{'Hannah':  16,   'Kelsey':  19,   'Brenda':  46,   'David':  45}</a:t>
            </a:r>
          </a:p>
          <a:p>
            <a:r>
              <a:rPr lang="en-US" dirty="0"/>
              <a:t>&gt;&gt;&gt; ages['</a:t>
            </a:r>
            <a:r>
              <a:rPr lang="en-US" dirty="0" err="1"/>
              <a:t>Rylea</a:t>
            </a:r>
            <a:r>
              <a:rPr lang="en-US" dirty="0"/>
              <a:t>']=7                 #place this value/key pair into the dictionary</a:t>
            </a:r>
          </a:p>
          <a:p>
            <a:r>
              <a:rPr lang="en-US" dirty="0"/>
              <a:t>&gt;&gt;&gt; ages</a:t>
            </a:r>
          </a:p>
          <a:p>
            <a:r>
              <a:rPr lang="en-US" dirty="0"/>
              <a:t>{'Hannah':  16,   'Kelsey':  19,   '</a:t>
            </a:r>
            <a:r>
              <a:rPr lang="en-US" dirty="0" err="1"/>
              <a:t>Rylea</a:t>
            </a:r>
            <a:r>
              <a:rPr lang="en-US" dirty="0"/>
              <a:t>':  7,   'Brenda':  46,   'David':  45}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(ages)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&gt;&gt;&gt; ages ['David'] = ages ['David'] + 1</a:t>
            </a:r>
          </a:p>
          <a:p>
            <a:r>
              <a:rPr lang="en-US" dirty="0"/>
              <a:t>&gt;&gt;&gt; ages ['David']</a:t>
            </a:r>
          </a:p>
          <a:p>
            <a:r>
              <a:rPr lang="en-US" dirty="0"/>
              <a:t>46</a:t>
            </a:r>
          </a:p>
          <a:p>
            <a:r>
              <a:rPr lang="en-US" dirty="0"/>
              <a:t>&gt;&gt;&gt; ages</a:t>
            </a:r>
          </a:p>
          <a:p>
            <a:r>
              <a:rPr lang="en-US" dirty="0"/>
              <a:t>{'Hannah': 16, 'Kelsey': 19, '</a:t>
            </a:r>
            <a:r>
              <a:rPr lang="en-US" dirty="0" err="1"/>
              <a:t>Rylea</a:t>
            </a:r>
            <a:r>
              <a:rPr lang="en-US" dirty="0"/>
              <a:t>': 7, 'Brenda': 46, 'David': 46}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dictionary is maintained in no particular order with respect to the keys</a:t>
            </a:r>
          </a:p>
          <a:p>
            <a:r>
              <a:rPr lang="en-US" dirty="0"/>
              <a:t>The pair '</a:t>
            </a:r>
            <a:r>
              <a:rPr lang="en-US" dirty="0" err="1"/>
              <a:t>Rylea</a:t>
            </a:r>
            <a:r>
              <a:rPr lang="en-US" dirty="0"/>
              <a:t>' : 7 was placed in the middle of the dictionary</a:t>
            </a:r>
          </a:p>
          <a:p>
            <a:r>
              <a:rPr lang="en-US" dirty="0"/>
              <a:t>The placement of a key is dependent on an internal storage algorithm designed to make the lookup operation work efficiently</a:t>
            </a:r>
          </a:p>
          <a:p>
            <a:r>
              <a:rPr lang="en-US" dirty="0"/>
              <a:t>This is one of the real benefits of dictionaries: quick access to data values by key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One additional characteristic of dictionaries is that they are mutable—that is, their elements can be modified</a:t>
            </a:r>
          </a:p>
          <a:p>
            <a:r>
              <a:rPr lang="en-US" dirty="0"/>
              <a:t>This is similar to the way that lists behave</a:t>
            </a:r>
          </a:p>
          <a:p>
            <a:r>
              <a:rPr lang="en-US" dirty="0"/>
              <a:t>Recall however, that strings are immutable and their elements cannot be changed directly</a:t>
            </a:r>
          </a:p>
          <a:p>
            <a:r>
              <a:rPr lang="en-US" dirty="0"/>
              <a:t>Demonstration of dictionary mutability:</a:t>
            </a:r>
            <a:br>
              <a:rPr lang="en-US" dirty="0"/>
            </a:br>
            <a:r>
              <a:rPr lang="en-US" dirty="0"/>
              <a:t>&gt;&gt;&gt; ages['David'] </a:t>
            </a:r>
            <a:br>
              <a:rPr lang="en-US" dirty="0"/>
            </a:br>
            <a:r>
              <a:rPr lang="en-US" dirty="0"/>
              <a:t>45</a:t>
            </a:r>
            <a:br>
              <a:rPr lang="en-US" dirty="0"/>
            </a:br>
            <a:r>
              <a:rPr lang="en-US" dirty="0"/>
              <a:t>&gt;&gt;&gt; ages['David'] =  1</a:t>
            </a:r>
            <a:br>
              <a:rPr lang="en-US" dirty="0"/>
            </a:br>
            <a:r>
              <a:rPr lang="en-US" dirty="0"/>
              <a:t>&gt;&gt;&gt; ages['David'] </a:t>
            </a:r>
            <a:br>
              <a:rPr lang="en-US" dirty="0"/>
            </a:b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371600"/>
          <a:ext cx="7239000" cy="4876799"/>
        </p:xfrm>
        <a:graphic>
          <a:graphicData uri="http://schemas.openxmlformats.org/drawingml/2006/table">
            <a:tbl>
              <a:tblPr/>
              <a:tblGrid>
                <a:gridCol w="154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0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 Name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Explanation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6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adict.keys</a:t>
                      </a:r>
                      <a:r>
                        <a:rPr lang="en-US" sz="1600" spc="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5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a dict_keys object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7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values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4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adict.values</a:t>
                      </a:r>
                      <a:r>
                        <a:rPr lang="en-US" sz="1600" spc="4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a </a:t>
                      </a:r>
                      <a:r>
                        <a:rPr lang="en-US" sz="1600" spc="5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dict_values</a:t>
                      </a:r>
                      <a:r>
                        <a:rPr lang="en-US" sz="1600" spc="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object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4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items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adict.items</a:t>
                      </a:r>
                      <a:r>
                        <a:rPr lang="en-US" sz="1600" spc="3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a </a:t>
                      </a:r>
                      <a:r>
                        <a:rPr lang="en-US" sz="1600" spc="5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dict_items</a:t>
                      </a:r>
                      <a:r>
                        <a:rPr lang="en-US" sz="1600" spc="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object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8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adict.get</a:t>
                      </a:r>
                      <a:r>
                        <a:rPr lang="en-US" sz="1600" spc="8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(k)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27305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spc="15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8890" marR="27305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value associated with k; None oth</a:t>
                      </a:r>
                      <a:r>
                        <a:rPr lang="en-US" sz="1600" spc="-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erwise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adict.get</a:t>
                      </a:r>
                      <a:r>
                        <a:rPr lang="en-US" sz="1600" spc="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(k, alt)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27305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spc="45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2065" marR="27305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value associated with k; alt oth</a:t>
                      </a:r>
                      <a:r>
                        <a:rPr lang="en-US" sz="1600" spc="-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erwise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1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 in adict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30480" indent="-3175">
                        <a:lnSpc>
                          <a:spcPts val="13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spc="25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8890" marR="30480" indent="-3175">
                        <a:lnSpc>
                          <a:spcPts val="13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True if key is in the dictionary; False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otherwise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7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  in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9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 not in </a:t>
                      </a:r>
                      <a:r>
                        <a:rPr lang="en-US" sz="1600" spc="9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adict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33655" indent="-3175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spc="5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8890" marR="33655" indent="-3175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True if key is not in the dictionary; </a:t>
                      </a:r>
                      <a:r>
                        <a:rPr lang="en-US" sz="1600" spc="3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False otherwise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4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adict</a:t>
                      </a:r>
                      <a:r>
                        <a:rPr lang="en-US" sz="1600" spc="4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[key]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value associated with key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 </a:t>
                      </a:r>
                      <a:r>
                        <a:rPr lang="en-US" sz="1600" spc="5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adict</a:t>
                      </a:r>
                      <a:r>
                        <a:rPr lang="en-US" sz="1600" spc="5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[key]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Removes the entry from the dictionary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 err="1"/>
              <a:t>ages.keys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dict_keys</a:t>
            </a:r>
            <a:r>
              <a:rPr lang="en-US" sz="2000" dirty="0"/>
              <a:t>(['Hannah', 'Kelsey', 'Brenda', '</a:t>
            </a:r>
            <a:r>
              <a:rPr lang="en-US" sz="2000" dirty="0" err="1"/>
              <a:t>Rylea</a:t>
            </a:r>
            <a:r>
              <a:rPr lang="en-US" sz="2000" dirty="0"/>
              <a:t>', 'David'])</a:t>
            </a:r>
          </a:p>
          <a:p>
            <a:r>
              <a:rPr lang="en-US" sz="2000" dirty="0"/>
              <a:t>&gt;&gt;&gt; list(</a:t>
            </a:r>
            <a:r>
              <a:rPr lang="en-US" sz="2000" dirty="0" err="1"/>
              <a:t>ages.keys</a:t>
            </a:r>
            <a:r>
              <a:rPr lang="en-US" sz="2000" dirty="0"/>
              <a:t>())</a:t>
            </a:r>
          </a:p>
          <a:p>
            <a:r>
              <a:rPr lang="en-US" sz="2000" dirty="0"/>
              <a:t>['Hannah', 'Kelsey', 'Brenda', '</a:t>
            </a:r>
            <a:r>
              <a:rPr lang="en-US" sz="2000" dirty="0" err="1"/>
              <a:t>Rylea</a:t>
            </a:r>
            <a:r>
              <a:rPr lang="en-US" sz="2000" dirty="0"/>
              <a:t>', 'David']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ages.values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dict_values</a:t>
            </a:r>
            <a:r>
              <a:rPr lang="en-US" sz="2000" dirty="0"/>
              <a:t>([16, 19, 46, 7, 46])</a:t>
            </a:r>
          </a:p>
          <a:p>
            <a:r>
              <a:rPr lang="en-US" sz="2000" dirty="0"/>
              <a:t>&gt;&gt;&gt; list(</a:t>
            </a:r>
            <a:r>
              <a:rPr lang="en-US" sz="2000" dirty="0" err="1"/>
              <a:t>ages.values</a:t>
            </a:r>
            <a:r>
              <a:rPr lang="en-US" sz="2000" dirty="0"/>
              <a:t>())</a:t>
            </a:r>
          </a:p>
          <a:p>
            <a:r>
              <a:rPr lang="en-US" sz="2000" dirty="0"/>
              <a:t>[16, 19, 46, 7, 46]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ages.items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dict_items</a:t>
            </a:r>
            <a:r>
              <a:rPr lang="en-US" sz="2000" dirty="0"/>
              <a:t>([('Hannah', 16), ('Kelsey', 19), ('Brenda', 46), ('</a:t>
            </a:r>
            <a:r>
              <a:rPr lang="en-US" sz="2000" dirty="0" err="1"/>
              <a:t>Rylea</a:t>
            </a:r>
            <a:r>
              <a:rPr lang="en-US" sz="2000" dirty="0"/>
              <a:t>', 7), ('David', 45)])</a:t>
            </a:r>
          </a:p>
          <a:p>
            <a:r>
              <a:rPr lang="en-US" sz="2000" dirty="0"/>
              <a:t>&gt;&gt;&gt; list(</a:t>
            </a:r>
            <a:r>
              <a:rPr lang="en-US" sz="2000" dirty="0" err="1"/>
              <a:t>ages.items</a:t>
            </a:r>
            <a:r>
              <a:rPr lang="en-US" sz="2000" dirty="0"/>
              <a:t>())</a:t>
            </a:r>
          </a:p>
          <a:p>
            <a:r>
              <a:rPr lang="en-US" sz="2000" dirty="0"/>
              <a:t>[('Hannah', 16), ('Kelsey', 19), ('Brenda', 46), ('</a:t>
            </a:r>
            <a:r>
              <a:rPr lang="en-US" sz="2000" dirty="0" err="1"/>
              <a:t>Rylea</a:t>
            </a:r>
            <a:r>
              <a:rPr lang="en-US" sz="2000" dirty="0"/>
              <a:t>', 7), ('David', 45)]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7848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 err="1"/>
              <a:t>ages.get</a:t>
            </a:r>
            <a:r>
              <a:rPr lang="en-US" sz="2000" dirty="0"/>
              <a:t>('Lena') </a:t>
            </a:r>
          </a:p>
          <a:p>
            <a:r>
              <a:rPr lang="en-US" sz="2000" dirty="0"/>
              <a:t>&gt;&gt;&gt; print (</a:t>
            </a:r>
            <a:r>
              <a:rPr lang="en-US" sz="2000" dirty="0" err="1"/>
              <a:t>ages.get</a:t>
            </a:r>
            <a:r>
              <a:rPr lang="en-US" sz="2000" dirty="0"/>
              <a:t>('Lena') )</a:t>
            </a:r>
          </a:p>
          <a:p>
            <a:r>
              <a:rPr lang="en-US" sz="2000" dirty="0"/>
              <a:t>None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ages.get</a:t>
            </a:r>
            <a:r>
              <a:rPr lang="en-US" sz="2000" dirty="0"/>
              <a:t> ('Lena', 'No age listed')</a:t>
            </a:r>
          </a:p>
          <a:p>
            <a:r>
              <a:rPr lang="en-US" sz="2000" dirty="0"/>
              <a:t>'No age listed' </a:t>
            </a:r>
          </a:p>
          <a:p>
            <a:r>
              <a:rPr lang="en-US" sz="2000" dirty="0"/>
              <a:t>&gt;&gt;&gt; '</a:t>
            </a:r>
            <a:r>
              <a:rPr lang="en-US" sz="2000" dirty="0" err="1"/>
              <a:t>Rylea</a:t>
            </a:r>
            <a:r>
              <a:rPr lang="en-US" sz="2000" dirty="0"/>
              <a:t>' in ages </a:t>
            </a:r>
          </a:p>
          <a:p>
            <a:r>
              <a:rPr lang="en-US" sz="2000" dirty="0"/>
              <a:t>True</a:t>
            </a:r>
          </a:p>
          <a:p>
            <a:r>
              <a:rPr lang="en-US" sz="2000" dirty="0"/>
              <a:t>&gt;&gt;&gt; del ages ['David'] </a:t>
            </a:r>
          </a:p>
          <a:p>
            <a:r>
              <a:rPr lang="en-US" sz="2000" dirty="0"/>
              <a:t>&gt;&gt;&gt; list(</a:t>
            </a:r>
            <a:r>
              <a:rPr lang="en-US" sz="2000" dirty="0" err="1"/>
              <a:t>ages.items</a:t>
            </a:r>
            <a:r>
              <a:rPr lang="en-US" sz="2000" dirty="0"/>
              <a:t>())</a:t>
            </a:r>
          </a:p>
          <a:p>
            <a:r>
              <a:rPr lang="en-US" sz="2000" dirty="0"/>
              <a:t>[('Hannah',   16),   ('Kelsey',   19),   ('Brenda',  46),   ('</a:t>
            </a:r>
            <a:r>
              <a:rPr lang="en-US" sz="2000" dirty="0" err="1"/>
              <a:t>Rylea</a:t>
            </a:r>
            <a:r>
              <a:rPr lang="en-US" sz="2000" dirty="0"/>
              <a:t>',  7)]</a:t>
            </a:r>
          </a:p>
          <a:p>
            <a:r>
              <a:rPr lang="en-US" sz="2000" dirty="0"/>
              <a:t>&gt;&gt;&gt; for k in ages: </a:t>
            </a:r>
          </a:p>
          <a:p>
            <a:r>
              <a:rPr lang="en-US" sz="2000" dirty="0"/>
              <a:t>	print(k)</a:t>
            </a:r>
          </a:p>
          <a:p>
            <a:endParaRPr lang="en-US" sz="2000" dirty="0"/>
          </a:p>
          <a:p>
            <a:r>
              <a:rPr lang="en-US" sz="2000" dirty="0"/>
              <a:t>Hannah </a:t>
            </a:r>
          </a:p>
          <a:p>
            <a:r>
              <a:rPr lang="en-US" sz="2000" dirty="0"/>
              <a:t>Kelsey </a:t>
            </a:r>
          </a:p>
          <a:p>
            <a:r>
              <a:rPr lang="en-US" sz="2000" dirty="0"/>
              <a:t>Brenda </a:t>
            </a:r>
          </a:p>
          <a:p>
            <a:r>
              <a:rPr lang="en-US" sz="2000" dirty="0" err="1"/>
              <a:t>Rylea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dictionary called  </a:t>
            </a:r>
            <a:r>
              <a:rPr lang="en-US" b="1" dirty="0"/>
              <a:t>d</a:t>
            </a:r>
            <a:r>
              <a:rPr lang="en-US" dirty="0"/>
              <a:t>  that is the equivalent of the following:   {'</a:t>
            </a:r>
            <a:r>
              <a:rPr lang="en-US" dirty="0" err="1"/>
              <a:t>tim</a:t>
            </a:r>
            <a:r>
              <a:rPr lang="en-US" dirty="0"/>
              <a:t>': 100, 'Sue': 99, 'Bob': 87}</a:t>
            </a:r>
          </a:p>
          <a:p>
            <a:r>
              <a:rPr lang="en-US" dirty="0"/>
              <a:t>Add a new </a:t>
            </a:r>
            <a:r>
              <a:rPr lang="en-US" dirty="0" err="1"/>
              <a:t>key:value</a:t>
            </a:r>
            <a:r>
              <a:rPr lang="en-US" dirty="0"/>
              <a:t> pair, Mary:95</a:t>
            </a:r>
          </a:p>
          <a:p>
            <a:r>
              <a:rPr lang="en-US" dirty="0"/>
              <a:t>Delete Bob from the dictionary</a:t>
            </a:r>
          </a:p>
          <a:p>
            <a:r>
              <a:rPr lang="en-US" dirty="0"/>
              <a:t>Update  Sue’s score to be 100</a:t>
            </a:r>
          </a:p>
          <a:p>
            <a:r>
              <a:rPr lang="en-US" dirty="0"/>
              <a:t>Fix </a:t>
            </a:r>
            <a:r>
              <a:rPr lang="en-US" dirty="0" err="1"/>
              <a:t>tim</a:t>
            </a:r>
            <a:r>
              <a:rPr lang="en-US" dirty="0"/>
              <a:t> so the first letter is uppercase, i.e. Tim</a:t>
            </a:r>
          </a:p>
          <a:p>
            <a:r>
              <a:rPr lang="en-US" dirty="0"/>
              <a:t>Extract a list (call it scores) of the values from the dictionary d</a:t>
            </a:r>
          </a:p>
          <a:p>
            <a:r>
              <a:rPr lang="en-US" dirty="0"/>
              <a:t>Extract a list (call it names) of the keys from the dictionary d</a:t>
            </a:r>
          </a:p>
          <a:p>
            <a:r>
              <a:rPr lang="en-US" dirty="0"/>
              <a:t>Write a function that will accept a dictionary as an argument and print the keys in alphabetical order with the corresponding value following each key on the same line (key  value, one per line)</a:t>
            </a:r>
          </a:p>
          <a:p>
            <a:r>
              <a:rPr lang="en-US" dirty="0"/>
              <a:t>Write a function that will accept a dictionary as an argument and a value as an argument and return a list of all keys that are paired with that value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Dispersion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219200"/>
            <a:ext cx="5257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 err="1"/>
              <a:t>alist</a:t>
            </a:r>
            <a:r>
              <a:rPr lang="en-US" sz="2000" dirty="0"/>
              <a:t> =   [20,32,21,26,33,22,18]</a:t>
            </a:r>
          </a:p>
          <a:p>
            <a:r>
              <a:rPr lang="en-US" sz="2000" dirty="0"/>
              <a:t>&gt;&gt;&gt; max (</a:t>
            </a:r>
            <a:r>
              <a:rPr lang="en-US" sz="2000" dirty="0" err="1"/>
              <a:t>alist</a:t>
            </a:r>
            <a:r>
              <a:rPr lang="en-US" sz="2000" dirty="0"/>
              <a:t>)</a:t>
            </a:r>
          </a:p>
          <a:p>
            <a:r>
              <a:rPr lang="en-US" sz="2000" dirty="0"/>
              <a:t>33</a:t>
            </a:r>
          </a:p>
          <a:p>
            <a:r>
              <a:rPr lang="en-US" sz="2000" dirty="0"/>
              <a:t>&gt;&gt;&gt; min(</a:t>
            </a:r>
            <a:r>
              <a:rPr lang="en-US" sz="2000" dirty="0" err="1"/>
              <a:t>alist</a:t>
            </a:r>
            <a:r>
              <a:rPr lang="en-US" sz="2000" dirty="0"/>
              <a:t>)</a:t>
            </a:r>
          </a:p>
          <a:p>
            <a:r>
              <a:rPr lang="en-US" sz="2000" dirty="0"/>
              <a:t>18</a:t>
            </a:r>
          </a:p>
          <a:p>
            <a:r>
              <a:rPr lang="en-US" sz="2000" dirty="0"/>
              <a:t>&gt;&gt;&gt; max ("house")</a:t>
            </a:r>
          </a:p>
          <a:p>
            <a:r>
              <a:rPr lang="en-US" sz="2000" dirty="0"/>
              <a:t>'u'</a:t>
            </a:r>
          </a:p>
          <a:p>
            <a:r>
              <a:rPr lang="en-US" sz="2000" dirty="0"/>
              <a:t>&gt;&gt;&gt; min ("house")</a:t>
            </a:r>
          </a:p>
          <a:p>
            <a:r>
              <a:rPr lang="en-US" sz="2000" dirty="0"/>
              <a:t>'e'</a:t>
            </a:r>
          </a:p>
          <a:p>
            <a:r>
              <a:rPr lang="en-US" sz="2000" dirty="0"/>
              <a:t>&gt;&gt;&gt; max(</a:t>
            </a:r>
            <a:r>
              <a:rPr lang="en-US" sz="2000" dirty="0" err="1"/>
              <a:t>alist</a:t>
            </a:r>
            <a:r>
              <a:rPr lang="en-US" sz="2000" dirty="0"/>
              <a:t>) - min(</a:t>
            </a:r>
            <a:r>
              <a:rPr lang="en-US" sz="2000" dirty="0" err="1"/>
              <a:t>alist</a:t>
            </a:r>
            <a:r>
              <a:rPr lang="en-US" sz="2000" dirty="0"/>
              <a:t>)</a:t>
            </a:r>
          </a:p>
          <a:p>
            <a:r>
              <a:rPr lang="en-US" sz="2000" dirty="0"/>
              <a:t>15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46482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def </a:t>
            </a:r>
            <a:r>
              <a:rPr lang="en-US" sz="2000" dirty="0" err="1"/>
              <a:t>getRange</a:t>
            </a:r>
            <a:r>
              <a:rPr lang="en-US" sz="2000" dirty="0"/>
              <a:t>(</a:t>
            </a:r>
            <a:r>
              <a:rPr lang="en-US" sz="2000" dirty="0" err="1"/>
              <a:t>alist</a:t>
            </a:r>
            <a:r>
              <a:rPr lang="en-US" sz="2000" dirty="0"/>
              <a:t>):</a:t>
            </a:r>
          </a:p>
          <a:p>
            <a:r>
              <a:rPr lang="en-US" sz="2000" dirty="0"/>
              <a:t>	return max(</a:t>
            </a:r>
            <a:r>
              <a:rPr lang="en-US" sz="2000" dirty="0" err="1"/>
              <a:t>alist</a:t>
            </a:r>
            <a:r>
              <a:rPr lang="en-US" sz="2000" dirty="0"/>
              <a:t>)-min(</a:t>
            </a:r>
            <a:r>
              <a:rPr lang="en-US" sz="2000" dirty="0" err="1"/>
              <a:t>alist</a:t>
            </a:r>
            <a:r>
              <a:rPr lang="en-US" sz="20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5334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 err="1"/>
              <a:t>getRange</a:t>
            </a:r>
            <a:r>
              <a:rPr lang="en-US" sz="2000" dirty="0"/>
              <a:t> ([2,4])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getRange</a:t>
            </a:r>
            <a:r>
              <a:rPr lang="en-US" sz="2000" dirty="0"/>
              <a:t> ([20,32,21,26,33,22,18] )</a:t>
            </a:r>
          </a:p>
          <a:p>
            <a:r>
              <a:rPr lang="en-US" sz="2000" dirty="0"/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Own </a:t>
            </a:r>
            <a:r>
              <a:rPr lang="en-US" dirty="0" err="1"/>
              <a:t>GetMax</a:t>
            </a:r>
            <a:r>
              <a:rPr lang="en-US" dirty="0"/>
              <a:t>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371600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getMax</a:t>
            </a:r>
            <a:r>
              <a:rPr lang="en-US" sz="2400" dirty="0"/>
              <a:t>(</a:t>
            </a:r>
            <a:r>
              <a:rPr lang="en-US" sz="2400" dirty="0" err="1"/>
              <a:t>alist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maxSoFar</a:t>
            </a:r>
            <a:r>
              <a:rPr lang="en-US" sz="2400" dirty="0"/>
              <a:t> = </a:t>
            </a:r>
            <a:r>
              <a:rPr lang="en-US" sz="2400" dirty="0" err="1"/>
              <a:t>alist</a:t>
            </a:r>
            <a:r>
              <a:rPr lang="en-US" sz="2400" dirty="0"/>
              <a:t>[0]</a:t>
            </a:r>
          </a:p>
          <a:p>
            <a:r>
              <a:rPr lang="en-US" sz="2400" dirty="0"/>
              <a:t>    for pos in range(1,len(</a:t>
            </a:r>
            <a:r>
              <a:rPr lang="en-US" sz="2400" dirty="0" err="1"/>
              <a:t>alist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alist</a:t>
            </a:r>
            <a:r>
              <a:rPr lang="en-US" sz="2400" dirty="0"/>
              <a:t>[pos] &gt; </a:t>
            </a:r>
            <a:r>
              <a:rPr lang="en-US" sz="2400" dirty="0" err="1"/>
              <a:t>maxSoFar</a:t>
            </a:r>
            <a:r>
              <a:rPr lang="en-US" sz="2400" dirty="0"/>
              <a:t>: </a:t>
            </a:r>
          </a:p>
          <a:p>
            <a:pPr lvl="2"/>
            <a:r>
              <a:rPr lang="en-US" sz="2400" dirty="0" err="1"/>
              <a:t>maxSoFar</a:t>
            </a:r>
            <a:r>
              <a:rPr lang="en-US" sz="2400" dirty="0"/>
              <a:t> = </a:t>
            </a:r>
            <a:r>
              <a:rPr lang="en-US" sz="2400" dirty="0" err="1"/>
              <a:t>alist</a:t>
            </a:r>
            <a:r>
              <a:rPr lang="en-US" sz="2400" dirty="0"/>
              <a:t>[pos]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maxSoFar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90600" y="38100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 getMax2(</a:t>
            </a:r>
            <a:r>
              <a:rPr lang="en-US" sz="2400" dirty="0" err="1"/>
              <a:t>alist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maxSoFar</a:t>
            </a:r>
            <a:r>
              <a:rPr lang="en-US" sz="2400" dirty="0"/>
              <a:t> = </a:t>
            </a:r>
            <a:r>
              <a:rPr lang="en-US" sz="2400" dirty="0" err="1"/>
              <a:t>alist</a:t>
            </a:r>
            <a:r>
              <a:rPr lang="en-US" sz="2400" dirty="0"/>
              <a:t>[0]</a:t>
            </a:r>
          </a:p>
          <a:p>
            <a:r>
              <a:rPr lang="en-US" sz="2400" dirty="0"/>
              <a:t>    for item in </a:t>
            </a:r>
            <a:r>
              <a:rPr lang="en-US" sz="2400" dirty="0" err="1"/>
              <a:t>alist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if item &gt; </a:t>
            </a:r>
            <a:r>
              <a:rPr lang="en-US" sz="2400" dirty="0" err="1"/>
              <a:t>maxSoFar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maxSoFar</a:t>
            </a:r>
            <a:r>
              <a:rPr lang="en-US" sz="2400" dirty="0"/>
              <a:t> = item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maxSoFar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Tendency – Mean, Median,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Autofit/>
          </a:bodyPr>
          <a:lstStyle/>
          <a:p>
            <a:r>
              <a:rPr lang="en-US" sz="2400" dirty="0"/>
              <a:t>A process that estimates where the "center" of a collection will be found</a:t>
            </a:r>
          </a:p>
          <a:p>
            <a:r>
              <a:rPr lang="en-US" sz="2400" b="1" dirty="0"/>
              <a:t>Mean</a:t>
            </a:r>
            <a:r>
              <a:rPr lang="en-US" sz="2400" dirty="0"/>
              <a:t>, </a:t>
            </a:r>
            <a:r>
              <a:rPr lang="en-US" sz="2400" b="1" dirty="0"/>
              <a:t>median</a:t>
            </a:r>
            <a:r>
              <a:rPr lang="en-US" sz="2400" dirty="0"/>
              <a:t>, </a:t>
            </a:r>
            <a:r>
              <a:rPr lang="en-US" sz="2400" b="1" dirty="0"/>
              <a:t>mode</a:t>
            </a:r>
            <a:r>
              <a:rPr lang="en-US" sz="2400" dirty="0"/>
              <a:t> are all measures of central tendency</a:t>
            </a:r>
          </a:p>
          <a:p>
            <a:r>
              <a:rPr lang="en-US" sz="2400" b="1" dirty="0"/>
              <a:t>Mean</a:t>
            </a:r>
            <a:r>
              <a:rPr lang="en-US" sz="2400" dirty="0"/>
              <a:t> – the average, the sum of the values divided by the number of values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3733800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&gt;&gt;&gt; def mean(</a:t>
            </a:r>
            <a:r>
              <a:rPr lang="en-US" sz="2400" dirty="0" err="1"/>
              <a:t>alist</a:t>
            </a:r>
            <a:r>
              <a:rPr lang="en-US" sz="2400" dirty="0"/>
              <a:t>) :</a:t>
            </a:r>
          </a:p>
          <a:p>
            <a:r>
              <a:rPr lang="en-US" sz="2400" dirty="0"/>
              <a:t>	mean = sum(</a:t>
            </a:r>
            <a:r>
              <a:rPr lang="en-US" sz="2400" dirty="0" err="1"/>
              <a:t>alist</a:t>
            </a:r>
            <a:r>
              <a:rPr lang="en-US" sz="2400" dirty="0"/>
              <a:t>)/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alist</a:t>
            </a:r>
            <a:r>
              <a:rPr lang="en-US" sz="2400" dirty="0"/>
              <a:t>)</a:t>
            </a:r>
          </a:p>
          <a:p>
            <a:r>
              <a:rPr lang="en-US" sz="2400" dirty="0"/>
              <a:t>	return mean</a:t>
            </a:r>
          </a:p>
          <a:p>
            <a:endParaRPr lang="en-US" sz="2400" dirty="0"/>
          </a:p>
          <a:p>
            <a:r>
              <a:rPr lang="en-US" sz="2400" dirty="0"/>
              <a:t>&gt;&gt;&gt; mean([20,32,21,26,33,22,18]) </a:t>
            </a:r>
          </a:p>
          <a:p>
            <a:r>
              <a:rPr lang="en-US" sz="2400" dirty="0"/>
              <a:t>24.571428571428573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 -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Median</a:t>
            </a:r>
            <a:r>
              <a:rPr lang="en-US" dirty="0"/>
              <a:t> - found by locating the item that occurs in the exact middle of a collection</a:t>
            </a:r>
          </a:p>
          <a:p>
            <a:r>
              <a:rPr lang="en-US" dirty="0"/>
              <a:t>Determine the median by finding that value located at a point where half of the values lie above it and half of the values lie below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Sort the values</a:t>
            </a:r>
          </a:p>
          <a:p>
            <a:pPr lvl="1"/>
            <a:r>
              <a:rPr lang="en-US" dirty="0"/>
              <a:t>If odd number of values, the middle value is chosen</a:t>
            </a:r>
          </a:p>
          <a:p>
            <a:pPr lvl="1"/>
            <a:r>
              <a:rPr lang="en-US" dirty="0"/>
              <a:t>If even number of values, the average of the two “middle” values is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 - Median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219200"/>
            <a:ext cx="4572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 err="1"/>
              <a:t>alist</a:t>
            </a:r>
            <a:r>
              <a:rPr lang="en-US" sz="2000" dirty="0"/>
              <a:t> = [24,5,8,2,9,15,10]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alist.sort</a:t>
            </a:r>
            <a:r>
              <a:rPr lang="en-US" sz="2000" dirty="0"/>
              <a:t>()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alist</a:t>
            </a:r>
            <a:endParaRPr lang="en-US" sz="2000" dirty="0"/>
          </a:p>
          <a:p>
            <a:r>
              <a:rPr lang="en-US" sz="2000" dirty="0"/>
              <a:t>[2,   5,   8,   9,   10,   15,   24]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alist</a:t>
            </a:r>
            <a:r>
              <a:rPr lang="en-US" sz="2000" dirty="0"/>
              <a:t>)</a:t>
            </a:r>
          </a:p>
          <a:p>
            <a:r>
              <a:rPr lang="en-US" sz="2000" dirty="0"/>
              <a:t>7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alist</a:t>
            </a:r>
            <a:r>
              <a:rPr lang="en-US" sz="2000" dirty="0"/>
              <a:t>)//2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alist</a:t>
            </a:r>
            <a:r>
              <a:rPr lang="en-US" sz="2000" dirty="0"/>
              <a:t> [3]</a:t>
            </a:r>
          </a:p>
          <a:p>
            <a:r>
              <a:rPr lang="en-US" sz="2000" dirty="0"/>
              <a:t>9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alist</a:t>
            </a:r>
            <a:r>
              <a:rPr lang="en-US" sz="2000" dirty="0"/>
              <a:t>  =   [2,5,8,9,10,15,24,54]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alist</a:t>
            </a:r>
            <a:r>
              <a:rPr lang="en-US" sz="2000" dirty="0"/>
              <a:t>)</a:t>
            </a:r>
          </a:p>
          <a:p>
            <a:r>
              <a:rPr lang="en-US" sz="2000" dirty="0"/>
              <a:t>8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alist</a:t>
            </a:r>
            <a:r>
              <a:rPr lang="en-US" sz="2000" dirty="0"/>
              <a:t>)//2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alist</a:t>
            </a:r>
            <a:r>
              <a:rPr lang="en-US" sz="2000" dirty="0"/>
              <a:t> [4]</a:t>
            </a:r>
          </a:p>
          <a:p>
            <a:r>
              <a:rPr lang="en-US" sz="2000" dirty="0"/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 - Median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7848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median(</a:t>
            </a:r>
            <a:r>
              <a:rPr lang="en-US" sz="2000" dirty="0" err="1"/>
              <a:t>alist</a:t>
            </a:r>
            <a:r>
              <a:rPr lang="en-US" sz="2000" dirty="0"/>
              <a:t>):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copylist</a:t>
            </a:r>
            <a:r>
              <a:rPr lang="en-US" sz="2000" dirty="0"/>
              <a:t> = </a:t>
            </a:r>
            <a:r>
              <a:rPr lang="en-US" sz="2000" dirty="0" err="1"/>
              <a:t>alist</a:t>
            </a:r>
            <a:r>
              <a:rPr lang="en-US" sz="2000" dirty="0"/>
              <a:t>[:]     #</a:t>
            </a:r>
            <a:r>
              <a:rPr lang="en-US" sz="2000" i="1" dirty="0"/>
              <a:t>make</a:t>
            </a:r>
            <a:r>
              <a:rPr lang="en-US" sz="2000" dirty="0"/>
              <a:t> a </a:t>
            </a:r>
            <a:r>
              <a:rPr lang="en-US" sz="2000" i="1" dirty="0"/>
              <a:t>copy using slice operator, why?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copylist.sort</a:t>
            </a:r>
            <a:r>
              <a:rPr lang="en-US" sz="2000" dirty="0"/>
              <a:t> ()</a:t>
            </a:r>
          </a:p>
          <a:p>
            <a:r>
              <a:rPr lang="en-US" sz="2000" dirty="0"/>
              <a:t>	if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copylist</a:t>
            </a:r>
            <a:r>
              <a:rPr lang="en-US" sz="2000" dirty="0"/>
              <a:t>) % 2 == 0:    #</a:t>
            </a:r>
            <a:r>
              <a:rPr lang="en-US" sz="2000" i="1" dirty="0"/>
              <a:t> even length</a:t>
            </a:r>
            <a:endParaRPr lang="en-US" sz="2000" dirty="0"/>
          </a:p>
          <a:p>
            <a:r>
              <a:rPr lang="en-US" sz="2000" dirty="0"/>
              <a:t>	    </a:t>
            </a:r>
            <a:r>
              <a:rPr lang="en-US" sz="2000" dirty="0" err="1"/>
              <a:t>rightIndex</a:t>
            </a:r>
            <a:r>
              <a:rPr lang="en-US" sz="2000" dirty="0"/>
              <a:t> =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copylist</a:t>
            </a:r>
            <a:r>
              <a:rPr lang="en-US" sz="2000" dirty="0"/>
              <a:t>)//2</a:t>
            </a:r>
          </a:p>
          <a:p>
            <a:r>
              <a:rPr lang="en-US" sz="2000" dirty="0"/>
              <a:t>	    </a:t>
            </a:r>
            <a:r>
              <a:rPr lang="en-US" sz="2000" dirty="0" err="1"/>
              <a:t>leftIndex</a:t>
            </a:r>
            <a:r>
              <a:rPr lang="en-US" sz="2000" dirty="0"/>
              <a:t> = </a:t>
            </a:r>
            <a:r>
              <a:rPr lang="en-US" sz="2000" dirty="0" err="1"/>
              <a:t>rightIndex</a:t>
            </a:r>
            <a:r>
              <a:rPr lang="en-US" sz="2000" dirty="0"/>
              <a:t> - 1</a:t>
            </a:r>
          </a:p>
          <a:p>
            <a:r>
              <a:rPr lang="en-US" sz="2000" dirty="0"/>
              <a:t>	    median = (</a:t>
            </a:r>
            <a:r>
              <a:rPr lang="en-US" sz="2000" dirty="0" err="1"/>
              <a:t>copylist</a:t>
            </a:r>
            <a:r>
              <a:rPr lang="en-US" sz="2000" dirty="0"/>
              <a:t>[</a:t>
            </a:r>
            <a:r>
              <a:rPr lang="en-US" sz="2000" dirty="0" err="1"/>
              <a:t>leftIndex</a:t>
            </a:r>
            <a:r>
              <a:rPr lang="en-US" sz="2000" dirty="0"/>
              <a:t> ] + </a:t>
            </a:r>
            <a:r>
              <a:rPr lang="en-US" sz="2000" dirty="0" err="1"/>
              <a:t>copylist</a:t>
            </a:r>
            <a:r>
              <a:rPr lang="en-US" sz="2000" dirty="0"/>
              <a:t>[</a:t>
            </a:r>
            <a:r>
              <a:rPr lang="en-US" sz="2000" dirty="0" err="1"/>
              <a:t>rightIndex</a:t>
            </a:r>
            <a:r>
              <a:rPr lang="en-US" sz="2000" dirty="0"/>
              <a:t> ])/2.0 	else:   </a:t>
            </a:r>
            <a:r>
              <a:rPr lang="en-US" sz="2000" i="1" dirty="0"/>
              <a:t># odd length</a:t>
            </a:r>
            <a:endParaRPr lang="en-US" sz="2000" dirty="0"/>
          </a:p>
          <a:p>
            <a:r>
              <a:rPr lang="en-US" sz="2000" dirty="0"/>
              <a:t>	    mid =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copylist</a:t>
            </a:r>
            <a:r>
              <a:rPr lang="en-US" sz="2000" dirty="0"/>
              <a:t>)//2</a:t>
            </a:r>
          </a:p>
          <a:p>
            <a:r>
              <a:rPr lang="en-US" sz="2000" dirty="0"/>
              <a:t>	    median = </a:t>
            </a:r>
            <a:r>
              <a:rPr lang="en-US" sz="2000" dirty="0" err="1"/>
              <a:t>copylist</a:t>
            </a:r>
            <a:r>
              <a:rPr lang="en-US" sz="2000" dirty="0"/>
              <a:t>[mid]</a:t>
            </a:r>
          </a:p>
          <a:p>
            <a:r>
              <a:rPr lang="en-US" sz="2000" dirty="0"/>
              <a:t>	return median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029200"/>
            <a:ext cx="601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median([20,32,21,26,33,22,18])</a:t>
            </a:r>
          </a:p>
          <a:p>
            <a:r>
              <a:rPr lang="en-US" sz="2000" dirty="0"/>
              <a:t>22</a:t>
            </a:r>
          </a:p>
          <a:p>
            <a:r>
              <a:rPr lang="en-US" sz="2000" dirty="0"/>
              <a:t>&gt;&gt;&gt; median([20,32,21,26,33,22,18,29])</a:t>
            </a:r>
          </a:p>
          <a:p>
            <a:r>
              <a:rPr lang="en-US" sz="2000" dirty="0"/>
              <a:t>24.0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 -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mode </a:t>
            </a:r>
            <a:r>
              <a:rPr lang="en-US" dirty="0"/>
              <a:t>of a data set is the most frequently occurring value</a:t>
            </a:r>
          </a:p>
          <a:p>
            <a:r>
              <a:rPr lang="en-US" dirty="0"/>
              <a:t>It is possible that there can be more than one mode</a:t>
            </a:r>
          </a:p>
          <a:p>
            <a:r>
              <a:rPr lang="en-US" dirty="0"/>
              <a:t>[1,5,2,1,1,6,3,1,5]   -   1 is the mode</a:t>
            </a:r>
          </a:p>
          <a:p>
            <a:r>
              <a:rPr lang="en-US" dirty="0"/>
              <a:t>[1,5,2,1,1,5,5,6,3,1,5]    -   1 and 5 would both be considered the mode values since they each occur a maximum number of times (four)</a:t>
            </a:r>
          </a:p>
          <a:p>
            <a:r>
              <a:rPr lang="en-US" i="1" u="sng" dirty="0"/>
              <a:t>In order to compute the mode, we need to examine each data item in our list and keep a count of how many times each has occurred thus far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2511</Words>
  <Application>Microsoft Office PowerPoint</Application>
  <PresentationFormat>On-screen Show (4:3)</PresentationFormat>
  <Paragraphs>341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Office Theme</vt:lpstr>
      <vt:lpstr>COS 120 – Introduction to Computational Problem Solving</vt:lpstr>
      <vt:lpstr>Dispersion</vt:lpstr>
      <vt:lpstr>Dispersion</vt:lpstr>
      <vt:lpstr>Our Own GetMax Function</vt:lpstr>
      <vt:lpstr>Central Tendency – Mean, Median, Mode</vt:lpstr>
      <vt:lpstr>Central Tendency - Median</vt:lpstr>
      <vt:lpstr>Central Tendency - Median</vt:lpstr>
      <vt:lpstr>Central Tendency - Median</vt:lpstr>
      <vt:lpstr>Central Tendency - Mode</vt:lpstr>
      <vt:lpstr>Mode via Lists</vt:lpstr>
      <vt:lpstr>Animated Walkthrough (not complete)</vt:lpstr>
      <vt:lpstr>Other List-Based Approaches to Calculating the Mode</vt:lpstr>
      <vt:lpstr>One List Only Mode Algorithm</vt:lpstr>
      <vt:lpstr>One List Only Mode Code</vt:lpstr>
      <vt:lpstr>One List Only Mode Code 2 – Another Approach</vt:lpstr>
      <vt:lpstr>Lists of Lists</vt:lpstr>
      <vt:lpstr>Tic Tac Toe Board Representation</vt:lpstr>
      <vt:lpstr>Central Tendency - Mode</vt:lpstr>
      <vt:lpstr>Time Out!!!</vt:lpstr>
      <vt:lpstr>Dictionaries – Pairs of Keys and Values</vt:lpstr>
      <vt:lpstr>Dictionary Access</vt:lpstr>
      <vt:lpstr>Dictionary Access</vt:lpstr>
      <vt:lpstr>Dictionary Access</vt:lpstr>
      <vt:lpstr>Dictionary Methods</vt:lpstr>
      <vt:lpstr>Dictionary Methods</vt:lpstr>
      <vt:lpstr>Dictionary Methods</vt:lpstr>
      <vt:lpstr>Dictionary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120 – Introduction to Problem Solving &amp; Programming</dc:title>
  <dc:creator>arwhite</dc:creator>
  <cp:lastModifiedBy>Heather Dalton</cp:lastModifiedBy>
  <cp:revision>233</cp:revision>
  <dcterms:created xsi:type="dcterms:W3CDTF">2010-08-31T18:49:08Z</dcterms:created>
  <dcterms:modified xsi:type="dcterms:W3CDTF">2019-11-25T22:35:39Z</dcterms:modified>
</cp:coreProperties>
</file>