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 varScale="1">
        <p:scale>
          <a:sx n="84" d="100"/>
          <a:sy n="84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EF2E-962B-4C75-9121-2558BFE336DE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7A3D-A689-4A8D-B3BA-CFA463C20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114800" y="6324600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</a:t>
            </a:r>
            <a:fld id="{5D4F52FE-3821-4485-8C17-69E7FF25BE81}" type="slidenum">
              <a:rPr lang="en-US" smtClean="0"/>
              <a:pPr/>
              <a:t>‹#›</a:t>
            </a:fld>
            <a:r>
              <a:rPr lang="en-US" dirty="0"/>
              <a:t> of 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622BDB-7E86-4527-8B3F-651C2A6996F5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1B0A4D-00E1-4B1F-A5B5-78A672074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120 – Introduction to Computational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3 – Python Strings &amp; Cryptography (Part 1)</a:t>
            </a:r>
          </a:p>
          <a:p>
            <a:r>
              <a:rPr lang="en-US" sz="2600" dirty="0"/>
              <a:t>Miller and </a:t>
            </a:r>
            <a:r>
              <a:rPr lang="en-US" sz="2600" dirty="0" err="1"/>
              <a:t>Ranum</a:t>
            </a:r>
            <a:r>
              <a:rPr lang="en-US" sz="2600" dirty="0"/>
              <a:t>: Python Programming in Context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– Slice [:]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371601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name =   'Roy G </a:t>
            </a:r>
            <a:r>
              <a:rPr lang="en-US" sz="2000" dirty="0" err="1"/>
              <a:t>Biv</a:t>
            </a:r>
            <a:r>
              <a:rPr lang="en-US" sz="2000" dirty="0"/>
              <a:t>'</a:t>
            </a:r>
          </a:p>
          <a:p>
            <a:r>
              <a:rPr lang="en-US" sz="2000" dirty="0"/>
              <a:t>&gt;&gt;&gt; name [0:3]</a:t>
            </a:r>
          </a:p>
          <a:p>
            <a:r>
              <a:rPr lang="en-US" sz="2000" dirty="0"/>
              <a:t>'Roy'</a:t>
            </a:r>
          </a:p>
          <a:p>
            <a:r>
              <a:rPr lang="en-US" sz="2000" dirty="0"/>
              <a:t>&gt;&gt;&gt; name [6:9]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Biv</a:t>
            </a:r>
            <a:r>
              <a:rPr lang="en-US" sz="2000" dirty="0"/>
              <a:t>'</a:t>
            </a:r>
          </a:p>
          <a:p>
            <a:r>
              <a:rPr lang="en-US" sz="2000" dirty="0"/>
              <a:t>&gt;&gt;&gt; for </a:t>
            </a:r>
            <a:r>
              <a:rPr lang="en-US" sz="2000" dirty="0" err="1"/>
              <a:t>i</a:t>
            </a:r>
            <a:r>
              <a:rPr lang="en-US" sz="2000" dirty="0"/>
              <a:t>  in range(</a:t>
            </a:r>
            <a:r>
              <a:rPr lang="en-US" sz="2000" dirty="0" err="1"/>
              <a:t>len</a:t>
            </a:r>
            <a:r>
              <a:rPr lang="en-US" sz="2000" dirty="0"/>
              <a:t>(name)):</a:t>
            </a:r>
          </a:p>
          <a:p>
            <a:r>
              <a:rPr lang="en-US" sz="2000" dirty="0"/>
              <a:t>	print(name[0:i])</a:t>
            </a:r>
          </a:p>
          <a:p>
            <a:br>
              <a:rPr lang="en-US" sz="2000" dirty="0"/>
            </a:br>
            <a:r>
              <a:rPr lang="en-US" sz="2000" dirty="0"/>
              <a:t>R </a:t>
            </a:r>
          </a:p>
          <a:p>
            <a:r>
              <a:rPr lang="en-US" sz="2000" dirty="0"/>
              <a:t>Ro </a:t>
            </a:r>
          </a:p>
          <a:p>
            <a:r>
              <a:rPr lang="en-US" sz="2000" dirty="0"/>
              <a:t>Roy </a:t>
            </a:r>
          </a:p>
          <a:p>
            <a:r>
              <a:rPr lang="en-US" sz="2000" dirty="0"/>
              <a:t>Roy </a:t>
            </a:r>
          </a:p>
          <a:p>
            <a:r>
              <a:rPr lang="en-US" sz="2000" dirty="0"/>
              <a:t>Roy G </a:t>
            </a:r>
          </a:p>
          <a:p>
            <a:r>
              <a:rPr lang="en-US" sz="2000" dirty="0"/>
              <a:t>Roy G </a:t>
            </a:r>
          </a:p>
          <a:p>
            <a:r>
              <a:rPr lang="en-US" sz="2000" dirty="0"/>
              <a:t>Roy G B </a:t>
            </a:r>
          </a:p>
          <a:p>
            <a:r>
              <a:rPr lang="en-US" sz="2000" dirty="0"/>
              <a:t>Roy G Bi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– in and not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name =  'Roy G </a:t>
            </a:r>
            <a:r>
              <a:rPr lang="en-US" dirty="0" err="1"/>
              <a:t>Biv</a:t>
            </a:r>
            <a:r>
              <a:rPr lang="en-US" dirty="0"/>
              <a:t>'</a:t>
            </a:r>
          </a:p>
          <a:p>
            <a:pPr>
              <a:buNone/>
            </a:pPr>
            <a:r>
              <a:rPr lang="en-US" dirty="0"/>
              <a:t>&gt;&gt;&gt; 'Roy' in name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r>
              <a:rPr lang="en-US" dirty="0"/>
              <a:t>&gt;&gt;&gt; 'GB' in name</a:t>
            </a:r>
          </a:p>
          <a:p>
            <a:pPr>
              <a:buNone/>
            </a:pPr>
            <a:r>
              <a:rPr lang="en-US" dirty="0"/>
              <a:t>False</a:t>
            </a:r>
          </a:p>
          <a:p>
            <a:pPr>
              <a:buNone/>
            </a:pPr>
            <a:r>
              <a:rPr lang="en-US" dirty="0"/>
              <a:t>&gt;&gt;&gt; sub = '</a:t>
            </a:r>
            <a:r>
              <a:rPr lang="en-US" dirty="0" err="1"/>
              <a:t>oy</a:t>
            </a:r>
            <a:r>
              <a:rPr lang="en-US" dirty="0"/>
              <a:t> G B'</a:t>
            </a:r>
          </a:p>
          <a:p>
            <a:pPr>
              <a:buNone/>
            </a:pPr>
            <a:r>
              <a:rPr lang="en-US" dirty="0"/>
              <a:t>&gt;&gt;&gt; sub in name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 Exercises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524000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3.1  Create a string variable that is initialized to your entire name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first, middle, and last.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3.2  Using the slice operator, print your first name.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3.3  Using the slice operator, print your last name.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3.4  Using the slice and concatenation operators, print your name in the form "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Lastname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Firstname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."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3.5  Print the length of your first name.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3.6  Assume you have two variables: s='s', and p='p'. Using concatenation and repetition, write an expression that produces the string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mississippi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079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3.7 Modify the prefix example in Session 3.5 to print all prefixes of "Roy 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Biv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," including the entire string.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143000"/>
          <a:ext cx="8763000" cy="5608320"/>
        </p:xfrm>
        <a:graphic>
          <a:graphicData uri="http://schemas.openxmlformats.org/drawingml/2006/table">
            <a:tbl>
              <a:tblPr/>
              <a:tblGrid>
                <a:gridCol w="106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5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35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Explanation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152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5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center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astring.center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(w)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string </a:t>
                      </a:r>
                      <a:r>
                        <a:rPr lang="en-US" sz="1600" spc="-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surrounded by </a:t>
                      </a:r>
                      <a:r>
                        <a:rPr lang="en-US" sz="160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spaces to make </a:t>
                      </a:r>
                      <a:r>
                        <a:rPr lang="en-US" sz="1600" spc="-1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 characters long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152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astring.count</a:t>
                      </a:r>
                      <a:r>
                        <a:rPr lang="en-US" sz="1600" spc="5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(item)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number of occurrences of item in </a:t>
                      </a:r>
                      <a:r>
                        <a:rPr lang="en-US" sz="1600" spc="4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4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1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ljust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5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astring.ljust</a:t>
                      </a:r>
                      <a:r>
                        <a:rPr lang="en-US" sz="1600" spc="15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(w)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600" spc="-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left justified in a field of </a:t>
                      </a:r>
                      <a:r>
                        <a:rPr lang="en-US" sz="1600" spc="-7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 w.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0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rjust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35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astring.rjust</a:t>
                      </a:r>
                      <a:r>
                        <a:rPr lang="en-US" sz="1600" spc="-35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(w)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600" spc="-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right justified in a field of </a:t>
                      </a:r>
                      <a:r>
                        <a:rPr lang="en-US" sz="1600" spc="-7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width w.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63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astring.upper</a:t>
                      </a:r>
                      <a:r>
                        <a:rPr lang="en-US" sz="1600" spc="-2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astring in all uppercase.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5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astring.lower</a:t>
                      </a:r>
                      <a:r>
                        <a:rPr lang="en-US" sz="1600" spc="15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astring in all lowercase.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6948">
                <a:tc>
                  <a:txBody>
                    <a:bodyPr/>
                    <a:lstStyle/>
                    <a:p>
                      <a:pPr marL="152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5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15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astring.index</a:t>
                      </a:r>
                      <a:r>
                        <a:rPr lang="en-US" sz="1600" spc="15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(item)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index of the first occurrence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 in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or an error if not found.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3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948"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6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find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astring.find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(item)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index of the first occurrence of </a:t>
                      </a:r>
                      <a:r>
                        <a:rPr lang="en-US" sz="160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item in </a:t>
                      </a:r>
                      <a:r>
                        <a:rPr lang="en-US" sz="1600" spc="-1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r>
                        <a:rPr lang="en-US" sz="1600" spc="-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or -1 if not found.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6948">
                <a:tc>
                  <a:txBody>
                    <a:bodyPr/>
                    <a:lstStyle/>
                    <a:p>
                      <a:pPr marL="635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replace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astring.replace</a:t>
                      </a:r>
                      <a:r>
                        <a:rPr lang="en-US" sz="1600" spc="-1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(</a:t>
                      </a:r>
                      <a:r>
                        <a:rPr lang="en-US" sz="1600" spc="-10" dirty="0" err="1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old,new</a:t>
                      </a:r>
                      <a:r>
                        <a:rPr lang="en-US" sz="1600" spc="-1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)</a:t>
                      </a:r>
                      <a:endParaRPr lang="en-US" sz="1600" dirty="0"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4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Replaces all occurrences of old substring with </a:t>
                      </a:r>
                      <a:r>
                        <a:rPr lang="en-US" sz="1600" spc="-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new substring in </a:t>
                      </a:r>
                      <a:r>
                        <a:rPr lang="en-US" sz="1600" spc="-5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astring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88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60020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"</a:t>
            </a:r>
            <a:r>
              <a:rPr lang="en-US" sz="2000" dirty="0" err="1"/>
              <a:t>hello".ljust</a:t>
            </a:r>
            <a:r>
              <a:rPr lang="en-US" sz="2000" dirty="0"/>
              <a:t>(10)</a:t>
            </a:r>
          </a:p>
          <a:p>
            <a:r>
              <a:rPr lang="en-US" sz="2000" dirty="0"/>
              <a:t>'hello     '</a:t>
            </a:r>
          </a:p>
          <a:p>
            <a:r>
              <a:rPr lang="en-US" sz="2000" dirty="0"/>
              <a:t>&gt;&gt;&gt; "</a:t>
            </a:r>
            <a:r>
              <a:rPr lang="en-US" sz="2000" dirty="0" err="1"/>
              <a:t>hello".rjust</a:t>
            </a:r>
            <a:r>
              <a:rPr lang="en-US" sz="2000" dirty="0"/>
              <a:t>(10)</a:t>
            </a:r>
          </a:p>
          <a:p>
            <a:r>
              <a:rPr lang="en-US" sz="2000" dirty="0"/>
              <a:t>'     hello'</a:t>
            </a:r>
          </a:p>
          <a:p>
            <a:r>
              <a:rPr lang="en-US" sz="2000" dirty="0"/>
              <a:t>&gt;&gt;&gt; "</a:t>
            </a:r>
            <a:r>
              <a:rPr lang="en-US" sz="2000" dirty="0" err="1"/>
              <a:t>hello".center</a:t>
            </a:r>
            <a:r>
              <a:rPr lang="en-US" sz="2000" dirty="0"/>
              <a:t>(10) </a:t>
            </a:r>
          </a:p>
          <a:p>
            <a:r>
              <a:rPr lang="en-US" sz="2000" dirty="0"/>
              <a:t>'  hello   '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</a:t>
            </a:r>
            <a:r>
              <a:rPr lang="en-US" sz="2000" dirty="0"/>
              <a:t> = "golden gopher football" 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astring.count</a:t>
            </a:r>
            <a:r>
              <a:rPr lang="en-US" sz="2000" dirty="0"/>
              <a:t> ('o') 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astring.count</a:t>
            </a:r>
            <a:r>
              <a:rPr lang="en-US" sz="2000" dirty="0"/>
              <a:t> ('</a:t>
            </a:r>
            <a:r>
              <a:rPr lang="en-US" sz="2000" dirty="0" err="1"/>
              <a:t>oo</a:t>
            </a:r>
            <a:r>
              <a:rPr lang="en-US" sz="2000" dirty="0"/>
              <a:t>') 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astring.find</a:t>
            </a:r>
            <a:r>
              <a:rPr lang="en-US" sz="2000" dirty="0"/>
              <a:t>('b')</a:t>
            </a:r>
            <a:br>
              <a:rPr lang="en-US" sz="2000" dirty="0"/>
            </a:br>
            <a:r>
              <a:rPr lang="en-US" sz="2000" dirty="0"/>
              <a:t>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continued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85934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astring.index</a:t>
            </a:r>
            <a:r>
              <a:rPr lang="en-US" sz="2000" dirty="0"/>
              <a:t>( 'b' )</a:t>
            </a:r>
          </a:p>
          <a:p>
            <a:r>
              <a:rPr lang="en-US" sz="2000" dirty="0"/>
              <a:t>18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astring.find</a:t>
            </a:r>
            <a:r>
              <a:rPr lang="en-US" sz="2000" dirty="0"/>
              <a:t>('</a:t>
            </a:r>
            <a:r>
              <a:rPr lang="en-US" sz="2000" dirty="0" err="1"/>
              <a:t>oo</a:t>
            </a:r>
            <a:r>
              <a:rPr lang="en-US" sz="2000" dirty="0"/>
              <a:t>')</a:t>
            </a:r>
          </a:p>
          <a:p>
            <a:r>
              <a:rPr lang="en-US" sz="2000" dirty="0"/>
              <a:t>15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astring.find</a:t>
            </a:r>
            <a:r>
              <a:rPr lang="en-US" sz="2000" dirty="0"/>
              <a:t>( 'badger ')</a:t>
            </a:r>
          </a:p>
          <a:p>
            <a:r>
              <a:rPr lang="en-US" sz="2000" dirty="0"/>
              <a:t>-1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astring.index</a:t>
            </a:r>
            <a:r>
              <a:rPr lang="en-US" sz="2000" dirty="0"/>
              <a:t>('cyclone ')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Traceback</a:t>
            </a:r>
            <a:r>
              <a:rPr lang="en-US" sz="2000" dirty="0">
                <a:solidFill>
                  <a:srgbClr val="FF0000"/>
                </a:solidFill>
              </a:rPr>
              <a:t> (most recent call last) 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File "&lt;</a:t>
            </a:r>
            <a:r>
              <a:rPr lang="en-US" sz="2000" dirty="0" err="1">
                <a:solidFill>
                  <a:srgbClr val="FF0000"/>
                </a:solidFill>
              </a:rPr>
              <a:t>stdin</a:t>
            </a:r>
            <a:r>
              <a:rPr lang="en-US" sz="2000" dirty="0">
                <a:solidFill>
                  <a:srgbClr val="FF0000"/>
                </a:solidFill>
              </a:rPr>
              <a:t>&gt;", line 1, in &lt;module&gt;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ValueError</a:t>
            </a:r>
            <a:r>
              <a:rPr lang="en-US" sz="2000" dirty="0">
                <a:solidFill>
                  <a:srgbClr val="FF0000"/>
                </a:solidFill>
              </a:rPr>
              <a:t>: substring not found</a:t>
            </a:r>
          </a:p>
          <a:p>
            <a:r>
              <a:rPr lang="en-US" sz="2000" dirty="0"/>
              <a:t>&gt;&gt;&gt; '</a:t>
            </a:r>
            <a:r>
              <a:rPr lang="en-US" sz="2000" dirty="0" err="1"/>
              <a:t>ab</a:t>
            </a:r>
            <a:r>
              <a:rPr lang="en-US" sz="2000" dirty="0"/>
              <a:t> </a:t>
            </a:r>
            <a:r>
              <a:rPr lang="en-US" sz="2000" dirty="0" err="1"/>
              <a:t>cd</a:t>
            </a:r>
            <a:r>
              <a:rPr lang="en-US" sz="2000" dirty="0"/>
              <a:t> </a:t>
            </a:r>
            <a:r>
              <a:rPr lang="en-US" sz="2000" dirty="0" err="1"/>
              <a:t>ef</a:t>
            </a:r>
            <a:r>
              <a:rPr lang="en-US" sz="2000" dirty="0"/>
              <a:t> '.replace('</a:t>
            </a:r>
            <a:r>
              <a:rPr lang="en-US" sz="2000" dirty="0" err="1"/>
              <a:t>cd</a:t>
            </a:r>
            <a:r>
              <a:rPr lang="en-US" sz="2000" dirty="0"/>
              <a:t>' , '</a:t>
            </a:r>
            <a:r>
              <a:rPr lang="en-US" sz="2000" dirty="0" err="1"/>
              <a:t>xy</a:t>
            </a:r>
            <a:r>
              <a:rPr lang="en-US" sz="2000" dirty="0"/>
              <a:t>‘)</a:t>
            </a:r>
          </a:p>
          <a:p>
            <a:r>
              <a:rPr lang="en-US" sz="2000" dirty="0"/>
              <a:t>'</a:t>
            </a:r>
            <a:r>
              <a:rPr lang="en-US" sz="2000" dirty="0" err="1"/>
              <a:t>ab</a:t>
            </a:r>
            <a:r>
              <a:rPr lang="en-US" sz="2000" dirty="0"/>
              <a:t> </a:t>
            </a:r>
            <a:r>
              <a:rPr lang="en-US" sz="2000" dirty="0" err="1"/>
              <a:t>xy</a:t>
            </a:r>
            <a:r>
              <a:rPr lang="en-US" sz="2000" dirty="0"/>
              <a:t> </a:t>
            </a:r>
            <a:r>
              <a:rPr lang="en-US" sz="2000" dirty="0" err="1"/>
              <a:t>ef</a:t>
            </a:r>
            <a:r>
              <a:rPr lang="en-US" sz="2000" dirty="0"/>
              <a:t>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 Exercises</a:t>
            </a: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066800" y="1860456"/>
            <a:ext cx="6934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0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3.8  Using the count method, find the number of occurrences of the character 's' in the string 'Mississippi'.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0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3.9  Replace all occurrences of the substring 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' with 'ox'.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20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3.10 Find the index of the first occurrence of 'p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mississippi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'.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20675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3.11 Make the word 'python' centered and all capital letters in a string of length 20.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ord</a:t>
            </a:r>
            <a:r>
              <a:rPr lang="en-US" dirty="0"/>
              <a:t> returns the ASCII value for a character</a:t>
            </a:r>
          </a:p>
          <a:p>
            <a:pPr lvl="1"/>
            <a:r>
              <a:rPr lang="en-US" dirty="0"/>
              <a:t>ASCII is a standards organization that has specified a numeric representation for each character</a:t>
            </a:r>
          </a:p>
          <a:p>
            <a:pPr lvl="1"/>
            <a:r>
              <a:rPr lang="en-US" dirty="0"/>
              <a:t>‘A’ is 65, ‘B’ is 66, . . . , ‘a’ is 97, ‘b’ is 98, ‘ ‘ is 32</a:t>
            </a:r>
          </a:p>
          <a:p>
            <a:r>
              <a:rPr lang="en-US" dirty="0" err="1"/>
              <a:t>chr</a:t>
            </a:r>
            <a:r>
              <a:rPr lang="en-US" dirty="0"/>
              <a:t> returns the character equivalent of an ASCII value</a:t>
            </a:r>
          </a:p>
          <a:p>
            <a:r>
              <a:rPr lang="en-US" dirty="0" err="1"/>
              <a:t>str</a:t>
            </a:r>
            <a:r>
              <a:rPr lang="en-US" dirty="0"/>
              <a:t> will return the string equivalent of a number</a:t>
            </a:r>
          </a:p>
          <a:p>
            <a:pPr lvl="1"/>
            <a:r>
              <a:rPr lang="en-US" dirty="0"/>
              <a:t>Remember that   123   and ‘123’  are two different types of data</a:t>
            </a:r>
          </a:p>
          <a:p>
            <a:r>
              <a:rPr lang="en-US" dirty="0"/>
              <a:t>How can we go the other way? (string to num)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5240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dirty="0" err="1"/>
              <a:t>ord</a:t>
            </a:r>
            <a:r>
              <a:rPr lang="en-US" sz="2000" dirty="0"/>
              <a:t>('a')</a:t>
            </a:r>
          </a:p>
          <a:p>
            <a:r>
              <a:rPr lang="en-US" sz="2000" dirty="0"/>
              <a:t>97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ord</a:t>
            </a:r>
            <a:r>
              <a:rPr lang="en-US" sz="2000" dirty="0"/>
              <a:t>('c')</a:t>
            </a:r>
          </a:p>
          <a:p>
            <a:r>
              <a:rPr lang="en-US" sz="2000" dirty="0"/>
              <a:t>99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ord</a:t>
            </a:r>
            <a:r>
              <a:rPr lang="en-US" sz="2000" dirty="0"/>
              <a:t>('z')</a:t>
            </a:r>
          </a:p>
          <a:p>
            <a:r>
              <a:rPr lang="en-US" sz="2000" dirty="0"/>
              <a:t>122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chr</a:t>
            </a:r>
            <a:r>
              <a:rPr lang="en-US" sz="2000" dirty="0"/>
              <a:t>(104)</a:t>
            </a:r>
          </a:p>
          <a:p>
            <a:r>
              <a:rPr lang="en-US" sz="2000" dirty="0"/>
              <a:t>'h'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chr</a:t>
            </a:r>
            <a:r>
              <a:rPr lang="en-US" sz="2000" dirty="0"/>
              <a:t> (97+13)</a:t>
            </a:r>
          </a:p>
          <a:p>
            <a:r>
              <a:rPr lang="en-US" sz="2000" dirty="0"/>
              <a:t>'n'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str</a:t>
            </a:r>
            <a:r>
              <a:rPr lang="en-US" sz="2000" dirty="0"/>
              <a:t>(10980)</a:t>
            </a:r>
          </a:p>
          <a:p>
            <a:r>
              <a:rPr lang="en-US" sz="2000" dirty="0"/>
              <a:t>'10980‘</a:t>
            </a:r>
          </a:p>
          <a:p>
            <a:r>
              <a:rPr lang="en-US" sz="2000" dirty="0"/>
              <a:t>&gt;&gt;&gt;float(“23.4”)</a:t>
            </a:r>
          </a:p>
          <a:p>
            <a:r>
              <a:rPr lang="en-US" sz="2000" dirty="0"/>
              <a:t>23.4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</a:t>
            </a:r>
            <a:r>
              <a:rPr lang="en-US" dirty="0"/>
              <a:t>—a data structure that allows us to represent the written word</a:t>
            </a:r>
          </a:p>
          <a:p>
            <a:pPr lvl="1"/>
            <a:r>
              <a:rPr lang="en-US" b="1" dirty="0"/>
              <a:t>Sequences of characters</a:t>
            </a:r>
          </a:p>
          <a:p>
            <a:pPr lvl="1"/>
            <a:r>
              <a:rPr lang="en-US" dirty="0"/>
              <a:t>Include letters, numbers, punctuation marks, and even quotation marks</a:t>
            </a:r>
          </a:p>
          <a:p>
            <a:pPr lvl="1"/>
            <a:r>
              <a:rPr lang="en-US" dirty="0"/>
              <a:t>Surrounded by single quotes (') or double quotes (")</a:t>
            </a:r>
          </a:p>
          <a:p>
            <a:pPr lvl="1"/>
            <a:r>
              <a:rPr lang="en-US" dirty="0"/>
              <a:t>Strings are objects that can be named by variables</a:t>
            </a:r>
          </a:p>
          <a:p>
            <a:pPr lvl="1"/>
            <a:r>
              <a:rPr lang="en-US" dirty="0"/>
              <a:t>There are a number of operators which apply to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371600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"hello"</a:t>
            </a:r>
          </a:p>
          <a:p>
            <a:r>
              <a:rPr lang="en-US" sz="2400" dirty="0"/>
              <a:t>'hello'</a:t>
            </a:r>
          </a:p>
          <a:p>
            <a:r>
              <a:rPr lang="en-US" sz="2400" dirty="0"/>
              <a:t>&gt;&gt;&gt; 'world'</a:t>
            </a:r>
          </a:p>
          <a:p>
            <a:r>
              <a:rPr lang="en-US" sz="2400" dirty="0"/>
              <a:t>'world'</a:t>
            </a:r>
          </a:p>
          <a:p>
            <a:r>
              <a:rPr lang="en-US" sz="2400" dirty="0"/>
              <a:t>&gt;&gt;&gt; a = "hello"</a:t>
            </a:r>
          </a:p>
          <a:p>
            <a:r>
              <a:rPr lang="en-US" sz="2400" dirty="0"/>
              <a:t>&gt;&gt;&gt; a</a:t>
            </a:r>
          </a:p>
          <a:p>
            <a:r>
              <a:rPr lang="en-US" sz="2400" dirty="0"/>
              <a:t>'hello'</a:t>
            </a:r>
          </a:p>
          <a:p>
            <a:r>
              <a:rPr lang="en-US" sz="2400" dirty="0"/>
              <a:t>&gt;&gt;&gt; b = 'world'</a:t>
            </a:r>
          </a:p>
          <a:p>
            <a:r>
              <a:rPr lang="en-US" sz="2400" dirty="0"/>
              <a:t>&gt;&gt;&gt; "let's go"</a:t>
            </a:r>
          </a:p>
          <a:p>
            <a:r>
              <a:rPr lang="en-US" sz="2400" dirty="0"/>
              <a:t>"let's go"</a:t>
            </a:r>
          </a:p>
          <a:p>
            <a:r>
              <a:rPr lang="en-US" sz="2400" dirty="0"/>
              <a:t>&gt;&gt;&gt; 'she said "how are you?" then left'</a:t>
            </a:r>
          </a:p>
          <a:p>
            <a:r>
              <a:rPr lang="en-US" sz="2400" dirty="0"/>
              <a:t>'she said "how are you?" then left'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- Concatenation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9050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"hello " + "world!"</a:t>
            </a:r>
          </a:p>
          <a:p>
            <a:r>
              <a:rPr lang="en-US" sz="2400" dirty="0"/>
              <a:t>'hello world!'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fname</a:t>
            </a:r>
            <a:r>
              <a:rPr lang="en-US" sz="2400" dirty="0"/>
              <a:t> = 'John'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Iname</a:t>
            </a:r>
            <a:r>
              <a:rPr lang="en-US" sz="2400" dirty="0"/>
              <a:t> = 'Smith'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fname</a:t>
            </a:r>
            <a:r>
              <a:rPr lang="en-US" sz="2400" dirty="0"/>
              <a:t> + </a:t>
            </a:r>
            <a:r>
              <a:rPr lang="en-US" sz="2400" dirty="0" err="1"/>
              <a:t>Iname</a:t>
            </a:r>
            <a:endParaRPr lang="en-US" sz="2400" dirty="0"/>
          </a:p>
          <a:p>
            <a:r>
              <a:rPr lang="en-US" sz="2400" dirty="0"/>
              <a:t>' </a:t>
            </a:r>
            <a:r>
              <a:rPr lang="en-US" sz="2400" dirty="0" err="1"/>
              <a:t>JohnSmith</a:t>
            </a:r>
            <a:r>
              <a:rPr lang="en-US" sz="2400" dirty="0"/>
              <a:t>'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fullName</a:t>
            </a:r>
            <a:r>
              <a:rPr lang="en-US" sz="2400" dirty="0"/>
              <a:t> = </a:t>
            </a:r>
            <a:r>
              <a:rPr lang="en-US" sz="2400" dirty="0" err="1"/>
              <a:t>fname</a:t>
            </a:r>
            <a:r>
              <a:rPr lang="en-US" sz="2400" dirty="0"/>
              <a:t> + ' ' + </a:t>
            </a:r>
            <a:r>
              <a:rPr lang="en-US" sz="2400" dirty="0" err="1"/>
              <a:t>Iname</a:t>
            </a:r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fullName</a:t>
            </a:r>
            <a:endParaRPr lang="en-US" sz="2400" dirty="0"/>
          </a:p>
          <a:p>
            <a:r>
              <a:rPr lang="en-US" sz="2400" dirty="0"/>
              <a:t>'John Smith'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- Repetition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28600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&gt;&gt;&gt;'go'*3 </a:t>
            </a:r>
          </a:p>
          <a:p>
            <a:r>
              <a:rPr lang="en-US" sz="2400" dirty="0"/>
              <a:t>'</a:t>
            </a:r>
            <a:r>
              <a:rPr lang="en-US" sz="2400" dirty="0" err="1"/>
              <a:t>gogogo</a:t>
            </a:r>
            <a:r>
              <a:rPr lang="en-US" sz="2400" dirty="0"/>
              <a:t>'</a:t>
            </a:r>
          </a:p>
          <a:p>
            <a:r>
              <a:rPr lang="en-US" sz="2400" dirty="0"/>
              <a:t>&gt;&gt;&gt; 'go '*3 + 'twins '*2 </a:t>
            </a:r>
          </a:p>
          <a:p>
            <a:r>
              <a:rPr lang="en-US" sz="2400" dirty="0"/>
              <a:t>'go </a:t>
            </a:r>
            <a:r>
              <a:rPr lang="en-US" sz="2400" dirty="0" err="1"/>
              <a:t>go</a:t>
            </a:r>
            <a:r>
              <a:rPr lang="en-US" sz="2400" dirty="0"/>
              <a:t> </a:t>
            </a:r>
            <a:r>
              <a:rPr lang="en-US" sz="2400" dirty="0" err="1"/>
              <a:t>go</a:t>
            </a:r>
            <a:r>
              <a:rPr lang="en-US" sz="2400" dirty="0"/>
              <a:t> twins </a:t>
            </a:r>
            <a:r>
              <a:rPr lang="en-US" sz="2400" dirty="0" err="1"/>
              <a:t>twins</a:t>
            </a:r>
            <a:r>
              <a:rPr lang="en-US" sz="2400" dirty="0"/>
              <a:t> ' </a:t>
            </a:r>
          </a:p>
          <a:p>
            <a:r>
              <a:rPr lang="en-US" sz="2400" dirty="0"/>
              <a:t>&gt;&gt;&gt; ('hello ' + 'world ')*3 </a:t>
            </a:r>
          </a:p>
          <a:p>
            <a:r>
              <a:rPr lang="en-US" sz="2400" dirty="0"/>
              <a:t>'hello world hello world hello world 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– [] &amp; </a:t>
            </a:r>
            <a:r>
              <a:rPr lang="en-US" dirty="0" err="1"/>
              <a:t>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index </a:t>
            </a:r>
            <a:r>
              <a:rPr lang="en-US" dirty="0"/>
              <a:t>operator []</a:t>
            </a:r>
          </a:p>
          <a:p>
            <a:r>
              <a:rPr lang="en-US" dirty="0"/>
              <a:t>useful when we want to get at particular characters in a string</a:t>
            </a:r>
            <a:br>
              <a:rPr lang="en-US" dirty="0"/>
            </a:br>
            <a:r>
              <a:rPr lang="en-US" dirty="0"/>
              <a:t>&gt;&gt;&gt; name=‘John’</a:t>
            </a:r>
            <a:br>
              <a:rPr lang="en-US" dirty="0"/>
            </a:br>
            <a:r>
              <a:rPr lang="en-US" dirty="0"/>
              <a:t>&gt;&gt;&gt; name[0]</a:t>
            </a:r>
            <a:br>
              <a:rPr lang="en-US" dirty="0"/>
            </a:br>
            <a:r>
              <a:rPr lang="en-US" dirty="0"/>
              <a:t>‘J’</a:t>
            </a:r>
            <a:br>
              <a:rPr lang="en-US" dirty="0"/>
            </a:br>
            <a:r>
              <a:rPr lang="en-US" dirty="0"/>
              <a:t>&gt;&gt;&gt; name[3]</a:t>
            </a:r>
            <a:br>
              <a:rPr lang="en-US" dirty="0"/>
            </a:br>
            <a:r>
              <a:rPr lang="en-US" dirty="0"/>
              <a:t>‘n’</a:t>
            </a:r>
          </a:p>
          <a:p>
            <a:r>
              <a:rPr lang="en-US" dirty="0"/>
              <a:t>Python also provides negative indexes, in reverse order!</a:t>
            </a:r>
            <a:br>
              <a:rPr lang="en-US" dirty="0"/>
            </a:br>
            <a:r>
              <a:rPr lang="en-US" dirty="0"/>
              <a:t> &gt;&gt;&gt; name[-1]</a:t>
            </a:r>
            <a:br>
              <a:rPr lang="en-US" dirty="0"/>
            </a:br>
            <a:r>
              <a:rPr lang="en-US" dirty="0"/>
              <a:t>‘n’</a:t>
            </a:r>
            <a:br>
              <a:rPr lang="en-US" dirty="0"/>
            </a:br>
            <a:r>
              <a:rPr lang="en-US" dirty="0"/>
              <a:t>&gt;&gt;&gt; name[-4]</a:t>
            </a:r>
            <a:br>
              <a:rPr lang="en-US" dirty="0"/>
            </a:br>
            <a:r>
              <a:rPr lang="en-US" dirty="0"/>
              <a:t>‘J’</a:t>
            </a:r>
          </a:p>
          <a:p>
            <a:r>
              <a:rPr lang="en-US" dirty="0" err="1"/>
              <a:t>len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- Indexing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209800"/>
          <a:ext cx="6629402" cy="2133600"/>
        </p:xfrm>
        <a:graphic>
          <a:graphicData uri="http://schemas.openxmlformats.org/drawingml/2006/table">
            <a:tbl>
              <a:tblPr/>
              <a:tblGrid>
                <a:gridCol w="56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1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7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1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07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37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0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-12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-10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-9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-7</a:t>
                      </a: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-6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-5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</a:t>
                      </a: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800600"/>
            <a:ext cx="7148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the above string was stored in the variable </a:t>
            </a:r>
            <a:r>
              <a:rPr lang="en-US" i="1" dirty="0"/>
              <a:t>word</a:t>
            </a:r>
            <a:r>
              <a:rPr lang="en-US" dirty="0"/>
              <a:t>.  What would be</a:t>
            </a:r>
            <a:br>
              <a:rPr lang="en-US" dirty="0"/>
            </a:br>
            <a:r>
              <a:rPr lang="en-US" dirty="0"/>
              <a:t>the result of the following evaluation: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(word)</a:t>
            </a:r>
            <a:br>
              <a:rPr lang="en-US" dirty="0"/>
            </a:br>
            <a:r>
              <a:rPr lang="en-US" dirty="0"/>
              <a:t>???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String Operators -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8382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name = "Roy G </a:t>
            </a:r>
            <a:r>
              <a:rPr lang="en-US" dirty="0" err="1"/>
              <a:t>Biv</a:t>
            </a:r>
            <a:r>
              <a:rPr lang="en-US" dirty="0"/>
              <a:t>"</a:t>
            </a:r>
          </a:p>
          <a:p>
            <a:r>
              <a:rPr lang="en-US" dirty="0"/>
              <a:t>&gt;&gt;&gt; first = name[0]</a:t>
            </a:r>
          </a:p>
          <a:p>
            <a:r>
              <a:rPr lang="en-US" dirty="0"/>
              <a:t>&gt;&gt;&gt; first</a:t>
            </a:r>
          </a:p>
          <a:p>
            <a:r>
              <a:rPr lang="en-US" dirty="0"/>
              <a:t>'R'</a:t>
            </a:r>
          </a:p>
          <a:p>
            <a:r>
              <a:rPr lang="en-US" dirty="0"/>
              <a:t>&gt;&gt;&gt; </a:t>
            </a:r>
            <a:r>
              <a:rPr lang="en-US" dirty="0" err="1"/>
              <a:t>middleChar</a:t>
            </a:r>
            <a:r>
              <a:rPr lang="en-US" dirty="0"/>
              <a:t> = name [4]</a:t>
            </a:r>
          </a:p>
          <a:p>
            <a:r>
              <a:rPr lang="en-US" dirty="0"/>
              <a:t>&gt;&gt;&gt; </a:t>
            </a:r>
            <a:r>
              <a:rPr lang="en-US" dirty="0" err="1"/>
              <a:t>middleChar</a:t>
            </a:r>
            <a:endParaRPr lang="en-US" dirty="0"/>
          </a:p>
          <a:p>
            <a:r>
              <a:rPr lang="en-US" dirty="0"/>
              <a:t>'G'</a:t>
            </a:r>
          </a:p>
          <a:p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(name)):</a:t>
            </a:r>
          </a:p>
          <a:p>
            <a:r>
              <a:rPr lang="en-US" dirty="0"/>
              <a:t>	print(name[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sz="1400" dirty="0"/>
              <a:t>R</a:t>
            </a:r>
          </a:p>
          <a:p>
            <a:r>
              <a:rPr lang="en-US" sz="1400" dirty="0"/>
              <a:t>o</a:t>
            </a:r>
          </a:p>
          <a:p>
            <a:r>
              <a:rPr lang="en-US" sz="1400" dirty="0"/>
              <a:t>y</a:t>
            </a:r>
          </a:p>
          <a:p>
            <a:endParaRPr lang="en-US" sz="1400" dirty="0"/>
          </a:p>
          <a:p>
            <a:r>
              <a:rPr lang="en-US" sz="1400" dirty="0"/>
              <a:t>G</a:t>
            </a:r>
          </a:p>
          <a:p>
            <a:endParaRPr lang="en-US" sz="1400" dirty="0"/>
          </a:p>
          <a:p>
            <a:r>
              <a:rPr lang="en-US" sz="1400" cap="small" dirty="0"/>
              <a:t>B</a:t>
            </a:r>
            <a:endParaRPr lang="en-US" sz="1400" dirty="0"/>
          </a:p>
          <a:p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v</a:t>
            </a:r>
          </a:p>
          <a:p>
            <a:r>
              <a:rPr lang="en-US" dirty="0"/>
              <a:t>&gt;&gt;&gt; name[-1]</a:t>
            </a:r>
          </a:p>
          <a:p>
            <a:r>
              <a:rPr lang="en-US" dirty="0"/>
              <a:t>'v'</a:t>
            </a:r>
          </a:p>
          <a:p>
            <a:r>
              <a:rPr lang="en-US" dirty="0"/>
              <a:t>&gt;&gt;&gt; name [</a:t>
            </a:r>
            <a:r>
              <a:rPr lang="en-US" dirty="0" err="1"/>
              <a:t>len</a:t>
            </a:r>
            <a:r>
              <a:rPr lang="en-US" dirty="0"/>
              <a:t>(name)-1]</a:t>
            </a:r>
          </a:p>
          <a:p>
            <a:r>
              <a:rPr lang="en-US" dirty="0"/>
              <a:t>'v'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– Slice [:]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[:] like index but allows us to get </a:t>
            </a:r>
            <a:r>
              <a:rPr lang="en-US" u="sng" dirty="0"/>
              <a:t>multiple</a:t>
            </a:r>
            <a:r>
              <a:rPr lang="en-US" dirty="0"/>
              <a:t> characters from a string</a:t>
            </a:r>
            <a:br>
              <a:rPr lang="en-US" dirty="0"/>
            </a:br>
            <a:r>
              <a:rPr lang="en-US" dirty="0"/>
              <a:t>&gt;&gt;&gt; name= 'John' </a:t>
            </a:r>
            <a:br>
              <a:rPr lang="en-US" dirty="0"/>
            </a:br>
            <a:r>
              <a:rPr lang="en-US" dirty="0"/>
              <a:t>&gt;&gt;&gt; name[0:2]</a:t>
            </a:r>
            <a:br>
              <a:rPr lang="en-US" dirty="0"/>
            </a:br>
            <a:r>
              <a:rPr lang="en-US" dirty="0"/>
              <a:t> 'Jo'</a:t>
            </a:r>
          </a:p>
          <a:p>
            <a:r>
              <a:rPr lang="en-US" dirty="0"/>
              <a:t>Notice the value after the : specifies, much like the range, one value beyond the last one actually selected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1103</Words>
  <Application>Microsoft Office PowerPoint</Application>
  <PresentationFormat>On-screen Show (4:3)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COS 120 – Introduction to Computational Problem Solving</vt:lpstr>
      <vt:lpstr>Strings</vt:lpstr>
      <vt:lpstr>String Examples</vt:lpstr>
      <vt:lpstr>String Operators - Concatenation</vt:lpstr>
      <vt:lpstr>String Operators - Repetition</vt:lpstr>
      <vt:lpstr>String Operators – [] &amp; len</vt:lpstr>
      <vt:lpstr>String Operators - Indexing</vt:lpstr>
      <vt:lpstr>String Operators - Indexing</vt:lpstr>
      <vt:lpstr>String Operators – Slice [:]</vt:lpstr>
      <vt:lpstr>String Operators – Slice [:]</vt:lpstr>
      <vt:lpstr>String Operators – in and not in</vt:lpstr>
      <vt:lpstr>String Operator Exercises</vt:lpstr>
      <vt:lpstr>String Methods</vt:lpstr>
      <vt:lpstr>String Methods</vt:lpstr>
      <vt:lpstr>String Methods continued</vt:lpstr>
      <vt:lpstr>String Method Exercises</vt:lpstr>
      <vt:lpstr>Character Functions</vt:lpstr>
      <vt:lpstr>Character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120 – Introduction to Problem Solving &amp; Programming</dc:title>
  <dc:creator>arwhite</dc:creator>
  <cp:lastModifiedBy>Heather Dalton</cp:lastModifiedBy>
  <cp:revision>91</cp:revision>
  <dcterms:created xsi:type="dcterms:W3CDTF">2010-08-31T18:49:08Z</dcterms:created>
  <dcterms:modified xsi:type="dcterms:W3CDTF">2019-09-13T13:33:55Z</dcterms:modified>
</cp:coreProperties>
</file>