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58" r:id="rId5"/>
    <p:sldId id="260" r:id="rId6"/>
    <p:sldId id="267" r:id="rId7"/>
    <p:sldId id="281" r:id="rId8"/>
    <p:sldId id="282" r:id="rId9"/>
    <p:sldId id="289" r:id="rId10"/>
    <p:sldId id="288" r:id="rId11"/>
    <p:sldId id="276" r:id="rId12"/>
    <p:sldId id="277" r:id="rId13"/>
    <p:sldId id="280" r:id="rId14"/>
    <p:sldId id="290" r:id="rId15"/>
    <p:sldId id="283" r:id="rId16"/>
    <p:sldId id="292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48A428-4A3B-4849-AC3D-A4FC7AC18A8E}" v="12" dt="2025-05-05T00:32:15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401C3-0762-4E02-BFF9-B41AAD83A98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38002-9368-4C09-A8BC-23893D7CB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5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38002-9368-4C09-A8BC-23893D7CBB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99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38002-9368-4C09-A8BC-23893D7CBB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840B-5AE6-2015-53A5-8D179B7DC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8155-7F96-E4D8-5FC7-4B696CAA2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32646-3200-9CBD-5CAE-DB1F1641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3FB-0C53-4B99-84E1-77F2263954B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FE5D5-B2BF-12FE-BD71-B5A121CD7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0A56-B85E-486B-0253-27873373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5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9A74-349E-B1B0-0F57-444E9596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A3543-932B-8F83-C8B1-C9D776819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E44E5-F665-437F-ED25-405D5A60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3FB-0C53-4B99-84E1-77F2263954B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9F2A6-46CD-681E-02F9-01CFFED8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A625-6FF2-0FF8-7F0E-4F2E648D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8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BD430-F526-C41E-D1E9-867EFBA9E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1E310-7DA4-6395-8598-D6B12660B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FB566-4E00-D914-54CF-9318749B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3FB-0C53-4B99-84E1-77F2263954B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30A23-38BC-D466-5C8C-EAB40F3D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94E6D-9868-6725-FBA6-3DA58199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99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3FB-0C53-4B99-84E1-77F2263954B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76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3FB-0C53-4B99-84E1-77F2263954B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5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3FB-0C53-4B99-84E1-77F2263954B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18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3FB-0C53-4B99-84E1-77F2263954B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51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3FB-0C53-4B99-84E1-77F2263954B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06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3FB-0C53-4B99-84E1-77F2263954B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42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3FB-0C53-4B99-84E1-77F2263954B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6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3FB-0C53-4B99-84E1-77F2263954B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5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54F7-00B7-D5FE-7AD9-F6B5CE64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29E5A-BB7D-568D-0782-CEB99227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046A3-7B7C-F9A9-3334-723DEEDF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3FB-0C53-4B99-84E1-77F2263954B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D1CD-48AE-0045-6E62-421962B6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7E30C-2A95-6949-AE9F-F1C7853E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260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3FB-0C53-4B99-84E1-77F2263954B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5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3FB-0C53-4B99-84E1-77F2263954B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58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3FB-0C53-4B99-84E1-77F2263954B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2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8F39-E914-E9EC-659F-B869549C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D2E6-02A2-EC1C-9987-98673297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37D75-E55D-9C0A-D3B0-9B3418F0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3FB-0C53-4B99-84E1-77F2263954B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DB13-C5C3-3EBC-49BC-0488C3A1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7AED2-7468-D61A-94DB-7253E582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8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57EB-38B5-CDA1-EE23-7D53A20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D40B-A0B5-6C7F-CA96-F461CBB8A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EAE63-7A49-B034-4B9C-8A0D440AE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920C-9FFB-8345-BD77-8D8438DB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3FB-0C53-4B99-84E1-77F2263954B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4B28E-87BE-EDA4-5648-453CB5DA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212B2-79CF-4644-D21E-22438308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8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60EA-5AAC-4BFB-A8AF-C6104C5B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20B4B-78BD-AF50-E214-231A153B6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B94F3-0C81-D4AE-E336-087C2878F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88101-F132-7ADC-EB80-1D23FF436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10A8C-E46B-F900-2BC0-3D99AFECF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E6FC8-7ED1-CDFE-710F-28FB92CA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3FB-0C53-4B99-84E1-77F2263954B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0DBA1-D4FE-D496-1908-EC8F8FEA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A1B17-BD1D-8CD4-19F4-42E255FD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0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E551-7D6D-9ACF-63FB-5BE5D488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7A1E6-9646-8889-4FD8-48DC2685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3FB-0C53-4B99-84E1-77F2263954B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723BE-3A9A-3A6F-7AC6-BA3B0032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ED43F-3772-37CC-3412-16E6324A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1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D7091-1C3F-6F8C-8314-0297951D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3FB-0C53-4B99-84E1-77F2263954B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D7803-749A-389C-4D8C-87821443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C2D33-3906-EA98-1D72-9E30C4C5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7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7E41-BC68-A77C-248B-16A34A8A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756B0-95DE-5987-F32A-83763FBE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C4B73-86EA-859B-6EF4-28F8A2441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31C57-7904-305F-A44F-F0BD9AA6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3FB-0C53-4B99-84E1-77F2263954B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76300-7230-BDCD-9A62-FB484F9B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D3BDB-79F7-403C-5A29-ABDF35AA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6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9810-F9C3-4E85-4793-113E75F9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307C1-A044-D3DC-15EA-FCEB8FBEE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DA790-4E9B-B9FA-D5E6-4115D58C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76307-BDD9-0488-B350-36F5C1EB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3FB-0C53-4B99-84E1-77F2263954B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E09CC-2EE0-B31E-6724-8409498F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475E7-3CD2-A2A8-70FA-F05717F0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2F9B6-8857-9447-E8C3-770B4E562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938E4-7565-BD3C-A2FD-437C20C29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DC325-C063-6F88-B6D1-A2A3B3EEF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F963FB-0C53-4B99-84E1-77F2263954B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2AF41-8056-BBCD-D08B-B8402963B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7AD74-BAB5-873F-2045-1AC54335F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4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1F963FB-0C53-4B99-84E1-77F2263954B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03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fiec.cfpb.gov/data-browser/data/2023?category=states&amp;items=CO&amp;actions_taken=2,3,5,6,7&amp;races=American%20Indian%20or%20Alaska%20Native,Asian,Black%20or%20African%20American,White,2%20or%20more%20minority%20races&amp;getDetails=1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close up image of chess pawns">
            <a:extLst>
              <a:ext uri="{FF2B5EF4-FFF2-40B4-BE49-F238E27FC236}">
                <a16:creationId xmlns:a16="http://schemas.microsoft.com/office/drawing/2014/main" id="{9811F98C-340A-44E2-0318-1DC0EAC45A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144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0548C-EFCC-7CFD-4D36-BDC07F8F7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 dirty="0">
                <a:ln w="22225">
                  <a:solidFill>
                    <a:schemeClr val="tx1"/>
                  </a:solidFill>
                  <a:miter lim="800000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Racial Bias in Loan Approvals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71248-CC19-1334-C743-5D1D181FE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the HMDA dataset</a:t>
            </a:r>
          </a:p>
          <a:p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CC97F-B7BA-2E87-02A6-A0E310C5524B}"/>
              </a:ext>
            </a:extLst>
          </p:cNvPr>
          <p:cNvSpPr txBox="1"/>
          <p:nvPr/>
        </p:nvSpPr>
        <p:spPr>
          <a:xfrm>
            <a:off x="9135553" y="526555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800" kern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Harsha.D</a:t>
            </a:r>
            <a:r>
              <a:rPr lang="en-US" sz="18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Bharath.ch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819FBA-D253-7764-47AA-7E137448EFBE}"/>
              </a:ext>
            </a:extLst>
          </p:cNvPr>
          <p:cNvSpPr txBox="1"/>
          <p:nvPr/>
        </p:nvSpPr>
        <p:spPr>
          <a:xfrm>
            <a:off x="294037" y="5524644"/>
            <a:ext cx="3613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MSDS640_S70_Ethics/</a:t>
            </a:r>
            <a:r>
              <a:rPr lang="en-US" b="1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Prvcy</a:t>
            </a:r>
            <a:r>
              <a:rPr lang="en-US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/Soc Just-Data Sc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7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33E025-8521-B0A7-2F4F-108DF0FF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4" y="253389"/>
            <a:ext cx="10103631" cy="16870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4EA2E3-EB96-B24E-866A-886A6D659FDD}"/>
              </a:ext>
            </a:extLst>
          </p:cNvPr>
          <p:cNvSpPr txBox="1"/>
          <p:nvPr/>
        </p:nvSpPr>
        <p:spPr>
          <a:xfrm>
            <a:off x="283029" y="2061836"/>
            <a:ext cx="5812971" cy="4054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racial bias in model predictions.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fairness metrics for logistic regression: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Equalized Odds Difference (EOD): 0.3374.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White-Black approval rate gap (actual: 0.1174, predicted: 0.3214).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Visualized actual vs. predicted approval rates by race.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Model underpredicts approvals for Black applicants (predicted: 0.2044 vs. actual: 0.5698).</a:t>
            </a:r>
          </a:p>
        </p:txBody>
      </p:sp>
      <p:pic>
        <p:nvPicPr>
          <p:cNvPr id="4" name="Picture 3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375194D6-2174-E440-95BD-1156116F9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7809"/>
            <a:ext cx="6095998" cy="5480890"/>
          </a:xfrm>
          <a:prstGeom prst="rect">
            <a:avLst/>
          </a:pr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91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D625E891-692A-AB52-52D7-2FE2F2DB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Privacy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DA67A-4C8B-5ABE-21B3-7BCEE248129A}"/>
              </a:ext>
            </a:extLst>
          </p:cNvPr>
          <p:cNvSpPr txBox="1"/>
          <p:nvPr/>
        </p:nvSpPr>
        <p:spPr>
          <a:xfrm>
            <a:off x="776748" y="2285997"/>
            <a:ext cx="9457265" cy="346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Focused on privacy risks in the dataset.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re-identification risks: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Census tract and income data enable re-identification.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Highlighted privacy concerns with census tract granularity.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Aggregating census tracts at the county level is recommended to mitigate risks.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Detailed data poses significant privacy threats.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5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B7C71-DFB0-A7E0-C27C-030AEF5C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Transparency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138A78-15FF-D3B0-07E0-6EB1F200BFE3}"/>
              </a:ext>
            </a:extLst>
          </p:cNvPr>
          <p:cNvSpPr txBox="1"/>
          <p:nvPr/>
        </p:nvSpPr>
        <p:spPr>
          <a:xfrm>
            <a:off x="1137034" y="2194102"/>
            <a:ext cx="4438036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transparency in loan approval processes.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visualization of income and loan amount distributions.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Disparities in approval rates suggest a lack of transparency.</a:t>
            </a:r>
          </a:p>
        </p:txBody>
      </p:sp>
      <p:pic>
        <p:nvPicPr>
          <p:cNvPr id="8" name="Picture 7" descr="A graph of a graph showing different colored bars&#10;&#10;AI-generated content may be incorrect.">
            <a:extLst>
              <a:ext uri="{FF2B5EF4-FFF2-40B4-BE49-F238E27FC236}">
                <a16:creationId xmlns:a16="http://schemas.microsoft.com/office/drawing/2014/main" id="{942E84FC-C63D-13E2-6825-BD1E4C07D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72" y="774271"/>
            <a:ext cx="5769428" cy="49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94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BDE96-630D-B884-2686-872C23304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155" y="710084"/>
            <a:ext cx="6823065" cy="38951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800" b="1" u="sng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Interpreted OLS regression: </a:t>
            </a:r>
            <a:br>
              <a:rPr lang="en-US" sz="3800" b="1" u="sng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800" u="sng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BEB952-083C-791F-7C99-06CCF02899D3}"/>
              </a:ext>
            </a:extLst>
          </p:cNvPr>
          <p:cNvSpPr txBox="1"/>
          <p:nvPr/>
        </p:nvSpPr>
        <p:spPr>
          <a:xfrm>
            <a:off x="590309" y="613458"/>
            <a:ext cx="7983419" cy="108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Derived_race_White (coef = 0.1547, p &lt; 0.001) vs. derived_race_Black (coef = 0.0534, p &lt; 0.001).</a:t>
            </a:r>
            <a:endParaRPr lang="en-US" sz="2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green and white table with numbers&#10;&#10;AI-generated content may be incorrect.">
            <a:extLst>
              <a:ext uri="{FF2B5EF4-FFF2-40B4-BE49-F238E27FC236}">
                <a16:creationId xmlns:a16="http://schemas.microsoft.com/office/drawing/2014/main" id="{3ABFE2F9-B742-697E-1FDD-A79F6B07E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77" y="1529119"/>
            <a:ext cx="8543680" cy="532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80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C1E83-AA3B-D0E8-D4EA-6AEE5E50D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046" y="363557"/>
            <a:ext cx="9846409" cy="15768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Fairness Interventions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70E6DF-9959-222E-8A12-6CCD41A2BA74}"/>
              </a:ext>
            </a:extLst>
          </p:cNvPr>
          <p:cNvSpPr txBox="1"/>
          <p:nvPr/>
        </p:nvSpPr>
        <p:spPr>
          <a:xfrm>
            <a:off x="480447" y="2262753"/>
            <a:ext cx="5615553" cy="3853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-Explored methods to improve model fairness.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-Analyzed fairness metrics: EOD of 0.3374 indicates moderate disparity.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 suggested reweighing the training data to balance racial groups.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-Proposed using fairness-aware algorithms to reduce bias.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-Interventions are needed to address model bias.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8EE63B-5A3B-7E55-8197-6938C0EAF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405472"/>
              </p:ext>
            </p:extLst>
          </p:nvPr>
        </p:nvGraphicFramePr>
        <p:xfrm>
          <a:off x="6719367" y="2335381"/>
          <a:ext cx="4788506" cy="3454983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2971317">
                  <a:extLst>
                    <a:ext uri="{9D8B030D-6E8A-4147-A177-3AD203B41FA5}">
                      <a16:colId xmlns:a16="http://schemas.microsoft.com/office/drawing/2014/main" val="329843771"/>
                    </a:ext>
                  </a:extLst>
                </a:gridCol>
                <a:gridCol w="1817189">
                  <a:extLst>
                    <a:ext uri="{9D8B030D-6E8A-4147-A177-3AD203B41FA5}">
                      <a16:colId xmlns:a16="http://schemas.microsoft.com/office/drawing/2014/main" val="3642534049"/>
                    </a:ext>
                  </a:extLst>
                </a:gridCol>
              </a:tblGrid>
              <a:tr h="916705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 </a:t>
                      </a:r>
                    </a:p>
                  </a:txBody>
                  <a:tcPr marL="223459" marR="223459" marT="223459" marB="11173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Value </a:t>
                      </a:r>
                    </a:p>
                  </a:txBody>
                  <a:tcPr marL="223459" marR="223459" marT="223459" marB="11173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300233"/>
                  </a:ext>
                </a:extLst>
              </a:tr>
              <a:tr h="1269139"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Equalized Odds Difference</a:t>
                      </a:r>
                    </a:p>
                  </a:txBody>
                  <a:tcPr marL="223459" marR="223459" marT="223459" marB="1117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0.3374</a:t>
                      </a:r>
                    </a:p>
                  </a:txBody>
                  <a:tcPr marL="223459" marR="223459" marT="223459" marB="1117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096852"/>
                  </a:ext>
                </a:extLst>
              </a:tr>
              <a:tr h="1269139"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White-Black Approval Gap</a:t>
                      </a:r>
                    </a:p>
                  </a:txBody>
                  <a:tcPr marL="223459" marR="223459" marT="223459" marB="1117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0.3214</a:t>
                      </a:r>
                    </a:p>
                  </a:txBody>
                  <a:tcPr marL="223459" marR="223459" marT="223459" marB="1117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287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560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5E82F-CA7B-47CF-2650-4FD28D02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76" y="506776"/>
            <a:ext cx="10173665" cy="1230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u="sng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 to Racial Bias in Lending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80443D-ECF4-C995-D4E0-F08AC7BE09CB}"/>
              </a:ext>
            </a:extLst>
          </p:cNvPr>
          <p:cNvSpPr txBox="1"/>
          <p:nvPr/>
        </p:nvSpPr>
        <p:spPr>
          <a:xfrm>
            <a:off x="402771" y="2198913"/>
            <a:ext cx="11615058" cy="35528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Distributionally Robust Fairness (DRF)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-Addresses subgroup discrimination overlooked by traditional group fairness metrics.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-Ensures equitable treatment across diverse demographic groups.​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SenSR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-An efficient training method implementing DRF.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-Utilizes the EXPLORE algorithm to learn fair metrics from data.​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Fairness Metrics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-Focuses on treating similar individuals similarly, regardless of group identity.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-Complements group fairness approaches by addressing nuanced biases.​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58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91BE-3E67-4313-ADB2-29E89D359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A person with a mustache and a black background">
            <a:extLst>
              <a:ext uri="{FF2B5EF4-FFF2-40B4-BE49-F238E27FC236}">
                <a16:creationId xmlns:a16="http://schemas.microsoft.com/office/drawing/2014/main" id="{550758B5-6231-1B2C-0A08-FE821D99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39" y="0"/>
            <a:ext cx="10722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9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A0C41-1EF3-DA43-7AE1-37ED2DAE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08" y="489857"/>
            <a:ext cx="9989833" cy="718457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412AC-C551-38C8-BEB4-75A72ECE2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608" y="1737360"/>
            <a:ext cx="10750278" cy="40144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study examines racial bias in a 2023 Colorado HMDA sample, revealing lower approval rates for Asian and Other applicants, privacy risks from re-identifiable data, and transparency gaps tied to high-minority areas, raising ethical concerns about fairness and trust in AI-led finance.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Approach: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-Review racial disparities in AI-driven loan approval systems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-Analyze the 2023 Colorado HMDA dataset, focusing on race, income, and geographic indicators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-Assess algorithmic bias through approval rate comparisons and logistic regression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-Investigate privacy risks via re-identification using income and census tract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-Examine transparency gaps and geographic disparities linked to high-minority areas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8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72AF6-75CB-7014-FAB9-59C2DBAB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2" y="347472"/>
            <a:ext cx="10125270" cy="8778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u="sng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Ethical Concerns &amp; Consequences</a:t>
            </a:r>
            <a:endParaRPr lang="en-US" sz="4000" u="sng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CEB46-B46E-7CC3-AEC7-4F1B4AC794FA}"/>
              </a:ext>
            </a:extLst>
          </p:cNvPr>
          <p:cNvSpPr txBox="1"/>
          <p:nvPr/>
        </p:nvSpPr>
        <p:spPr>
          <a:xfrm>
            <a:off x="555172" y="1654629"/>
            <a:ext cx="10563932" cy="4855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Ethical Concerns: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 &amp; Inequality: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Lower approval rates for Black and Other applicants suggest algorithmic discrimination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 Risks: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10.4% of records could be re-identified, raising concerns over data anonymization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Gaps: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Approval disparities between high- and low-minority tracts mirror redlining patterns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Fairness in AI: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Bias in financial algorithms can reinforce systemic inequality and reduce trust in AI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Application: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Logistic regression and statistical analysis on loan approval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cleaning → Feature selection (race, income, tract, etc.) → Regression modeling → Bias detection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Algorithmic bias, re-identification from demographic variables, geographic discrimination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68F3C-F9D9-D155-2DB5-F37E44F7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61339"/>
            <a:ext cx="10234127" cy="64486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0" lang="en-US" altLang="en-US" b="1" i="0" u="sng" strike="noStrike" kern="1200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Roles &amp; Contributions</a:t>
            </a:r>
            <a:endParaRPr lang="en-US" u="sng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77243-219C-1FB8-320A-0A31D1F353B8}"/>
              </a:ext>
            </a:extLst>
          </p:cNvPr>
          <p:cNvSpPr txBox="1"/>
          <p:nvPr/>
        </p:nvSpPr>
        <p:spPr>
          <a:xfrm>
            <a:off x="446314" y="1567543"/>
            <a:ext cx="11129990" cy="41842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Bharath Chandra: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Analyzed racial disparities in loan approvals using the 2023 Colorado HMDA dataset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Conducted logistic regression to examine the impact of race on approval likelihood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algorithmic bias risks, particularly against Asian and Other applicants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Highlighted how biased AI models may worsen economic inequality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Harsha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Vardhini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Investigated privacy concerns through re-identification risk analysis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Assessed transparency gaps across high- and low-minority census tracts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geographic disparities in approval rates, pointing to redlining risks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ethical recommendations for fair, privacy-conscious AI in finance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1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7038E-0810-0353-9946-2543CFB2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2BEC7-EBDE-F5AF-F536-81319C6B7C90}"/>
              </a:ext>
            </a:extLst>
          </p:cNvPr>
          <p:cNvSpPr txBox="1"/>
          <p:nvPr/>
        </p:nvSpPr>
        <p:spPr>
          <a:xfrm>
            <a:off x="5255046" y="1619479"/>
            <a:ext cx="6235547" cy="44948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HMDA data from the Federal Financial Institutions Examination Council (FFIEC), managed by the Consumer Financial Protection Bureau (CFPB).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Colorado loan applications, over 130,000 records.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Publicly available via FFIEC’s HMDA Data Publication (online portal).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lending data for studying bias, privacy, and transparency (Walker, 2024).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dataset link, click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here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83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79092-711A-4B54-B108-7E7D0410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4" y="407624"/>
            <a:ext cx="10103631" cy="60474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369B4-50A2-AE42-F7AB-265CB8257456}"/>
              </a:ext>
            </a:extLst>
          </p:cNvPr>
          <p:cNvSpPr txBox="1"/>
          <p:nvPr/>
        </p:nvSpPr>
        <p:spPr>
          <a:xfrm>
            <a:off x="425824" y="1621970"/>
            <a:ext cx="5670176" cy="4494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data preprocessing for racial bias analysis.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Preprocessed 2023 HMDA data (1,126,535 records) from CO, MO, CA, and TX. </a:t>
            </a: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Excluded Asian applicants to focus on White, Black, 2+ Minority, and Other groups.</a:t>
            </a: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Filled in missing income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state-wise medians, resulting in 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filling.</a:t>
            </a: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the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high_minority_tract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flag: 0 tracts were identified due to a stricter threshold (minority population &gt; 80%) compared to the prior analysis (50%).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741340-3131-BC4F-3836-6C6C2A3C9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868002"/>
              </p:ext>
            </p:extLst>
          </p:nvPr>
        </p:nvGraphicFramePr>
        <p:xfrm>
          <a:off x="6501161" y="2419391"/>
          <a:ext cx="4772536" cy="340224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918261">
                  <a:extLst>
                    <a:ext uri="{9D8B030D-6E8A-4147-A177-3AD203B41FA5}">
                      <a16:colId xmlns:a16="http://schemas.microsoft.com/office/drawing/2014/main" val="3213347294"/>
                    </a:ext>
                  </a:extLst>
                </a:gridCol>
                <a:gridCol w="1854275">
                  <a:extLst>
                    <a:ext uri="{9D8B030D-6E8A-4147-A177-3AD203B41FA5}">
                      <a16:colId xmlns:a16="http://schemas.microsoft.com/office/drawing/2014/main" val="3119740221"/>
                    </a:ext>
                  </a:extLst>
                </a:gridCol>
              </a:tblGrid>
              <a:tr h="730654">
                <a:tc>
                  <a:txBody>
                    <a:bodyPr/>
                    <a:lstStyle/>
                    <a:p>
                      <a:pPr algn="ctr"/>
                      <a:r>
                        <a:rPr lang="en-US" sz="2500" b="0" cap="all" spc="15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</a:t>
                      </a:r>
                    </a:p>
                  </a:txBody>
                  <a:tcPr marL="217636" marR="217636" marT="217636" marB="21763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cap="all" spc="15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Rows</a:t>
                      </a:r>
                    </a:p>
                  </a:txBody>
                  <a:tcPr marL="217636" marR="217636" marT="217636" marB="21763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04202"/>
                  </a:ext>
                </a:extLst>
              </a:tr>
              <a:tr h="676088">
                <a:tc>
                  <a:txBody>
                    <a:bodyPr/>
                    <a:lstStyle/>
                    <a:p>
                      <a:pPr algn="ctr"/>
                      <a:endParaRPr lang="en-US" sz="21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636" marR="217636" marT="217636" marB="217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636" marR="217636" marT="217636" marB="217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462032"/>
                  </a:ext>
                </a:extLst>
              </a:tr>
              <a:tr h="676088">
                <a:tc>
                  <a:txBody>
                    <a:bodyPr/>
                    <a:lstStyle/>
                    <a:p>
                      <a:pPr algn="ctr"/>
                      <a:r>
                        <a:rPr lang="en-US" sz="21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cleaning</a:t>
                      </a:r>
                    </a:p>
                  </a:txBody>
                  <a:tcPr marL="217636" marR="217636" marT="217636" marB="217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1,133,037</a:t>
                      </a:r>
                    </a:p>
                  </a:txBody>
                  <a:tcPr marL="217636" marR="217636" marT="217636" marB="217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614346"/>
                  </a:ext>
                </a:extLst>
              </a:tr>
              <a:tr h="962559">
                <a:tc>
                  <a:txBody>
                    <a:bodyPr/>
                    <a:lstStyle/>
                    <a:p>
                      <a:pPr algn="ctr"/>
                      <a:r>
                        <a:rPr lang="en-US" sz="21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Exlcuding Asians</a:t>
                      </a:r>
                    </a:p>
                  </a:txBody>
                  <a:tcPr marL="217636" marR="217636" marT="217636" marB="217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1,126,535</a:t>
                      </a:r>
                    </a:p>
                  </a:txBody>
                  <a:tcPr marL="217636" marR="217636" marT="217636" marB="217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35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2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42543-5F09-2019-8014-CC198A0BA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Visualizations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4163C-65E6-7D98-672B-F388BFCB57D4}"/>
              </a:ext>
            </a:extLst>
          </p:cNvPr>
          <p:cNvSpPr txBox="1"/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clustered bar chart visualizations to explore racial disparities.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box plots for income and loan amount distributions by approval status.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applicants have higher approval rates (actual: 0.6872); Black applicants at 0.5698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X-axis represents the approval rate.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Y-axis represents Respective state and their approval rates.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aph of a loan approval&#10;&#10;AI-generated content may be incorrect.">
            <a:extLst>
              <a:ext uri="{FF2B5EF4-FFF2-40B4-BE49-F238E27FC236}">
                <a16:creationId xmlns:a16="http://schemas.microsoft.com/office/drawing/2014/main" id="{F29DC4B0-0490-9FD7-6E5D-F917A9452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186" y="1177871"/>
            <a:ext cx="6673054" cy="3933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2D1258-2CE0-3755-FFF2-192E4F079DA5}"/>
              </a:ext>
            </a:extLst>
          </p:cNvPr>
          <p:cNvSpPr txBox="1"/>
          <p:nvPr/>
        </p:nvSpPr>
        <p:spPr>
          <a:xfrm>
            <a:off x="5266114" y="5284922"/>
            <a:ext cx="1069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Visualized loan approval rates by race across states (CO, MO, CA, TX).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165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1015E-679F-15B9-01A8-27B14640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Modeling</a:t>
            </a:r>
            <a:endParaRPr lang="en-US" u="sng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A3C97-3DCB-8722-1C0E-4E8BE21F8FAE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modeling to quantify factors affecting approvals.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OLS regression: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loan_amount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9.54e-08, p &lt; 0.001)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derived_race_White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0.1547, p &lt; 0.001). 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BA64A7-375A-8C6E-D56B-ED2ACE3E1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57" y="1748207"/>
            <a:ext cx="6155141" cy="33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3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B0F45-A262-14EB-4B2B-0313A018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4" y="220337"/>
            <a:ext cx="10609006" cy="131559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logistic regression with SMOTE (accuracy: 0.60).</a:t>
            </a:r>
            <a:br>
              <a:rPr lang="en-US" sz="2800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u="sng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8AB01-34AA-D486-DEBD-BEF8FDFAB9B0}"/>
              </a:ext>
            </a:extLst>
          </p:cNvPr>
          <p:cNvSpPr txBox="1"/>
          <p:nvPr/>
        </p:nvSpPr>
        <p:spPr>
          <a:xfrm>
            <a:off x="147484" y="2163098"/>
            <a:ext cx="4798142" cy="3057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a confusion matrix; SMOTE improved recall for Black applicants by 15% (from 0.05 to 0.20)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show White applicants are more likely to be approved, but fairness needs further improvement</a:t>
            </a:r>
          </a:p>
        </p:txBody>
      </p:sp>
      <p:pic>
        <p:nvPicPr>
          <p:cNvPr id="7" name="Picture 6" descr="A blue squares with numbers and a graph&#10;&#10;AI-generated content may be incorrect.">
            <a:extLst>
              <a:ext uri="{FF2B5EF4-FFF2-40B4-BE49-F238E27FC236}">
                <a16:creationId xmlns:a16="http://schemas.microsoft.com/office/drawing/2014/main" id="{73F729A1-7643-24A5-CA95-998011C9E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665" y="1091382"/>
            <a:ext cx="6852598" cy="513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8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3195</TotalTime>
  <Words>1027</Words>
  <Application>Microsoft Office PowerPoint</Application>
  <PresentationFormat>Widescreen</PresentationFormat>
  <Paragraphs>140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Times New Roman</vt:lpstr>
      <vt:lpstr>Office Theme</vt:lpstr>
      <vt:lpstr>1_Office Theme</vt:lpstr>
      <vt:lpstr>Racial Bias in Loan Approvals</vt:lpstr>
      <vt:lpstr>Introduction</vt:lpstr>
      <vt:lpstr>Ethical Concerns &amp; Consequences</vt:lpstr>
      <vt:lpstr>Roles &amp; Contributions</vt:lpstr>
      <vt:lpstr>Dataset</vt:lpstr>
      <vt:lpstr> Data Preprocessing</vt:lpstr>
      <vt:lpstr>Initial Visualizations</vt:lpstr>
      <vt:lpstr>Advanced Modeling</vt:lpstr>
      <vt:lpstr>Trained logistic regression with SMOTE (accuracy: 0.60). </vt:lpstr>
      <vt:lpstr>Bias Analysis</vt:lpstr>
      <vt:lpstr>Initial Privacy Analysis</vt:lpstr>
      <vt:lpstr>Initial Transparency Insights</vt:lpstr>
      <vt:lpstr>Interpreted OLS regression:  </vt:lpstr>
      <vt:lpstr>Fairness Interventions</vt:lpstr>
      <vt:lpstr>Existing Solutions to Racial Bias in Lending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HARSHA VARDHINI DANALA</dc:creator>
  <cp:lastModifiedBy>HARSHA VARDHINI DANALA</cp:lastModifiedBy>
  <cp:revision>14</cp:revision>
  <dcterms:created xsi:type="dcterms:W3CDTF">2025-04-02T17:04:28Z</dcterms:created>
  <dcterms:modified xsi:type="dcterms:W3CDTF">2025-05-05T00:51:07Z</dcterms:modified>
</cp:coreProperties>
</file>