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49D355-16BD-4E45-BD9A-5EA878CF7CBD}" type="datetimeFigureOut">
              <a:rPr lang="it-IT" smtClean="0"/>
              <a:t>19/06/2013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ET4171 Processor Design </a:t>
            </a:r>
            <a:r>
              <a:rPr lang="en-US" b="1" dirty="0" smtClean="0">
                <a:effectLst/>
              </a:rPr>
              <a:t>Project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LEON3 processor </a:t>
            </a:r>
            <a:r>
              <a:rPr lang="en-US" b="1" dirty="0" smtClean="0"/>
              <a:t>optimization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026" name="Picture 2" descr="C:\Users\Feltro\pdp\Final Report\latex\figures\tudelf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896470"/>
            <a:ext cx="4608512" cy="19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6349836" y="2969369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1</a:t>
            </a:r>
            <a:r>
              <a:rPr lang="it-IT" sz="2800" dirty="0" smtClean="0"/>
              <a:t>:</a:t>
            </a:r>
          </a:p>
          <a:p>
            <a:pPr algn="r"/>
            <a:r>
              <a:rPr lang="it-IT" sz="2800" dirty="0" smtClean="0"/>
              <a:t>Luca </a:t>
            </a:r>
            <a:r>
              <a:rPr lang="it-IT" sz="2800" dirty="0" err="1" smtClean="0"/>
              <a:t>Feltrin</a:t>
            </a:r>
            <a:endParaRPr lang="it-IT" sz="2800" dirty="0" smtClean="0"/>
          </a:p>
          <a:p>
            <a:pPr algn="r"/>
            <a:r>
              <a:rPr lang="it-IT" sz="2800" dirty="0" smtClean="0"/>
              <a:t>Henrique </a:t>
            </a:r>
            <a:r>
              <a:rPr lang="it-IT" sz="2800" dirty="0" err="1" smtClean="0"/>
              <a:t>Dantas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32005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Benchmarks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80092"/>
              </p:ext>
            </p:extLst>
          </p:nvPr>
        </p:nvGraphicFramePr>
        <p:xfrm>
          <a:off x="179512" y="1268760"/>
          <a:ext cx="8856985" cy="2016226"/>
        </p:xfrm>
        <a:graphic>
          <a:graphicData uri="http://schemas.openxmlformats.org/drawingml/2006/table">
            <a:tbl>
              <a:tblPr firstRow="1" lastCol="1" bandRow="1">
                <a:tableStyleId>{8A107856-5554-42FB-B03E-39F5DBC370BA}</a:tableStyleId>
              </a:tblPr>
              <a:tblGrid>
                <a:gridCol w="911180"/>
                <a:gridCol w="911180"/>
                <a:gridCol w="993428"/>
                <a:gridCol w="981332"/>
                <a:gridCol w="981332"/>
                <a:gridCol w="981332"/>
                <a:gridCol w="889406"/>
                <a:gridCol w="933757"/>
                <a:gridCol w="637019"/>
                <a:gridCol w="637019"/>
              </a:tblGrid>
              <a:tr h="100060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Stanford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[sec]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Whetstone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[sec]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err="1">
                          <a:effectLst/>
                        </a:rPr>
                        <a:t>Gmpbench</a:t>
                      </a:r>
                      <a:r>
                        <a:rPr lang="en-US" sz="1100" dirty="0">
                          <a:effectLst/>
                        </a:rPr>
                        <a:t> Multiply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[Op/sec]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err="1">
                          <a:effectLst/>
                        </a:rPr>
                        <a:t>Gmpbench</a:t>
                      </a:r>
                      <a:r>
                        <a:rPr lang="en-US" sz="1100" dirty="0">
                          <a:effectLst/>
                        </a:rPr>
                        <a:t> Divide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[Op/sec]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Gmpbench RSA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[Op/sec]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Division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[sec]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Mibench JPEG (average) [sec]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SSD [sec]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[sec]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781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1200" dirty="0" smtClean="0">
                          <a:effectLst/>
                        </a:rPr>
                        <a:t>Baseline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2,30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116,2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781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15876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5123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8,06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23,215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10,59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219,28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781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1200" dirty="0" err="1" smtClean="0">
                          <a:effectLst/>
                        </a:rPr>
                        <a:t>Modified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2,21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112,08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914</a:t>
                      </a:r>
                      <a:endParaRPr lang="it-IT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19205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5353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7,31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21.76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8,60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206,92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259632" y="3563724"/>
            <a:ext cx="730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slight</a:t>
            </a:r>
            <a:r>
              <a:rPr lang="it-IT" dirty="0" smtClean="0"/>
              <a:t> </a:t>
            </a:r>
            <a:r>
              <a:rPr lang="it-IT" dirty="0" err="1" smtClean="0"/>
              <a:t>improvement</a:t>
            </a:r>
            <a:r>
              <a:rPr lang="it-IT" dirty="0" smtClean="0"/>
              <a:t> </a:t>
            </a:r>
            <a:r>
              <a:rPr lang="it-IT" dirty="0" err="1" smtClean="0"/>
              <a:t>probably</a:t>
            </a:r>
            <a:r>
              <a:rPr lang="it-IT" dirty="0" smtClean="0"/>
              <a:t> due to the Operative </a:t>
            </a:r>
            <a:r>
              <a:rPr lang="it-IT" dirty="0" err="1" smtClean="0"/>
              <a:t>System’s</a:t>
            </a:r>
            <a:r>
              <a:rPr lang="it-IT" dirty="0" smtClean="0"/>
              <a:t> </a:t>
            </a:r>
            <a:r>
              <a:rPr lang="it-IT" dirty="0" err="1" smtClean="0"/>
              <a:t>Scheduling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8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Comparison</a:t>
            </a:r>
            <a:r>
              <a:rPr lang="it-IT" dirty="0" smtClean="0"/>
              <a:t> with </a:t>
            </a:r>
            <a:r>
              <a:rPr lang="it-IT" dirty="0" err="1" smtClean="0"/>
              <a:t>metrics</a:t>
            </a:r>
            <a:r>
              <a:rPr lang="it-IT" dirty="0" smtClean="0"/>
              <a:t> (</a:t>
            </a:r>
            <a:r>
              <a:rPr lang="it-IT" dirty="0" err="1" smtClean="0"/>
              <a:t>only</a:t>
            </a:r>
            <a:r>
              <a:rPr lang="it-IT" dirty="0" smtClean="0"/>
              <a:t> divider)</a:t>
            </a:r>
            <a:endParaRPr lang="it-IT" dirty="0" smtClean="0"/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6758"/>
              </p:ext>
            </p:extLst>
          </p:nvPr>
        </p:nvGraphicFramePr>
        <p:xfrm>
          <a:off x="107505" y="2132857"/>
          <a:ext cx="8928990" cy="4608511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992110"/>
                <a:gridCol w="992110"/>
                <a:gridCol w="992110"/>
                <a:gridCol w="992110"/>
                <a:gridCol w="992110"/>
                <a:gridCol w="992110"/>
                <a:gridCol w="992110"/>
                <a:gridCol w="992110"/>
                <a:gridCol w="992110"/>
              </a:tblGrid>
              <a:tr h="7560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Version</a:t>
                      </a:r>
                      <a:endParaRPr lang="it-IT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Primitive metrics</a:t>
                      </a:r>
                      <a:endParaRPr lang="it-IT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Composite metrics</a:t>
                      </a:r>
                      <a:endParaRPr lang="it-IT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1206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 </a:t>
                      </a:r>
                      <a:r>
                        <a:rPr lang="en-US" sz="1100" dirty="0" smtClean="0">
                          <a:effectLst/>
                        </a:rPr>
                        <a:t>(*10^4)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 </a:t>
                      </a:r>
                      <a:r>
                        <a:rPr lang="en-US" sz="1100" dirty="0" smtClean="0">
                          <a:effectLst/>
                        </a:rPr>
                        <a:t>(*10^-2)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</a:t>
                      </a:r>
                      <a:endParaRPr lang="it-IT" sz="2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BS </a:t>
                      </a:r>
                      <a:r>
                        <a:rPr lang="en-US" sz="1100" dirty="0" smtClean="0">
                          <a:effectLst/>
                        </a:rPr>
                        <a:t>(*10^2)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A*D </a:t>
                      </a:r>
                      <a:r>
                        <a:rPr lang="en-US" sz="1100" dirty="0" smtClean="0">
                          <a:effectLst/>
                        </a:rPr>
                        <a:t>(*10^2)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A*BS </a:t>
                      </a:r>
                      <a:r>
                        <a:rPr lang="en-US" sz="1100" dirty="0" smtClean="0">
                          <a:effectLst/>
                        </a:rPr>
                        <a:t>(*10^6)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P*D </a:t>
                      </a:r>
                      <a:r>
                        <a:rPr lang="en-US" sz="1100" dirty="0" smtClean="0">
                          <a:effectLst/>
                        </a:rPr>
                        <a:t>(*10^-2)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P*BS </a:t>
                      </a:r>
                      <a:r>
                        <a:rPr lang="en-US" sz="1100" b="1" dirty="0" smtClean="0">
                          <a:effectLst/>
                        </a:rPr>
                        <a:t>(*10^2)</a:t>
                      </a:r>
                      <a:endParaRPr lang="it-IT" sz="11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Baseline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2,68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1,24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3,19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2,19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3,33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5,88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3,96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6,99</a:t>
                      </a:r>
                      <a:endParaRPr lang="it-IT" sz="24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7210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Modified 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2,83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1,24</a:t>
                      </a:r>
                      <a:endParaRPr lang="it-IT" sz="2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3,21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2,13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3,52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6,05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3,99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6,85</a:t>
                      </a:r>
                      <a:endParaRPr lang="it-IT" sz="24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041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Improvements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-5,8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it-IT" sz="2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-0,7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2,7</a:t>
                      </a:r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%</a:t>
                      </a:r>
                      <a:endParaRPr lang="it-IT" sz="24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-5,8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-2,9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-0,7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2,0</a:t>
                      </a:r>
                      <a:r>
                        <a:rPr lang="en-US" sz="24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%</a:t>
                      </a:r>
                      <a:endParaRPr lang="it-IT" sz="24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Comparison</a:t>
            </a:r>
            <a:r>
              <a:rPr lang="it-IT" dirty="0" smtClean="0"/>
              <a:t> with </a:t>
            </a:r>
            <a:r>
              <a:rPr lang="it-IT" dirty="0" err="1" smtClean="0"/>
              <a:t>metrics</a:t>
            </a:r>
            <a:r>
              <a:rPr lang="it-IT" dirty="0" smtClean="0"/>
              <a:t> (div + </a:t>
            </a:r>
            <a:r>
              <a:rPr lang="it-IT" dirty="0" err="1" smtClean="0"/>
              <a:t>mul</a:t>
            </a:r>
            <a:r>
              <a:rPr lang="it-IT" dirty="0" smtClean="0"/>
              <a:t>)</a:t>
            </a:r>
            <a:endParaRPr lang="it-IT" dirty="0" smtClean="0"/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84424"/>
              </p:ext>
            </p:extLst>
          </p:nvPr>
        </p:nvGraphicFramePr>
        <p:xfrm>
          <a:off x="107505" y="2132857"/>
          <a:ext cx="8928990" cy="4608511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992110"/>
                <a:gridCol w="992110"/>
                <a:gridCol w="992110"/>
                <a:gridCol w="992110"/>
                <a:gridCol w="992110"/>
                <a:gridCol w="992110"/>
                <a:gridCol w="992110"/>
                <a:gridCol w="992110"/>
                <a:gridCol w="992110"/>
              </a:tblGrid>
              <a:tr h="7560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Version</a:t>
                      </a:r>
                      <a:endParaRPr lang="it-IT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Primitive metrics</a:t>
                      </a:r>
                      <a:endParaRPr lang="it-IT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Composite metrics</a:t>
                      </a:r>
                      <a:endParaRPr lang="it-IT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1206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 </a:t>
                      </a:r>
                      <a:r>
                        <a:rPr lang="en-US" sz="1100" dirty="0" smtClean="0">
                          <a:effectLst/>
                        </a:rPr>
                        <a:t>(*10^4)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 </a:t>
                      </a:r>
                      <a:r>
                        <a:rPr lang="en-US" sz="1100" dirty="0" smtClean="0">
                          <a:effectLst/>
                        </a:rPr>
                        <a:t>(*10^-2)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</a:t>
                      </a:r>
                      <a:endParaRPr lang="it-IT" sz="2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BS </a:t>
                      </a:r>
                      <a:r>
                        <a:rPr lang="en-US" sz="1100" dirty="0" smtClean="0">
                          <a:effectLst/>
                        </a:rPr>
                        <a:t>(*10^2)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A*D </a:t>
                      </a:r>
                      <a:r>
                        <a:rPr lang="en-US" sz="1100" dirty="0" smtClean="0">
                          <a:effectLst/>
                        </a:rPr>
                        <a:t>(*10^2)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A*BS </a:t>
                      </a:r>
                      <a:r>
                        <a:rPr lang="en-US" sz="1100" dirty="0" smtClean="0">
                          <a:effectLst/>
                        </a:rPr>
                        <a:t>(*10^6)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P*D </a:t>
                      </a:r>
                      <a:r>
                        <a:rPr lang="en-US" sz="1100" dirty="0" smtClean="0">
                          <a:effectLst/>
                        </a:rPr>
                        <a:t>(*10^-2)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P*BS </a:t>
                      </a:r>
                      <a:r>
                        <a:rPr lang="en-US" sz="1100" b="1" dirty="0" smtClean="0">
                          <a:effectLst/>
                        </a:rPr>
                        <a:t>(*10^2)</a:t>
                      </a:r>
                      <a:endParaRPr lang="it-IT" sz="11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Baseline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2,68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1,24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3,19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2,19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3,33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5,88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3,96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6,99</a:t>
                      </a:r>
                      <a:endParaRPr lang="it-IT" sz="24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7210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Modified 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3.24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2,49</a:t>
                      </a:r>
                      <a:endParaRPr lang="it-IT" sz="2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3,34</a:t>
                      </a:r>
                      <a:endParaRPr lang="it-IT" sz="2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2,07</a:t>
                      </a:r>
                      <a:endParaRPr lang="it-IT" sz="2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8,05</a:t>
                      </a:r>
                      <a:endParaRPr lang="it-IT" sz="2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6,69</a:t>
                      </a:r>
                      <a:endParaRPr lang="it-IT" sz="2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8,32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6,92</a:t>
                      </a:r>
                      <a:endParaRPr lang="it-IT" sz="24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041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Improvements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-21%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4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-100%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-5%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6%</a:t>
                      </a:r>
                      <a:endParaRPr lang="it-IT" sz="24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-142%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-14%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-110%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1%</a:t>
                      </a:r>
                      <a:endParaRPr lang="it-IT" sz="24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2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Furhter</a:t>
            </a:r>
            <a:r>
              <a:rPr lang="it-IT" dirty="0" smtClean="0"/>
              <a:t> </a:t>
            </a:r>
            <a:r>
              <a:rPr lang="it-IT" dirty="0" err="1" smtClean="0"/>
              <a:t>Improvements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Cache </a:t>
            </a:r>
            <a:r>
              <a:rPr lang="it-IT" dirty="0" err="1" smtClean="0"/>
              <a:t>size</a:t>
            </a:r>
            <a:endParaRPr lang="it-IT" dirty="0" smtClean="0"/>
          </a:p>
          <a:p>
            <a:pPr lvl="1"/>
            <a:r>
              <a:rPr lang="it-IT" dirty="0" smtClean="0"/>
              <a:t>More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consumption</a:t>
            </a:r>
            <a:r>
              <a:rPr lang="it-IT" dirty="0" smtClean="0"/>
              <a:t>,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determine</a:t>
            </a:r>
            <a:r>
              <a:rPr lang="it-IT" dirty="0" smtClean="0"/>
              <a:t> </a:t>
            </a:r>
            <a:r>
              <a:rPr lang="it-IT" dirty="0" err="1" smtClean="0"/>
              <a:t>actual</a:t>
            </a:r>
            <a:r>
              <a:rPr lang="it-IT" dirty="0" smtClean="0"/>
              <a:t> miss rate</a:t>
            </a:r>
          </a:p>
          <a:p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prediction</a:t>
            </a:r>
            <a:endParaRPr lang="it-IT" dirty="0" smtClean="0"/>
          </a:p>
          <a:p>
            <a:pPr lvl="1"/>
            <a:r>
              <a:rPr lang="it-IT" dirty="0" err="1" smtClean="0"/>
              <a:t>Now</a:t>
            </a:r>
            <a:r>
              <a:rPr lang="it-IT" dirty="0" smtClean="0"/>
              <a:t>: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prediction</a:t>
            </a:r>
            <a:r>
              <a:rPr lang="it-IT" dirty="0" smtClean="0"/>
              <a:t>,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slight</a:t>
            </a:r>
            <a:r>
              <a:rPr lang="it-IT" dirty="0" smtClean="0"/>
              <a:t> </a:t>
            </a:r>
            <a:r>
              <a:rPr lang="it-IT" dirty="0" err="1" smtClean="0"/>
              <a:t>advantage</a:t>
            </a:r>
            <a:r>
              <a:rPr lang="it-IT" dirty="0" smtClean="0"/>
              <a:t>,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consumption</a:t>
            </a:r>
            <a:endParaRPr lang="it-IT" dirty="0" smtClean="0"/>
          </a:p>
          <a:p>
            <a:r>
              <a:rPr lang="it-IT" dirty="0" smtClean="0"/>
              <a:t>Out of Order </a:t>
            </a:r>
            <a:r>
              <a:rPr lang="it-IT" dirty="0" err="1" smtClean="0"/>
              <a:t>Execution</a:t>
            </a:r>
            <a:endParaRPr lang="it-IT" dirty="0" smtClean="0"/>
          </a:p>
          <a:p>
            <a:pPr lvl="1"/>
            <a:r>
              <a:rPr lang="it-IT" dirty="0" smtClean="0"/>
              <a:t>Radical </a:t>
            </a:r>
            <a:r>
              <a:rPr lang="it-IT" dirty="0" err="1" smtClean="0"/>
              <a:t>change</a:t>
            </a:r>
            <a:r>
              <a:rPr lang="it-IT" dirty="0" smtClean="0"/>
              <a:t> of the </a:t>
            </a:r>
            <a:r>
              <a:rPr lang="it-IT" dirty="0" err="1" smtClean="0"/>
              <a:t>integer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, </a:t>
            </a:r>
            <a:r>
              <a:rPr lang="it-IT" dirty="0" err="1" smtClean="0"/>
              <a:t>improved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smtClean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736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Objectives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Target: Embedded </a:t>
            </a:r>
            <a:r>
              <a:rPr lang="it-IT" dirty="0" err="1" smtClean="0"/>
              <a:t>applications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Compound </a:t>
            </a:r>
            <a:r>
              <a:rPr lang="it-IT" dirty="0" err="1" smtClean="0"/>
              <a:t>metric</a:t>
            </a:r>
            <a:r>
              <a:rPr lang="it-IT" dirty="0" smtClean="0"/>
              <a:t>: P*BS</a:t>
            </a:r>
          </a:p>
          <a:p>
            <a:pPr marL="402336" lvl="1" indent="0">
              <a:buNone/>
            </a:pPr>
            <a:endParaRPr lang="it-IT" dirty="0" smtClean="0"/>
          </a:p>
          <a:p>
            <a:r>
              <a:rPr lang="it-IT" dirty="0" err="1" smtClean="0"/>
              <a:t>Poor</a:t>
            </a:r>
            <a:r>
              <a:rPr lang="it-IT" dirty="0" smtClean="0"/>
              <a:t> </a:t>
            </a:r>
            <a:r>
              <a:rPr lang="it-IT" dirty="0" err="1" smtClean="0"/>
              <a:t>Mul</a:t>
            </a:r>
            <a:r>
              <a:rPr lang="it-IT" dirty="0" smtClean="0"/>
              <a:t>/</a:t>
            </a:r>
            <a:r>
              <a:rPr lang="it-IT" dirty="0" err="1" smtClean="0"/>
              <a:t>Div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time</a:t>
            </a:r>
          </a:p>
          <a:p>
            <a:pPr lvl="1"/>
            <a:r>
              <a:rPr lang="it-IT" dirty="0" err="1" smtClean="0"/>
              <a:t>Implementation</a:t>
            </a:r>
            <a:r>
              <a:rPr lang="it-IT" dirty="0" smtClean="0"/>
              <a:t> with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040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Multiplier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0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?</a:t>
            </a:r>
          </a:p>
          <a:p>
            <a:pPr lvl="1"/>
            <a:r>
              <a:rPr lang="it-IT" dirty="0" err="1" smtClean="0"/>
              <a:t>Repeated</a:t>
            </a:r>
            <a:r>
              <a:rPr lang="it-IT" dirty="0" smtClean="0"/>
              <a:t> </a:t>
            </a:r>
            <a:r>
              <a:rPr lang="it-IT" dirty="0" err="1" smtClean="0"/>
              <a:t>Multiplication</a:t>
            </a:r>
            <a:r>
              <a:rPr lang="it-IT" dirty="0" smtClean="0"/>
              <a:t>	</a:t>
            </a:r>
            <a:r>
              <a:rPr lang="it-IT" b="1" dirty="0" smtClean="0">
                <a:solidFill>
                  <a:srgbClr val="00B050"/>
                </a:solidFill>
              </a:rPr>
              <a:t>Fast</a:t>
            </a:r>
            <a:r>
              <a:rPr lang="it-IT" b="1" dirty="0" smtClean="0"/>
              <a:t>	</a:t>
            </a:r>
            <a:r>
              <a:rPr lang="it-IT" b="1" dirty="0" smtClean="0">
                <a:solidFill>
                  <a:srgbClr val="FF0000"/>
                </a:solidFill>
              </a:rPr>
              <a:t>Area</a:t>
            </a:r>
          </a:p>
          <a:p>
            <a:pPr lvl="1"/>
            <a:r>
              <a:rPr lang="it-IT" dirty="0" err="1" smtClean="0"/>
              <a:t>Reciprocation</a:t>
            </a:r>
            <a:r>
              <a:rPr lang="it-IT" dirty="0" smtClean="0"/>
              <a:t>			</a:t>
            </a:r>
            <a:r>
              <a:rPr lang="it-IT" b="1" dirty="0" smtClean="0">
                <a:solidFill>
                  <a:srgbClr val="00B050"/>
                </a:solidFill>
              </a:rPr>
              <a:t>Fast</a:t>
            </a:r>
            <a:r>
              <a:rPr lang="it-IT" b="1" dirty="0" smtClean="0"/>
              <a:t>	</a:t>
            </a:r>
            <a:r>
              <a:rPr lang="it-IT" b="1" dirty="0" smtClean="0">
                <a:solidFill>
                  <a:srgbClr val="FF0000"/>
                </a:solidFill>
              </a:rPr>
              <a:t>Area</a:t>
            </a:r>
          </a:p>
          <a:p>
            <a:pPr lvl="1"/>
            <a:r>
              <a:rPr lang="it-IT" dirty="0" smtClean="0"/>
              <a:t>Array Divider			</a:t>
            </a:r>
            <a:r>
              <a:rPr lang="it-IT" sz="1400" b="1" dirty="0" smtClean="0">
                <a:solidFill>
                  <a:srgbClr val="FF0000"/>
                </a:solidFill>
              </a:rPr>
              <a:t>No control on </a:t>
            </a:r>
            <a:r>
              <a:rPr lang="it-IT" sz="1400" b="1" dirty="0" err="1" smtClean="0">
                <a:solidFill>
                  <a:srgbClr val="FF0000"/>
                </a:solidFill>
              </a:rPr>
              <a:t>physical</a:t>
            </a:r>
            <a:r>
              <a:rPr lang="it-IT" sz="1400" b="1" dirty="0" smtClean="0">
                <a:solidFill>
                  <a:srgbClr val="FF0000"/>
                </a:solidFill>
              </a:rPr>
              <a:t> </a:t>
            </a:r>
            <a:r>
              <a:rPr lang="it-IT" sz="1400" b="1" dirty="0" err="1" smtClean="0">
                <a:solidFill>
                  <a:srgbClr val="FF0000"/>
                </a:solidFill>
              </a:rPr>
              <a:t>placing</a:t>
            </a:r>
            <a:endParaRPr lang="it-IT" sz="1400" b="1" dirty="0" smtClean="0">
              <a:solidFill>
                <a:srgbClr val="FF0000"/>
              </a:solidFill>
            </a:endParaRPr>
          </a:p>
          <a:p>
            <a:pPr lvl="1"/>
            <a:r>
              <a:rPr lang="it-IT" dirty="0" err="1" smtClean="0"/>
              <a:t>Radix</a:t>
            </a:r>
            <a:r>
              <a:rPr lang="it-IT" dirty="0" smtClean="0"/>
              <a:t> &gt;8			</a:t>
            </a:r>
            <a:r>
              <a:rPr lang="it-IT" b="1" dirty="0" smtClean="0">
                <a:solidFill>
                  <a:srgbClr val="00B050"/>
                </a:solidFill>
              </a:rPr>
              <a:t>Fast</a:t>
            </a:r>
            <a:r>
              <a:rPr lang="it-IT" b="1" dirty="0" smtClean="0"/>
              <a:t>	</a:t>
            </a:r>
            <a:r>
              <a:rPr lang="it-IT" b="1" dirty="0" smtClean="0">
                <a:solidFill>
                  <a:srgbClr val="FF0000"/>
                </a:solidFill>
              </a:rPr>
              <a:t>Area</a:t>
            </a:r>
          </a:p>
          <a:p>
            <a:pPr lvl="1"/>
            <a:r>
              <a:rPr lang="it-IT" dirty="0" smtClean="0"/>
              <a:t>Radix-4				</a:t>
            </a:r>
            <a:r>
              <a:rPr lang="it-IT" sz="2400" b="1" dirty="0" err="1" smtClean="0">
                <a:solidFill>
                  <a:srgbClr val="00B050"/>
                </a:solidFill>
              </a:rPr>
              <a:t>Good</a:t>
            </a:r>
            <a:r>
              <a:rPr lang="it-IT" sz="2400" b="1" dirty="0" smtClean="0">
                <a:solidFill>
                  <a:srgbClr val="00B050"/>
                </a:solidFill>
              </a:rPr>
              <a:t> compromise:</a:t>
            </a:r>
          </a:p>
          <a:p>
            <a:pPr lvl="1"/>
            <a:endParaRPr lang="it-IT" sz="2400" b="1" dirty="0">
              <a:solidFill>
                <a:srgbClr val="00B050"/>
              </a:solidFill>
            </a:endParaRPr>
          </a:p>
          <a:p>
            <a:pPr marL="402336" lvl="1" indent="0" algn="ctr">
              <a:buNone/>
            </a:pPr>
            <a:r>
              <a:rPr lang="it-IT" b="1" dirty="0" err="1" smtClean="0"/>
              <a:t>Execution</a:t>
            </a:r>
            <a:r>
              <a:rPr lang="it-IT" b="1" dirty="0" smtClean="0"/>
              <a:t> time ~ ½ of the baseline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0045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</a:t>
            </a:r>
            <a:endParaRPr lang="it-IT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48" y="836712"/>
            <a:ext cx="456596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</a:t>
            </a:r>
            <a:endParaRPr lang="it-IT" dirty="0"/>
          </a:p>
        </p:txBody>
      </p:sp>
      <p:pic>
        <p:nvPicPr>
          <p:cNvPr id="4" name="Segnaposto contenuto 3" descr="C:\Users\Feltro\pdp\Final Report\figures\Divisor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2" y="1052736"/>
            <a:ext cx="8085778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58" y="4149079"/>
            <a:ext cx="2820633" cy="25922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nettore 2 6"/>
          <p:cNvCxnSpPr/>
          <p:nvPr/>
        </p:nvCxnSpPr>
        <p:spPr>
          <a:xfrm flipH="1" flipV="1">
            <a:off x="3563888" y="2564904"/>
            <a:ext cx="2645570" cy="1584175"/>
          </a:xfrm>
          <a:prstGeom prst="straightConnector1">
            <a:avLst/>
          </a:prstGeom>
          <a:ln w="6350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Signed</a:t>
            </a:r>
            <a:r>
              <a:rPr lang="it-IT" dirty="0" smtClean="0"/>
              <a:t> </a:t>
            </a:r>
            <a:r>
              <a:rPr lang="it-IT" dirty="0" err="1" smtClean="0"/>
              <a:t>division</a:t>
            </a:r>
            <a:r>
              <a:rPr lang="it-IT" dirty="0" smtClean="0"/>
              <a:t> (</a:t>
            </a:r>
            <a:r>
              <a:rPr lang="it-IT" dirty="0" err="1" smtClean="0"/>
              <a:t>signed</a:t>
            </a:r>
            <a:r>
              <a:rPr lang="it-IT" dirty="0" smtClean="0"/>
              <a:t> p-d plot) vs. </a:t>
            </a:r>
            <a:r>
              <a:rPr lang="it-IT" dirty="0" err="1" smtClean="0"/>
              <a:t>Unsigned</a:t>
            </a:r>
            <a:r>
              <a:rPr lang="it-IT" dirty="0" smtClean="0"/>
              <a:t> </a:t>
            </a:r>
            <a:r>
              <a:rPr lang="it-IT" dirty="0" err="1" smtClean="0"/>
              <a:t>division</a:t>
            </a:r>
            <a:r>
              <a:rPr lang="it-IT" dirty="0" smtClean="0"/>
              <a:t> (</a:t>
            </a:r>
            <a:r>
              <a:rPr lang="it-IT" dirty="0" err="1" smtClean="0"/>
              <a:t>half</a:t>
            </a:r>
            <a:r>
              <a:rPr lang="it-IT" dirty="0" smtClean="0"/>
              <a:t> p-d plot) + 1 </a:t>
            </a:r>
            <a:r>
              <a:rPr lang="it-IT" dirty="0" err="1" smtClean="0"/>
              <a:t>cycle</a:t>
            </a:r>
            <a:r>
              <a:rPr lang="it-IT" dirty="0" smtClean="0"/>
              <a:t> for </a:t>
            </a:r>
            <a:r>
              <a:rPr lang="it-IT" dirty="0" err="1" smtClean="0"/>
              <a:t>sign</a:t>
            </a:r>
            <a:endParaRPr lang="it-IT" dirty="0" smtClean="0"/>
          </a:p>
          <a:p>
            <a:pPr lvl="1"/>
            <a:r>
              <a:rPr lang="it-IT" dirty="0" smtClean="0"/>
              <a:t>No area </a:t>
            </a:r>
            <a:r>
              <a:rPr lang="it-IT" dirty="0" err="1" smtClean="0"/>
              <a:t>differences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 1 more </a:t>
            </a:r>
            <a:r>
              <a:rPr lang="it-IT" dirty="0" err="1" smtClean="0"/>
              <a:t>cycle</a:t>
            </a:r>
            <a:r>
              <a:rPr lang="it-IT" dirty="0" smtClean="0"/>
              <a:t> delay: </a:t>
            </a:r>
            <a:r>
              <a:rPr lang="it-IT" b="1" dirty="0" err="1" smtClean="0"/>
              <a:t>signed</a:t>
            </a:r>
            <a:r>
              <a:rPr lang="it-IT" b="1" dirty="0" smtClean="0"/>
              <a:t> </a:t>
            </a:r>
            <a:r>
              <a:rPr lang="it-IT" b="1" dirty="0" err="1" smtClean="0"/>
              <a:t>Division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694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Baseline vs. Radix-4: 19 </a:t>
            </a:r>
            <a:r>
              <a:rPr lang="it-IT" dirty="0" err="1" smtClean="0"/>
              <a:t>cycles</a:t>
            </a:r>
            <a:r>
              <a:rPr lang="it-IT" dirty="0"/>
              <a:t> </a:t>
            </a:r>
            <a:r>
              <a:rPr lang="it-IT" dirty="0" smtClean="0"/>
              <a:t>vs 36</a:t>
            </a:r>
          </a:p>
          <a:p>
            <a:pPr marL="82296" indent="0">
              <a:buNone/>
            </a:pPr>
            <a:endParaRPr lang="it-IT" dirty="0"/>
          </a:p>
        </p:txBody>
      </p:sp>
      <p:pic>
        <p:nvPicPr>
          <p:cNvPr id="4" name="Immagine 3" descr="C:\Users\Feltro\pdp\Final Report\figures\myDivisionvsOrigina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51060" b="8604"/>
          <a:stretch/>
        </p:blipFill>
        <p:spPr bwMode="auto">
          <a:xfrm>
            <a:off x="1115615" y="2060848"/>
            <a:ext cx="7944255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4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Synthesis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Area, </a:t>
            </a:r>
            <a:r>
              <a:rPr lang="it-IT" dirty="0" err="1" smtClean="0"/>
              <a:t>Power</a:t>
            </a:r>
            <a:r>
              <a:rPr lang="it-IT" dirty="0" smtClean="0"/>
              <a:t>, </a:t>
            </a:r>
            <a:r>
              <a:rPr lang="it-IT" dirty="0" err="1" smtClean="0"/>
              <a:t>Frequency</a:t>
            </a:r>
            <a:endParaRPr lang="it-IT" dirty="0" smtClean="0"/>
          </a:p>
          <a:p>
            <a:pPr marL="82296" indent="0">
              <a:buNone/>
            </a:pP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46564"/>
              </p:ext>
            </p:extLst>
          </p:nvPr>
        </p:nvGraphicFramePr>
        <p:xfrm>
          <a:off x="1115616" y="1412776"/>
          <a:ext cx="7920880" cy="336103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152128"/>
                <a:gridCol w="1008112"/>
                <a:gridCol w="936104"/>
                <a:gridCol w="864096"/>
                <a:gridCol w="990110"/>
                <a:gridCol w="990110"/>
                <a:gridCol w="990110"/>
                <a:gridCol w="990110"/>
              </a:tblGrid>
              <a:tr h="44037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Clk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dirty="0" err="1" smtClean="0"/>
                        <a:t>freq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smtClean="0"/>
                        <a:t>[MHz]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LUTs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Slices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Quiescent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Power</a:t>
                      </a:r>
                      <a:r>
                        <a:rPr lang="it-IT" sz="1200" dirty="0" smtClean="0"/>
                        <a:t> [W]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Dynamic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dirty="0" err="1" smtClean="0"/>
                        <a:t>Power</a:t>
                      </a:r>
                      <a:r>
                        <a:rPr lang="it-IT" sz="1200" dirty="0" smtClean="0"/>
                        <a:t> [W]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Total </a:t>
                      </a:r>
                      <a:r>
                        <a:rPr lang="it-IT" sz="1200" dirty="0" err="1" smtClean="0"/>
                        <a:t>Power</a:t>
                      </a:r>
                      <a:r>
                        <a:rPr lang="it-IT" sz="1200" dirty="0" smtClean="0"/>
                        <a:t> [W]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P/f [W/MHz]</a:t>
                      </a:r>
                      <a:endParaRPr lang="it-IT" sz="1200" dirty="0"/>
                    </a:p>
                  </a:txBody>
                  <a:tcPr anchor="ctr"/>
                </a:tc>
              </a:tr>
              <a:tr h="967945">
                <a:tc>
                  <a:txBody>
                    <a:bodyPr/>
                    <a:lstStyle/>
                    <a:p>
                      <a:r>
                        <a:rPr lang="it-IT" dirty="0" smtClean="0"/>
                        <a:t>Baseline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80,522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9904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16889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2,467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0,721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3,188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0,03959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67945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Only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Div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80,535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10479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17865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2,468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0,743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3,211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0,03987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67945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Div+Mul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40,197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11886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20469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2,511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0,832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3,343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0,08317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4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</TotalTime>
  <Words>409</Words>
  <Application>Microsoft Office PowerPoint</Application>
  <PresentationFormat>Presentazione su schermo (4:3)</PresentationFormat>
  <Paragraphs>183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Solstizio</vt:lpstr>
      <vt:lpstr>ET4171 Processor Design Project</vt:lpstr>
      <vt:lpstr>Objectives</vt:lpstr>
      <vt:lpstr>Multiplier</vt:lpstr>
      <vt:lpstr>Divider</vt:lpstr>
      <vt:lpstr>Divider</vt:lpstr>
      <vt:lpstr>Divider</vt:lpstr>
      <vt:lpstr>Divider</vt:lpstr>
      <vt:lpstr>Divider</vt:lpstr>
      <vt:lpstr>Synthesis Results</vt:lpstr>
      <vt:lpstr>Benchmarks Scores</vt:lpstr>
      <vt:lpstr>Conclusion</vt:lpstr>
      <vt:lpstr>Conclusion</vt:lpstr>
      <vt:lpstr>Furhter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ET4171 Processor Design Project</dc:title>
  <dc:creator>Feltro</dc:creator>
  <cp:lastModifiedBy>Feltro</cp:lastModifiedBy>
  <cp:revision>8</cp:revision>
  <dcterms:created xsi:type="dcterms:W3CDTF">2013-06-18T11:19:30Z</dcterms:created>
  <dcterms:modified xsi:type="dcterms:W3CDTF">2013-06-19T12:34:40Z</dcterms:modified>
</cp:coreProperties>
</file>