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32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32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528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03264" y="1616400"/>
            <a:ext cx="52791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3688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1280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420533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231467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9042400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4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9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288-2749-26CC-1991-474DFE64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06264-8FE0-F20A-1288-04F8E03D3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76D-FF8B-632C-DC65-5D15F870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579F-A514-4026-930B-BCD09A069C6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7757-37ED-E843-22B3-0D71BB4B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8301-A452-EAD7-7242-2BB78B4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816F-1E3C-4FB1-81E6-0499645F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BAB4-8168-D5DD-5F7C-9FBD598F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B412-CF54-BB33-0A70-563DC492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579F-A514-4026-930B-BCD09A069C6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EDE-BAAC-CE2E-B699-0F309F0F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CF1C-22D5-9B98-4B33-CA54F95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5065184" y="1394884"/>
            <a:ext cx="80433" cy="102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5065184" y="1394884"/>
            <a:ext cx="80433" cy="102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664200"/>
            <a:ext cx="1539453" cy="9818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4807223" y="8549274"/>
            <a:ext cx="331179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/>
        </p:nvSpPr>
        <p:spPr>
          <a:xfrm>
            <a:off x="14979645" y="87524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/>
        </p:nvSpPr>
        <p:spPr>
          <a:xfrm>
            <a:off x="15182845" y="89556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/>
        </p:nvSpPr>
        <p:spPr>
          <a:xfrm>
            <a:off x="15386045" y="91588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/>
        </p:nvSpPr>
        <p:spPr>
          <a:xfrm>
            <a:off x="11379200" y="133787"/>
            <a:ext cx="67585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467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8466" indent="-8466" algn="l" rtl="0" eaLnBrk="1" fontAlgn="base" hangingPunct="1">
        <a:spcBef>
          <a:spcPts val="800"/>
        </a:spcBef>
        <a:spcAft>
          <a:spcPct val="0"/>
        </a:spcAft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990575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Arial" charset="0"/>
        <a:buChar char="•"/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600160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.AppleSystemUIFont" charset="-120"/>
        <a:buChar char="–"/>
        <a:defRPr sz="1867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2209745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Arial" charset="0"/>
        <a:buChar char="•"/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743131" indent="-304792" algn="l" rtl="0" eaLnBrk="1" fontAlgn="base" hangingPunct="1">
        <a:spcBef>
          <a:spcPts val="800"/>
        </a:spcBef>
        <a:spcAft>
          <a:spcPct val="0"/>
        </a:spcAft>
        <a:buSzPct val="110000"/>
        <a:buFont typeface=".AppleSystemUIFont" charset="-120"/>
        <a:buChar char="–"/>
        <a:defRPr sz="1867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B238-70D2-2A3C-54B6-26D1EDC10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4BFE-8974-2933-7C4C-AB9E62F8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Hector D. Perez</a:t>
            </a:r>
          </a:p>
          <a:p>
            <a:r>
              <a:rPr lang="en-US" dirty="0"/>
              <a:t>Grossmann Group Meeting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9A5699-D47B-57EC-FC61-4E2F30EF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17" y="465741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BC3DD0-7A2B-8E40-248D-C4355FD2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13" y="446106"/>
            <a:ext cx="21897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559ACC-59B5-A591-F209-17C7160C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40" y="465741"/>
            <a:ext cx="914400" cy="9144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EB5C328-040B-F9D6-62B3-98ECE4C5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4" y="434852"/>
            <a:ext cx="22302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AE82D-78AA-DB8A-6F77-B86F3F782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72" y="1399032"/>
            <a:ext cx="6495328" cy="4673600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5634A1-DE49-712B-D78D-F63289FA8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36" y="1773936"/>
            <a:ext cx="4965192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 Sensitivity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A6C020-A6E4-77C2-8148-CC72BBB25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22" y="1152144"/>
            <a:ext cx="7519306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5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 Sensitivity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FADC7E6-1637-F91C-3493-B6E6247E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2" y="1849120"/>
            <a:ext cx="5715000" cy="3810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7858B-BA34-2116-728E-9FE3EC63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" y="1721104"/>
            <a:ext cx="623454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ECB12-D491-F693-C329-A3895CE2F5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7179" y="1491006"/>
            <a:ext cx="6770283" cy="4681194"/>
          </a:xfrm>
        </p:spPr>
        <p:txBody>
          <a:bodyPr/>
          <a:lstStyle/>
          <a:p>
            <a:r>
              <a:rPr lang="en-US" dirty="0"/>
              <a:t>Free version control of your source code (</a:t>
            </a:r>
            <a:r>
              <a:rPr lang="en-US" b="1" dirty="0"/>
              <a:t>repository</a:t>
            </a:r>
            <a:r>
              <a:rPr lang="en-US" dirty="0"/>
              <a:t>) in the cloud: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Branching</a:t>
            </a:r>
            <a:r>
              <a:rPr lang="en-US" dirty="0"/>
              <a:t>: With </a:t>
            </a:r>
            <a:r>
              <a:rPr lang="en-US" b="1" dirty="0"/>
              <a:t>branching</a:t>
            </a:r>
            <a:r>
              <a:rPr lang="en-US" dirty="0"/>
              <a:t>, you duplicate part of the </a:t>
            </a:r>
            <a:r>
              <a:rPr lang="en-US" b="1" dirty="0"/>
              <a:t>repository</a:t>
            </a:r>
            <a:r>
              <a:rPr lang="en-US" dirty="0"/>
              <a:t>. You can then safely make changes to that part of the code without affecting the rest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Merging</a:t>
            </a:r>
            <a:r>
              <a:rPr lang="en-US" dirty="0"/>
              <a:t>: Then, once you your part of the code working properly, you can </a:t>
            </a:r>
            <a:r>
              <a:rPr lang="en-US" b="1" dirty="0"/>
              <a:t>merge</a:t>
            </a:r>
            <a:r>
              <a:rPr lang="en-US" dirty="0"/>
              <a:t> that code back into the main source code to make it official.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Cherry picking</a:t>
            </a:r>
            <a:r>
              <a:rPr lang="en-US" dirty="0"/>
              <a:t>: </a:t>
            </a:r>
            <a:r>
              <a:rPr lang="en-US" b="1" dirty="0"/>
              <a:t>Pull</a:t>
            </a:r>
            <a:r>
              <a:rPr lang="en-US" dirty="0"/>
              <a:t> changes from a different branch into the current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of these changes are then </a:t>
            </a:r>
            <a:r>
              <a:rPr lang="en-US" b="1" dirty="0"/>
              <a:t>tracked</a:t>
            </a:r>
            <a:r>
              <a:rPr lang="en-US" dirty="0"/>
              <a:t> and can be </a:t>
            </a:r>
            <a:r>
              <a:rPr lang="en-US" b="1" dirty="0"/>
              <a:t>reverted</a:t>
            </a:r>
            <a:r>
              <a:rPr lang="en-US" dirty="0"/>
              <a:t> if need be.</a:t>
            </a:r>
          </a:p>
          <a:p>
            <a:pPr marL="0" indent="0"/>
            <a:r>
              <a:rPr lang="en-US" dirty="0"/>
              <a:t>You can also clone (</a:t>
            </a:r>
            <a:r>
              <a:rPr lang="en-US" b="1" dirty="0"/>
              <a:t>fork</a:t>
            </a:r>
            <a:r>
              <a:rPr lang="en-US" dirty="0"/>
              <a:t>) public repositories to contribute to open-source software make changes/improvements.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F38942C-83F4-6339-B419-F95A55E46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13" y="446106"/>
            <a:ext cx="21897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3E87D5-994B-D97A-7362-528C1104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4" y="434852"/>
            <a:ext cx="223024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E4A04-8ED0-C4BC-3C21-12C6CABF1C55}"/>
              </a:ext>
            </a:extLst>
          </p:cNvPr>
          <p:cNvSpPr txBox="1"/>
          <p:nvPr/>
        </p:nvSpPr>
        <p:spPr>
          <a:xfrm>
            <a:off x="0" y="6491728"/>
            <a:ext cx="790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https://kinsta.com/knowledgebase/what-is-github/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4C5922-B305-B9EF-EEB4-14F51628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91007"/>
            <a:ext cx="5950344" cy="340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C5852-923A-5C37-D32E-B7F9A528745A}"/>
              </a:ext>
            </a:extLst>
          </p:cNvPr>
          <p:cNvSpPr txBox="1"/>
          <p:nvPr/>
        </p:nvSpPr>
        <p:spPr>
          <a:xfrm>
            <a:off x="0" y="6087946"/>
            <a:ext cx="799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https://anexinet.com/blog/git-practical-aspects-of-merge-rebase-cherry-pick/</a:t>
            </a:r>
          </a:p>
        </p:txBody>
      </p:sp>
    </p:spTree>
    <p:extLst>
      <p:ext uri="{BB962C8B-B14F-4D97-AF65-F5344CB8AC3E}">
        <p14:creationId xmlns:p14="http://schemas.microsoft.com/office/powerpoint/2010/main" val="15680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C6A-C9AD-C6DB-7D4B-C641AA86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13F3-D855-0624-4A89-F8870C5990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Powerful Integrated Development Environment (IDE) by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syntax from ANY programming language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Julia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LaTeX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GAMS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Integrated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Integrates with GitHub to clone and push your code to a GitHub repository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7D621DB-A2D6-DC21-8270-CA0A768F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99" y="38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Watson">
            <a:extLst>
              <a:ext uri="{FF2B5EF4-FFF2-40B4-BE49-F238E27FC236}">
                <a16:creationId xmlns:a16="http://schemas.microsoft.com/office/drawing/2014/main" id="{9B01E3BC-FC32-FE3B-CB97-6084401E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57306"/>
            <a:ext cx="4678033" cy="1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9D42-1D5E-349C-7700-A5D4155A5170}"/>
              </a:ext>
            </a:extLst>
          </p:cNvPr>
          <p:cNvSpPr txBox="1"/>
          <p:nvPr/>
        </p:nvSpPr>
        <p:spPr>
          <a:xfrm>
            <a:off x="9024" y="6522958"/>
            <a:ext cx="790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https://juliadynamics.github.io/DrWatson.jl/stable/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A2CDE-A9DE-A980-1052-8B31F2E4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8" y="3398011"/>
            <a:ext cx="7455283" cy="286399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46BE21-54DD-735A-E818-4E0A42F2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7159" y="595992"/>
            <a:ext cx="6959958" cy="3035456"/>
          </a:xfr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4DB7AAC-7595-8489-00C0-E897C8B9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54" y="1907292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Watson">
            <a:extLst>
              <a:ext uri="{FF2B5EF4-FFF2-40B4-BE49-F238E27FC236}">
                <a16:creationId xmlns:a16="http://schemas.microsoft.com/office/drawing/2014/main" id="{9B01E3BC-FC32-FE3B-CB97-6084401E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57306"/>
            <a:ext cx="4678033" cy="1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9D42-1D5E-349C-7700-A5D4155A5170}"/>
              </a:ext>
            </a:extLst>
          </p:cNvPr>
          <p:cNvSpPr txBox="1"/>
          <p:nvPr/>
        </p:nvSpPr>
        <p:spPr>
          <a:xfrm>
            <a:off x="9024" y="6522958"/>
            <a:ext cx="790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https://juliadynamics.github.io/DrWatson.jl/stable/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610AF8-07AD-4684-9DC3-1BE68D0D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" y="1593559"/>
            <a:ext cx="6241864" cy="38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A2824-B33D-2FEF-505F-3528746C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44" y="499830"/>
            <a:ext cx="5512083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7D3-F35B-0643-2568-7993687B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66" y="289275"/>
            <a:ext cx="6906768" cy="812800"/>
          </a:xfrm>
        </p:spPr>
        <p:txBody>
          <a:bodyPr/>
          <a:lstStyle/>
          <a:p>
            <a:r>
              <a:rPr lang="en-US" sz="3600" dirty="0"/>
              <a:t>Ecosystem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34D2739-C826-53D5-9618-AE266461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" y="45072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2477033-1F6F-E03E-4526-6FA18A8E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04" y="1336601"/>
            <a:ext cx="3135229" cy="11197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612B507-8650-451E-1301-CB2BB725DBF3}"/>
              </a:ext>
            </a:extLst>
          </p:cNvPr>
          <p:cNvGrpSpPr/>
          <p:nvPr/>
        </p:nvGrpSpPr>
        <p:grpSpPr>
          <a:xfrm>
            <a:off x="9545207" y="681488"/>
            <a:ext cx="2275172" cy="2429951"/>
            <a:chOff x="1109422" y="3579047"/>
            <a:chExt cx="2275172" cy="2429951"/>
          </a:xfrm>
        </p:grpSpPr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83914E0E-BC78-6037-815E-DD82F439D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083" y="3579047"/>
              <a:ext cx="18478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FBFE14-3D22-CB86-AC17-0CBA0EF94365}"/>
                </a:ext>
              </a:extLst>
            </p:cNvPr>
            <p:cNvSpPr txBox="1"/>
            <p:nvPr/>
          </p:nvSpPr>
          <p:spPr>
            <a:xfrm>
              <a:off x="1109422" y="5424223"/>
              <a:ext cx="2275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JuliaData</a:t>
              </a:r>
              <a:endParaRPr lang="en-US" sz="32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8173D2-350F-9FB3-13D6-5CCC4A9555BF}"/>
              </a:ext>
            </a:extLst>
          </p:cNvPr>
          <p:cNvGrpSpPr/>
          <p:nvPr/>
        </p:nvGrpSpPr>
        <p:grpSpPr>
          <a:xfrm>
            <a:off x="3648073" y="654908"/>
            <a:ext cx="2275172" cy="2483111"/>
            <a:chOff x="5177870" y="1095936"/>
            <a:chExt cx="2275172" cy="2483111"/>
          </a:xfrm>
        </p:grpSpPr>
        <p:pic>
          <p:nvPicPr>
            <p:cNvPr id="5134" name="Picture 14" descr="JuliaStats Logo">
              <a:extLst>
                <a:ext uri="{FF2B5EF4-FFF2-40B4-BE49-F238E27FC236}">
                  <a16:creationId xmlns:a16="http://schemas.microsoft.com/office/drawing/2014/main" id="{4FD82248-3B52-3F91-AFCA-120C410A3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706" y="1095936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34D1D1-8775-DDAA-AB03-C4EB3025E797}"/>
                </a:ext>
              </a:extLst>
            </p:cNvPr>
            <p:cNvSpPr txBox="1"/>
            <p:nvPr/>
          </p:nvSpPr>
          <p:spPr>
            <a:xfrm>
              <a:off x="5177870" y="2994272"/>
              <a:ext cx="2275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JuliaStats</a:t>
              </a:r>
              <a:endParaRPr lang="en-US" sz="32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7EC710-5D5A-4782-DB0C-DF3EA536A1E1}"/>
              </a:ext>
            </a:extLst>
          </p:cNvPr>
          <p:cNvGrpSpPr/>
          <p:nvPr/>
        </p:nvGrpSpPr>
        <p:grpSpPr>
          <a:xfrm>
            <a:off x="3452515" y="3526022"/>
            <a:ext cx="2667682" cy="2149047"/>
            <a:chOff x="4762159" y="3985126"/>
            <a:chExt cx="2667682" cy="2149047"/>
          </a:xfrm>
        </p:grpSpPr>
        <p:pic>
          <p:nvPicPr>
            <p:cNvPr id="5136" name="Picture 16" descr="@JuliaDynamics">
              <a:extLst>
                <a:ext uri="{FF2B5EF4-FFF2-40B4-BE49-F238E27FC236}">
                  <a16:creationId xmlns:a16="http://schemas.microsoft.com/office/drawing/2014/main" id="{DBB341B9-ACF1-7243-85EA-FDEC11080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060" y="398512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DF98B-E126-F4D7-B038-ABA606E60E59}"/>
                </a:ext>
              </a:extLst>
            </p:cNvPr>
            <p:cNvSpPr txBox="1"/>
            <p:nvPr/>
          </p:nvSpPr>
          <p:spPr>
            <a:xfrm>
              <a:off x="4762159" y="5549398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JuliaDynamics</a:t>
              </a:r>
              <a:endParaRPr lang="en-US" sz="32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EEE7CC-2E33-D2DA-9663-48A0CC1EA5BD}"/>
              </a:ext>
            </a:extLst>
          </p:cNvPr>
          <p:cNvGrpSpPr/>
          <p:nvPr/>
        </p:nvGrpSpPr>
        <p:grpSpPr>
          <a:xfrm>
            <a:off x="6400385" y="715608"/>
            <a:ext cx="2667682" cy="2361711"/>
            <a:chOff x="8334415" y="1524000"/>
            <a:chExt cx="2667682" cy="2361711"/>
          </a:xfrm>
        </p:grpSpPr>
        <p:pic>
          <p:nvPicPr>
            <p:cNvPr id="5138" name="Picture 18" descr="@JuliaPlots">
              <a:extLst>
                <a:ext uri="{FF2B5EF4-FFF2-40B4-BE49-F238E27FC236}">
                  <a16:creationId xmlns:a16="http://schemas.microsoft.com/office/drawing/2014/main" id="{F295F612-FB7A-4B9A-7DED-C2AE098B2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139" y="15240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BBA51-AB72-F2F7-8C05-5EE2F1E0CF32}"/>
                </a:ext>
              </a:extLst>
            </p:cNvPr>
            <p:cNvSpPr txBox="1"/>
            <p:nvPr/>
          </p:nvSpPr>
          <p:spPr>
            <a:xfrm>
              <a:off x="8334415" y="3300936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JuliaPlots</a:t>
              </a:r>
              <a:endParaRPr lang="en-US" sz="3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3BD60-8B07-9CE1-D2B4-C71B776BFF57}"/>
              </a:ext>
            </a:extLst>
          </p:cNvPr>
          <p:cNvGrpSpPr/>
          <p:nvPr/>
        </p:nvGrpSpPr>
        <p:grpSpPr>
          <a:xfrm>
            <a:off x="196339" y="3792204"/>
            <a:ext cx="3159575" cy="1540227"/>
            <a:chOff x="8540854" y="4242408"/>
            <a:chExt cx="3159575" cy="1540227"/>
          </a:xfrm>
        </p:grpSpPr>
        <p:pic>
          <p:nvPicPr>
            <p:cNvPr id="5140" name="Picture 20" descr="@SciML">
              <a:extLst>
                <a:ext uri="{FF2B5EF4-FFF2-40B4-BE49-F238E27FC236}">
                  <a16:creationId xmlns:a16="http://schemas.microsoft.com/office/drawing/2014/main" id="{70948A31-4C79-5B4B-4E19-5B3E39DFB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854" y="4242408"/>
              <a:ext cx="1540227" cy="1540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5799D-24F3-F3A5-45FF-703303CC9CC0}"/>
                </a:ext>
              </a:extLst>
            </p:cNvPr>
            <p:cNvSpPr txBox="1"/>
            <p:nvPr/>
          </p:nvSpPr>
          <p:spPr>
            <a:xfrm>
              <a:off x="10037404" y="4720133"/>
              <a:ext cx="1663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SciML</a:t>
              </a:r>
              <a:endParaRPr lang="en-US" sz="32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31BF0-8F96-F616-4262-22B1A4A2F74B}"/>
              </a:ext>
            </a:extLst>
          </p:cNvPr>
          <p:cNvGrpSpPr/>
          <p:nvPr/>
        </p:nvGrpSpPr>
        <p:grpSpPr>
          <a:xfrm>
            <a:off x="9348952" y="3225512"/>
            <a:ext cx="2667682" cy="2489775"/>
            <a:chOff x="11319088" y="1880161"/>
            <a:chExt cx="2667682" cy="2489775"/>
          </a:xfrm>
        </p:grpSpPr>
        <p:pic>
          <p:nvPicPr>
            <p:cNvPr id="5142" name="Picture 22" descr="@JuliaReinforcementLearning">
              <a:extLst>
                <a:ext uri="{FF2B5EF4-FFF2-40B4-BE49-F238E27FC236}">
                  <a16:creationId xmlns:a16="http://schemas.microsoft.com/office/drawing/2014/main" id="{5D741A62-5E33-794C-9B99-2E688F562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0429" y="188016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AED1CD-D51D-8580-7432-E3BB4A9B8F00}"/>
                </a:ext>
              </a:extLst>
            </p:cNvPr>
            <p:cNvSpPr txBox="1"/>
            <p:nvPr/>
          </p:nvSpPr>
          <p:spPr>
            <a:xfrm>
              <a:off x="11319088" y="3785161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JuliaRL</a:t>
              </a:r>
              <a:endParaRPr lang="en-US" sz="32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BE5602-ED20-4192-3AE6-3DFA0EA98976}"/>
              </a:ext>
            </a:extLst>
          </p:cNvPr>
          <p:cNvGrpSpPr/>
          <p:nvPr/>
        </p:nvGrpSpPr>
        <p:grpSpPr>
          <a:xfrm>
            <a:off x="6294768" y="3371706"/>
            <a:ext cx="2667682" cy="2295241"/>
            <a:chOff x="11851045" y="4194311"/>
            <a:chExt cx="2667682" cy="2295241"/>
          </a:xfrm>
        </p:grpSpPr>
        <p:pic>
          <p:nvPicPr>
            <p:cNvPr id="5144" name="Picture 24" descr="@FluxML">
              <a:extLst>
                <a:ext uri="{FF2B5EF4-FFF2-40B4-BE49-F238E27FC236}">
                  <a16:creationId xmlns:a16="http://schemas.microsoft.com/office/drawing/2014/main" id="{83BD5C59-411B-0658-76A7-233692A63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2386" y="419431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3EF74-423B-1360-358B-98BB53C1647A}"/>
                </a:ext>
              </a:extLst>
            </p:cNvPr>
            <p:cNvSpPr txBox="1"/>
            <p:nvPr/>
          </p:nvSpPr>
          <p:spPr>
            <a:xfrm>
              <a:off x="11851045" y="5904777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FluxML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2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B172-66BB-91C2-2AC8-B21DDF6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D35E2-A4DA-36F9-55F9-00FE1FE4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6" y="1252068"/>
            <a:ext cx="3783314" cy="4079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4F9E7-E3FF-1BB8-338E-C9A2731D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76" y="1183531"/>
            <a:ext cx="482624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395-3C27-768E-5B6F-33804127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0E77F-7422-0D1F-2BF0-C7CB0104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35" y="1154020"/>
            <a:ext cx="3087787" cy="2894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8535C-911E-623E-928F-D0E476F2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5" y="3088449"/>
            <a:ext cx="3463152" cy="315928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EC45DFA-8184-A66A-797D-540893CC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61" y="1148691"/>
            <a:ext cx="4738925" cy="31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650F-CEA3-5727-EC62-83C02D04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6" y="85271"/>
            <a:ext cx="10972800" cy="812800"/>
          </a:xfrm>
        </p:spPr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D5602-DE7D-8691-E8A5-D720B9BF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250" y="152232"/>
            <a:ext cx="2959252" cy="1124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77336-C583-B228-7203-D372A202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56061"/>
            <a:ext cx="5658141" cy="542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23916-2A45-0FFA-25B7-813071FC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94" y="1320691"/>
            <a:ext cx="482624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74</TotalTime>
  <Words>264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Reproducible Research</vt:lpstr>
      <vt:lpstr>PowerPoint Presentation</vt:lpstr>
      <vt:lpstr>Microsoft VS Code</vt:lpstr>
      <vt:lpstr>PowerPoint Presentation</vt:lpstr>
      <vt:lpstr>PowerPoint Presentation</vt:lpstr>
      <vt:lpstr>Ecosystem</vt:lpstr>
      <vt:lpstr>Example: Facility Location Problem</vt:lpstr>
      <vt:lpstr>Example: Facility Location Problem</vt:lpstr>
      <vt:lpstr>Example: Facility Location Problem</vt:lpstr>
      <vt:lpstr>Example: Facility Location Problem</vt:lpstr>
      <vt:lpstr>Example: Facility Location Problem Sensitivity</vt:lpstr>
      <vt:lpstr>Example: Facility Location Problem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</dc:title>
  <dc:creator>Hector David Perez Parra</dc:creator>
  <cp:lastModifiedBy>Hector Perez</cp:lastModifiedBy>
  <cp:revision>6</cp:revision>
  <dcterms:created xsi:type="dcterms:W3CDTF">2022-09-09T03:00:19Z</dcterms:created>
  <dcterms:modified xsi:type="dcterms:W3CDTF">2022-09-09T16:35:42Z</dcterms:modified>
</cp:coreProperties>
</file>