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58" r:id="rId6"/>
    <p:sldId id="265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BB0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 sz="3200">
              <a:latin typeface="Open Sans Regular" charset="0"/>
            </a:endParaRPr>
          </a:p>
        </p:txBody>
      </p:sp>
      <p:pic>
        <p:nvPicPr>
          <p:cNvPr id="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1193800"/>
            <a:ext cx="4572000" cy="40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_Plaid-Digital_FINAL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7" t="23988" r="4771" b="1990"/>
          <a:stretch>
            <a:fillRect/>
          </a:stretch>
        </p:blipFill>
        <p:spPr bwMode="auto">
          <a:xfrm>
            <a:off x="609601" y="0"/>
            <a:ext cx="10541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BB0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 sz="3200">
              <a:latin typeface="Open Sans Regular" charset="0"/>
            </a:endParaRPr>
          </a:p>
        </p:txBody>
      </p:sp>
      <p:pic>
        <p:nvPicPr>
          <p:cNvPr id="6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1193800"/>
            <a:ext cx="4572000" cy="40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_Plaid-Digital_FINAL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7" t="23988" r="4771" b="1990"/>
          <a:stretch>
            <a:fillRect/>
          </a:stretch>
        </p:blipFill>
        <p:spPr bwMode="auto">
          <a:xfrm>
            <a:off x="609601" y="0"/>
            <a:ext cx="10541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02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4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1600200"/>
            <a:ext cx="109728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74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600200"/>
            <a:ext cx="5283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303264" y="1616400"/>
            <a:ext cx="527913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96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600200"/>
            <a:ext cx="3454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368800" y="1600200"/>
            <a:ext cx="3454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128000" y="1600200"/>
            <a:ext cx="3454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1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600200"/>
            <a:ext cx="254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420533" y="1600200"/>
            <a:ext cx="254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231467" y="1600200"/>
            <a:ext cx="254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9042400" y="1600200"/>
            <a:ext cx="254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242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92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4288-2749-26CC-1991-474DFE64F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06264-8FE0-F20A-1288-04F8E03D3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9876D-FF8B-632C-DC65-5D15F870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579F-A514-4026-930B-BCD09A069C65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E7757-37ED-E843-22B3-0D71BB4B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E8301-A452-EAD7-7242-2BB78B43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DD81-DE51-4C73-8916-FE70E9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4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816F-1E3C-4FB1-81E6-0499645F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1BAB4-8168-D5DD-5F7C-9FBD598FA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5B412-CF54-BB33-0A70-563DC492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579F-A514-4026-930B-BCD09A069C65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5AEDE-BAAC-CE2E-B699-0F309F0F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6CF1C-22D5-9B98-4B33-CA54F95A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DD81-DE51-4C73-8916-FE70E9B0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8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_Plaid-Digital_FINAL-NEW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50" t="20876" r="39888" b="2893"/>
          <a:stretch>
            <a:fillRect/>
          </a:stretch>
        </p:blipFill>
        <p:spPr bwMode="auto">
          <a:xfrm rot="5400000">
            <a:off x="5065184" y="1394884"/>
            <a:ext cx="80433" cy="102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3" descr="_Plaid-Digital_FINAL-NEW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50" t="20876" r="39888" b="2893"/>
          <a:stretch>
            <a:fillRect/>
          </a:stretch>
        </p:blipFill>
        <p:spPr bwMode="auto">
          <a:xfrm rot="5400000">
            <a:off x="5065184" y="1394884"/>
            <a:ext cx="80433" cy="102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482600"/>
            <a:ext cx="109728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5664200"/>
            <a:ext cx="1539453" cy="98185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1D83416-00FF-7E42-B8E5-8A7EE0EDCA9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4807223" y="8549274"/>
            <a:ext cx="331179" cy="33855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6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</a:lstStyle>
          <a:p>
            <a:fld id="{D4C9DD81-DE51-4C73-8916-FE70E9B092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DBF4EFE-C980-B844-B5ED-B8094C71D895}"/>
              </a:ext>
            </a:extLst>
          </p:cNvPr>
          <p:cNvSpPr txBox="1">
            <a:spLocks/>
          </p:cNvSpPr>
          <p:nvPr/>
        </p:nvSpPr>
        <p:spPr>
          <a:xfrm>
            <a:off x="14979645" y="8752473"/>
            <a:ext cx="361957" cy="338554"/>
          </a:xfrm>
          <a:prstGeom prst="rect">
            <a:avLst/>
          </a:prstGeom>
          <a:ln w="12700">
            <a:miter lim="400000"/>
          </a:ln>
        </p:spPr>
        <p:txBody>
          <a:bodyPr wrap="none" lIns="60959" rIns="6095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z="1600" smtClean="0"/>
              <a:pPr/>
              <a:t>‹#›</a:t>
            </a:fld>
            <a:endParaRPr lang="en-US" sz="16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BE7423C-EEE2-3F45-8EF7-78515AA765E4}"/>
              </a:ext>
            </a:extLst>
          </p:cNvPr>
          <p:cNvSpPr txBox="1">
            <a:spLocks/>
          </p:cNvSpPr>
          <p:nvPr/>
        </p:nvSpPr>
        <p:spPr>
          <a:xfrm>
            <a:off x="15182845" y="8955673"/>
            <a:ext cx="361957" cy="338554"/>
          </a:xfrm>
          <a:prstGeom prst="rect">
            <a:avLst/>
          </a:prstGeom>
          <a:ln w="12700">
            <a:miter lim="400000"/>
          </a:ln>
        </p:spPr>
        <p:txBody>
          <a:bodyPr wrap="none" lIns="60959" rIns="6095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z="1600" smtClean="0"/>
              <a:pPr/>
              <a:t>‹#›</a:t>
            </a:fld>
            <a:endParaRPr lang="en-US" sz="16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C78D2C9-EC69-C447-A43E-74428D9672F5}"/>
              </a:ext>
            </a:extLst>
          </p:cNvPr>
          <p:cNvSpPr txBox="1">
            <a:spLocks/>
          </p:cNvSpPr>
          <p:nvPr/>
        </p:nvSpPr>
        <p:spPr>
          <a:xfrm>
            <a:off x="15386045" y="9158873"/>
            <a:ext cx="361957" cy="338554"/>
          </a:xfrm>
          <a:prstGeom prst="rect">
            <a:avLst/>
          </a:prstGeom>
          <a:ln w="12700">
            <a:miter lim="400000"/>
          </a:ln>
        </p:spPr>
        <p:txBody>
          <a:bodyPr wrap="none" lIns="60959" rIns="6095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z="1600" smtClean="0"/>
              <a:pPr/>
              <a:t>‹#›</a:t>
            </a:fld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71E7F3-AD6C-224E-BD90-D1A35CEDCAE6}"/>
              </a:ext>
            </a:extLst>
          </p:cNvPr>
          <p:cNvSpPr txBox="1"/>
          <p:nvPr/>
        </p:nvSpPr>
        <p:spPr>
          <a:xfrm>
            <a:off x="11379200" y="133787"/>
            <a:ext cx="675853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6CB4B4D-7CA3-9044-876B-883B54F8677D}" type="slidenum">
              <a:rPr lang="en-US" sz="1467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467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4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9pPr>
    </p:titleStyle>
    <p:bodyStyle>
      <a:lvl1pPr marL="8466" indent="-8466" algn="l" rtl="0" eaLnBrk="1" fontAlgn="base" hangingPunct="1">
        <a:spcBef>
          <a:spcPts val="800"/>
        </a:spcBef>
        <a:spcAft>
          <a:spcPct val="0"/>
        </a:spcAft>
        <a:defRPr sz="1867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990575" indent="-380990" algn="l" rtl="0" eaLnBrk="1" fontAlgn="base" hangingPunct="1">
        <a:spcBef>
          <a:spcPts val="800"/>
        </a:spcBef>
        <a:spcAft>
          <a:spcPct val="0"/>
        </a:spcAft>
        <a:buSzPct val="110000"/>
        <a:buFont typeface="Arial" charset="0"/>
        <a:buChar char="•"/>
        <a:defRPr sz="1867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1600160" indent="-380990" algn="l" rtl="0" eaLnBrk="1" fontAlgn="base" hangingPunct="1">
        <a:spcBef>
          <a:spcPts val="800"/>
        </a:spcBef>
        <a:spcAft>
          <a:spcPct val="0"/>
        </a:spcAft>
        <a:buSzPct val="110000"/>
        <a:buFont typeface=".AppleSystemUIFont" charset="-120"/>
        <a:buChar char="–"/>
        <a:defRPr sz="1867" i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2209745" indent="-380990" algn="l" rtl="0" eaLnBrk="1" fontAlgn="base" hangingPunct="1">
        <a:spcBef>
          <a:spcPts val="800"/>
        </a:spcBef>
        <a:spcAft>
          <a:spcPct val="0"/>
        </a:spcAft>
        <a:buSzPct val="110000"/>
        <a:buFont typeface="Arial" charset="0"/>
        <a:buChar char="•"/>
        <a:defRPr sz="1867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2743131" indent="-304792" algn="l" rtl="0" eaLnBrk="1" fontAlgn="base" hangingPunct="1">
        <a:spcBef>
          <a:spcPts val="800"/>
        </a:spcBef>
        <a:spcAft>
          <a:spcPct val="0"/>
        </a:spcAft>
        <a:buSzPct val="110000"/>
        <a:buFont typeface=".AppleSystemUIFont" charset="-120"/>
        <a:buChar char="–"/>
        <a:defRPr sz="1867" i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Arial" pitchFamily="-110" charset="0"/>
          <a:ea typeface="+mn-ea"/>
          <a:cs typeface="+mn-cs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Arial" pitchFamily="-110" charset="0"/>
          <a:ea typeface="+mn-ea"/>
          <a:cs typeface="+mn-cs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Arial" pitchFamily="-110" charset="0"/>
          <a:ea typeface="+mn-ea"/>
          <a:cs typeface="+mn-cs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Arial" pitchFamily="-110" charset="0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B238-70D2-2A3C-54B6-26D1EDC10C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Reproducible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54BFE-8974-2933-7C4C-AB9E62F82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Hector D. Perez</a:t>
            </a:r>
          </a:p>
          <a:p>
            <a:r>
              <a:rPr lang="en-US" dirty="0"/>
              <a:t>Grossmann Group Meeting</a:t>
            </a:r>
          </a:p>
          <a:p>
            <a:r>
              <a:rPr lang="en-US" dirty="0"/>
              <a:t>2022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C9A5699-D47B-57EC-FC61-4E2F30EF9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17" y="465741"/>
            <a:ext cx="146304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ABC3DD0-7A2B-8E40-248D-C4355FD21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713" y="446106"/>
            <a:ext cx="218974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2559ACC-59B5-A591-F209-17C7160C2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940" y="465741"/>
            <a:ext cx="914400" cy="914400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0EB5C328-040B-F9D6-62B3-98ECE4C5D5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674" y="434852"/>
            <a:ext cx="223024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4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59A7-0967-C2AB-1AD8-30896379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Facility Location Problem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DAE82D-78AA-DB8A-6F77-B86F3F782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72" y="1399032"/>
            <a:ext cx="6495328" cy="4673600"/>
          </a:xfr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8B5634A1-DE49-712B-D78D-F63289FA8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936" y="1773936"/>
            <a:ext cx="4965192" cy="33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0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59A7-0967-C2AB-1AD8-30896379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Facility Location Problem Sensitivity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8A6C020-A6E4-77C2-8148-CC72BBB25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422" y="1152144"/>
            <a:ext cx="7519306" cy="51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59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59A7-0967-C2AB-1AD8-30896379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Facility Location Problem Sensitivity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FADC7E6-1637-F91C-3493-B6E6247EB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062" y="1849120"/>
            <a:ext cx="5715000" cy="3810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F7858B-BA34-2116-728E-9FE3EC63C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17" y="1721104"/>
            <a:ext cx="623454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8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6ECB12-D491-F693-C329-A3895CE2F5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7179" y="1491006"/>
            <a:ext cx="6770283" cy="4681194"/>
          </a:xfrm>
        </p:spPr>
        <p:txBody>
          <a:bodyPr/>
          <a:lstStyle/>
          <a:p>
            <a:r>
              <a:rPr lang="en-US" dirty="0"/>
              <a:t>Free version control of your source code (</a:t>
            </a:r>
            <a:r>
              <a:rPr lang="en-US" b="1" dirty="0"/>
              <a:t>repository</a:t>
            </a:r>
            <a:r>
              <a:rPr lang="en-US" dirty="0"/>
              <a:t>) in the cloud: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Branching</a:t>
            </a:r>
            <a:r>
              <a:rPr lang="en-US" dirty="0"/>
              <a:t>: With </a:t>
            </a:r>
            <a:r>
              <a:rPr lang="en-US" b="1" dirty="0"/>
              <a:t>branching</a:t>
            </a:r>
            <a:r>
              <a:rPr lang="en-US" dirty="0"/>
              <a:t>, you duplicate part of the </a:t>
            </a:r>
            <a:r>
              <a:rPr lang="en-US" b="1" dirty="0"/>
              <a:t>repository</a:t>
            </a:r>
            <a:r>
              <a:rPr lang="en-US" dirty="0"/>
              <a:t>. You can then safely make changes to that part of the code without affecting the rest of the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Merging</a:t>
            </a:r>
            <a:r>
              <a:rPr lang="en-US" dirty="0"/>
              <a:t>: Then, once you your part of the code working properly, you can </a:t>
            </a:r>
            <a:r>
              <a:rPr lang="en-US" b="1" dirty="0"/>
              <a:t>merge</a:t>
            </a:r>
            <a:r>
              <a:rPr lang="en-US" dirty="0"/>
              <a:t> that code back into the main source code to make it official.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Cherry picking</a:t>
            </a:r>
            <a:r>
              <a:rPr lang="en-US" dirty="0"/>
              <a:t>: </a:t>
            </a:r>
            <a:r>
              <a:rPr lang="en-US" b="1" dirty="0"/>
              <a:t>Pull</a:t>
            </a:r>
            <a:r>
              <a:rPr lang="en-US" dirty="0"/>
              <a:t> changes from a different branch into the current branch.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of these changes are then </a:t>
            </a:r>
            <a:r>
              <a:rPr lang="en-US" b="1" dirty="0"/>
              <a:t>tracked</a:t>
            </a:r>
            <a:r>
              <a:rPr lang="en-US" dirty="0"/>
              <a:t> and can be </a:t>
            </a:r>
            <a:r>
              <a:rPr lang="en-US" b="1" dirty="0"/>
              <a:t>reverted</a:t>
            </a:r>
            <a:r>
              <a:rPr lang="en-US" dirty="0"/>
              <a:t> if need be.</a:t>
            </a:r>
          </a:p>
          <a:p>
            <a:pPr marL="0" indent="0"/>
            <a:r>
              <a:rPr lang="en-US" dirty="0"/>
              <a:t>You can also clone (</a:t>
            </a:r>
            <a:r>
              <a:rPr lang="en-US" b="1" dirty="0"/>
              <a:t>fork</a:t>
            </a:r>
            <a:r>
              <a:rPr lang="en-US" dirty="0"/>
              <a:t>) public repositories to contribute to open-source software make changes/improvements.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F38942C-83F4-6339-B419-F95A55E46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713" y="446106"/>
            <a:ext cx="218974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53E87D5-994B-D97A-7362-528C1104A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674" y="434852"/>
            <a:ext cx="2230245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3E4A04-8ED0-C4BC-3C21-12C6CABF1C55}"/>
              </a:ext>
            </a:extLst>
          </p:cNvPr>
          <p:cNvSpPr txBox="1"/>
          <p:nvPr/>
        </p:nvSpPr>
        <p:spPr>
          <a:xfrm>
            <a:off x="0" y="6491728"/>
            <a:ext cx="7903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https://kinsta.com/knowledgebase/what-is-github/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C4C5922-B305-B9EF-EEB4-14F516285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491007"/>
            <a:ext cx="5950344" cy="340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9C5852-923A-5C37-D32E-B7F9A528745A}"/>
              </a:ext>
            </a:extLst>
          </p:cNvPr>
          <p:cNvSpPr txBox="1"/>
          <p:nvPr/>
        </p:nvSpPr>
        <p:spPr>
          <a:xfrm>
            <a:off x="0" y="6087946"/>
            <a:ext cx="7995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https://anexinet.com/blog/git-practical-aspects-of-merge-rebase-cherry-pick/</a:t>
            </a:r>
          </a:p>
        </p:txBody>
      </p:sp>
    </p:spTree>
    <p:extLst>
      <p:ext uri="{BB962C8B-B14F-4D97-AF65-F5344CB8AC3E}">
        <p14:creationId xmlns:p14="http://schemas.microsoft.com/office/powerpoint/2010/main" val="156804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CC6A-C9AD-C6DB-7D4B-C641AA864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B13F3-D855-0624-4A89-F8870C59905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Powerful Integrated Development Environment (IDE) by Microsoft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Supports syntax from ANY programming language</a:t>
            </a:r>
          </a:p>
          <a:p>
            <a:pPr marL="1325009" lvl="1" indent="-34290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1325009" lvl="1" indent="-342900">
              <a:buFont typeface="Arial" panose="020B0604020202020204" pitchFamily="34" charset="0"/>
              <a:buChar char="•"/>
            </a:pPr>
            <a:r>
              <a:rPr lang="en-US" dirty="0"/>
              <a:t>Julia</a:t>
            </a:r>
          </a:p>
          <a:p>
            <a:pPr marL="1325009" lvl="1" indent="-34290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</a:p>
          <a:p>
            <a:pPr marL="1325009" lvl="1" indent="-342900">
              <a:buFont typeface="Arial" panose="020B0604020202020204" pitchFamily="34" charset="0"/>
              <a:buChar char="•"/>
            </a:pPr>
            <a:r>
              <a:rPr lang="en-US" dirty="0"/>
              <a:t>LaTeX</a:t>
            </a:r>
          </a:p>
          <a:p>
            <a:pPr marL="1325009" lvl="1" indent="-342900">
              <a:buFont typeface="Arial" panose="020B0604020202020204" pitchFamily="34" charset="0"/>
              <a:buChar char="•"/>
            </a:pPr>
            <a:r>
              <a:rPr lang="en-US" dirty="0"/>
              <a:t>GAMS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Integrated terminal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 for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Integrates with GitHub to clone and push your code to a GitHub repository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7D621DB-A2D6-DC21-8270-CA0A768F9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099" y="381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3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rWatson">
            <a:extLst>
              <a:ext uri="{FF2B5EF4-FFF2-40B4-BE49-F238E27FC236}">
                <a16:creationId xmlns:a16="http://schemas.microsoft.com/office/drawing/2014/main" id="{9B01E3BC-FC32-FE3B-CB97-6084401EA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26" y="57306"/>
            <a:ext cx="4678033" cy="127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999D42-1D5E-349C-7700-A5D4155A5170}"/>
              </a:ext>
            </a:extLst>
          </p:cNvPr>
          <p:cNvSpPr txBox="1"/>
          <p:nvPr/>
        </p:nvSpPr>
        <p:spPr>
          <a:xfrm>
            <a:off x="9024" y="6522958"/>
            <a:ext cx="79047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https://juliadynamics.github.io/DrWatson.jl/stable/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BA2CDE-A9DE-A980-1052-8B31F2E4E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88" y="3398011"/>
            <a:ext cx="7455283" cy="286399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46BE21-54DD-735A-E818-4E0A42F29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07159" y="595992"/>
            <a:ext cx="6959958" cy="3035456"/>
          </a:xfrm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14DB7AAC-7595-8489-00C0-E897C8B90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254" y="1907292"/>
            <a:ext cx="146304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57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rWatson">
            <a:extLst>
              <a:ext uri="{FF2B5EF4-FFF2-40B4-BE49-F238E27FC236}">
                <a16:creationId xmlns:a16="http://schemas.microsoft.com/office/drawing/2014/main" id="{9B01E3BC-FC32-FE3B-CB97-6084401EA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26" y="57306"/>
            <a:ext cx="4678033" cy="127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999D42-1D5E-349C-7700-A5D4155A5170}"/>
              </a:ext>
            </a:extLst>
          </p:cNvPr>
          <p:cNvSpPr txBox="1"/>
          <p:nvPr/>
        </p:nvSpPr>
        <p:spPr>
          <a:xfrm>
            <a:off x="9024" y="6522958"/>
            <a:ext cx="79047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https://juliadynamics.github.io/DrWatson.jl/stable/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5610AF8-07AD-4684-9DC3-1BE68D0D7F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73" y="1593559"/>
            <a:ext cx="6241864" cy="385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5A2824-B33D-2FEF-505F-3528746C4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744" y="499830"/>
            <a:ext cx="5512083" cy="503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8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5B7D3-F35B-0643-2568-7993687B0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566" y="289275"/>
            <a:ext cx="6906768" cy="812800"/>
          </a:xfrm>
        </p:spPr>
        <p:txBody>
          <a:bodyPr/>
          <a:lstStyle/>
          <a:p>
            <a:r>
              <a:rPr lang="en-US" sz="3600" dirty="0"/>
              <a:t>Ecosystem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234D2739-C826-53D5-9618-AE2664615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78" y="45072"/>
            <a:ext cx="146304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2477033-1F6F-E03E-4526-6FA18A8EF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04" y="1336601"/>
            <a:ext cx="3135229" cy="111972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7612B507-8650-451E-1301-CB2BB725DBF3}"/>
              </a:ext>
            </a:extLst>
          </p:cNvPr>
          <p:cNvGrpSpPr/>
          <p:nvPr/>
        </p:nvGrpSpPr>
        <p:grpSpPr>
          <a:xfrm>
            <a:off x="9545207" y="681488"/>
            <a:ext cx="2275172" cy="2429951"/>
            <a:chOff x="1109422" y="3579047"/>
            <a:chExt cx="2275172" cy="2429951"/>
          </a:xfrm>
        </p:grpSpPr>
        <p:pic>
          <p:nvPicPr>
            <p:cNvPr id="5132" name="Picture 12">
              <a:extLst>
                <a:ext uri="{FF2B5EF4-FFF2-40B4-BE49-F238E27FC236}">
                  <a16:creationId xmlns:a16="http://schemas.microsoft.com/office/drawing/2014/main" id="{83914E0E-BC78-6037-815E-DD82F439D2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3083" y="3579047"/>
              <a:ext cx="1847850" cy="1847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FBFE14-3D22-CB86-AC17-0CBA0EF94365}"/>
                </a:ext>
              </a:extLst>
            </p:cNvPr>
            <p:cNvSpPr txBox="1"/>
            <p:nvPr/>
          </p:nvSpPr>
          <p:spPr>
            <a:xfrm>
              <a:off x="1109422" y="5424223"/>
              <a:ext cx="22751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err="1"/>
                <a:t>JuliaData</a:t>
              </a:r>
              <a:endParaRPr lang="en-US" sz="3200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8173D2-350F-9FB3-13D6-5CCC4A9555BF}"/>
              </a:ext>
            </a:extLst>
          </p:cNvPr>
          <p:cNvGrpSpPr/>
          <p:nvPr/>
        </p:nvGrpSpPr>
        <p:grpSpPr>
          <a:xfrm>
            <a:off x="3648073" y="654908"/>
            <a:ext cx="2275172" cy="2483111"/>
            <a:chOff x="5177870" y="1095936"/>
            <a:chExt cx="2275172" cy="2483111"/>
          </a:xfrm>
        </p:grpSpPr>
        <p:pic>
          <p:nvPicPr>
            <p:cNvPr id="5134" name="Picture 14" descr="JuliaStats Logo">
              <a:extLst>
                <a:ext uri="{FF2B5EF4-FFF2-40B4-BE49-F238E27FC236}">
                  <a16:creationId xmlns:a16="http://schemas.microsoft.com/office/drawing/2014/main" id="{4FD82248-3B52-3F91-AFCA-120C410A32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7706" y="1095936"/>
              <a:ext cx="2095500" cy="2095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834D1D1-8775-DDAA-AB03-C4EB3025E797}"/>
                </a:ext>
              </a:extLst>
            </p:cNvPr>
            <p:cNvSpPr txBox="1"/>
            <p:nvPr/>
          </p:nvSpPr>
          <p:spPr>
            <a:xfrm>
              <a:off x="5177870" y="2994272"/>
              <a:ext cx="22751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err="1"/>
                <a:t>JuliaStats</a:t>
              </a:r>
              <a:endParaRPr lang="en-US" sz="3200" b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07EC710-5D5A-4782-DB0C-DF3EA536A1E1}"/>
              </a:ext>
            </a:extLst>
          </p:cNvPr>
          <p:cNvGrpSpPr/>
          <p:nvPr/>
        </p:nvGrpSpPr>
        <p:grpSpPr>
          <a:xfrm>
            <a:off x="3452515" y="3526022"/>
            <a:ext cx="2667682" cy="2149047"/>
            <a:chOff x="4762159" y="3985126"/>
            <a:chExt cx="2667682" cy="2149047"/>
          </a:xfrm>
        </p:grpSpPr>
        <p:pic>
          <p:nvPicPr>
            <p:cNvPr id="5136" name="Picture 16" descr="@JuliaDynamics">
              <a:extLst>
                <a:ext uri="{FF2B5EF4-FFF2-40B4-BE49-F238E27FC236}">
                  <a16:creationId xmlns:a16="http://schemas.microsoft.com/office/drawing/2014/main" id="{DBB341B9-ACF1-7243-85EA-FDEC110802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2060" y="3985126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ADF98B-E126-F4D7-B038-ABA606E60E59}"/>
                </a:ext>
              </a:extLst>
            </p:cNvPr>
            <p:cNvSpPr txBox="1"/>
            <p:nvPr/>
          </p:nvSpPr>
          <p:spPr>
            <a:xfrm>
              <a:off x="4762159" y="5549398"/>
              <a:ext cx="2667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err="1"/>
                <a:t>JuliaDynamics</a:t>
              </a:r>
              <a:endParaRPr lang="en-US" sz="3200" b="1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EEE7CC-2E33-D2DA-9663-48A0CC1EA5BD}"/>
              </a:ext>
            </a:extLst>
          </p:cNvPr>
          <p:cNvGrpSpPr/>
          <p:nvPr/>
        </p:nvGrpSpPr>
        <p:grpSpPr>
          <a:xfrm>
            <a:off x="6400385" y="715608"/>
            <a:ext cx="2667682" cy="2361711"/>
            <a:chOff x="8334415" y="1524000"/>
            <a:chExt cx="2667682" cy="2361711"/>
          </a:xfrm>
        </p:grpSpPr>
        <p:pic>
          <p:nvPicPr>
            <p:cNvPr id="5138" name="Picture 18" descr="@JuliaPlots">
              <a:extLst>
                <a:ext uri="{FF2B5EF4-FFF2-40B4-BE49-F238E27FC236}">
                  <a16:creationId xmlns:a16="http://schemas.microsoft.com/office/drawing/2014/main" id="{F295F612-FB7A-4B9A-7DED-C2AE098B2B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139" y="152400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3BBA51-AB72-F2F7-8C05-5EE2F1E0CF32}"/>
                </a:ext>
              </a:extLst>
            </p:cNvPr>
            <p:cNvSpPr txBox="1"/>
            <p:nvPr/>
          </p:nvSpPr>
          <p:spPr>
            <a:xfrm>
              <a:off x="8334415" y="3300936"/>
              <a:ext cx="2667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err="1"/>
                <a:t>JuliaPlots</a:t>
              </a:r>
              <a:endParaRPr lang="en-US" sz="3200" b="1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373BD60-8B07-9CE1-D2B4-C71B776BFF57}"/>
              </a:ext>
            </a:extLst>
          </p:cNvPr>
          <p:cNvGrpSpPr/>
          <p:nvPr/>
        </p:nvGrpSpPr>
        <p:grpSpPr>
          <a:xfrm>
            <a:off x="196339" y="3792204"/>
            <a:ext cx="3159575" cy="1540227"/>
            <a:chOff x="8540854" y="4242408"/>
            <a:chExt cx="3159575" cy="1540227"/>
          </a:xfrm>
        </p:grpSpPr>
        <p:pic>
          <p:nvPicPr>
            <p:cNvPr id="5140" name="Picture 20" descr="@SciML">
              <a:extLst>
                <a:ext uri="{FF2B5EF4-FFF2-40B4-BE49-F238E27FC236}">
                  <a16:creationId xmlns:a16="http://schemas.microsoft.com/office/drawing/2014/main" id="{70948A31-4C79-5B4B-4E19-5B3E39DFBE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0854" y="4242408"/>
              <a:ext cx="1540227" cy="1540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85799D-24F3-F3A5-45FF-703303CC9CC0}"/>
                </a:ext>
              </a:extLst>
            </p:cNvPr>
            <p:cNvSpPr txBox="1"/>
            <p:nvPr/>
          </p:nvSpPr>
          <p:spPr>
            <a:xfrm>
              <a:off x="10037404" y="4720133"/>
              <a:ext cx="1663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err="1"/>
                <a:t>SciML</a:t>
              </a:r>
              <a:endParaRPr lang="en-US" sz="32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9331BF0-8F96-F616-4262-22B1A4A2F74B}"/>
              </a:ext>
            </a:extLst>
          </p:cNvPr>
          <p:cNvGrpSpPr/>
          <p:nvPr/>
        </p:nvGrpSpPr>
        <p:grpSpPr>
          <a:xfrm>
            <a:off x="9348952" y="3225512"/>
            <a:ext cx="2667682" cy="2489775"/>
            <a:chOff x="11319088" y="1880161"/>
            <a:chExt cx="2667682" cy="2489775"/>
          </a:xfrm>
        </p:grpSpPr>
        <p:pic>
          <p:nvPicPr>
            <p:cNvPr id="5142" name="Picture 22" descr="@JuliaReinforcementLearning">
              <a:extLst>
                <a:ext uri="{FF2B5EF4-FFF2-40B4-BE49-F238E27FC236}">
                  <a16:creationId xmlns:a16="http://schemas.microsoft.com/office/drawing/2014/main" id="{5D741A62-5E33-794C-9B99-2E688F5621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00429" y="1880161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2AED1CD-D51D-8580-7432-E3BB4A9B8F00}"/>
                </a:ext>
              </a:extLst>
            </p:cNvPr>
            <p:cNvSpPr txBox="1"/>
            <p:nvPr/>
          </p:nvSpPr>
          <p:spPr>
            <a:xfrm>
              <a:off x="11319088" y="3785161"/>
              <a:ext cx="2667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err="1"/>
                <a:t>JuliaRL</a:t>
              </a:r>
              <a:endParaRPr lang="en-US" sz="3200" b="1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9BE5602-ED20-4192-3AE6-3DFA0EA98976}"/>
              </a:ext>
            </a:extLst>
          </p:cNvPr>
          <p:cNvGrpSpPr/>
          <p:nvPr/>
        </p:nvGrpSpPr>
        <p:grpSpPr>
          <a:xfrm>
            <a:off x="6294768" y="3371706"/>
            <a:ext cx="2667682" cy="2295241"/>
            <a:chOff x="11851045" y="4194311"/>
            <a:chExt cx="2667682" cy="2295241"/>
          </a:xfrm>
        </p:grpSpPr>
        <p:pic>
          <p:nvPicPr>
            <p:cNvPr id="5144" name="Picture 24" descr="@FluxML">
              <a:extLst>
                <a:ext uri="{FF2B5EF4-FFF2-40B4-BE49-F238E27FC236}">
                  <a16:creationId xmlns:a16="http://schemas.microsoft.com/office/drawing/2014/main" id="{83BD5C59-411B-0658-76A7-233692A634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32386" y="4194311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C03EF74-423B-1360-358B-98BB53C1647A}"/>
                </a:ext>
              </a:extLst>
            </p:cNvPr>
            <p:cNvSpPr txBox="1"/>
            <p:nvPr/>
          </p:nvSpPr>
          <p:spPr>
            <a:xfrm>
              <a:off x="11851045" y="5904777"/>
              <a:ext cx="2667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err="1"/>
                <a:t>FluxML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0228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B172-66BB-91C2-2AC8-B21DDF67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Facility Location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9D35E2-A4DA-36F9-55F9-00FE1FE41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96" y="1252068"/>
            <a:ext cx="3783314" cy="40795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74F9E7-E3FF-1BB8-338E-C9A2731DD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076" y="1183531"/>
            <a:ext cx="4826248" cy="421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24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C395-3C27-768E-5B6F-33804127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Facility Location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00E77F-7422-0D1F-2BF0-C7CB0104A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835" y="1154020"/>
            <a:ext cx="3087787" cy="28942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08535C-911E-623E-928F-D0E476F2F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855" y="3088449"/>
            <a:ext cx="3463152" cy="3159283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EEC45DFA-8184-A66A-797D-540893CCA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461" y="1148691"/>
            <a:ext cx="4738925" cy="315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74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650F-CEA3-5727-EC62-83C02D04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Facility Location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4D5602-DE7D-8691-E8A5-D720B9BFB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9250" y="152232"/>
            <a:ext cx="2959252" cy="11240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377336-C583-B228-7203-D372A202C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56061"/>
            <a:ext cx="5658141" cy="54295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423916-2A45-0FFA-25B7-813071FC6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794" y="1320691"/>
            <a:ext cx="4826248" cy="421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9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45 Helvetica Light" pitchFamily="-110" charset="0"/>
            <a:ea typeface="Geneva" pitchFamily="-110" charset="-128"/>
            <a:cs typeface="Geneva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45 Helvetica Light" pitchFamily="-110" charset="0"/>
            <a:ea typeface="Geneva" pitchFamily="-110" charset="-128"/>
            <a:cs typeface="Geneva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305A81DC-F056-FF44-9553-6A4D4150B4C1}" vid="{22C4A014-A9D7-334E-98D6-A9C7E73BCA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cmu-powerpoint-digitaltartan</Template>
  <TotalTime>73</TotalTime>
  <Words>264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.AppleSystemUIFont</vt:lpstr>
      <vt:lpstr>45 Helvetica Light</vt:lpstr>
      <vt:lpstr>Arial</vt:lpstr>
      <vt:lpstr>Open Sans</vt:lpstr>
      <vt:lpstr>Open Sans Light</vt:lpstr>
      <vt:lpstr>Open Sans Regular</vt:lpstr>
      <vt:lpstr>Times</vt:lpstr>
      <vt:lpstr>CMU PPT Theme</vt:lpstr>
      <vt:lpstr>Reproducible Research</vt:lpstr>
      <vt:lpstr>PowerPoint Presentation</vt:lpstr>
      <vt:lpstr>Microsoft VS Code</vt:lpstr>
      <vt:lpstr>PowerPoint Presentation</vt:lpstr>
      <vt:lpstr>PowerPoint Presentation</vt:lpstr>
      <vt:lpstr>Ecosystem</vt:lpstr>
      <vt:lpstr>Example: Facility Location Problem</vt:lpstr>
      <vt:lpstr>Example: Facility Location Problem</vt:lpstr>
      <vt:lpstr>Example: Facility Location Problem</vt:lpstr>
      <vt:lpstr>Example: Facility Location Problem</vt:lpstr>
      <vt:lpstr>Example: Facility Location Problem Sensitivity</vt:lpstr>
      <vt:lpstr>Example: Facility Location Problem Sensitivity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Research</dc:title>
  <dc:creator>Hector David Perez Parra</dc:creator>
  <cp:lastModifiedBy>Hector David Perez Parra</cp:lastModifiedBy>
  <cp:revision>5</cp:revision>
  <dcterms:created xsi:type="dcterms:W3CDTF">2022-09-09T03:00:19Z</dcterms:created>
  <dcterms:modified xsi:type="dcterms:W3CDTF">2022-09-09T04:14:08Z</dcterms:modified>
</cp:coreProperties>
</file>