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1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Davidoff (----)" userId="59a8461a-abdd-4bb8-afb8-b89112a550f8" providerId="ADAL" clId="{6DE6EAA1-B088-4BEB-89A9-064C11B00C4D}"/>
    <pc:docChg chg="custSel addSld modSld">
      <pc:chgData name="Hannah Davidoff (----)" userId="59a8461a-abdd-4bb8-afb8-b89112a550f8" providerId="ADAL" clId="{6DE6EAA1-B088-4BEB-89A9-064C11B00C4D}" dt="2023-02-22T09:08:46.628" v="207" actId="20577"/>
      <pc:docMkLst>
        <pc:docMk/>
      </pc:docMkLst>
      <pc:sldChg chg="modSp new mod">
        <pc:chgData name="Hannah Davidoff (----)" userId="59a8461a-abdd-4bb8-afb8-b89112a550f8" providerId="ADAL" clId="{6DE6EAA1-B088-4BEB-89A9-064C11B00C4D}" dt="2023-02-22T08:52:08.202" v="136" actId="20577"/>
        <pc:sldMkLst>
          <pc:docMk/>
          <pc:sldMk cId="2854625745" sldId="263"/>
        </pc:sldMkLst>
        <pc:spChg chg="mod">
          <ac:chgData name="Hannah Davidoff (----)" userId="59a8461a-abdd-4bb8-afb8-b89112a550f8" providerId="ADAL" clId="{6DE6EAA1-B088-4BEB-89A9-064C11B00C4D}" dt="2023-02-22T08:52:08.202" v="136" actId="20577"/>
          <ac:spMkLst>
            <pc:docMk/>
            <pc:sldMk cId="2854625745" sldId="263"/>
            <ac:spMk id="3" creationId="{1BBBE135-04C5-4639-1436-7D8A76BB97D1}"/>
          </ac:spMkLst>
        </pc:spChg>
      </pc:sldChg>
      <pc:sldChg chg="modSp new mod">
        <pc:chgData name="Hannah Davidoff (----)" userId="59a8461a-abdd-4bb8-afb8-b89112a550f8" providerId="ADAL" clId="{6DE6EAA1-B088-4BEB-89A9-064C11B00C4D}" dt="2023-02-22T09:08:46.628" v="207" actId="20577"/>
        <pc:sldMkLst>
          <pc:docMk/>
          <pc:sldMk cId="2565834088" sldId="264"/>
        </pc:sldMkLst>
        <pc:spChg chg="mod">
          <ac:chgData name="Hannah Davidoff (----)" userId="59a8461a-abdd-4bb8-afb8-b89112a550f8" providerId="ADAL" clId="{6DE6EAA1-B088-4BEB-89A9-064C11B00C4D}" dt="2023-02-22T09:08:46.628" v="207" actId="20577"/>
          <ac:spMkLst>
            <pc:docMk/>
            <pc:sldMk cId="2565834088" sldId="264"/>
            <ac:spMk id="3" creationId="{1AD9916B-09EA-4CD0-B79B-F94369F0CD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A50-1BC9-FC70-3972-8094D1FCD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E63A5-1D3D-2C55-C80F-84F7599AC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8190-8158-4AF4-4DCA-7C017DDD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C890-F3ED-9AF7-085E-4CABB034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490A-257F-F30F-0835-7ACB178F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9DE3-EF7C-3046-DEEF-07B1DFD2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B33E9-1767-92B2-8D66-754FC09DB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5E4AA-B517-04BA-EA00-383EDF88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8402-38D8-773B-E69D-06563223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BDB4-D388-7ED7-AC37-9A3CE543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8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B6E4D-E1E3-E6BA-5635-C0E6B8BA4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58FF1-14EF-358A-CBBF-B8BFA41C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822A-E025-D787-CA60-4BE3A688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CC28-E359-4041-4DD2-95EBE8BC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86BA-D910-4CFC-8AEE-F05ACBAE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7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0CFF-E91D-E72F-1D24-CB9E7B6B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F997-07FD-7202-CD56-5024E3C1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57A02-EE87-7ECF-8394-7306533F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8B44-69CE-D1D9-4537-A0C52BD1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4222-F5CE-C333-5B6F-B3F6EFDF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2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32CD-A2D1-137C-A5B0-0AAC95A0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2306-9E1E-4707-1151-475B9350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B0AD9-1D5D-9B56-9989-ECA8C6D8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DFB7-6D99-B751-AD66-2D125A30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E741-5D35-03E8-97DF-EF43AA07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3AB3-4225-D22E-5302-E119B0A3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7134-B13A-8EDC-8FBF-8D429F7D9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4A0D3-0B2E-0AA3-6C7A-E7E0D101A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B74-C89B-CC8E-5450-418E0D3C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76A12-1802-C3E1-F677-F3C96241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C1BE9-A8EA-60FE-4189-DEFF8FF9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0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EF88-FA5E-1EAD-BE34-8F3D4741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9EE48-CD7E-75F3-D1E0-75C51993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C3CE-DBD7-D3A6-EE82-F733E012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B8B5E-63CB-FB54-F0FC-7D2B13491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5B89A-E98A-40EF-CD0B-9B432BF5C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DE3DA-3A85-2CE8-0408-8B0DC407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DD4DA-072B-3839-2B99-AA46E4CF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7B305-A12F-F64B-2C70-23501A3B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F566-70AC-5885-4E6E-4B0AAA8A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D2F92-23B9-3424-43D8-37A1D26C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D2B8B-A7F0-BBBE-648F-86DD51FB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65EC7-F4C8-0A5C-3D47-8D837455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2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BF329-B763-14D8-3690-39B01348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421AE-54B4-7ACB-3CFF-35A7D588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1620-1639-CFA1-E2F6-56B3FD2A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9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FCA4-67D3-72DE-D4A8-B4724006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549C-0912-B0E4-8312-D10CCED7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5C348-6270-22EE-271D-D36CDA77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B87D-CCE7-CFC1-E2DC-110401CC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F5448-9DA7-5BE8-BE14-FBEC86B9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BA7C3-2D0C-3442-AD36-FE8C9AC1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1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1173-030B-0E97-FBAD-4E1A2561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B761F-8D6D-E6B7-D506-BA2817F38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462B3-B310-B417-69B6-47F8E0C30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3407D-60A8-CFC3-7A0C-8C0BA828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4ED0-F7E7-4756-8FE6-3773523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13070-A950-AB3F-2317-38704045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7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D22BE-F127-15DB-71FB-B2B16BA5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1478-A6B8-1F9D-1AC6-7644D41B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A4C6-34E8-9D48-C417-B02BAF29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4BA9-5BA2-4B4E-B892-ABF1A493B9B0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D0BC-CAF0-5E6A-2ECD-2AF1E9F03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C2A5-6A7D-955D-565F-59AD73A1C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7FBA-40F2-4ECB-A553-E770FB530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4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3590-1C0F-5BE2-37AA-1CF5C2F67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Expensive words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7A534-F670-8D20-466E-5190B9081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0DDD-41B9-7A65-B4EE-FC0E8DF5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A11D-DF2F-DF8E-FEE1-1CB0BA80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Load in art with prices v2</a:t>
            </a:r>
          </a:p>
          <a:p>
            <a:r>
              <a:rPr lang="en-US" dirty="0"/>
              <a:t>Only keep rows with </a:t>
            </a:r>
            <a:r>
              <a:rPr lang="en-US" dirty="0" err="1"/>
              <a:t>price_name</a:t>
            </a:r>
            <a:r>
              <a:rPr lang="en-US" dirty="0"/>
              <a:t> and summary </a:t>
            </a:r>
            <a:r>
              <a:rPr lang="en-US" b="1" dirty="0"/>
              <a:t>not null</a:t>
            </a:r>
            <a:endParaRPr lang="en-US" dirty="0"/>
          </a:p>
          <a:p>
            <a:r>
              <a:rPr lang="en-US" dirty="0"/>
              <a:t>Resulting dataset is 4702 rows</a:t>
            </a:r>
          </a:p>
          <a:p>
            <a:endParaRPr lang="en-US" dirty="0"/>
          </a:p>
          <a:p>
            <a:r>
              <a:rPr lang="en-US" dirty="0"/>
              <a:t>Define </a:t>
            </a:r>
            <a:r>
              <a:rPr lang="en-US" i="1" dirty="0" err="1"/>
              <a:t>clean_text</a:t>
            </a:r>
            <a:r>
              <a:rPr lang="en-US" i="1" dirty="0"/>
              <a:t> </a:t>
            </a:r>
            <a:r>
              <a:rPr lang="en-US" dirty="0"/>
              <a:t>function for initial cleaning</a:t>
            </a:r>
          </a:p>
          <a:p>
            <a:pPr lvl="1"/>
            <a:r>
              <a:rPr lang="en-US" dirty="0"/>
              <a:t>Apply to </a:t>
            </a:r>
            <a:r>
              <a:rPr lang="en-US" i="1" dirty="0" err="1"/>
              <a:t>name_english</a:t>
            </a:r>
            <a:r>
              <a:rPr lang="en-US" i="1" dirty="0"/>
              <a:t>, </a:t>
            </a:r>
            <a:r>
              <a:rPr lang="en-US" i="1" dirty="0" err="1"/>
              <a:t>price_name</a:t>
            </a:r>
            <a:r>
              <a:rPr lang="en-US" i="1" dirty="0"/>
              <a:t>, summary, </a:t>
            </a:r>
            <a:r>
              <a:rPr lang="en-US" i="1" dirty="0" err="1"/>
              <a:t>artist_name</a:t>
            </a:r>
            <a:endParaRPr lang="en-US" dirty="0"/>
          </a:p>
          <a:p>
            <a:r>
              <a:rPr lang="en-US" dirty="0"/>
              <a:t>Split </a:t>
            </a:r>
            <a:r>
              <a:rPr lang="en-US" i="1" dirty="0" err="1"/>
              <a:t>artist_name</a:t>
            </a:r>
            <a:r>
              <a:rPr lang="en-US" i="1" dirty="0"/>
              <a:t> </a:t>
            </a:r>
            <a:r>
              <a:rPr lang="en-US" dirty="0"/>
              <a:t>by space to get last name</a:t>
            </a:r>
          </a:p>
          <a:p>
            <a:r>
              <a:rPr lang="en-US" dirty="0"/>
              <a:t>Keep rows if last name of artist is present in summary</a:t>
            </a:r>
          </a:p>
          <a:p>
            <a:r>
              <a:rPr lang="en-US" dirty="0"/>
              <a:t>Resulting dataset is 374 rows</a:t>
            </a:r>
          </a:p>
        </p:txBody>
      </p:sp>
    </p:spTree>
    <p:extLst>
      <p:ext uri="{BB962C8B-B14F-4D97-AF65-F5344CB8AC3E}">
        <p14:creationId xmlns:p14="http://schemas.microsoft.com/office/powerpoint/2010/main" val="36352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4A54-4E21-9913-1091-0852F9F6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14" y="785964"/>
            <a:ext cx="6688515" cy="5664939"/>
          </a:xfrm>
        </p:spPr>
        <p:txBody>
          <a:bodyPr>
            <a:normAutofit/>
          </a:bodyPr>
          <a:lstStyle/>
          <a:p>
            <a:r>
              <a:rPr lang="en-US" dirty="0"/>
              <a:t>Define </a:t>
            </a:r>
            <a:r>
              <a:rPr lang="en-US" i="1" dirty="0" err="1"/>
              <a:t>count_match_words</a:t>
            </a:r>
            <a:r>
              <a:rPr lang="en-US" dirty="0"/>
              <a:t> function and apply to (</a:t>
            </a:r>
            <a:r>
              <a:rPr lang="en-US" i="1" dirty="0" err="1"/>
              <a:t>name_english</a:t>
            </a:r>
            <a:r>
              <a:rPr lang="en-US" i="1" dirty="0"/>
              <a:t>, </a:t>
            </a:r>
            <a:r>
              <a:rPr lang="en-US" i="1" dirty="0" err="1"/>
              <a:t>price_name</a:t>
            </a:r>
            <a:r>
              <a:rPr lang="en-US" i="1" dirty="0"/>
              <a:t>) </a:t>
            </a:r>
            <a:r>
              <a:rPr lang="en-US" dirty="0"/>
              <a:t>get </a:t>
            </a:r>
            <a:r>
              <a:rPr lang="en-US" i="1" dirty="0" err="1"/>
              <a:t>match_perc</a:t>
            </a:r>
            <a:endParaRPr lang="en-US" dirty="0"/>
          </a:p>
          <a:p>
            <a:pPr lvl="1"/>
            <a:r>
              <a:rPr lang="en-US" dirty="0"/>
              <a:t>% of total words in </a:t>
            </a:r>
            <a:r>
              <a:rPr lang="en-US" i="1" dirty="0" err="1"/>
              <a:t>name_english</a:t>
            </a:r>
            <a:r>
              <a:rPr lang="en-US" i="1" dirty="0"/>
              <a:t> </a:t>
            </a:r>
            <a:r>
              <a:rPr lang="en-US" dirty="0"/>
              <a:t>present in </a:t>
            </a:r>
            <a:r>
              <a:rPr lang="en-US" i="1" dirty="0" err="1"/>
              <a:t>price_name</a:t>
            </a:r>
            <a:endParaRPr lang="en-US" i="1" dirty="0"/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GB" i="1" dirty="0"/>
          </a:p>
          <a:p>
            <a:r>
              <a:rPr lang="en-GB" dirty="0"/>
              <a:t>Now clean summaries further to get rid of artists names from price analysis</a:t>
            </a:r>
          </a:p>
          <a:p>
            <a:pPr lvl="1"/>
            <a:r>
              <a:rPr lang="en-GB" dirty="0"/>
              <a:t>Because these usually end up fragmented in the expensive token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43348-D694-9C37-51EC-33EE72AF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30" y="179881"/>
            <a:ext cx="483937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9C2C-9A1C-4F2C-24CC-CB138787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F6F7-525A-1737-14A2-8D1FC121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out only artworks with a match percentage greater than or equal to 40%</a:t>
            </a:r>
          </a:p>
          <a:p>
            <a:r>
              <a:rPr lang="en-US" dirty="0"/>
              <a:t>Resulting dataset is 241 rows</a:t>
            </a:r>
          </a:p>
          <a:p>
            <a:r>
              <a:rPr lang="en-US" dirty="0"/>
              <a:t>Check for duplicates, there are none. Keep all.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25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16C1-854C-A2B3-8520-3574ED3C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86" y="546100"/>
            <a:ext cx="10515600" cy="4155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all summaries where prices are present @ </a:t>
            </a:r>
            <a:r>
              <a:rPr lang="en-US" dirty="0" err="1"/>
              <a:t>match_perc</a:t>
            </a:r>
            <a:r>
              <a:rPr lang="en-US" dirty="0"/>
              <a:t> &gt;= 40%: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51D97-0887-25E6-6B12-01762777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6" y="2445753"/>
            <a:ext cx="8348763" cy="3866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65EB3-CD07-085D-F3B8-B73DDB504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000"/>
          <a:stretch/>
        </p:blipFill>
        <p:spPr>
          <a:xfrm>
            <a:off x="5701553" y="1079856"/>
            <a:ext cx="6320117" cy="29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3B041-39FE-379E-3812-AA43CD806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76" t="7604" r="25720"/>
          <a:stretch/>
        </p:blipFill>
        <p:spPr>
          <a:xfrm>
            <a:off x="6096000" y="1613884"/>
            <a:ext cx="4787152" cy="42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06F1C-EC21-54B2-2BB7-0BAEC3AD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576129"/>
            <a:ext cx="4820323" cy="3705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CBC13-8A41-4759-D5FE-5471FA901241}"/>
              </a:ext>
            </a:extLst>
          </p:cNvPr>
          <p:cNvSpPr txBox="1"/>
          <p:nvPr/>
        </p:nvSpPr>
        <p:spPr>
          <a:xfrm>
            <a:off x="951978" y="2154477"/>
            <a:ext cx="2412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Yake</a:t>
            </a:r>
            <a:r>
              <a:rPr lang="en-US" dirty="0"/>
              <a:t> keyword extractor </a:t>
            </a:r>
          </a:p>
          <a:p>
            <a:pPr algn="r"/>
            <a:r>
              <a:rPr lang="en-US" dirty="0"/>
              <a:t>n = 1</a:t>
            </a: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2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7E9F-C1A7-4C3D-269A-AF9F89CC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856B-95A7-93B5-1D79-8B9FC296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percentile of price </a:t>
            </a:r>
            <a:r>
              <a:rPr lang="en-US" b="1" dirty="0"/>
              <a:t>within total</a:t>
            </a:r>
            <a:r>
              <a:rPr lang="en-US" dirty="0"/>
              <a:t> dataset of artworks with prices, after filtering out unmatched (&lt;40% </a:t>
            </a:r>
            <a:r>
              <a:rPr lang="en-US" dirty="0" err="1"/>
              <a:t>match_perc</a:t>
            </a:r>
            <a:r>
              <a:rPr lang="en-US" dirty="0"/>
              <a:t>) (3611 prices)</a:t>
            </a:r>
          </a:p>
          <a:p>
            <a:r>
              <a:rPr lang="en-US" dirty="0"/>
              <a:t>Find percentile of price within clean summary dataset</a:t>
            </a:r>
          </a:p>
          <a:p>
            <a:r>
              <a:rPr lang="en-US" dirty="0"/>
              <a:t>Select top 10% of paintings with highest price (situated within total price dataset) </a:t>
            </a:r>
          </a:p>
          <a:p>
            <a:r>
              <a:rPr lang="en-US" dirty="0"/>
              <a:t>Resulting 38 paintings </a:t>
            </a:r>
            <a:r>
              <a:rPr lang="en-US" i="1" dirty="0"/>
              <a:t>for_summ_40_exp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C6C90-0F0D-D6AD-5E7C-2250CD9E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986" y="3726352"/>
            <a:ext cx="3839111" cy="2962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71B5F3-83A2-6255-13AA-69A84E652416}"/>
              </a:ext>
            </a:extLst>
          </p:cNvPr>
          <p:cNvSpPr txBox="1"/>
          <p:nvPr/>
        </p:nvSpPr>
        <p:spPr>
          <a:xfrm>
            <a:off x="3582444" y="5207696"/>
            <a:ext cx="417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Yake</a:t>
            </a:r>
            <a:r>
              <a:rPr lang="en-US" dirty="0"/>
              <a:t> keyword extractor with n = 1 for 38 most expensive paintings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87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6E14-9938-A6E7-218E-CF6F4F08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E135-04C5-4639-1436-7D8A76BB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 err="1"/>
              <a:t>w_price</a:t>
            </a:r>
            <a:r>
              <a:rPr lang="en-US" dirty="0"/>
              <a:t>:</a:t>
            </a:r>
          </a:p>
          <a:p>
            <a:r>
              <a:rPr lang="en-US" dirty="0"/>
              <a:t>Count of text occurrences * (1- weight) * (price)</a:t>
            </a:r>
          </a:p>
          <a:p>
            <a:pPr lvl="1"/>
            <a:r>
              <a:rPr lang="en-US" dirty="0"/>
              <a:t>Where weight is lower == more important keyword from YAKE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62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9E1B-BACC-B759-0609-889E2675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916B-09EA-4CD0-B79B-F94369F0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distribution of words in the complete (good) summary dataset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83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Expensive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Expensive words</dc:title>
  <dc:creator>Hannah Davidoff (----)</dc:creator>
  <cp:lastModifiedBy>Hannah Davidoff (----)</cp:lastModifiedBy>
  <cp:revision>1</cp:revision>
  <dcterms:created xsi:type="dcterms:W3CDTF">2023-02-22T08:17:16Z</dcterms:created>
  <dcterms:modified xsi:type="dcterms:W3CDTF">2023-02-22T09:35:45Z</dcterms:modified>
</cp:coreProperties>
</file>