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5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79.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image" Target="../media/image2.png"/><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image" Target="../media/image4.png"/><Relationship Id="rId3" Type="http://schemas.openxmlformats.org/officeDocument/2006/relationships/tags" Target="../tags/tag69.xml"/><Relationship Id="rId2" Type="http://schemas.openxmlformats.org/officeDocument/2006/relationships/image" Target="../media/image3.png"/><Relationship Id="rId1" Type="http://schemas.openxmlformats.org/officeDocument/2006/relationships/tags" Target="../tags/tag68.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75.xml"/><Relationship Id="rId2" Type="http://schemas.openxmlformats.org/officeDocument/2006/relationships/image" Target="../media/image5.GIF"/><Relationship Id="rId1" Type="http://schemas.openxmlformats.org/officeDocument/2006/relationships/tags" Target="../tags/tag7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8.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 descr="9"/>
          <p:cNvPicPr>
            <a:picLocks noChangeAspect="1"/>
          </p:cNvPicPr>
          <p:nvPr>
            <p:custDataLst>
              <p:tags r:id="rId1"/>
            </p:custDataLst>
          </p:nvPr>
        </p:nvPicPr>
        <p:blipFill>
          <a:blip r:embed="rId2"/>
          <a:stretch>
            <a:fillRect/>
          </a:stretch>
        </p:blipFill>
        <p:spPr>
          <a:xfrm>
            <a:off x="1304925" y="2496185"/>
            <a:ext cx="3720465" cy="4202430"/>
          </a:xfrm>
          <a:prstGeom prst="rect">
            <a:avLst/>
          </a:prstGeom>
        </p:spPr>
      </p:pic>
      <p:pic>
        <p:nvPicPr>
          <p:cNvPr id="6" name="图片 2" descr="10"/>
          <p:cNvPicPr>
            <a:picLocks noChangeAspect="1"/>
          </p:cNvPicPr>
          <p:nvPr>
            <p:custDataLst>
              <p:tags r:id="rId3"/>
            </p:custDataLst>
          </p:nvPr>
        </p:nvPicPr>
        <p:blipFill>
          <a:blip r:embed="rId4"/>
          <a:stretch>
            <a:fillRect/>
          </a:stretch>
        </p:blipFill>
        <p:spPr>
          <a:xfrm>
            <a:off x="6075045" y="2559685"/>
            <a:ext cx="3714750" cy="4197350"/>
          </a:xfrm>
          <a:prstGeom prst="rect">
            <a:avLst/>
          </a:prstGeom>
        </p:spPr>
      </p:pic>
      <p:sp>
        <p:nvSpPr>
          <p:cNvPr id="7" name="文本框 4"/>
          <p:cNvSpPr txBox="1"/>
          <p:nvPr>
            <p:custDataLst>
              <p:tags r:id="rId5"/>
            </p:custDataLst>
          </p:nvPr>
        </p:nvSpPr>
        <p:spPr>
          <a:xfrm>
            <a:off x="1855470" y="3821430"/>
            <a:ext cx="1235075" cy="678180"/>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3600" kern="100">
                <a:latin typeface="Calibri" panose="020F0502020204030204"/>
                <a:ea typeface="宋体" panose="02010600030101010101" pitchFamily="2" charset="-122"/>
                <a:cs typeface="Times New Roman" panose="02020603050405020304"/>
                <a:sym typeface="Times New Roman" panose="02020603050405020304"/>
              </a:rPr>
              <a:t>1.4s</a:t>
            </a:r>
            <a:endParaRPr lang="en-US" altLang="zh-CN" sz="2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8" name="文本框 3"/>
          <p:cNvSpPr txBox="1"/>
          <p:nvPr>
            <p:custDataLst>
              <p:tags r:id="rId6"/>
            </p:custDataLst>
          </p:nvPr>
        </p:nvSpPr>
        <p:spPr>
          <a:xfrm>
            <a:off x="6378575" y="3956050"/>
            <a:ext cx="1268730" cy="793750"/>
          </a:xfrm>
          <a:prstGeom prst="rect">
            <a:avLst/>
          </a:prstGeom>
          <a:noFill/>
          <a:ln w="6350">
            <a:solidFill>
              <a:prstClr val="black"/>
            </a:solidFill>
          </a:ln>
          <a:extLst>
            <a:ext uri="{909E8E84-426E-40DD-AFC4-6F175D3DCCD1}">
              <a14:hiddenFill xmlns:a14="http://schemas.microsoft.com/office/drawing/2010/main">
                <a:solidFill>
                  <a:schemeClr val="lt1"/>
                </a:solidFill>
              </a14:hiddenFill>
            </a:ext>
          </a:extLst>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3600" kern="100">
                <a:latin typeface="Calibri" panose="020F0502020204030204"/>
                <a:ea typeface="宋体" panose="02010600030101010101" pitchFamily="2" charset="-122"/>
                <a:cs typeface="Times New Roman" panose="02020603050405020304"/>
                <a:sym typeface="Times New Roman" panose="02020603050405020304"/>
              </a:rPr>
              <a:t>1.6s</a:t>
            </a:r>
            <a:endParaRPr lang="en-US" altLang="zh-CN" sz="2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9" name="文本框 8"/>
          <p:cNvSpPr txBox="1"/>
          <p:nvPr/>
        </p:nvSpPr>
        <p:spPr>
          <a:xfrm>
            <a:off x="1896745" y="614680"/>
            <a:ext cx="7644130" cy="1805940"/>
          </a:xfrm>
          <a:prstGeom prst="rect">
            <a:avLst/>
          </a:prstGeom>
          <a:noFill/>
        </p:spPr>
        <p:txBody>
          <a:bodyPr wrap="square" rtlCol="0">
            <a:noAutofit/>
          </a:bodyPr>
          <a:p>
            <a:r>
              <a:rPr lang="zh-CN" altLang="en-US" sz="2800"/>
              <a:t>以下是底盘电机加入前馈控制后加速</a:t>
            </a:r>
            <a:r>
              <a:rPr lang="zh-CN" altLang="en-US" sz="2800">
                <a:highlight>
                  <a:srgbClr val="FFFF00"/>
                </a:highlight>
              </a:rPr>
              <a:t>某一恒定转速</a:t>
            </a:r>
            <a:r>
              <a:rPr lang="zh-CN" altLang="en-US" sz="2800"/>
              <a:t>的加速时间</a:t>
            </a:r>
            <a:endParaRPr lang="zh-CN" altLang="en-US" sz="2800"/>
          </a:p>
          <a:p>
            <a:r>
              <a:rPr lang="zh-CN" altLang="en-US" sz="2800"/>
              <a:t>第一组</a:t>
            </a:r>
            <a:endParaRPr lang="zh-CN" altLang="en-US" sz="2800"/>
          </a:p>
          <a:p>
            <a:r>
              <a:rPr lang="zh-CN" altLang="en-US" sz="2800"/>
              <a:t>加前馈</a:t>
            </a:r>
            <a:r>
              <a:rPr lang="en-US" altLang="zh-CN" sz="2800"/>
              <a:t>					</a:t>
            </a:r>
            <a:r>
              <a:rPr lang="zh-CN" altLang="en-US" sz="2800"/>
              <a:t>无</a:t>
            </a:r>
            <a:r>
              <a:rPr lang="zh-CN" altLang="en-US" sz="2800"/>
              <a:t>前馈</a:t>
            </a:r>
            <a:endParaRPr lang="zh-CN" altLang="en-US" sz="2800"/>
          </a:p>
        </p:txBody>
      </p:sp>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9" descr="7"/>
          <p:cNvPicPr>
            <a:picLocks noChangeAspect="1"/>
          </p:cNvPicPr>
          <p:nvPr>
            <p:custDataLst>
              <p:tags r:id="rId1"/>
            </p:custDataLst>
          </p:nvPr>
        </p:nvPicPr>
        <p:blipFill>
          <a:blip r:embed="rId2"/>
          <a:stretch>
            <a:fillRect/>
          </a:stretch>
        </p:blipFill>
        <p:spPr>
          <a:xfrm>
            <a:off x="932815" y="1120140"/>
            <a:ext cx="3907790" cy="4414520"/>
          </a:xfrm>
          <a:prstGeom prst="rect">
            <a:avLst/>
          </a:prstGeom>
        </p:spPr>
      </p:pic>
      <p:pic>
        <p:nvPicPr>
          <p:cNvPr id="8" name="图片 8" descr="8"/>
          <p:cNvPicPr>
            <a:picLocks noChangeAspect="1"/>
          </p:cNvPicPr>
          <p:nvPr>
            <p:custDataLst>
              <p:tags r:id="rId3"/>
            </p:custDataLst>
          </p:nvPr>
        </p:nvPicPr>
        <p:blipFill>
          <a:blip r:embed="rId4"/>
          <a:srcRect r="15539" b="496"/>
          <a:stretch>
            <a:fillRect/>
          </a:stretch>
        </p:blipFill>
        <p:spPr>
          <a:xfrm>
            <a:off x="6617970" y="1073150"/>
            <a:ext cx="3352800" cy="4461510"/>
          </a:xfrm>
          <a:prstGeom prst="rect">
            <a:avLst/>
          </a:prstGeom>
        </p:spPr>
      </p:pic>
      <p:sp>
        <p:nvSpPr>
          <p:cNvPr id="10" name="文本框 10"/>
          <p:cNvSpPr txBox="1"/>
          <p:nvPr>
            <p:custDataLst>
              <p:tags r:id="rId5"/>
            </p:custDataLst>
          </p:nvPr>
        </p:nvSpPr>
        <p:spPr>
          <a:xfrm>
            <a:off x="2179638" y="3762375"/>
            <a:ext cx="1216025" cy="755650"/>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3600" kern="100">
                <a:latin typeface="Calibri" panose="020F0502020204030204"/>
                <a:ea typeface="宋体" panose="02010600030101010101" pitchFamily="2" charset="-122"/>
                <a:cs typeface="Times New Roman" panose="02020603050405020304"/>
                <a:sym typeface="Times New Roman" panose="02020603050405020304"/>
              </a:rPr>
              <a:t>1.1s</a:t>
            </a:r>
            <a:endParaRPr lang="en-US" altLang="zh-CN" sz="26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2" name="文本框 10"/>
          <p:cNvSpPr txBox="1"/>
          <p:nvPr>
            <p:custDataLst>
              <p:tags r:id="rId6"/>
            </p:custDataLst>
          </p:nvPr>
        </p:nvSpPr>
        <p:spPr>
          <a:xfrm>
            <a:off x="6824345" y="3797300"/>
            <a:ext cx="1609725" cy="905510"/>
          </a:xfrm>
          <a:prstGeom prst="rect">
            <a:avLst/>
          </a:prstGeom>
          <a:no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algn="just"/>
            <a:r>
              <a:rPr lang="en-US" altLang="zh-CN" sz="4400" kern="100">
                <a:latin typeface="Calibri" panose="020F0502020204030204"/>
                <a:ea typeface="宋体" panose="02010600030101010101" pitchFamily="2" charset="-122"/>
                <a:cs typeface="Times New Roman" panose="02020603050405020304"/>
                <a:sym typeface="Times New Roman" panose="02020603050405020304"/>
              </a:rPr>
              <a:t>1.3s</a:t>
            </a:r>
            <a:endParaRPr lang="en-US" altLang="zh-CN" sz="4400" kern="10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3" name="文本框 2"/>
          <p:cNvSpPr txBox="1"/>
          <p:nvPr/>
        </p:nvSpPr>
        <p:spPr>
          <a:xfrm>
            <a:off x="2225040" y="53975"/>
            <a:ext cx="7123430" cy="1118235"/>
          </a:xfrm>
          <a:prstGeom prst="rect">
            <a:avLst/>
          </a:prstGeom>
          <a:noFill/>
        </p:spPr>
        <p:txBody>
          <a:bodyPr wrap="square" rtlCol="0">
            <a:noAutofit/>
          </a:bodyPr>
          <a:p>
            <a:r>
              <a:rPr lang="zh-CN" altLang="en-US" sz="2800">
                <a:sym typeface="+mn-ea"/>
              </a:rPr>
              <a:t>第</a:t>
            </a:r>
            <a:r>
              <a:rPr lang="zh-CN" altLang="en-US" sz="2800">
                <a:sym typeface="+mn-ea"/>
              </a:rPr>
              <a:t>二组</a:t>
            </a:r>
            <a:endParaRPr lang="zh-CN" altLang="en-US" sz="2800"/>
          </a:p>
          <a:p>
            <a:r>
              <a:rPr lang="zh-CN" altLang="en-US" sz="2800">
                <a:sym typeface="+mn-ea"/>
              </a:rPr>
              <a:t>加前馈</a:t>
            </a:r>
            <a:r>
              <a:rPr lang="en-US" altLang="zh-CN" sz="2800">
                <a:sym typeface="+mn-ea"/>
              </a:rPr>
              <a:t>					</a:t>
            </a:r>
            <a:r>
              <a:rPr lang="zh-CN" altLang="en-US" sz="2800">
                <a:sym typeface="+mn-ea"/>
              </a:rPr>
              <a:t>无前馈</a:t>
            </a:r>
            <a:endParaRPr lang="zh-CN" altLang="en-US" sz="2800">
              <a:sym typeface="+mn-ea"/>
            </a:endParaRPr>
          </a:p>
        </p:txBody>
      </p:sp>
      <p:sp>
        <p:nvSpPr>
          <p:cNvPr id="4" name="文本框 3"/>
          <p:cNvSpPr txBox="1"/>
          <p:nvPr>
            <p:custDataLst>
              <p:tags r:id="rId7"/>
            </p:custDataLst>
          </p:nvPr>
        </p:nvSpPr>
        <p:spPr>
          <a:xfrm>
            <a:off x="715010" y="5606415"/>
            <a:ext cx="10448925" cy="1355090"/>
          </a:xfrm>
          <a:prstGeom prst="rect">
            <a:avLst/>
          </a:prstGeom>
          <a:noFill/>
        </p:spPr>
        <p:txBody>
          <a:bodyPr wrap="square" rtlCol="0">
            <a:noAutofit/>
          </a:bodyPr>
          <a:p>
            <a:r>
              <a:rPr lang="zh-CN" altLang="en-US" sz="2800">
                <a:highlight>
                  <a:srgbClr val="FFFF00"/>
                </a:highlight>
              </a:rPr>
              <a:t>通过以上可以大致看出，加入前馈后，减小了加速时间，加大了加速度，加速时间大致减小</a:t>
            </a:r>
            <a:r>
              <a:rPr lang="en-US" altLang="zh-CN" sz="2800">
                <a:highlight>
                  <a:srgbClr val="FFFF00"/>
                </a:highlight>
              </a:rPr>
              <a:t>0.2</a:t>
            </a:r>
            <a:r>
              <a:rPr lang="zh-CN" altLang="en-US" sz="2800">
                <a:highlight>
                  <a:srgbClr val="FFFF00"/>
                </a:highlight>
              </a:rPr>
              <a:t>秒，提高了底盘响应速度</a:t>
            </a:r>
            <a:endParaRPr lang="zh-CN" altLang="en-US" sz="2800">
              <a:highlight>
                <a:srgbClr val="FFFF00"/>
              </a:highlight>
            </a:endParaRPr>
          </a:p>
        </p:txBody>
      </p:sp>
    </p:spTree>
    <p:custDataLst>
      <p:tags r:id="rId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图片 99"/>
          <p:cNvPicPr/>
          <p:nvPr>
            <p:custDataLst>
              <p:tags r:id="rId1"/>
            </p:custDataLst>
          </p:nvPr>
        </p:nvPicPr>
        <p:blipFill>
          <a:blip r:embed="rId2"/>
          <a:stretch>
            <a:fillRect/>
          </a:stretch>
        </p:blipFill>
        <p:spPr>
          <a:xfrm>
            <a:off x="1547495" y="986155"/>
            <a:ext cx="7616825" cy="2857500"/>
          </a:xfrm>
          <a:prstGeom prst="rect">
            <a:avLst/>
          </a:prstGeom>
          <a:noFill/>
          <a:ln w="9525">
            <a:noFill/>
          </a:ln>
        </p:spPr>
      </p:pic>
      <p:sp>
        <p:nvSpPr>
          <p:cNvPr id="3" name="文本框 2"/>
          <p:cNvSpPr txBox="1"/>
          <p:nvPr/>
        </p:nvSpPr>
        <p:spPr>
          <a:xfrm>
            <a:off x="994410" y="4008120"/>
            <a:ext cx="9841865" cy="1750695"/>
          </a:xfrm>
          <a:prstGeom prst="rect">
            <a:avLst/>
          </a:prstGeom>
          <a:noFill/>
        </p:spPr>
        <p:txBody>
          <a:bodyPr wrap="square" rtlCol="0">
            <a:noAutofit/>
          </a:bodyPr>
          <a:p>
            <a:r>
              <a:rPr lang="zh-CN" altLang="en-US" sz="2800"/>
              <a:t>前馈控制（Feedforward Control）是一种控制系统中的控制策略，其目的是在系统受到外部扰动或变化时提供预先计算或预测的控制输入，以抵消这些影响，使系统的输出达到期望值。</a:t>
            </a:r>
            <a:endParaRPr lang="zh-CN" altLang="en-US" sz="2800"/>
          </a:p>
        </p:txBody>
      </p:sp>
      <p:sp>
        <p:nvSpPr>
          <p:cNvPr id="4" name="文本框 3"/>
          <p:cNvSpPr txBox="1"/>
          <p:nvPr/>
        </p:nvSpPr>
        <p:spPr>
          <a:xfrm>
            <a:off x="3323590" y="2858135"/>
            <a:ext cx="4064000" cy="521970"/>
          </a:xfrm>
          <a:prstGeom prst="rect">
            <a:avLst/>
          </a:prstGeom>
          <a:noFill/>
        </p:spPr>
        <p:txBody>
          <a:bodyPr wrap="square" rtlCol="0">
            <a:spAutoFit/>
          </a:bodyPr>
          <a:p>
            <a:r>
              <a:rPr lang="en-US" altLang="zh-CN" sz="2800"/>
              <a:t>pid</a:t>
            </a:r>
            <a:r>
              <a:rPr lang="zh-CN" altLang="en-US" sz="2800"/>
              <a:t>控制算法</a:t>
            </a:r>
            <a:endParaRPr lang="zh-CN" altLang="en-US" sz="2800"/>
          </a:p>
        </p:txBody>
      </p:sp>
      <p:sp>
        <p:nvSpPr>
          <p:cNvPr id="5" name="文本框 4"/>
          <p:cNvSpPr txBox="1"/>
          <p:nvPr/>
        </p:nvSpPr>
        <p:spPr>
          <a:xfrm>
            <a:off x="4354195" y="111125"/>
            <a:ext cx="4064000" cy="1198880"/>
          </a:xfrm>
          <a:prstGeom prst="rect">
            <a:avLst/>
          </a:prstGeom>
          <a:noFill/>
        </p:spPr>
        <p:txBody>
          <a:bodyPr wrap="square" rtlCol="0">
            <a:spAutoFit/>
          </a:bodyPr>
          <a:p>
            <a:r>
              <a:rPr lang="zh-CN" altLang="en-US" sz="2400"/>
              <a:t>输入转速，输出给电机的对应的电流值，达到</a:t>
            </a:r>
            <a:r>
              <a:rPr lang="zh-CN" altLang="en-US" sz="2400">
                <a:sym typeface="+mn-ea"/>
              </a:rPr>
              <a:t>预先计算输出的</a:t>
            </a:r>
            <a:r>
              <a:rPr lang="zh-CN" altLang="en-US" sz="2400">
                <a:sym typeface="+mn-ea"/>
              </a:rPr>
              <a:t>作用</a:t>
            </a:r>
            <a:endParaRPr lang="zh-CN" altLang="en-US" sz="2400">
              <a:sym typeface="+mn-ea"/>
            </a:endParaRPr>
          </a:p>
        </p:txBody>
      </p:sp>
      <p:sp>
        <p:nvSpPr>
          <p:cNvPr id="6" name="文本框 5"/>
          <p:cNvSpPr txBox="1"/>
          <p:nvPr/>
        </p:nvSpPr>
        <p:spPr>
          <a:xfrm>
            <a:off x="705485" y="5403850"/>
            <a:ext cx="9980930" cy="859790"/>
          </a:xfrm>
          <a:prstGeom prst="rect">
            <a:avLst/>
          </a:prstGeom>
          <a:noFill/>
        </p:spPr>
        <p:txBody>
          <a:bodyPr wrap="square" rtlCol="0">
            <a:noAutofit/>
          </a:bodyPr>
          <a:p>
            <a:r>
              <a:rPr lang="zh-CN" altLang="en-US" sz="2800"/>
              <a:t>前馈控制器的传递函数</a:t>
            </a:r>
            <a:r>
              <a:rPr lang="en-US" altLang="zh-CN" sz="2800"/>
              <a:t>:</a:t>
            </a:r>
            <a:r>
              <a:rPr lang="zh-CN" altLang="en-US" sz="2800"/>
              <a:t>通过拟合</a:t>
            </a:r>
            <a:r>
              <a:rPr lang="zh-CN" altLang="en-US" sz="2800">
                <a:highlight>
                  <a:srgbClr val="FFFF00"/>
                </a:highlight>
              </a:rPr>
              <a:t>转速与电流</a:t>
            </a:r>
            <a:r>
              <a:rPr lang="zh-CN" altLang="en-US" sz="2800"/>
              <a:t>的函数关系，得到前馈的传递函数</a:t>
            </a:r>
            <a:endParaRPr lang="zh-CN" altLang="en-US" sz="2800"/>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04545" y="828675"/>
            <a:ext cx="10540365" cy="5232400"/>
          </a:xfrm>
          <a:prstGeom prst="rect">
            <a:avLst/>
          </a:prstGeom>
          <a:noFill/>
        </p:spPr>
        <p:txBody>
          <a:bodyPr wrap="square" rtlCol="0">
            <a:noAutofit/>
          </a:bodyPr>
          <a:p>
            <a:r>
              <a:rPr lang="zh-CN" altLang="en-US" sz="2800">
                <a:highlight>
                  <a:srgbClr val="FFFF00"/>
                </a:highlight>
              </a:rPr>
              <a:t>上周问题及解决过程</a:t>
            </a:r>
            <a:endParaRPr lang="en-US" altLang="zh-CN" sz="2800">
              <a:highlight>
                <a:srgbClr val="FFFF00"/>
              </a:highlight>
            </a:endParaRPr>
          </a:p>
          <a:p>
            <a:r>
              <a:rPr lang="en-US" altLang="zh-CN" sz="2800"/>
              <a:t>yaw</a:t>
            </a:r>
            <a:r>
              <a:rPr lang="zh-CN" altLang="en-US" sz="2800"/>
              <a:t>轴存在较大的角度漂移，而</a:t>
            </a:r>
            <a:r>
              <a:rPr lang="en-US" altLang="zh-CN" sz="2800"/>
              <a:t>yaw</a:t>
            </a:r>
            <a:r>
              <a:rPr lang="zh-CN" altLang="en-US" sz="2800"/>
              <a:t>轴云台的</a:t>
            </a:r>
            <a:r>
              <a:rPr lang="en-US" altLang="zh-CN" sz="2800"/>
              <a:t>pid</a:t>
            </a:r>
            <a:r>
              <a:rPr lang="zh-CN" altLang="en-US" sz="2800"/>
              <a:t>实际输入正是</a:t>
            </a:r>
            <a:r>
              <a:rPr lang="en-US" altLang="zh-CN" sz="2800"/>
              <a:t>yaw</a:t>
            </a:r>
            <a:r>
              <a:rPr lang="zh-CN" altLang="en-US" sz="2800"/>
              <a:t>轴角度，如果不解决温漂问题，云台会以很慢的速度往一边走，可能会导致静态射弹命中率的下降</a:t>
            </a:r>
            <a:endParaRPr lang="zh-CN" altLang="en-US" sz="2800"/>
          </a:p>
          <a:p>
            <a:endParaRPr lang="zh-CN" altLang="en-US" sz="2800"/>
          </a:p>
          <a:p>
            <a:r>
              <a:rPr lang="zh-CN" altLang="en-US" sz="2800"/>
              <a:t>上周思路：由于</a:t>
            </a:r>
            <a:r>
              <a:rPr lang="en-US" altLang="zh-CN" sz="2800"/>
              <a:t>yaw</a:t>
            </a:r>
            <a:r>
              <a:rPr lang="zh-CN" altLang="en-US" sz="2800"/>
              <a:t>轴</a:t>
            </a:r>
            <a:r>
              <a:rPr lang="zh-CN" altLang="en-US" sz="2800">
                <a:sym typeface="+mn-ea"/>
              </a:rPr>
              <a:t>的角度漂移是随着时间线性变化，可以拟合出漂移函数，然后在单片机里实时减去当前时刻的角度漂移。</a:t>
            </a:r>
            <a:endParaRPr lang="zh-CN" altLang="en-US" sz="2800">
              <a:sym typeface="+mn-ea"/>
            </a:endParaRPr>
          </a:p>
          <a:p>
            <a:r>
              <a:rPr lang="zh-CN" altLang="en-US" sz="2800">
                <a:sym typeface="+mn-ea"/>
              </a:rPr>
              <a:t>但实际应用后发现每次上电后</a:t>
            </a:r>
            <a:r>
              <a:rPr lang="zh-CN" altLang="en-US" sz="2800">
                <a:sym typeface="+mn-ea"/>
              </a:rPr>
              <a:t>角度漂移随着时间变化的斜率不一定相同，所以实际应用</a:t>
            </a:r>
            <a:r>
              <a:rPr lang="zh-CN" altLang="en-US" sz="2800">
                <a:sym typeface="+mn-ea"/>
              </a:rPr>
              <a:t>效果一般，只能起到延缓作用</a:t>
            </a:r>
            <a:endParaRPr lang="zh-CN" altLang="en-US" sz="2800">
              <a:sym typeface="+mn-ea"/>
            </a:endParaRPr>
          </a:p>
          <a:p>
            <a:endParaRPr lang="zh-CN" altLang="en-US" sz="2800">
              <a:sym typeface="+mn-ea"/>
            </a:endParaRPr>
          </a:p>
          <a:p>
            <a:r>
              <a:rPr lang="zh-CN" altLang="en-US" sz="2800">
                <a:sym typeface="+mn-ea"/>
              </a:rPr>
              <a:t>但是发现去掉</a:t>
            </a:r>
            <a:r>
              <a:rPr lang="en-US" altLang="zh-CN" sz="2800">
                <a:sym typeface="+mn-ea"/>
              </a:rPr>
              <a:t>yaw</a:t>
            </a:r>
            <a:r>
              <a:rPr lang="zh-CN" altLang="en-US" sz="2800">
                <a:sym typeface="+mn-ea"/>
              </a:rPr>
              <a:t>轴云台的串级</a:t>
            </a:r>
            <a:r>
              <a:rPr lang="en-US" altLang="zh-CN" sz="2800">
                <a:sym typeface="+mn-ea"/>
              </a:rPr>
              <a:t>pid</a:t>
            </a:r>
            <a:r>
              <a:rPr lang="zh-CN" altLang="en-US" sz="2800">
                <a:sym typeface="+mn-ea"/>
              </a:rPr>
              <a:t>中的内环（速度环），只保留角度环，再配合以上方法，能让</a:t>
            </a:r>
            <a:r>
              <a:rPr lang="en-US" altLang="zh-CN" sz="2800">
                <a:sym typeface="+mn-ea"/>
              </a:rPr>
              <a:t>yaw</a:t>
            </a:r>
            <a:r>
              <a:rPr lang="zh-CN" altLang="en-US" sz="2800">
                <a:sym typeface="+mn-ea"/>
              </a:rPr>
              <a:t>轴云台基本不再会</a:t>
            </a:r>
            <a:r>
              <a:rPr lang="zh-CN" altLang="en-US" sz="2800">
                <a:sym typeface="+mn-ea"/>
              </a:rPr>
              <a:t>角度漂移</a:t>
            </a:r>
            <a:endParaRPr lang="zh-CN" altLang="en-US" sz="2800">
              <a:sym typeface="+mn-ea"/>
            </a:endParaRPr>
          </a:p>
          <a:p>
            <a:r>
              <a:rPr lang="zh-CN" altLang="en-US" sz="2800">
                <a:highlight>
                  <a:srgbClr val="FFFF00"/>
                </a:highlight>
                <a:sym typeface="+mn-ea"/>
              </a:rPr>
              <a:t>实测能有效提高静态射弹命中率</a:t>
            </a:r>
            <a:endParaRPr lang="zh-CN" altLang="en-US" sz="2800">
              <a:highlight>
                <a:srgbClr val="FFFF00"/>
              </a:highlight>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346835" y="1111885"/>
            <a:ext cx="9697720" cy="4763135"/>
          </a:xfrm>
          <a:prstGeom prst="rect">
            <a:avLst/>
          </a:prstGeom>
          <a:noFill/>
        </p:spPr>
        <p:txBody>
          <a:bodyPr wrap="square" rtlCol="0">
            <a:noAutofit/>
          </a:bodyPr>
          <a:p>
            <a:r>
              <a:rPr lang="zh-CN" altLang="en-US" sz="2800"/>
              <a:t>下周任务</a:t>
            </a:r>
            <a:endParaRPr lang="zh-CN" altLang="en-US" sz="2800"/>
          </a:p>
          <a:p>
            <a:r>
              <a:rPr lang="zh-CN" altLang="en-US" sz="2800"/>
              <a:t>开启小陀螺后，实际操作手感很差，没办法走正，小陀螺是顺时针旋转，</a:t>
            </a:r>
            <a:r>
              <a:rPr lang="zh-CN" altLang="en-US" sz="2800">
                <a:sym typeface="+mn-ea"/>
              </a:rPr>
              <a:t>比如遥控器往右打，车不仅往右移动，还会</a:t>
            </a:r>
            <a:r>
              <a:rPr lang="zh-CN" altLang="en-US" sz="2800">
                <a:sym typeface="+mn-ea"/>
              </a:rPr>
              <a:t>有点往后移动，也就是往旋转时的切向方向移动，猜测是因为惯性导致</a:t>
            </a:r>
            <a:endParaRPr lang="zh-CN" altLang="en-US" sz="2800">
              <a:sym typeface="+mn-ea"/>
            </a:endParaRPr>
          </a:p>
          <a:p>
            <a:endParaRPr lang="zh-CN" altLang="en-US" sz="2800">
              <a:sym typeface="+mn-ea"/>
            </a:endParaRPr>
          </a:p>
          <a:p>
            <a:r>
              <a:rPr lang="zh-CN" altLang="en-US" sz="2800">
                <a:sym typeface="+mn-ea"/>
              </a:rPr>
              <a:t>解决方法：发现</a:t>
            </a:r>
            <a:r>
              <a:rPr lang="zh-CN" altLang="en-US" sz="2800">
                <a:sym typeface="+mn-ea"/>
              </a:rPr>
              <a:t>往旋转时的切向方向的反方向给一点遥控器分量，就能抵消该移动分量</a:t>
            </a:r>
            <a:endParaRPr lang="zh-CN" altLang="en-US" sz="2800">
              <a:sym typeface="+mn-ea"/>
            </a:endParaRPr>
          </a:p>
          <a:p>
            <a:r>
              <a:rPr lang="zh-CN" altLang="en-US" sz="2800">
                <a:sym typeface="+mn-ea"/>
              </a:rPr>
              <a:t>那么开小陀螺时，只要遥控器有输入，就根据输入大小给相应的抵消分量；</a:t>
            </a:r>
            <a:endParaRPr lang="zh-CN" altLang="en-US" sz="2800">
              <a:sym typeface="+mn-ea"/>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814955" y="1473200"/>
            <a:ext cx="5565775" cy="5036820"/>
          </a:xfrm>
          <a:prstGeom prst="rect">
            <a:avLst/>
          </a:prstGeom>
        </p:spPr>
      </p:pic>
      <p:sp>
        <p:nvSpPr>
          <p:cNvPr id="3" name="文本框 2"/>
          <p:cNvSpPr txBox="1"/>
          <p:nvPr/>
        </p:nvSpPr>
        <p:spPr>
          <a:xfrm>
            <a:off x="3850640" y="910590"/>
            <a:ext cx="4064000" cy="583565"/>
          </a:xfrm>
          <a:prstGeom prst="rect">
            <a:avLst/>
          </a:prstGeom>
          <a:noFill/>
        </p:spPr>
        <p:txBody>
          <a:bodyPr wrap="square" rtlCol="0">
            <a:spAutoFit/>
          </a:bodyPr>
          <a:p>
            <a:r>
              <a:rPr lang="zh-CN" altLang="en-US" sz="3200"/>
              <a:t>情况之一：</a:t>
            </a:r>
            <a:endParaRPr lang="zh-CN" altLang="en-US" sz="320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commondata" val="eyJoZGlkIjoiOTMzNTA0YjdjNDQ2ZjNiYTYwYTlkZmUwZmUyOWVmZDc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717</Words>
  <Application>WPS 演示</Application>
  <PresentationFormat>宽屏</PresentationFormat>
  <Paragraphs>42</Paragraphs>
  <Slides>6</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宋体</vt:lpstr>
      <vt:lpstr>Wingdings</vt:lpstr>
      <vt:lpstr>Wingdings</vt:lpstr>
      <vt:lpstr>微软雅黑</vt:lpstr>
      <vt:lpstr>Arial Unicode MS</vt:lpstr>
      <vt:lpstr>Calibri</vt:lpstr>
      <vt:lpstr>Calibri</vt:lpstr>
      <vt:lpstr>Times New Roman</vt:lpstr>
      <vt:lpstr>WPS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黄志鹏</cp:lastModifiedBy>
  <cp:revision>155</cp:revision>
  <dcterms:created xsi:type="dcterms:W3CDTF">2019-06-19T02:08:00Z</dcterms:created>
  <dcterms:modified xsi:type="dcterms:W3CDTF">2023-10-10T14:04:52Z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04880495E1D14C6BBEAC726C2EFB3921_11</vt:lpwstr>
  </property>
</Properties>
</file>