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65" r:id="rId5"/>
    <p:sldId id="270" r:id="rId6"/>
    <p:sldId id="260" r:id="rId7"/>
    <p:sldId id="271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哒哒 熊猫" initials="哒哒" lastIdx="1" clrIdx="0"/>
  <p:cmAuthor id="2" name="kingsoft" initials="k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6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>
            <p:custDataLst>
              <p:tags r:id="rId2"/>
            </p:custDataLst>
          </p:nvPr>
        </p:nvSpPr>
        <p:spPr>
          <a:xfrm>
            <a:off x="8206740" y="227860"/>
            <a:ext cx="3985260" cy="408123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276" h="6427">
                <a:moveTo>
                  <a:pt x="6276" y="0"/>
                </a:moveTo>
                <a:lnTo>
                  <a:pt x="6276" y="2460"/>
                </a:lnTo>
                <a:lnTo>
                  <a:pt x="6274" y="2460"/>
                </a:lnTo>
                <a:cubicBezTo>
                  <a:pt x="4153" y="2541"/>
                  <a:pt x="2458" y="4286"/>
                  <a:pt x="2458" y="6427"/>
                </a:cubicBezTo>
                <a:lnTo>
                  <a:pt x="0" y="6426"/>
                </a:lnTo>
                <a:cubicBezTo>
                  <a:pt x="0" y="2932"/>
                  <a:pt x="2789" y="88"/>
                  <a:pt x="6262" y="0"/>
                </a:cubicBezTo>
                <a:lnTo>
                  <a:pt x="62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4000">
                <a:schemeClr val="accent2"/>
              </a:gs>
              <a:gs pos="100000">
                <a:schemeClr val="accent6">
                  <a:alpha val="80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cs typeface="MiSans Normal" panose="00000500000000000000" charset="-122"/>
              <a:sym typeface="+mn-ea"/>
            </a:endParaRPr>
          </a:p>
        </p:txBody>
      </p:sp>
      <p:sp>
        <p:nvSpPr>
          <p:cNvPr id="10" name="任意多边形 9"/>
          <p:cNvSpPr/>
          <p:nvPr>
            <p:custDataLst>
              <p:tags r:id="rId3"/>
            </p:custDataLst>
          </p:nvPr>
        </p:nvSpPr>
        <p:spPr>
          <a:xfrm>
            <a:off x="7030720" y="4603469"/>
            <a:ext cx="4162425" cy="2152650"/>
          </a:xfrm>
          <a:custGeom>
            <a:avLst/>
            <a:gdLst>
              <a:gd name="connsiteX0" fmla="*/ 2175 w 6555"/>
              <a:gd name="connsiteY0" fmla="*/ 16 h 3390"/>
              <a:gd name="connsiteX1" fmla="*/ 480 w 6555"/>
              <a:gd name="connsiteY1" fmla="*/ 197 h 3390"/>
              <a:gd name="connsiteX2" fmla="*/ 2160 w 6555"/>
              <a:gd name="connsiteY2" fmla="*/ 519 h 3390"/>
              <a:gd name="connsiteX3" fmla="*/ 0 w 6555"/>
              <a:gd name="connsiteY3" fmla="*/ 900 h 3390"/>
              <a:gd name="connsiteX4" fmla="*/ 2380 w 6555"/>
              <a:gd name="connsiteY4" fmla="*/ 1260 h 3390"/>
              <a:gd name="connsiteX5" fmla="*/ 1140 w 6555"/>
              <a:gd name="connsiteY5" fmla="*/ 1381 h 3390"/>
              <a:gd name="connsiteX6" fmla="*/ 2520 w 6555"/>
              <a:gd name="connsiteY6" fmla="*/ 1720 h 3390"/>
              <a:gd name="connsiteX7" fmla="*/ 1020 w 6555"/>
              <a:gd name="connsiteY7" fmla="*/ 1957 h 3390"/>
              <a:gd name="connsiteX8" fmla="*/ 2640 w 6555"/>
              <a:gd name="connsiteY8" fmla="*/ 2380 h 3390"/>
              <a:gd name="connsiteX9" fmla="*/ 600 w 6555"/>
              <a:gd name="connsiteY9" fmla="*/ 2900 h 3390"/>
              <a:gd name="connsiteX10" fmla="*/ 440 w 6555"/>
              <a:gd name="connsiteY10" fmla="*/ 2940 h 3390"/>
              <a:gd name="connsiteX11" fmla="*/ 3169 w 6555"/>
              <a:gd name="connsiteY11" fmla="*/ 3232 h 3390"/>
              <a:gd name="connsiteX12" fmla="*/ 2963 w 6555"/>
              <a:gd name="connsiteY12" fmla="*/ 3390 h 3390"/>
              <a:gd name="connsiteX13" fmla="*/ 6301 w 6555"/>
              <a:gd name="connsiteY13" fmla="*/ 3390 h 3390"/>
              <a:gd name="connsiteX14" fmla="*/ 5252 w 6555"/>
              <a:gd name="connsiteY14" fmla="*/ 2930 h 3390"/>
              <a:gd name="connsiteX15" fmla="*/ 6180 w 6555"/>
              <a:gd name="connsiteY15" fmla="*/ 2600 h 3390"/>
              <a:gd name="connsiteX16" fmla="*/ 4657 w 6555"/>
              <a:gd name="connsiteY16" fmla="*/ 2245 h 3390"/>
              <a:gd name="connsiteX17" fmla="*/ 4995 w 6555"/>
              <a:gd name="connsiteY17" fmla="*/ 2026 h 3390"/>
              <a:gd name="connsiteX18" fmla="*/ 4645 w 6555"/>
              <a:gd name="connsiteY18" fmla="*/ 1902 h 3390"/>
              <a:gd name="connsiteX19" fmla="*/ 5235 w 6555"/>
              <a:gd name="connsiteY19" fmla="*/ 1741 h 3390"/>
              <a:gd name="connsiteX20" fmla="*/ 5600 w 6555"/>
              <a:gd name="connsiteY20" fmla="*/ 1640 h 3390"/>
              <a:gd name="connsiteX21" fmla="*/ 4680 w 6555"/>
              <a:gd name="connsiteY21" fmla="*/ 1600 h 3390"/>
              <a:gd name="connsiteX22" fmla="*/ 6555 w 6555"/>
              <a:gd name="connsiteY22" fmla="*/ 1237 h 3390"/>
              <a:gd name="connsiteX23" fmla="*/ 4660 w 6555"/>
              <a:gd name="connsiteY23" fmla="*/ 940 h 3390"/>
              <a:gd name="connsiteX24" fmla="*/ 6120 w 6555"/>
              <a:gd name="connsiteY24" fmla="*/ 706 h 3390"/>
              <a:gd name="connsiteX25" fmla="*/ 4489 w 6555"/>
              <a:gd name="connsiteY25" fmla="*/ 650 h 3390"/>
              <a:gd name="connsiteX26" fmla="*/ 4592 w 6555"/>
              <a:gd name="connsiteY26" fmla="*/ 585 h 3390"/>
              <a:gd name="connsiteX27" fmla="*/ 4296 w 6555"/>
              <a:gd name="connsiteY27" fmla="*/ 440 h 3390"/>
              <a:gd name="connsiteX28" fmla="*/ 4640 w 6555"/>
              <a:gd name="connsiteY28" fmla="*/ 0 h 3390"/>
              <a:gd name="connsiteX29" fmla="*/ 4095 w 6555"/>
              <a:gd name="connsiteY29" fmla="*/ 17 h 3390"/>
              <a:gd name="connsiteX30" fmla="*/ 2175 w 6555"/>
              <a:gd name="connsiteY30" fmla="*/ 16 h 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55" h="3390">
                <a:moveTo>
                  <a:pt x="2175" y="16"/>
                </a:moveTo>
                <a:lnTo>
                  <a:pt x="480" y="197"/>
                </a:lnTo>
                <a:lnTo>
                  <a:pt x="2160" y="519"/>
                </a:lnTo>
                <a:lnTo>
                  <a:pt x="0" y="900"/>
                </a:lnTo>
                <a:lnTo>
                  <a:pt x="2380" y="1260"/>
                </a:lnTo>
                <a:lnTo>
                  <a:pt x="1140" y="1381"/>
                </a:lnTo>
                <a:lnTo>
                  <a:pt x="2520" y="1720"/>
                </a:lnTo>
                <a:lnTo>
                  <a:pt x="1020" y="1957"/>
                </a:lnTo>
                <a:lnTo>
                  <a:pt x="2640" y="2380"/>
                </a:lnTo>
                <a:lnTo>
                  <a:pt x="600" y="2900"/>
                </a:lnTo>
                <a:lnTo>
                  <a:pt x="440" y="2940"/>
                </a:lnTo>
                <a:lnTo>
                  <a:pt x="3169" y="3232"/>
                </a:lnTo>
                <a:lnTo>
                  <a:pt x="2963" y="3390"/>
                </a:lnTo>
                <a:lnTo>
                  <a:pt x="6301" y="3390"/>
                </a:lnTo>
                <a:lnTo>
                  <a:pt x="5252" y="2930"/>
                </a:lnTo>
                <a:lnTo>
                  <a:pt x="6180" y="2600"/>
                </a:lnTo>
                <a:lnTo>
                  <a:pt x="4657" y="2245"/>
                </a:lnTo>
                <a:lnTo>
                  <a:pt x="4995" y="2026"/>
                </a:lnTo>
                <a:lnTo>
                  <a:pt x="4645" y="1902"/>
                </a:lnTo>
                <a:lnTo>
                  <a:pt x="5235" y="1741"/>
                </a:lnTo>
                <a:lnTo>
                  <a:pt x="5600" y="1640"/>
                </a:lnTo>
                <a:lnTo>
                  <a:pt x="4680" y="1600"/>
                </a:lnTo>
                <a:lnTo>
                  <a:pt x="6555" y="1237"/>
                </a:lnTo>
                <a:lnTo>
                  <a:pt x="4660" y="940"/>
                </a:lnTo>
                <a:lnTo>
                  <a:pt x="6120" y="706"/>
                </a:lnTo>
                <a:lnTo>
                  <a:pt x="4489" y="650"/>
                </a:lnTo>
                <a:lnTo>
                  <a:pt x="4592" y="585"/>
                </a:lnTo>
                <a:lnTo>
                  <a:pt x="4296" y="440"/>
                </a:lnTo>
                <a:lnTo>
                  <a:pt x="4640" y="0"/>
                </a:lnTo>
                <a:lnTo>
                  <a:pt x="4095" y="17"/>
                </a:lnTo>
                <a:cubicBezTo>
                  <a:pt x="3454" y="14"/>
                  <a:pt x="2895" y="-14"/>
                  <a:pt x="2175" y="16"/>
                </a:cubicBezTo>
                <a:close/>
              </a:path>
            </a:pathLst>
          </a:custGeom>
          <a:gradFill>
            <a:gsLst>
              <a:gs pos="69000">
                <a:schemeClr val="accent2">
                  <a:alpha val="28000"/>
                </a:schemeClr>
              </a:gs>
              <a:gs pos="36000">
                <a:schemeClr val="accent1">
                  <a:alpha val="20000"/>
                </a:schemeClr>
              </a:gs>
              <a:gs pos="0">
                <a:schemeClr val="accent1">
                  <a:alpha val="5000"/>
                </a:schemeClr>
              </a:gs>
              <a:gs pos="100000">
                <a:schemeClr val="accent6">
                  <a:alpha val="10000"/>
                </a:schemeClr>
              </a:gs>
            </a:gsLst>
            <a:lin ang="5400000" scaled="0"/>
          </a:gra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4"/>
            <p:custDataLst>
              <p:tags r:id="rId4"/>
            </p:custDataLst>
          </p:nvPr>
        </p:nvSpPr>
        <p:spPr>
          <a:xfrm>
            <a:off x="1487170" y="3818255"/>
            <a:ext cx="6520180" cy="509905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ctr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 fontAlgn="ctr">
              <a:buClrTx/>
              <a:buSzTx/>
              <a:buFontTx/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3" hasCustomPrompt="1"/>
            <p:custDataLst>
              <p:tags r:id="rId5"/>
            </p:custDataLst>
          </p:nvPr>
        </p:nvSpPr>
        <p:spPr>
          <a:xfrm>
            <a:off x="1141095" y="2914650"/>
            <a:ext cx="6866256" cy="60579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ctr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800" b="0" i="0" u="none" strike="noStrike" kern="1200" cap="none" spc="0" normalizeH="0" baseline="0" noProof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4800000" scaled="0"/>
                </a:gra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 fontAlgn="ctr"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2" hasCustomPrompt="1"/>
            <p:custDataLst>
              <p:tags r:id="rId6"/>
            </p:custDataLst>
          </p:nvPr>
        </p:nvSpPr>
        <p:spPr>
          <a:xfrm>
            <a:off x="1141095" y="1368425"/>
            <a:ext cx="6866255" cy="1546225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ctr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000" b="0" i="0" u="none" strike="noStrike" kern="1200" cap="none" spc="0" normalizeH="0" baseline="0" noProof="1" dirty="0">
                <a:ln w="3175">
                  <a:noFill/>
                </a:ln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 fontAlgn="ct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8" name="同心圆 3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271270" y="3940772"/>
            <a:ext cx="216000" cy="216000"/>
          </a:xfrm>
          <a:prstGeom prst="donut">
            <a:avLst/>
          </a:prstGeom>
          <a:gradFill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6"/>
              </a:gs>
            </a:gsLst>
            <a:lin ang="7200000" scaled="0"/>
          </a:gradFill>
          <a:ln>
            <a:noFill/>
          </a:ln>
          <a:effectLst>
            <a:glow rad="1270000">
              <a:schemeClr val="bg1">
                <a:alpha val="5000"/>
              </a:schemeClr>
            </a:glow>
            <a:reflection blurRad="6350" stA="34000" endA="300" endPos="55000" dist="304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tx1"/>
              </a:solidFill>
              <a:cs typeface="MiSans Normal" panose="00000500000000000000" charset="-122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2"/>
            </p:custDataLst>
          </p:nvPr>
        </p:nvSpPr>
        <p:spPr>
          <a:xfrm>
            <a:off x="608400" y="1324800"/>
            <a:ext cx="10969200" cy="3987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/>
                </a:solidFill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pPr lvl="0" algn="ctr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+mj-lt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>
            <p:custDataLst>
              <p:tags r:id="rId2"/>
            </p:custDataLst>
          </p:nvPr>
        </p:nvSpPr>
        <p:spPr>
          <a:xfrm>
            <a:off x="8206740" y="227860"/>
            <a:ext cx="3985260" cy="408123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276" h="6427">
                <a:moveTo>
                  <a:pt x="6276" y="0"/>
                </a:moveTo>
                <a:lnTo>
                  <a:pt x="6276" y="2460"/>
                </a:lnTo>
                <a:lnTo>
                  <a:pt x="6274" y="2460"/>
                </a:lnTo>
                <a:cubicBezTo>
                  <a:pt x="4153" y="2541"/>
                  <a:pt x="2458" y="4286"/>
                  <a:pt x="2458" y="6427"/>
                </a:cubicBezTo>
                <a:lnTo>
                  <a:pt x="0" y="6426"/>
                </a:lnTo>
                <a:cubicBezTo>
                  <a:pt x="0" y="2932"/>
                  <a:pt x="2789" y="88"/>
                  <a:pt x="6262" y="0"/>
                </a:cubicBezTo>
                <a:lnTo>
                  <a:pt x="62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4000">
                <a:schemeClr val="accent2"/>
              </a:gs>
              <a:gs pos="100000">
                <a:schemeClr val="accent6">
                  <a:alpha val="80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cs typeface="MiSans Medium" panose="00000600000000000000" charset="-122"/>
              <a:sym typeface="+mn-ea"/>
            </a:endParaRPr>
          </a:p>
        </p:txBody>
      </p:sp>
      <p:sp>
        <p:nvSpPr>
          <p:cNvPr id="10" name="任意多边形 9"/>
          <p:cNvSpPr/>
          <p:nvPr>
            <p:custDataLst>
              <p:tags r:id="rId3"/>
            </p:custDataLst>
          </p:nvPr>
        </p:nvSpPr>
        <p:spPr>
          <a:xfrm>
            <a:off x="7030720" y="4603469"/>
            <a:ext cx="4162425" cy="2152650"/>
          </a:xfrm>
          <a:custGeom>
            <a:avLst/>
            <a:gdLst>
              <a:gd name="connsiteX0" fmla="*/ 2175 w 6555"/>
              <a:gd name="connsiteY0" fmla="*/ 16 h 3390"/>
              <a:gd name="connsiteX1" fmla="*/ 480 w 6555"/>
              <a:gd name="connsiteY1" fmla="*/ 197 h 3390"/>
              <a:gd name="connsiteX2" fmla="*/ 2160 w 6555"/>
              <a:gd name="connsiteY2" fmla="*/ 519 h 3390"/>
              <a:gd name="connsiteX3" fmla="*/ 0 w 6555"/>
              <a:gd name="connsiteY3" fmla="*/ 900 h 3390"/>
              <a:gd name="connsiteX4" fmla="*/ 2380 w 6555"/>
              <a:gd name="connsiteY4" fmla="*/ 1260 h 3390"/>
              <a:gd name="connsiteX5" fmla="*/ 1140 w 6555"/>
              <a:gd name="connsiteY5" fmla="*/ 1381 h 3390"/>
              <a:gd name="connsiteX6" fmla="*/ 2520 w 6555"/>
              <a:gd name="connsiteY6" fmla="*/ 1720 h 3390"/>
              <a:gd name="connsiteX7" fmla="*/ 1020 w 6555"/>
              <a:gd name="connsiteY7" fmla="*/ 1957 h 3390"/>
              <a:gd name="connsiteX8" fmla="*/ 2640 w 6555"/>
              <a:gd name="connsiteY8" fmla="*/ 2380 h 3390"/>
              <a:gd name="connsiteX9" fmla="*/ 600 w 6555"/>
              <a:gd name="connsiteY9" fmla="*/ 2900 h 3390"/>
              <a:gd name="connsiteX10" fmla="*/ 440 w 6555"/>
              <a:gd name="connsiteY10" fmla="*/ 2940 h 3390"/>
              <a:gd name="connsiteX11" fmla="*/ 3169 w 6555"/>
              <a:gd name="connsiteY11" fmla="*/ 3232 h 3390"/>
              <a:gd name="connsiteX12" fmla="*/ 2963 w 6555"/>
              <a:gd name="connsiteY12" fmla="*/ 3390 h 3390"/>
              <a:gd name="connsiteX13" fmla="*/ 6301 w 6555"/>
              <a:gd name="connsiteY13" fmla="*/ 3390 h 3390"/>
              <a:gd name="connsiteX14" fmla="*/ 5252 w 6555"/>
              <a:gd name="connsiteY14" fmla="*/ 2930 h 3390"/>
              <a:gd name="connsiteX15" fmla="*/ 6180 w 6555"/>
              <a:gd name="connsiteY15" fmla="*/ 2600 h 3390"/>
              <a:gd name="connsiteX16" fmla="*/ 4657 w 6555"/>
              <a:gd name="connsiteY16" fmla="*/ 2245 h 3390"/>
              <a:gd name="connsiteX17" fmla="*/ 4995 w 6555"/>
              <a:gd name="connsiteY17" fmla="*/ 2026 h 3390"/>
              <a:gd name="connsiteX18" fmla="*/ 4645 w 6555"/>
              <a:gd name="connsiteY18" fmla="*/ 1902 h 3390"/>
              <a:gd name="connsiteX19" fmla="*/ 5235 w 6555"/>
              <a:gd name="connsiteY19" fmla="*/ 1741 h 3390"/>
              <a:gd name="connsiteX20" fmla="*/ 5600 w 6555"/>
              <a:gd name="connsiteY20" fmla="*/ 1640 h 3390"/>
              <a:gd name="connsiteX21" fmla="*/ 4680 w 6555"/>
              <a:gd name="connsiteY21" fmla="*/ 1600 h 3390"/>
              <a:gd name="connsiteX22" fmla="*/ 6555 w 6555"/>
              <a:gd name="connsiteY22" fmla="*/ 1237 h 3390"/>
              <a:gd name="connsiteX23" fmla="*/ 4660 w 6555"/>
              <a:gd name="connsiteY23" fmla="*/ 940 h 3390"/>
              <a:gd name="connsiteX24" fmla="*/ 6120 w 6555"/>
              <a:gd name="connsiteY24" fmla="*/ 706 h 3390"/>
              <a:gd name="connsiteX25" fmla="*/ 4489 w 6555"/>
              <a:gd name="connsiteY25" fmla="*/ 650 h 3390"/>
              <a:gd name="connsiteX26" fmla="*/ 4592 w 6555"/>
              <a:gd name="connsiteY26" fmla="*/ 585 h 3390"/>
              <a:gd name="connsiteX27" fmla="*/ 4296 w 6555"/>
              <a:gd name="connsiteY27" fmla="*/ 440 h 3390"/>
              <a:gd name="connsiteX28" fmla="*/ 4640 w 6555"/>
              <a:gd name="connsiteY28" fmla="*/ 0 h 3390"/>
              <a:gd name="connsiteX29" fmla="*/ 4095 w 6555"/>
              <a:gd name="connsiteY29" fmla="*/ 17 h 3390"/>
              <a:gd name="connsiteX30" fmla="*/ 2175 w 6555"/>
              <a:gd name="connsiteY30" fmla="*/ 16 h 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555" h="3390">
                <a:moveTo>
                  <a:pt x="2175" y="16"/>
                </a:moveTo>
                <a:lnTo>
                  <a:pt x="480" y="197"/>
                </a:lnTo>
                <a:lnTo>
                  <a:pt x="2160" y="519"/>
                </a:lnTo>
                <a:lnTo>
                  <a:pt x="0" y="900"/>
                </a:lnTo>
                <a:lnTo>
                  <a:pt x="2380" y="1260"/>
                </a:lnTo>
                <a:lnTo>
                  <a:pt x="1140" y="1381"/>
                </a:lnTo>
                <a:lnTo>
                  <a:pt x="2520" y="1720"/>
                </a:lnTo>
                <a:lnTo>
                  <a:pt x="1020" y="1957"/>
                </a:lnTo>
                <a:lnTo>
                  <a:pt x="2640" y="2380"/>
                </a:lnTo>
                <a:lnTo>
                  <a:pt x="600" y="2900"/>
                </a:lnTo>
                <a:lnTo>
                  <a:pt x="440" y="2940"/>
                </a:lnTo>
                <a:lnTo>
                  <a:pt x="3169" y="3232"/>
                </a:lnTo>
                <a:lnTo>
                  <a:pt x="2963" y="3390"/>
                </a:lnTo>
                <a:lnTo>
                  <a:pt x="6301" y="3390"/>
                </a:lnTo>
                <a:lnTo>
                  <a:pt x="5252" y="2930"/>
                </a:lnTo>
                <a:lnTo>
                  <a:pt x="6180" y="2600"/>
                </a:lnTo>
                <a:lnTo>
                  <a:pt x="4657" y="2245"/>
                </a:lnTo>
                <a:lnTo>
                  <a:pt x="4995" y="2026"/>
                </a:lnTo>
                <a:lnTo>
                  <a:pt x="4645" y="1902"/>
                </a:lnTo>
                <a:lnTo>
                  <a:pt x="5235" y="1741"/>
                </a:lnTo>
                <a:lnTo>
                  <a:pt x="5600" y="1640"/>
                </a:lnTo>
                <a:lnTo>
                  <a:pt x="4680" y="1600"/>
                </a:lnTo>
                <a:lnTo>
                  <a:pt x="6555" y="1237"/>
                </a:lnTo>
                <a:lnTo>
                  <a:pt x="4660" y="940"/>
                </a:lnTo>
                <a:lnTo>
                  <a:pt x="6120" y="706"/>
                </a:lnTo>
                <a:lnTo>
                  <a:pt x="4489" y="650"/>
                </a:lnTo>
                <a:lnTo>
                  <a:pt x="4592" y="585"/>
                </a:lnTo>
                <a:lnTo>
                  <a:pt x="4296" y="440"/>
                </a:lnTo>
                <a:lnTo>
                  <a:pt x="4640" y="0"/>
                </a:lnTo>
                <a:lnTo>
                  <a:pt x="4095" y="17"/>
                </a:lnTo>
                <a:cubicBezTo>
                  <a:pt x="3454" y="14"/>
                  <a:pt x="2895" y="-14"/>
                  <a:pt x="2175" y="16"/>
                </a:cubicBezTo>
                <a:close/>
              </a:path>
            </a:pathLst>
          </a:custGeom>
          <a:gradFill>
            <a:gsLst>
              <a:gs pos="69000">
                <a:schemeClr val="accent2">
                  <a:alpha val="28000"/>
                </a:schemeClr>
              </a:gs>
              <a:gs pos="36000">
                <a:schemeClr val="accent1">
                  <a:alpha val="20000"/>
                </a:schemeClr>
              </a:gs>
              <a:gs pos="0">
                <a:schemeClr val="accent1">
                  <a:alpha val="5000"/>
                </a:schemeClr>
              </a:gs>
              <a:gs pos="100000">
                <a:schemeClr val="accent6">
                  <a:alpha val="10000"/>
                </a:schemeClr>
              </a:gs>
            </a:gsLst>
            <a:lin ang="5400000" scaled="0"/>
          </a:gra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Medium" panose="00000600000000000000" charset="-122"/>
            </a:endParaRPr>
          </a:p>
          <a:p>
            <a:pPr algn="ctr"/>
            <a:endParaRPr lang="zh-CN" altLang="en-US">
              <a:cs typeface="MiSans Medium" panose="000006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4"/>
            </p:custDataLst>
          </p:nvPr>
        </p:nvSpPr>
        <p:spPr>
          <a:xfrm>
            <a:off x="2016759" y="3501390"/>
            <a:ext cx="5544185" cy="476885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ctr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Medium" panose="00000600000000000000" charset="-122"/>
                <a:sym typeface="+mn-ea"/>
              </a:defRPr>
            </a:lvl1pPr>
          </a:lstStyle>
          <a:p>
            <a:pPr lvl="0" algn="l" fontAlgn="ctr">
              <a:buClrTx/>
              <a:buSzTx/>
              <a:buFontTx/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2" hasCustomPrompt="1"/>
            <p:custDataLst>
              <p:tags r:id="rId5"/>
            </p:custDataLst>
          </p:nvPr>
        </p:nvSpPr>
        <p:spPr>
          <a:xfrm>
            <a:off x="1708150" y="1369060"/>
            <a:ext cx="5852795" cy="2008505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ctr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5000" b="0" i="0" u="none" strike="noStrike" kern="1200" cap="none" spc="0" normalizeH="0" baseline="0" noProof="1" dirty="0">
                <a:ln w="3175">
                  <a:noFill/>
                </a:ln>
                <a:solidFill>
                  <a:schemeClr val="tx1"/>
                </a:solidFill>
                <a:latin typeface="+mj-ea"/>
                <a:ea typeface="+mj-ea"/>
                <a:cs typeface="MiSans Medium" panose="00000600000000000000" charset="-122"/>
                <a:sym typeface="+mn-ea"/>
              </a:defRPr>
            </a:lvl1pPr>
          </a:lstStyle>
          <a:p>
            <a:pPr lvl="0" algn="l" fontAlgn="ctr">
              <a:buClrTx/>
              <a:buSzTx/>
              <a:buFontTx/>
            </a:pPr>
            <a:r>
              <a:rPr dirty="0" err="1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8" name="同心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809750" y="3612477"/>
            <a:ext cx="216000" cy="216000"/>
          </a:xfrm>
          <a:prstGeom prst="donut">
            <a:avLst/>
          </a:prstGeom>
          <a:gradFill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6"/>
              </a:gs>
            </a:gsLst>
            <a:lin ang="7200000" scaled="0"/>
          </a:gradFill>
          <a:ln>
            <a:noFill/>
          </a:ln>
          <a:effectLst>
            <a:glow rad="1270000">
              <a:schemeClr val="bg1">
                <a:alpha val="5000"/>
              </a:schemeClr>
            </a:glow>
            <a:reflection blurRad="6350" stA="34000" endA="300" endPos="55000" dist="304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tx1"/>
              </a:solidFill>
              <a:cs typeface="MiSans Medium" panose="00000600000000000000" charset="-122"/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0CC9FF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ea typeface="+mn-lt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0CC9FF"/>
              </a:buClr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0CC9FF"/>
              </a:buClr>
            </a:pPr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0CC9FF"/>
              </a:buClr>
            </a:pPr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0CC9FF"/>
              </a:buClr>
            </a:pPr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0CC9FF"/>
              </a:buClr>
            </a:pPr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pPr lvl="0" algn="ctr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2"/>
            </p:custDataLst>
          </p:nvPr>
        </p:nvSpPr>
        <p:spPr>
          <a:xfrm>
            <a:off x="513079" y="724535"/>
            <a:ext cx="10803669" cy="9645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48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>
            <p:custDataLst>
              <p:tags r:id="rId2"/>
            </p:custDataLst>
          </p:nvPr>
        </p:nvSpPr>
        <p:spPr>
          <a:xfrm>
            <a:off x="10825480" y="5455285"/>
            <a:ext cx="1365885" cy="140335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46" h="2201">
                <a:moveTo>
                  <a:pt x="1875" y="0"/>
                </a:moveTo>
                <a:cubicBezTo>
                  <a:pt x="1956" y="0"/>
                  <a:pt x="2036" y="5"/>
                  <a:pt x="2114" y="15"/>
                </a:cubicBezTo>
                <a:lnTo>
                  <a:pt x="2146" y="20"/>
                </a:lnTo>
                <a:lnTo>
                  <a:pt x="2146" y="1117"/>
                </a:lnTo>
                <a:lnTo>
                  <a:pt x="2133" y="1112"/>
                </a:lnTo>
                <a:cubicBezTo>
                  <a:pt x="2052" y="1085"/>
                  <a:pt x="1965" y="1070"/>
                  <a:pt x="1875" y="1070"/>
                </a:cubicBezTo>
                <a:cubicBezTo>
                  <a:pt x="1430" y="1070"/>
                  <a:pt x="1070" y="1430"/>
                  <a:pt x="1070" y="1875"/>
                </a:cubicBezTo>
                <a:cubicBezTo>
                  <a:pt x="1070" y="1986"/>
                  <a:pt x="1093" y="2092"/>
                  <a:pt x="1133" y="2188"/>
                </a:cubicBezTo>
                <a:lnTo>
                  <a:pt x="1139" y="2201"/>
                </a:lnTo>
                <a:lnTo>
                  <a:pt x="28" y="2201"/>
                </a:lnTo>
                <a:lnTo>
                  <a:pt x="22" y="2161"/>
                </a:lnTo>
                <a:cubicBezTo>
                  <a:pt x="7" y="2067"/>
                  <a:pt x="0" y="1972"/>
                  <a:pt x="0" y="1875"/>
                </a:cubicBezTo>
                <a:cubicBezTo>
                  <a:pt x="0" y="839"/>
                  <a:pt x="839" y="0"/>
                  <a:pt x="18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6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1778466" y="2402206"/>
            <a:ext cx="2972604" cy="182245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ctr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0" i="0" u="none" strike="noStrike" kern="1200" cap="none" spc="0" normalizeH="0" baseline="0" noProof="1" dirty="0">
                <a:gradFill>
                  <a:gsLst>
                    <a:gs pos="50000">
                      <a:schemeClr val="accent2">
                        <a:alpha val="50000"/>
                      </a:schemeClr>
                    </a:gs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6">
                        <a:alpha val="50000"/>
                      </a:schemeClr>
                    </a:gs>
                  </a:gsLst>
                  <a:lin ang="4800000" scaled="0"/>
                </a:gra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 fontAlgn="ctr">
              <a:buClrTx/>
              <a:buSzTx/>
              <a:buFontTx/>
            </a:pPr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4751070" y="2402205"/>
            <a:ext cx="5584190" cy="18224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lvl1pPr marL="0" marR="0" lvl="0" algn="l" defTabSz="914400" rtl="0" eaLnBrk="1" fontAlgn="ctr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0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 fontAlgn="ct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ea typeface="+mn-lt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ea typeface="+mn-lt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+mj-lt"/>
              </a:defRPr>
            </a:lvl1pPr>
          </a:lstStyle>
          <a:p>
            <a:pPr lvl="0" algn="ctr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文"/>
          <p:cNvSpPr txBox="1">
            <a:spLocks noGrp="1"/>
          </p:cNvSpPr>
          <p:nvPr>
            <p:ph idx="5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ea typeface="+mn-lt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3"/>
            </p:custDataLst>
          </p:nvPr>
        </p:nvSpPr>
        <p:spPr>
          <a:xfrm>
            <a:off x="6235200" y="1429200"/>
            <a:ext cx="5342400" cy="3987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ea typeface="+mn-lt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608400" y="1429200"/>
            <a:ext cx="5342400" cy="3987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+mj-lt"/>
              </a:defRPr>
            </a:lvl1pPr>
          </a:lstStyle>
          <a:p>
            <a:pPr lvl="0" algn="ctr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latin typeface="+mj-lt"/>
                <a:ea typeface="+mj-lt"/>
                <a:cs typeface="+mj-lt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ea typeface="+mn-lt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9.xml"/><Relationship Id="rId17" Type="http://schemas.openxmlformats.org/officeDocument/2006/relationships/tags" Target="../tags/tag68.xml"/><Relationship Id="rId16" Type="http://schemas.openxmlformats.org/officeDocument/2006/relationships/tags" Target="../tags/tag67.xml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838200" y="1595887"/>
            <a:ext cx="10515600" cy="458107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spcBef>
                <a:spcPts val="1200"/>
              </a:spcBef>
              <a:spcAft>
                <a:spcPts val="0"/>
              </a:spcAft>
              <a:buClr>
                <a:srgbClr val="0CC9FF"/>
              </a:buClr>
              <a:buSzTx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marR="0" lvl="1">
              <a:spcBef>
                <a:spcPts val="1200"/>
              </a:spcBef>
              <a:spcAft>
                <a:spcPts val="0"/>
              </a:spcAft>
              <a:buClr>
                <a:srgbClr val="0CC9FF"/>
              </a:buClr>
              <a:tabLst>
                <a:tab pos="1609725" algn="l"/>
              </a:tabLst>
            </a:pPr>
            <a:r>
              <a:rPr lang="zh-CN" altLang="en-US"/>
              <a:t>二级</a:t>
            </a:r>
            <a:endParaRPr lang="zh-CN" altLang="en-US"/>
          </a:p>
          <a:p>
            <a:pPr marR="0" lvl="2">
              <a:spcBef>
                <a:spcPts val="1200"/>
              </a:spcBef>
              <a:spcAft>
                <a:spcPts val="0"/>
              </a:spcAft>
              <a:buClr>
                <a:srgbClr val="0CC9FF"/>
              </a:buClr>
            </a:pPr>
            <a:r>
              <a:rPr lang="zh-CN" altLang="en-US"/>
              <a:t>三级</a:t>
            </a:r>
            <a:endParaRPr lang="zh-CN" altLang="en-US"/>
          </a:p>
          <a:p>
            <a:pPr marR="0" lvl="3">
              <a:spcBef>
                <a:spcPts val="1200"/>
              </a:spcBef>
              <a:spcAft>
                <a:spcPts val="0"/>
              </a:spcAft>
              <a:buClr>
                <a:srgbClr val="0CC9FF"/>
              </a:buClr>
            </a:pPr>
            <a:r>
              <a:rPr lang="zh-CN" altLang="en-US"/>
              <a:t>四级</a:t>
            </a:r>
            <a:endParaRPr lang="zh-CN" altLang="en-US"/>
          </a:p>
          <a:p>
            <a:pPr marR="0" lvl="4">
              <a:spcBef>
                <a:spcPts val="1200"/>
              </a:spcBef>
              <a:spcAft>
                <a:spcPts val="0"/>
              </a:spcAft>
              <a:buClr>
                <a:srgbClr val="0CC9FF"/>
              </a:buClr>
            </a:pP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365125"/>
            <a:ext cx="10515600" cy="116228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 algn="ctr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8"/>
    </p:custData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0" i="0" u="none" strike="noStrike" kern="1200" cap="none" spc="300" normalizeH="0" baseline="0" smtClean="0">
          <a:ln>
            <a:noFill/>
            <a:prstDash val="sysDot"/>
          </a:ln>
          <a:solidFill>
            <a:schemeClr val="tx1"/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>
          <a:ln>
            <a:noFill/>
            <a:prstDash val="sysDot"/>
          </a:ln>
          <a:solidFill>
            <a:schemeClr val="tx1"/>
          </a:solidFill>
          <a:uFillTx/>
          <a:latin typeface="+mn-lt"/>
          <a:ea typeface="+mn-lt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5.xml"/><Relationship Id="rId2" Type="http://schemas.openxmlformats.org/officeDocument/2006/relationships/image" Target="../media/image1.png"/><Relationship Id="rId1" Type="http://schemas.openxmlformats.org/officeDocument/2006/relationships/tags" Target="../tags/tag7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汇报人：黄志</a:t>
            </a:r>
            <a:r>
              <a:rPr lang="zh-CN" altLang="en-US"/>
              <a:t>鹏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单击此处添加副标题内容</a:t>
            </a:r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idx="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电控</a:t>
            </a:r>
            <a:r>
              <a:rPr lang="zh-CN" altLang="en-US"/>
              <a:t>周报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1680" y="278765"/>
            <a:ext cx="10536555" cy="63004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2840" y="1257922"/>
            <a:ext cx="11256580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endParaRPr lang="en-US" altLang="zh-CN" sz="1800" dirty="0"/>
          </a:p>
          <a:p>
            <a:r>
              <a:rPr lang="zh-CN" altLang="en-US" sz="1800" dirty="0"/>
              <a:t>进度</a:t>
            </a:r>
            <a:endParaRPr lang="zh-CN" altLang="en-US" sz="1800" dirty="0"/>
          </a:p>
          <a:p>
            <a:pPr indent="457200"/>
            <a:r>
              <a:rPr lang="zh-CN" altLang="en-US" sz="1800" dirty="0"/>
              <a:t>配合电控软件</a:t>
            </a:r>
            <a:r>
              <a:rPr lang="en-US" altLang="zh-CN" sz="1800" dirty="0"/>
              <a:t>,</a:t>
            </a:r>
            <a:r>
              <a:rPr lang="zh-CN" altLang="en-US" sz="1800" dirty="0"/>
              <a:t>完成通过限制电流的方法进行限制</a:t>
            </a:r>
            <a:r>
              <a:rPr lang="zh-CN" altLang="en-US" sz="1800" dirty="0"/>
              <a:t>功率</a:t>
            </a:r>
            <a:endParaRPr lang="zh-CN" altLang="en-US" sz="1800" dirty="0"/>
          </a:p>
          <a:p>
            <a:pPr indent="457200"/>
            <a:endParaRPr lang="zh-CN" altLang="en-US" sz="1800" dirty="0"/>
          </a:p>
          <a:p>
            <a:pPr indent="457200"/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下一阶段</a:t>
            </a:r>
            <a:r>
              <a:rPr lang="zh-CN" altLang="en-US" sz="1800" dirty="0"/>
              <a:t>任务</a:t>
            </a:r>
            <a:endParaRPr lang="zh-CN" altLang="en-US" sz="1800" dirty="0"/>
          </a:p>
          <a:p>
            <a:r>
              <a:rPr lang="en-US" altLang="zh-CN" sz="1800" dirty="0"/>
              <a:t>1.</a:t>
            </a:r>
            <a:r>
              <a:rPr lang="zh-CN" altLang="en-US" sz="1800" dirty="0"/>
              <a:t>接着测试功率控制板的稳定性</a:t>
            </a:r>
            <a:r>
              <a:rPr lang="en-US" altLang="zh-CN" sz="1800" dirty="0"/>
              <a:t>,</a:t>
            </a:r>
            <a:r>
              <a:rPr lang="zh-CN" altLang="en-US" sz="1800" dirty="0"/>
              <a:t>安装在步兵上面</a:t>
            </a:r>
            <a:endParaRPr lang="zh-CN" altLang="en-US" sz="1800" dirty="0"/>
          </a:p>
          <a:p>
            <a:r>
              <a:rPr lang="en-US" altLang="zh-CN" sz="1800" dirty="0"/>
              <a:t>2.</a:t>
            </a:r>
            <a:r>
              <a:rPr lang="zh-CN" altLang="en-US" sz="1800" dirty="0"/>
              <a:t>先暂时不量产控制器模块以及模组</a:t>
            </a:r>
            <a:r>
              <a:rPr lang="en-US" altLang="zh-CN" sz="1800" dirty="0"/>
              <a:t>,</a:t>
            </a:r>
            <a:r>
              <a:rPr lang="zh-CN" altLang="en-US" sz="1800" dirty="0"/>
              <a:t>等到上车测试稳定之后</a:t>
            </a:r>
            <a:r>
              <a:rPr lang="en-US" altLang="zh-CN" sz="1800" dirty="0"/>
              <a:t>,</a:t>
            </a:r>
            <a:r>
              <a:rPr lang="zh-CN" altLang="en-US" sz="1800" dirty="0"/>
              <a:t>在进行</a:t>
            </a:r>
            <a:r>
              <a:rPr lang="zh-CN" altLang="en-US" sz="1800" dirty="0"/>
              <a:t>量产</a:t>
            </a:r>
            <a:endParaRPr lang="zh-CN" altLang="en-US" sz="1800" dirty="0"/>
          </a:p>
          <a:p>
            <a:r>
              <a:rPr lang="en-US" altLang="zh-CN" sz="1800" dirty="0"/>
              <a:t>3.</a:t>
            </a:r>
            <a:r>
              <a:rPr lang="zh-CN" altLang="en-US" sz="1800" dirty="0"/>
              <a:t>认真准备</a:t>
            </a:r>
            <a:r>
              <a:rPr lang="zh-CN" altLang="en-US" sz="1800" dirty="0"/>
              <a:t>期末复习</a:t>
            </a:r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4611286" y="351715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邱金涛  电控组 </a:t>
            </a:r>
            <a:r>
              <a:rPr lang="zh-CN" altLang="en-US" dirty="0"/>
              <a:t>硬件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黄志</a:t>
            </a:r>
            <a:r>
              <a:rPr lang="zh-CN" altLang="en-US"/>
              <a:t>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4400" y="992002"/>
            <a:ext cx="10515600" cy="4581076"/>
          </a:xfrm>
        </p:spPr>
        <p:txBody>
          <a:bodyPr>
            <a:noAutofit/>
          </a:bodyPr>
          <a:p>
            <a:r>
              <a:rPr lang="zh-CN" altLang="en-US"/>
              <a:t>本周进度</a:t>
            </a:r>
            <a:endParaRPr lang="zh-CN" altLang="en-US"/>
          </a:p>
          <a:p>
            <a:r>
              <a:rPr lang="en-US" altLang="zh-CN"/>
              <a:t>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710" y="1212324"/>
            <a:ext cx="112565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上周计划及进度</a:t>
            </a:r>
            <a:r>
              <a:rPr lang="en-US" altLang="zh-CN" sz="2400" b="1" dirty="0"/>
              <a:t>:</a:t>
            </a:r>
            <a:endParaRPr lang="en-US" altLang="zh-CN" sz="2400" b="1" dirty="0"/>
          </a:p>
          <a:p>
            <a:pPr marL="342900" indent="-342900">
              <a:buAutoNum type="arabicPeriod"/>
            </a:pPr>
            <a:r>
              <a:rPr lang="zh-CN" altLang="en-US" dirty="0"/>
              <a:t>更改功率控制方案达到预期效果。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611286" y="351715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罗泽锋  电控组 软件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4111" y="4451769"/>
            <a:ext cx="112565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遇到问题：</a:t>
            </a:r>
            <a:endParaRPr lang="zh-CN" altLang="en-US" sz="2400" b="1" dirty="0"/>
          </a:p>
          <a:p>
            <a:pPr marL="342900" indent="-342900">
              <a:buAutoNum type="arabicPeriod"/>
            </a:pPr>
            <a:r>
              <a:rPr lang="zh-CN" altLang="en-US" dirty="0"/>
              <a:t>先前的控制方案存在不足，参考开源代码后已解决。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544111" y="5388153"/>
            <a:ext cx="112565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下一阶段计划：</a:t>
            </a:r>
            <a:endParaRPr lang="zh-CN" altLang="en-US" sz="2400" b="1" dirty="0"/>
          </a:p>
          <a:p>
            <a:pPr marL="342900" indent="-342900">
              <a:buAutoNum type="arabicPeriod"/>
            </a:pPr>
            <a:r>
              <a:rPr lang="zh-CN" altLang="en-US" dirty="0"/>
              <a:t>将功率控制代码模块化，使其方便移植到其他机甲上。</a:t>
            </a:r>
            <a:endParaRPr lang="en-US" altLang="zh-CN" dirty="0"/>
          </a:p>
        </p:txBody>
      </p:sp>
      <p:pic>
        <p:nvPicPr>
          <p:cNvPr id="7" name="图片 6" descr="图形用户界面, 应用程序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1" y="2058279"/>
            <a:ext cx="4541914" cy="1143099"/>
          </a:xfrm>
          <a:prstGeom prst="rect">
            <a:avLst/>
          </a:prstGeom>
        </p:spPr>
      </p:pic>
      <p:pic>
        <p:nvPicPr>
          <p:cNvPr id="9" name="图片 8" descr="表格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963" y="1987998"/>
            <a:ext cx="3772320" cy="24267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60800" y="3463767"/>
            <a:ext cx="6096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在超级电容充电状态下能够限制功率在</a:t>
            </a:r>
            <a:endParaRPr lang="en-US" altLang="zh-CN" dirty="0"/>
          </a:p>
          <a:p>
            <a:r>
              <a:rPr lang="zh-CN" altLang="en-US" dirty="0"/>
              <a:t>最低底盘功率上限范围内。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0.xml><?xml version="1.0" encoding="utf-8"?>
<p:tagLst xmlns:p="http://schemas.openxmlformats.org/presentationml/2006/main">
  <p:tag name="KSO_WM_UNIT_PRESET_TEXT" val="01.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2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2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27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SUBTYPE" val="b"/>
  <p:tag name="KSO_WM_UNIT_PRESET_TEXT" val="培训师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3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3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5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7.xml><?xml version="1.0" encoding="utf-8"?>
<p:tagLst xmlns:p="http://schemas.openxmlformats.org/presentationml/2006/main">
  <p:tag name="KSO_WM_UNIT_SUBTYPE" val="b"/>
  <p:tag name="KSO_WM_UNIT_PRESET_TEXT" val="培训师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CONTENT_GROUP_TYPE" val="contentchip"/>
  <p:tag name="KSO_WM_UNIT_TYPE" val="i"/>
  <p:tag name="KSO_WM_UNIT_INDEX" val="3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3"/>
  <p:tag name="KSO_WM_UNIT_ID" val="_1*i*3"/>
  <p:tag name="KSO_WM_UNIT_LAYERLEVEL" val="1"/>
  <p:tag name="KSO_WM_TAG_VERSION" val="1.0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4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49"/>
</p:tagLst>
</file>

<file path=ppt/tags/tag68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49"/>
  <p:tag name="KSO_WM_SPECIAL_SOURCE" val="bdnull"/>
  <p:tag name="KSO_WM_TEMPLATE_THUMBS_INDEX" val="1、11"/>
</p:tagLst>
</file>

<file path=ppt/tags/tag6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49_1*f*1"/>
  <p:tag name="KSO_WM_TEMPLATE_CATEGORY" val="custom"/>
  <p:tag name="KSO_WM_TEMPLATE_INDEX" val="20230249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49_1*b*1"/>
  <p:tag name="KSO_WM_TEMPLATE_CATEGORY" val="custom"/>
  <p:tag name="KSO_WM_TEMPLATE_INDEX" val="20230249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内容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49_1*a*1"/>
  <p:tag name="KSO_WM_TEMPLATE_CATEGORY" val="custom"/>
  <p:tag name="KSO_WM_TEMPLATE_INDEX" val="20230249"/>
  <p:tag name="KSO_WM_UNIT_LAYERLEVEL" val="1"/>
  <p:tag name="KSO_WM_TAG_VERSION" val="1.0"/>
  <p:tag name="KSO_WM_BEAUTIFY_FLAG" val="#wm#"/>
  <p:tag name="KSO_WM_UNIT_CONTENT_GROUP_TYPE" val="contentchip"/>
  <p:tag name="KSO_WM_UNIT_PRESET_TEXT" val="单击添加文档标题"/>
</p:tagLst>
</file>

<file path=ppt/tags/tag73.xml><?xml version="1.0" encoding="utf-8"?>
<p:tagLst xmlns:p="http://schemas.openxmlformats.org/presentationml/2006/main">
  <p:tag name="KSO_WM_SLIDE_ID" val="custom20230249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49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11"/>
  <p:tag name="KSO_WM_SLIDE_CONTENT_AREA" val="{&quot;left&quot;:&quot;77.1&quot;,&quot;top&quot;:&quot;107.8&quot;,&quot;width&quot;:&quot;579&quot;,&quot;height&quot;:&quot;284.1&quot;}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30249"/>
</p:tagLst>
</file>

<file path=ppt/tags/tag76.xml><?xml version="1.0" encoding="utf-8"?>
<p:tagLst xmlns:p="http://schemas.openxmlformats.org/presentationml/2006/main">
  <p:tag name="commondata" val="eyJoZGlkIjoiOTMzNTA0YjdjNDQ2ZjNiYTYwYTlkZmUwZmUyOWVmZDc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自定义 32">
      <a:dk1>
        <a:srgbClr val="000000"/>
      </a:dk1>
      <a:lt1>
        <a:srgbClr val="FFFFFF"/>
      </a:lt1>
      <a:dk2>
        <a:srgbClr val="131148"/>
      </a:dk2>
      <a:lt2>
        <a:srgbClr val="E2EAFE"/>
      </a:lt2>
      <a:accent1>
        <a:srgbClr val="0CC9FF"/>
      </a:accent1>
      <a:accent2>
        <a:srgbClr val="1657FD"/>
      </a:accent2>
      <a:accent3>
        <a:srgbClr val="8650F2"/>
      </a:accent3>
      <a:accent4>
        <a:srgbClr val="A75DEC"/>
      </a:accent4>
      <a:accent5>
        <a:srgbClr val="C769E7"/>
      </a:accent5>
      <a:accent6>
        <a:srgbClr val="F640F5"/>
      </a:accent6>
      <a:hlink>
        <a:srgbClr val="0563C1"/>
      </a:hlink>
      <a:folHlink>
        <a:srgbClr val="954D72"/>
      </a:folHlink>
    </a:clrScheme>
    <a:fontScheme name="自定义 2">
      <a:majorFont>
        <a:latin typeface="MiSans Bold"/>
        <a:ea typeface="MiSans Bold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WPS 演示</Application>
  <PresentationFormat>宽屏</PresentationFormat>
  <Paragraphs>39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MiSans Normal</vt:lpstr>
      <vt:lpstr>Wingdings</vt:lpstr>
      <vt:lpstr>MiSans Medium</vt:lpstr>
      <vt:lpstr>MiSans Bold</vt:lpstr>
      <vt:lpstr>微软雅黑</vt:lpstr>
      <vt:lpstr>Arial Unicode MS</vt:lpstr>
      <vt:lpstr>Calibri</vt:lpstr>
      <vt:lpstr>MiSans Normal</vt:lpstr>
      <vt:lpstr>Segoe Print</vt:lpstr>
      <vt:lpstr>Office 主题</vt:lpstr>
      <vt:lpstr>电控周报</vt:lpstr>
      <vt:lpstr>PowerPoint 演示文稿</vt:lpstr>
      <vt:lpstr>PowerPoint 演示文稿</vt:lpstr>
      <vt:lpstr>黄志鹏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黄志鹏</cp:lastModifiedBy>
  <cp:revision>158</cp:revision>
  <dcterms:created xsi:type="dcterms:W3CDTF">2019-06-19T02:08:00Z</dcterms:created>
  <dcterms:modified xsi:type="dcterms:W3CDTF">2023-12-12T16:22:38Z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1EFDFF4351904C2AA0083711B8EC87CE_11</vt:lpwstr>
  </property>
</Properties>
</file>