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70" r:id="rId4"/>
    <p:sldId id="274" r:id="rId5"/>
    <p:sldId id="273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5F207-A609-4A4A-9789-3F78D8DA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581E3-071B-447B-A415-63B5ED5DCE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9909313" y="296864"/>
            <a:ext cx="1587360" cy="3293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PRESENTATION OF ACADEMIC REPORT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95326" y="296863"/>
            <a:ext cx="2461921" cy="329302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712305" y="296863"/>
            <a:ext cx="3383695" cy="3383695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2700000" algn="tl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7140053" y="1856473"/>
            <a:ext cx="5051947" cy="5013250"/>
          </a:xfrm>
          <a:custGeom>
            <a:avLst/>
            <a:gdLst>
              <a:gd name="connsiteX0" fmla="*/ 3371794 w 5051947"/>
              <a:gd name="connsiteY0" fmla="*/ 0 h 5013250"/>
              <a:gd name="connsiteX1" fmla="*/ 4978991 w 5051947"/>
              <a:gd name="connsiteY1" fmla="*/ 406958 h 5013250"/>
              <a:gd name="connsiteX2" fmla="*/ 5051947 w 5051947"/>
              <a:gd name="connsiteY2" fmla="*/ 451280 h 5013250"/>
              <a:gd name="connsiteX3" fmla="*/ 5051947 w 5051947"/>
              <a:gd name="connsiteY3" fmla="*/ 5013250 h 5013250"/>
              <a:gd name="connsiteX4" fmla="*/ 427771 w 5051947"/>
              <a:gd name="connsiteY4" fmla="*/ 5013250 h 5013250"/>
              <a:gd name="connsiteX5" fmla="*/ 406958 w 5051947"/>
              <a:gd name="connsiteY5" fmla="*/ 4978991 h 5013250"/>
              <a:gd name="connsiteX6" fmla="*/ 0 w 5051947"/>
              <a:gd name="connsiteY6" fmla="*/ 3371794 h 5013250"/>
              <a:gd name="connsiteX7" fmla="*/ 3371794 w 5051947"/>
              <a:gd name="connsiteY7" fmla="*/ 0 h 501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1947" h="5013250">
                <a:moveTo>
                  <a:pt x="3371794" y="0"/>
                </a:moveTo>
                <a:cubicBezTo>
                  <a:pt x="3953729" y="0"/>
                  <a:pt x="4501231" y="147422"/>
                  <a:pt x="4978991" y="406958"/>
                </a:cubicBezTo>
                <a:lnTo>
                  <a:pt x="5051947" y="451280"/>
                </a:lnTo>
                <a:lnTo>
                  <a:pt x="5051947" y="5013250"/>
                </a:lnTo>
                <a:lnTo>
                  <a:pt x="427771" y="5013250"/>
                </a:lnTo>
                <a:lnTo>
                  <a:pt x="406958" y="4978991"/>
                </a:lnTo>
                <a:cubicBezTo>
                  <a:pt x="147423" y="4501231"/>
                  <a:pt x="0" y="3953729"/>
                  <a:pt x="0" y="3371794"/>
                </a:cubicBezTo>
                <a:cubicBezTo>
                  <a:pt x="0" y="1509604"/>
                  <a:pt x="1509604" y="0"/>
                  <a:pt x="33717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13500000" algn="b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CoverBackgroundShape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>
            <a:off x="5706465" y="3237521"/>
            <a:ext cx="2911080" cy="466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 i="0" u="none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083665" y="4861390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83665" y="5276939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Title 9801"/>
          <p:cNvSpPr>
            <a:spLocks noGrp="1"/>
          </p:cNvSpPr>
          <p:nvPr>
            <p:ph type="ctrTitle"/>
          </p:nvPr>
        </p:nvSpPr>
        <p:spPr>
          <a:xfrm>
            <a:off x="3289836" y="1311847"/>
            <a:ext cx="7744338" cy="1782876"/>
          </a:xfrm>
        </p:spPr>
        <p:txBody>
          <a:bodyPr anchor="b">
            <a:noAutofit/>
          </a:bodyPr>
          <a:lstStyle>
            <a:lvl1pPr algn="ctr">
              <a:defRPr sz="4800" i="0" u="none">
                <a:gradFill>
                  <a:gsLst>
                    <a:gs pos="100000">
                      <a:schemeClr val="accent2">
                        <a:lumMod val="91000"/>
                        <a:lumOff val="9000"/>
                      </a:schemeClr>
                    </a:gs>
                    <a:gs pos="0">
                      <a:schemeClr val="accent2">
                        <a:lumMod val="10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raphic 250"/>
          <p:cNvPicPr>
            <a:picLocks noChangeAspect="1"/>
          </p:cNvPicPr>
          <p:nvPr/>
        </p:nvPicPr>
        <p:blipFill rotWithShape="1">
          <a:blip r:embed="rId2">
            <a:alphaModFix amt="77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982" t="23982"/>
          <a:stretch>
            <a:fillRect/>
          </a:stretch>
        </p:blipFill>
        <p:spPr>
          <a:xfrm rot="16200000">
            <a:off x="2667000" y="-2667000"/>
            <a:ext cx="6858001" cy="12192001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215626" y="2243552"/>
            <a:ext cx="444213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5216742" y="3138902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raphic 215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498" b="16498"/>
          <a:stretch>
            <a:fillRect/>
          </a:stretch>
        </p:blipFill>
        <p:spPr>
          <a:xfrm rot="16200000">
            <a:off x="2667000" y="-2667003"/>
            <a:ext cx="6858001" cy="1219200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6473371" y="1907267"/>
            <a:ext cx="3312130" cy="1087683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473371" y="3669671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73371" y="3373400"/>
            <a:ext cx="331213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07897-439B-424A-8737-BF5D494C44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673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/>
              <a:t>进度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做出了一个或许能用的</a:t>
            </a:r>
            <a:r>
              <a:rPr lang="en-US" altLang="zh-CN" sz="1800" dirty="0"/>
              <a:t>lqr</a:t>
            </a:r>
            <a:r>
              <a:rPr lang="zh-CN" altLang="en-US" sz="1800" dirty="0"/>
              <a:t>的参数，并对实际数值转化为电机参数进行转换，用平衡步兵的参数对平衡步兵进行仿真，用了两种方式，一种是用图表的方式去观察，一种是用</a:t>
            </a:r>
            <a:r>
              <a:rPr lang="en-US" altLang="zh-CN" sz="1800" dirty="0"/>
              <a:t>simsacpe</a:t>
            </a:r>
            <a:r>
              <a:rPr lang="zh-CN" altLang="en-US" sz="1800" dirty="0"/>
              <a:t>进行仿真，后来觉得太慢，效果不明显暂时</a:t>
            </a:r>
            <a:r>
              <a:rPr lang="zh-CN" altLang="en-US" sz="1800" dirty="0"/>
              <a:t>放弃了</a:t>
            </a:r>
            <a:endParaRPr lang="zh-CN" altLang="en-US" sz="1800" dirty="0"/>
          </a:p>
          <a:p>
            <a:pPr indent="0">
              <a:buNone/>
            </a:pPr>
            <a:r>
              <a:rPr lang="zh-CN" altLang="en-US" sz="1800" dirty="0"/>
              <a:t>算出平衡步兵物理模型后，用平衡的状态空间方程去仿真</a:t>
            </a:r>
            <a:r>
              <a:rPr lang="en-US" altLang="zh-CN" sz="1800" dirty="0"/>
              <a:t>matalb</a:t>
            </a:r>
            <a:r>
              <a:rPr lang="zh-CN" altLang="en-US" sz="1800" dirty="0"/>
              <a:t>仿真，下面有调完</a:t>
            </a:r>
            <a:r>
              <a:rPr lang="en-US" altLang="zh-CN" sz="1800" dirty="0"/>
              <a:t>q</a:t>
            </a:r>
            <a:r>
              <a:rPr lang="zh-CN" altLang="en-US" sz="1800" dirty="0"/>
              <a:t>矩阵后的曲线，以及</a:t>
            </a:r>
            <a:r>
              <a:rPr lang="en-US" altLang="zh-CN" sz="1800" dirty="0"/>
              <a:t>simsacape</a:t>
            </a:r>
            <a:r>
              <a:rPr lang="zh-CN" altLang="en-US" sz="1800" dirty="0"/>
              <a:t>半成品</a:t>
            </a:r>
            <a:r>
              <a:rPr lang="en-US" altLang="zh-CN" sz="1800" dirty="0"/>
              <a:t>                               </a:t>
            </a: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遇到的问题</a:t>
            </a:r>
            <a:r>
              <a:rPr lang="en-US" altLang="zh-CN" sz="1800" dirty="0"/>
              <a:t>+</a:t>
            </a:r>
            <a:r>
              <a:rPr lang="zh-CN" altLang="en-US" sz="1800" dirty="0"/>
              <a:t>解决方案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zh-CN" altLang="en-US" sz="1800" dirty="0"/>
              <a:t>算出来还是很不放心，调完云台把值输进去看看</a:t>
            </a:r>
            <a:r>
              <a:rPr lang="zh-CN" altLang="en-US" sz="1800" dirty="0"/>
              <a:t>吧</a:t>
            </a:r>
            <a:endParaRPr lang="zh-CN" altLang="en-US" sz="1800" dirty="0"/>
          </a:p>
          <a:p>
            <a:pPr indent="0">
              <a:buNone/>
            </a:pPr>
            <a:r>
              <a:rPr lang="zh-CN" altLang="en-US" sz="1800" dirty="0"/>
              <a:t>阶段计划</a:t>
            </a:r>
            <a:r>
              <a:rPr lang="en-US" altLang="zh-CN" sz="1800" dirty="0"/>
              <a:t>+</a:t>
            </a:r>
            <a:r>
              <a:rPr lang="zh-CN" altLang="en-US" sz="1800" dirty="0"/>
              <a:t>预测能够做到的程度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zh-CN" altLang="en-US" sz="1800" dirty="0"/>
              <a:t>继续启动平衡步兵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周钧浩  电控组 </a:t>
            </a:r>
            <a:r>
              <a:rPr lang="zh-CN" altLang="en-US" dirty="0"/>
              <a:t>软件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2958465"/>
            <a:ext cx="3602990" cy="2058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10710" y="2958465"/>
            <a:ext cx="3054350" cy="2700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415" y="2958465"/>
            <a:ext cx="3952240" cy="2330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880" cy="3507740"/>
          </a:xfrm>
        </p:spPr>
        <p:txBody>
          <a:bodyPr/>
          <a:p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52220" y="3203575"/>
            <a:ext cx="2987040" cy="2223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630" y="707390"/>
            <a:ext cx="5631180" cy="1946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使用</a:t>
            </a:r>
            <a:r>
              <a:rPr lang="en-US" altLang="zh-CN"/>
              <a:t>logistics</a:t>
            </a:r>
            <a:r>
              <a:rPr lang="zh-CN" altLang="en-US"/>
              <a:t>回归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880" cy="6673215"/>
          </a:xfrm>
        </p:spPr>
        <p:txBody>
          <a:bodyPr>
            <a:normAutofit fontScale="90000"/>
          </a:bodyPr>
          <a:p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        </a:t>
            </a:r>
            <a:br>
              <a:rPr lang="en-US" altLang="zh-CN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黄志鹏</a:t>
            </a:r>
            <a:br>
              <a:rPr lang="zh-CN" altLang="en-US"/>
            </a:br>
            <a:r>
              <a:rPr lang="zh-CN" altLang="en-US" sz="2000"/>
              <a:t>上周进度：</a:t>
            </a:r>
            <a:br>
              <a:rPr lang="zh-CN" altLang="en-US" sz="2000"/>
            </a:br>
            <a:r>
              <a:rPr lang="en-US" altLang="zh-CN" sz="2000"/>
              <a:t>						a.</a:t>
            </a:r>
            <a:r>
              <a:rPr lang="zh-CN" altLang="en-US" sz="2000"/>
              <a:t>调整小陀螺转速随机性，让底盘每转</a:t>
            </a:r>
            <a:r>
              <a:rPr lang="en-US" altLang="zh-CN" sz="2000"/>
              <a:t>90</a:t>
            </a:r>
            <a:r>
              <a:rPr lang="zh-CN" altLang="en-US" sz="2000"/>
              <a:t>度改变一</a:t>
            </a:r>
            <a:r>
              <a:rPr lang="en-US" altLang="zh-CN" sz="2000"/>
              <a:t>								</a:t>
            </a:r>
            <a:r>
              <a:rPr lang="zh-CN" altLang="en-US" sz="2000"/>
              <a:t>次速度</a:t>
            </a:r>
            <a:br>
              <a:rPr lang="zh-CN" altLang="en-US" sz="2000"/>
            </a:br>
            <a:br>
              <a:rPr lang="zh-CN" altLang="en-US" sz="2000"/>
            </a:br>
            <a:br>
              <a:rPr lang="zh-CN" altLang="en-US" sz="2000"/>
            </a:br>
            <a:br>
              <a:rPr lang="zh-CN" altLang="en-US" sz="2000"/>
            </a:br>
            <a:br>
              <a:rPr lang="zh-CN" altLang="en-US" sz="2000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1123315"/>
            <a:ext cx="6931660" cy="3099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90" y="3801745"/>
            <a:ext cx="6780530" cy="3019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OTMzNTA0YjdjNDQ2ZjNiYTYwYTlkZmUwZmUyOWVmZD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52ad4d25-ddfd-4eec-b20e-463ec14e5c3d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7F08"/>
      </a:accent1>
      <a:accent2>
        <a:srgbClr val="024200"/>
      </a:accent2>
      <a:accent3>
        <a:srgbClr val="85BF5A"/>
      </a:accent3>
      <a:accent4>
        <a:srgbClr val="99EBF6"/>
      </a:accent4>
      <a:accent5>
        <a:srgbClr val="0C7ABC"/>
      </a:accent5>
      <a:accent6>
        <a:srgbClr val="AFA26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等线</vt:lpstr>
      <vt:lpstr>等线 Light</vt:lpstr>
      <vt:lpstr>Calibri</vt:lpstr>
      <vt:lpstr>1_Office 主题​​</vt:lpstr>
      <vt:lpstr>OfficePLUS-V2-52ad4d25-ddfd-4eec-b20e-463ec14e5c3d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湘 刘</dc:creator>
  <cp:lastModifiedBy>黄志鹏</cp:lastModifiedBy>
  <cp:revision>63</cp:revision>
  <dcterms:created xsi:type="dcterms:W3CDTF">2023-09-26T04:35:00Z</dcterms:created>
  <dcterms:modified xsi:type="dcterms:W3CDTF">2023-11-14T15:07:59Z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4BB1FA6FBFA8461FA6DC834E34DAC560_12</vt:lpwstr>
  </property>
  <property fmtid="{D5CDD505-2E9C-101B-9397-08002B2CF9AE}" pid="3" name="KSOProductBuildVer">
    <vt:lpwstr>2052-12.1.0.15712</vt:lpwstr>
  </property>
</Properties>
</file>