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media/image2.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8"/>
  </p:notesMasterIdLst>
  <p:sldIdLst>
    <p:sldId id="268" r:id="rId4"/>
    <p:sldId id="272" r:id="rId5"/>
    <p:sldId id="258" r:id="rId6"/>
    <p:sldId id="271" r:id="rId7"/>
    <p:sldId id="257" r:id="rId8"/>
    <p:sldId id="259" r:id="rId9"/>
    <p:sldId id="260" r:id="rId10"/>
    <p:sldId id="261" r:id="rId11"/>
    <p:sldId id="265" r:id="rId12"/>
    <p:sldId id="270" r:id="rId13"/>
    <p:sldId id="256" r:id="rId14"/>
    <p:sldId id="273" r:id="rId15"/>
    <p:sldId id="262" r:id="rId16"/>
    <p:sldId id="269"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9.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5F207-A609-4A4A-9789-3F78D8DAB3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581E3-071B-447B-A415-63B5ED5DCE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5" name="文本框 14"/>
          <p:cNvSpPr txBox="1"/>
          <p:nvPr userDrawn="1"/>
        </p:nvSpPr>
        <p:spPr>
          <a:xfrm>
            <a:off x="9909313" y="296864"/>
            <a:ext cx="1587360" cy="329302"/>
          </a:xfrm>
          <a:prstGeom prst="rect">
            <a:avLst/>
          </a:prstGeom>
          <a:noFill/>
        </p:spPr>
        <p:txBody>
          <a:bodyPr wrap="square">
            <a:noAutofit/>
          </a:bodyPr>
          <a:lstStyle/>
          <a:p>
            <a:pPr algn="r"/>
            <a:r>
              <a:rPr lang="zh-CN" altLang="en-US" sz="1050" dirty="0">
                <a:solidFill>
                  <a:schemeClr val="tx1">
                    <a:lumMod val="65000"/>
                    <a:lumOff val="35000"/>
                  </a:schemeClr>
                </a:solidFill>
                <a:latin typeface="+mj-lt"/>
              </a:rPr>
              <a:t>PRESENTATION OF ACADEMIC REPORT</a:t>
            </a:r>
            <a:endParaRPr lang="zh-CN" altLang="en-US" sz="1050" dirty="0">
              <a:solidFill>
                <a:schemeClr val="tx1">
                  <a:lumMod val="65000"/>
                  <a:lumOff val="35000"/>
                </a:schemeClr>
              </a:solidFill>
              <a:latin typeface="+mj-lt"/>
            </a:endParaRPr>
          </a:p>
        </p:txBody>
      </p:sp>
      <p:sp>
        <p:nvSpPr>
          <p:cNvPr id="16" name="任意多边形: 形状 15"/>
          <p:cNvSpPr/>
          <p:nvPr userDrawn="1"/>
        </p:nvSpPr>
        <p:spPr>
          <a:xfrm>
            <a:off x="695326" y="296863"/>
            <a:ext cx="2461921" cy="329302"/>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tx1">
              <a:lumMod val="65000"/>
              <a:lumOff val="35000"/>
            </a:schemeClr>
          </a:solidFill>
          <a:ln w="9525" cap="flat">
            <a:noFill/>
            <a:prstDash val="solid"/>
            <a:miter/>
          </a:ln>
        </p:spPr>
        <p:txBody>
          <a:bodyPr rtlCol="0" anchor="ctr">
            <a:noAutofit/>
          </a:bodyPr>
          <a:lstStyle/>
          <a:p>
            <a:endParaRPr lang="zh-CN" altLang="en-US">
              <a:solidFill>
                <a:schemeClr val="tx1">
                  <a:lumMod val="65000"/>
                  <a:lumOff val="35000"/>
                </a:schemeClr>
              </a:solidFill>
            </a:endParaRPr>
          </a:p>
        </p:txBody>
      </p:sp>
      <p:sp>
        <p:nvSpPr>
          <p:cNvPr id="17" name="椭圆 16"/>
          <p:cNvSpPr/>
          <p:nvPr userDrawn="1"/>
        </p:nvSpPr>
        <p:spPr>
          <a:xfrm>
            <a:off x="2712305" y="296863"/>
            <a:ext cx="3383695" cy="3383695"/>
          </a:xfrm>
          <a:prstGeom prst="ellipse">
            <a:avLst/>
          </a:prstGeom>
          <a:gradFill flip="none" rotWithShape="1">
            <a:gsLst>
              <a:gs pos="100000">
                <a:schemeClr val="accent3">
                  <a:lumMod val="60000"/>
                  <a:lumOff val="40000"/>
                </a:schemeClr>
              </a:gs>
              <a:gs pos="0">
                <a:schemeClr val="accent3">
                  <a:lumMod val="60000"/>
                  <a:lumOff val="40000"/>
                  <a:alpha val="0"/>
                </a:schemeClr>
              </a:gs>
            </a:gsLst>
            <a:lin ang="2700000" scaled="1"/>
            <a:tileRect/>
          </a:gradFill>
          <a:ln>
            <a:noFill/>
          </a:ln>
          <a:effectLst>
            <a:outerShdw blurRad="254000" dist="127000" dir="2700000" algn="tl" rotWithShape="0">
              <a:schemeClr val="accent3">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userDrawn="1"/>
        </p:nvSpPr>
        <p:spPr>
          <a:xfrm>
            <a:off x="7140053" y="1856473"/>
            <a:ext cx="5051947" cy="5013250"/>
          </a:xfrm>
          <a:custGeom>
            <a:avLst/>
            <a:gdLst>
              <a:gd name="connsiteX0" fmla="*/ 3371794 w 5051947"/>
              <a:gd name="connsiteY0" fmla="*/ 0 h 5013250"/>
              <a:gd name="connsiteX1" fmla="*/ 4978991 w 5051947"/>
              <a:gd name="connsiteY1" fmla="*/ 406958 h 5013250"/>
              <a:gd name="connsiteX2" fmla="*/ 5051947 w 5051947"/>
              <a:gd name="connsiteY2" fmla="*/ 451280 h 5013250"/>
              <a:gd name="connsiteX3" fmla="*/ 5051947 w 5051947"/>
              <a:gd name="connsiteY3" fmla="*/ 5013250 h 5013250"/>
              <a:gd name="connsiteX4" fmla="*/ 427771 w 5051947"/>
              <a:gd name="connsiteY4" fmla="*/ 5013250 h 5013250"/>
              <a:gd name="connsiteX5" fmla="*/ 406958 w 5051947"/>
              <a:gd name="connsiteY5" fmla="*/ 4978991 h 5013250"/>
              <a:gd name="connsiteX6" fmla="*/ 0 w 5051947"/>
              <a:gd name="connsiteY6" fmla="*/ 3371794 h 5013250"/>
              <a:gd name="connsiteX7" fmla="*/ 3371794 w 5051947"/>
              <a:gd name="connsiteY7" fmla="*/ 0 h 501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1947" h="5013250">
                <a:moveTo>
                  <a:pt x="3371794" y="0"/>
                </a:moveTo>
                <a:cubicBezTo>
                  <a:pt x="3953729" y="0"/>
                  <a:pt x="4501231" y="147422"/>
                  <a:pt x="4978991" y="406958"/>
                </a:cubicBezTo>
                <a:lnTo>
                  <a:pt x="5051947" y="451280"/>
                </a:lnTo>
                <a:lnTo>
                  <a:pt x="5051947" y="5013250"/>
                </a:lnTo>
                <a:lnTo>
                  <a:pt x="427771" y="5013250"/>
                </a:lnTo>
                <a:lnTo>
                  <a:pt x="406958" y="4978991"/>
                </a:lnTo>
                <a:cubicBezTo>
                  <a:pt x="147423" y="4501231"/>
                  <a:pt x="0" y="3953729"/>
                  <a:pt x="0" y="3371794"/>
                </a:cubicBezTo>
                <a:cubicBezTo>
                  <a:pt x="0" y="1509604"/>
                  <a:pt x="1509604" y="0"/>
                  <a:pt x="3371794" y="0"/>
                </a:cubicBezTo>
                <a:close/>
              </a:path>
            </a:pathLst>
          </a:custGeom>
          <a:gradFill flip="none" rotWithShape="1">
            <a:gsLst>
              <a:gs pos="0">
                <a:schemeClr val="accent3">
                  <a:lumMod val="60000"/>
                  <a:lumOff val="40000"/>
                </a:schemeClr>
              </a:gs>
              <a:gs pos="100000">
                <a:schemeClr val="accent3">
                  <a:lumMod val="60000"/>
                  <a:lumOff val="40000"/>
                  <a:alpha val="0"/>
                </a:schemeClr>
              </a:gs>
            </a:gsLst>
            <a:lin ang="2700000" scaled="1"/>
            <a:tileRect/>
          </a:gradFill>
          <a:ln>
            <a:noFill/>
          </a:ln>
          <a:effectLst>
            <a:outerShdw blurRad="254000" dist="127000" dir="13500000" algn="br" rotWithShape="0">
              <a:schemeClr val="accent3">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grpSp>
        <p:nvGrpSpPr>
          <p:cNvPr id="2" name="OfficePLUSCoverBackgroundShape"/>
          <p:cNvGrpSpPr/>
          <p:nvPr/>
        </p:nvGrpSpPr>
        <p:grpSpPr>
          <a:xfrm>
            <a:off x="0" y="-3"/>
            <a:ext cx="12192001" cy="6858001"/>
            <a:chOff x="0" y="-3"/>
            <a:chExt cx="12192001" cy="6858001"/>
          </a:xfrm>
        </p:grpSpPr>
        <p:pic>
          <p:nvPicPr>
            <p:cNvPr id="151" name="Graphic 15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667000" y="-2667003"/>
              <a:ext cx="6858001" cy="12192001"/>
            </a:xfrm>
            <a:prstGeom prst="rect">
              <a:avLst/>
            </a:prstGeom>
          </p:spPr>
        </p:pic>
        <p:pic>
          <p:nvPicPr>
            <p:cNvPr id="152" name="Graphic 151"/>
            <p:cNvPicPr>
              <a:picLocks noChangeAspect="1"/>
            </p:cNvPicPr>
            <p:nvPr/>
          </p:nvPicPr>
          <p:blipFill>
            <a:blip r:embed="rId4">
              <a:alphaModFix amt="88000"/>
              <a:extLst>
                <a:ext uri="{96DAC541-7B7A-43D3-8B79-37D633B846F1}">
                  <asvg:svgBlip xmlns:asvg="http://schemas.microsoft.com/office/drawing/2016/SVG/main" r:embed="rId5"/>
                </a:ext>
              </a:extLst>
            </a:blip>
            <a:stretch>
              <a:fillRect/>
            </a:stretch>
          </p:blipFill>
          <p:spPr>
            <a:xfrm rot="10184756">
              <a:off x="1397835" y="3775213"/>
              <a:ext cx="929013" cy="1176750"/>
            </a:xfrm>
            <a:prstGeom prst="rect">
              <a:avLst/>
            </a:prstGeom>
          </p:spPr>
        </p:pic>
        <p:pic>
          <p:nvPicPr>
            <p:cNvPr id="153" name="Graphic 15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8608255" y="3142945"/>
              <a:ext cx="1466850" cy="1200150"/>
            </a:xfrm>
            <a:prstGeom prst="rect">
              <a:avLst/>
            </a:prstGeom>
          </p:spPr>
        </p:pic>
        <p:pic>
          <p:nvPicPr>
            <p:cNvPr id="154" name="Graphic 153"/>
            <p:cNvPicPr>
              <a:picLocks noChangeAspect="1"/>
            </p:cNvPicPr>
            <p:nvPr/>
          </p:nvPicPr>
          <p:blipFill>
            <a:blip r:embed="rId4">
              <a:alphaModFix amt="77000"/>
              <a:extLst>
                <a:ext uri="{96DAC541-7B7A-43D3-8B79-37D633B846F1}">
                  <asvg:svgBlip xmlns:asvg="http://schemas.microsoft.com/office/drawing/2016/SVG/main" r:embed="rId5"/>
                </a:ext>
              </a:extLst>
            </a:blip>
            <a:stretch>
              <a:fillRect/>
            </a:stretch>
          </p:blipFill>
          <p:spPr>
            <a:xfrm rot="10800000">
              <a:off x="2424169" y="289840"/>
              <a:ext cx="714375" cy="904875"/>
            </a:xfrm>
            <a:prstGeom prst="rect">
              <a:avLst/>
            </a:prstGeom>
          </p:spPr>
        </p:pic>
        <p:pic>
          <p:nvPicPr>
            <p:cNvPr id="155" name="Graphic 15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261787">
              <a:off x="10649539" y="5852842"/>
              <a:ext cx="468043" cy="592854"/>
            </a:xfrm>
            <a:prstGeom prst="rect">
              <a:avLst/>
            </a:prstGeom>
          </p:spPr>
        </p:pic>
        <p:pic>
          <p:nvPicPr>
            <p:cNvPr id="156" name="Graphic 155"/>
            <p:cNvPicPr>
              <a:picLocks noChangeAspect="1"/>
            </p:cNvPicPr>
            <p:nvPr/>
          </p:nvPicPr>
          <p:blipFill>
            <a:blip r:embed="rId6">
              <a:alphaModFix amt="81000"/>
              <a:extLst>
                <a:ext uri="{96DAC541-7B7A-43D3-8B79-37D633B846F1}">
                  <asvg:svgBlip xmlns:asvg="http://schemas.microsoft.com/office/drawing/2016/SVG/main" r:embed="rId7"/>
                </a:ext>
              </a:extLst>
            </a:blip>
            <a:stretch>
              <a:fillRect/>
            </a:stretch>
          </p:blipFill>
          <p:spPr>
            <a:xfrm rot="5400000" flipH="1">
              <a:off x="674635" y="5835379"/>
              <a:ext cx="1124881" cy="920357"/>
            </a:xfrm>
            <a:prstGeom prst="rect">
              <a:avLst/>
            </a:prstGeom>
          </p:spPr>
        </p:pic>
        <p:pic>
          <p:nvPicPr>
            <p:cNvPr id="157" name="Graphic 15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991603" y="1194715"/>
              <a:ext cx="949463" cy="776833"/>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 name="Group 1"/>
          <p:cNvGrpSpPr/>
          <p:nvPr/>
        </p:nvGrpSpPr>
        <p:grpSpPr>
          <a:xfrm>
            <a:off x="0" y="-3"/>
            <a:ext cx="12192001" cy="6858001"/>
            <a:chOff x="0" y="-3"/>
            <a:chExt cx="12192001" cy="6858001"/>
          </a:xfrm>
        </p:grpSpPr>
        <p:pic>
          <p:nvPicPr>
            <p:cNvPr id="151" name="Graphic 15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667000" y="-2667003"/>
              <a:ext cx="6858001" cy="12192001"/>
            </a:xfrm>
            <a:prstGeom prst="rect">
              <a:avLst/>
            </a:prstGeom>
          </p:spPr>
        </p:pic>
        <p:pic>
          <p:nvPicPr>
            <p:cNvPr id="152" name="Graphic 151"/>
            <p:cNvPicPr>
              <a:picLocks noChangeAspect="1"/>
            </p:cNvPicPr>
            <p:nvPr/>
          </p:nvPicPr>
          <p:blipFill>
            <a:blip r:embed="rId4">
              <a:alphaModFix amt="88000"/>
              <a:extLst>
                <a:ext uri="{96DAC541-7B7A-43D3-8B79-37D633B846F1}">
                  <asvg:svgBlip xmlns:asvg="http://schemas.microsoft.com/office/drawing/2016/SVG/main" r:embed="rId5"/>
                </a:ext>
              </a:extLst>
            </a:blip>
            <a:stretch>
              <a:fillRect/>
            </a:stretch>
          </p:blipFill>
          <p:spPr>
            <a:xfrm rot="10184756">
              <a:off x="1397835" y="3775213"/>
              <a:ext cx="929013" cy="1176750"/>
            </a:xfrm>
            <a:prstGeom prst="rect">
              <a:avLst/>
            </a:prstGeom>
          </p:spPr>
        </p:pic>
        <p:pic>
          <p:nvPicPr>
            <p:cNvPr id="153" name="Graphic 15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8608255" y="3142945"/>
              <a:ext cx="1466850" cy="1200150"/>
            </a:xfrm>
            <a:prstGeom prst="rect">
              <a:avLst/>
            </a:prstGeom>
          </p:spPr>
        </p:pic>
        <p:pic>
          <p:nvPicPr>
            <p:cNvPr id="154" name="Graphic 153"/>
            <p:cNvPicPr>
              <a:picLocks noChangeAspect="1"/>
            </p:cNvPicPr>
            <p:nvPr/>
          </p:nvPicPr>
          <p:blipFill>
            <a:blip r:embed="rId4">
              <a:alphaModFix amt="77000"/>
              <a:extLst>
                <a:ext uri="{96DAC541-7B7A-43D3-8B79-37D633B846F1}">
                  <asvg:svgBlip xmlns:asvg="http://schemas.microsoft.com/office/drawing/2016/SVG/main" r:embed="rId5"/>
                </a:ext>
              </a:extLst>
            </a:blip>
            <a:stretch>
              <a:fillRect/>
            </a:stretch>
          </p:blipFill>
          <p:spPr>
            <a:xfrm rot="10800000">
              <a:off x="2424169" y="289840"/>
              <a:ext cx="714375" cy="904875"/>
            </a:xfrm>
            <a:prstGeom prst="rect">
              <a:avLst/>
            </a:prstGeom>
          </p:spPr>
        </p:pic>
        <p:pic>
          <p:nvPicPr>
            <p:cNvPr id="155" name="Graphic 15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261787">
              <a:off x="10649539" y="5852842"/>
              <a:ext cx="468043" cy="592854"/>
            </a:xfrm>
            <a:prstGeom prst="rect">
              <a:avLst/>
            </a:prstGeom>
          </p:spPr>
        </p:pic>
        <p:pic>
          <p:nvPicPr>
            <p:cNvPr id="156" name="Graphic 155"/>
            <p:cNvPicPr>
              <a:picLocks noChangeAspect="1"/>
            </p:cNvPicPr>
            <p:nvPr/>
          </p:nvPicPr>
          <p:blipFill>
            <a:blip r:embed="rId6">
              <a:alphaModFix amt="81000"/>
              <a:extLst>
                <a:ext uri="{96DAC541-7B7A-43D3-8B79-37D633B846F1}">
                  <asvg:svgBlip xmlns:asvg="http://schemas.microsoft.com/office/drawing/2016/SVG/main" r:embed="rId7"/>
                </a:ext>
              </a:extLst>
            </a:blip>
            <a:stretch>
              <a:fillRect/>
            </a:stretch>
          </p:blipFill>
          <p:spPr>
            <a:xfrm rot="5400000" flipH="1">
              <a:off x="674635" y="5835379"/>
              <a:ext cx="1124881" cy="920357"/>
            </a:xfrm>
            <a:prstGeom prst="rect">
              <a:avLst/>
            </a:prstGeom>
          </p:spPr>
        </p:pic>
        <p:pic>
          <p:nvPicPr>
            <p:cNvPr id="157" name="Graphic 15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991603" y="1194715"/>
              <a:ext cx="949463" cy="776833"/>
            </a:xfrm>
            <a:prstGeom prst="rect">
              <a:avLst/>
            </a:prstGeom>
          </p:spPr>
        </p:pic>
      </p:grpSp>
      <p:sp>
        <p:nvSpPr>
          <p:cNvPr id="9801" name="Subtitle 9800"/>
          <p:cNvSpPr>
            <a:spLocks noGrp="1"/>
          </p:cNvSpPr>
          <p:nvPr>
            <p:ph type="subTitle" idx="1"/>
          </p:nvPr>
        </p:nvSpPr>
        <p:spPr>
          <a:xfrm>
            <a:off x="5706465" y="3237521"/>
            <a:ext cx="2911080" cy="466960"/>
          </a:xfrm>
          <a:prstGeom prst="roundRect">
            <a:avLst>
              <a:gd name="adj" fmla="val 50000"/>
            </a:avLst>
          </a:prstGeom>
          <a:solidFill>
            <a:schemeClr val="bg1"/>
          </a:solidFill>
          <a:ln>
            <a:solidFill>
              <a:schemeClr val="accent3"/>
            </a:solidFill>
          </a:ln>
        </p:spPr>
        <p:txBody>
          <a:bodyPr anchor="t">
            <a:normAutofit/>
          </a:bodyPr>
          <a:lstStyle>
            <a:lvl1pPr marL="0" indent="0" algn="ctr">
              <a:buNone/>
              <a:defRPr sz="1400" i="0" u="none">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2" name="Text Placeholder 11"/>
          <p:cNvSpPr>
            <a:spLocks noGrp="1"/>
          </p:cNvSpPr>
          <p:nvPr>
            <p:ph type="body" sz="quarter" idx="10" hasCustomPrompt="1"/>
          </p:nvPr>
        </p:nvSpPr>
        <p:spPr>
          <a:xfrm>
            <a:off x="5083665" y="4861390"/>
            <a:ext cx="4156680" cy="296271"/>
          </a:xfrm>
        </p:spPr>
        <p:txBody>
          <a:bodyPr vert="horz" anchor="ctr">
            <a:noAutofit/>
          </a:bodyPr>
          <a:lstStyle>
            <a:lvl1pPr marL="0" indent="0" algn="ctr">
              <a:buNone/>
              <a:defRPr sz="1500" b="0" i="0" u="none">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Text Placeholder 12"/>
          <p:cNvSpPr>
            <a:spLocks noGrp="1"/>
          </p:cNvSpPr>
          <p:nvPr>
            <p:ph type="body" sz="quarter" idx="11" hasCustomPrompt="1"/>
          </p:nvPr>
        </p:nvSpPr>
        <p:spPr>
          <a:xfrm>
            <a:off x="5083665" y="5276939"/>
            <a:ext cx="4156680" cy="296271"/>
          </a:xfrm>
        </p:spPr>
        <p:txBody>
          <a:bodyPr vert="horz" anchor="ctr">
            <a:noAutofit/>
          </a:bodyPr>
          <a:lstStyle>
            <a:lvl1pPr marL="0" indent="0" algn="ctr">
              <a:buNone/>
              <a:defRPr sz="1500" b="0" i="0" u="none">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Title 9801"/>
          <p:cNvSpPr>
            <a:spLocks noGrp="1"/>
          </p:cNvSpPr>
          <p:nvPr>
            <p:ph type="ctrTitle"/>
          </p:nvPr>
        </p:nvSpPr>
        <p:spPr>
          <a:xfrm>
            <a:off x="3289836" y="1311847"/>
            <a:ext cx="7744338" cy="1782876"/>
          </a:xfrm>
        </p:spPr>
        <p:txBody>
          <a:bodyPr anchor="b">
            <a:noAutofit/>
          </a:bodyPr>
          <a:lstStyle>
            <a:lvl1pPr algn="ctr">
              <a:defRPr sz="4800" i="0" u="none">
                <a:gradFill>
                  <a:gsLst>
                    <a:gs pos="100000">
                      <a:schemeClr val="accent2">
                        <a:lumMod val="91000"/>
                        <a:lumOff val="9000"/>
                      </a:schemeClr>
                    </a:gs>
                    <a:gs pos="0">
                      <a:schemeClr val="accent2">
                        <a:lumMod val="100000"/>
                      </a:schemeClr>
                    </a:gs>
                  </a:gsLst>
                  <a:lin ang="5400000" scaled="1"/>
                </a:gra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51" name="Graphic 250"/>
          <p:cNvPicPr>
            <a:picLocks noChangeAspect="1"/>
          </p:cNvPicPr>
          <p:nvPr/>
        </p:nvPicPr>
        <p:blipFill rotWithShape="1">
          <a:blip r:embed="rId2">
            <a:alphaModFix amt="77000"/>
            <a:extLst>
              <a:ext uri="{96DAC541-7B7A-43D3-8B79-37D633B846F1}">
                <asvg:svgBlip xmlns:asvg="http://schemas.microsoft.com/office/drawing/2016/SVG/main" r:embed="rId3"/>
              </a:ext>
            </a:extLst>
          </a:blip>
          <a:srcRect l="23982" t="23982"/>
          <a:stretch>
            <a:fillRect/>
          </a:stretch>
        </p:blipFill>
        <p:spPr>
          <a:xfrm rot="16200000">
            <a:off x="2667000" y="-2667000"/>
            <a:ext cx="6858001" cy="12192001"/>
          </a:xfrm>
          <a:prstGeom prst="rect">
            <a:avLst/>
          </a:prstGeom>
        </p:spPr>
      </p:pic>
      <p:sp>
        <p:nvSpPr>
          <p:cNvPr id="20" name="Title 19"/>
          <p:cNvSpPr>
            <a:spLocks noGrp="1"/>
          </p:cNvSpPr>
          <p:nvPr>
            <p:ph type="title"/>
          </p:nvPr>
        </p:nvSpPr>
        <p:spPr>
          <a:xfrm>
            <a:off x="5215626" y="2243552"/>
            <a:ext cx="4442135" cy="895350"/>
          </a:xfrm>
        </p:spPr>
        <p:txBody>
          <a:bodyPr anchor="b">
            <a:normAutofit/>
          </a:bodyPr>
          <a:lstStyle>
            <a:lvl1pPr algn="l">
              <a:defRPr sz="2400" b="1">
                <a:solidFill>
                  <a:schemeClr val="accent1"/>
                </a:solidFill>
              </a:defRPr>
            </a:lvl1pPr>
          </a:lstStyle>
          <a:p>
            <a:r>
              <a:rPr lang="zh-CN" altLang="en-US"/>
              <a:t>单击此处编辑母版标题样式</a:t>
            </a:r>
            <a:endParaRPr lang="zh-CN" altLang="en-US" dirty="0"/>
          </a:p>
        </p:txBody>
      </p:sp>
      <p:sp>
        <p:nvSpPr>
          <p:cNvPr id="21" name="Text Placeholder 20"/>
          <p:cNvSpPr>
            <a:spLocks noGrp="1"/>
          </p:cNvSpPr>
          <p:nvPr>
            <p:ph type="body" idx="1"/>
          </p:nvPr>
        </p:nvSpPr>
        <p:spPr>
          <a:xfrm>
            <a:off x="5216742" y="3138902"/>
            <a:ext cx="4442135" cy="1015623"/>
          </a:xfrm>
        </p:spPr>
        <p:txBody>
          <a:bodyPr anchor="t">
            <a:normAutofit/>
          </a:bodyPr>
          <a:lstStyle>
            <a:lvl1pPr marL="0" indent="0" algn="l">
              <a:lnSpc>
                <a:spcPct val="100000"/>
              </a:lnSpc>
              <a:buNone/>
              <a:defRPr sz="11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989F16-860C-4519-BA43-D6C042E68F37}" type="slidenum">
              <a:rPr lang="zh-CN" altLang="en-US" smtClean="0"/>
            </a:fld>
            <a:endParaRPr lang="zh-CN" altLang="en-US"/>
          </a:p>
        </p:txBody>
      </p:sp>
      <p:sp>
        <p:nvSpPr>
          <p:cNvPr id="6" name="Title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Content Placeholder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末尾幻灯片">
    <p:spTree>
      <p:nvGrpSpPr>
        <p:cNvPr id="1" name=""/>
        <p:cNvGrpSpPr/>
        <p:nvPr/>
      </p:nvGrpSpPr>
      <p:grpSpPr>
        <a:xfrm>
          <a:off x="0" y="0"/>
          <a:ext cx="0" cy="0"/>
          <a:chOff x="0" y="0"/>
          <a:chExt cx="0" cy="0"/>
        </a:xfrm>
      </p:grpSpPr>
      <p:pic>
        <p:nvPicPr>
          <p:cNvPr id="216" name="Graphic 215"/>
          <p:cNvPicPr>
            <a:picLocks noChangeAspect="1"/>
          </p:cNvPicPr>
          <p:nvPr/>
        </p:nvPicPr>
        <p:blipFill rotWithShape="1">
          <a:blip r:embed="rId2">
            <a:extLst>
              <a:ext uri="{96DAC541-7B7A-43D3-8B79-37D633B846F1}">
                <asvg:svgBlip xmlns:asvg="http://schemas.microsoft.com/office/drawing/2016/SVG/main" r:embed="rId3"/>
              </a:ext>
            </a:extLst>
          </a:blip>
          <a:srcRect l="16498" b="16498"/>
          <a:stretch>
            <a:fillRect/>
          </a:stretch>
        </p:blipFill>
        <p:spPr>
          <a:xfrm rot="16200000">
            <a:off x="2667000" y="-2667003"/>
            <a:ext cx="6858001" cy="12192001"/>
          </a:xfrm>
          <a:prstGeom prst="rect">
            <a:avLst/>
          </a:prstGeom>
        </p:spPr>
      </p:pic>
      <p:sp>
        <p:nvSpPr>
          <p:cNvPr id="13" name="Title 12"/>
          <p:cNvSpPr>
            <a:spLocks noGrp="1"/>
          </p:cNvSpPr>
          <p:nvPr>
            <p:ph type="ctrTitle" hasCustomPrompt="1"/>
          </p:nvPr>
        </p:nvSpPr>
        <p:spPr>
          <a:xfrm>
            <a:off x="6473371" y="1907267"/>
            <a:ext cx="3312130" cy="1087683"/>
          </a:xfrm>
        </p:spPr>
        <p:txBody>
          <a:bodyPr anchor="b">
            <a:normAutofit/>
          </a:bodyPr>
          <a:lstStyle>
            <a:lvl1pPr marL="0" indent="0" algn="r">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15" name="Text Placeholder 14"/>
          <p:cNvSpPr>
            <a:spLocks noGrp="1"/>
          </p:cNvSpPr>
          <p:nvPr>
            <p:ph type="body" sz="quarter" idx="18" hasCustomPrompt="1"/>
          </p:nvPr>
        </p:nvSpPr>
        <p:spPr>
          <a:xfrm>
            <a:off x="6473371" y="3669671"/>
            <a:ext cx="3312130" cy="310871"/>
          </a:xfrm>
        </p:spPr>
        <p:txBody>
          <a:bodyPr vert="horz" lIns="91440" tIns="45720" rIns="91440" bIns="45720" rtlCol="0">
            <a:normAutofit/>
          </a:bodyPr>
          <a:lstStyle>
            <a:lvl1pPr marL="0" indent="0" algn="r">
              <a:buNone/>
              <a:defRPr lang="zh-CN" altLang="en-US" sz="15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Text Placeholder 5"/>
          <p:cNvSpPr>
            <a:spLocks noGrp="1"/>
          </p:cNvSpPr>
          <p:nvPr>
            <p:ph type="body" sz="quarter" idx="10" hasCustomPrompt="1"/>
          </p:nvPr>
        </p:nvSpPr>
        <p:spPr>
          <a:xfrm>
            <a:off x="6473371" y="3373400"/>
            <a:ext cx="3312130" cy="296271"/>
          </a:xfrm>
        </p:spPr>
        <p:txBody>
          <a:bodyPr vert="horz" anchor="ctr">
            <a:noAutofit/>
          </a:bodyPr>
          <a:lstStyle>
            <a:lvl1pPr marL="0" indent="0" algn="r">
              <a:buNone/>
              <a:defRPr sz="15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1027"/>
          <p:cNvSpPr>
            <a:spLocks noGrp="1"/>
          </p:cNvSpPr>
          <p:nvPr>
            <p:ph type="dt" sz="half" idx="10"/>
          </p:nvPr>
        </p:nvSpPr>
        <p:spPr/>
        <p:txBody>
          <a:bodyPr/>
          <a:lstStyle>
            <a:lvl1pPr>
              <a:defRPr/>
            </a:lvl1pPr>
          </a:lstStyle>
          <a:p>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4C707897-439B-424A-8737-BF5D494C449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75000"/>
                <a:lumOff val="25000"/>
              </a:schemeClr>
            </a:gs>
            <a:gs pos="56000">
              <a:schemeClr val="accent2">
                <a:lumMod val="60000"/>
                <a:lumOff val="40000"/>
                <a:alpha val="0"/>
              </a:schemeClr>
            </a:gs>
            <a:gs pos="0">
              <a:schemeClr val="accent2">
                <a:lumMod val="25000"/>
                <a:lumOff val="75000"/>
              </a:schemeClr>
            </a:gs>
            <a:gs pos="37000">
              <a:schemeClr val="accent2">
                <a:lumMod val="60000"/>
                <a:lumOff val="40000"/>
                <a:alpha val="0"/>
              </a:schemeClr>
            </a:gs>
          </a:gsLst>
          <a:lin ang="96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C273F-B49E-48B5-88AF-5F2334E29F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89F16-860C-4519-BA43-D6C042E68F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lumOff val="25000"/>
              </a:schemeClr>
            </a:gs>
            <a:gs pos="56000">
              <a:schemeClr val="accent2">
                <a:lumMod val="60000"/>
                <a:lumOff val="40000"/>
                <a:alpha val="0"/>
              </a:schemeClr>
            </a:gs>
            <a:gs pos="0">
              <a:schemeClr val="accent2">
                <a:lumMod val="25000"/>
                <a:lumOff val="75000"/>
              </a:schemeClr>
            </a:gs>
            <a:gs pos="37000">
              <a:schemeClr val="accent2">
                <a:lumMod val="60000"/>
                <a:lumOff val="40000"/>
                <a:alpha val="0"/>
              </a:schemeClr>
            </a:gs>
          </a:gsLst>
          <a:lin ang="9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Text Placeholder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cxnSp>
        <p:nvCxnSpPr>
          <p:cNvPr id="7" name="Straight Connector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2FC273F-B49E-48B5-88AF-5F2334E29FC6}" type="datetimeFigureOut">
              <a:rPr lang="zh-CN" altLang="en-US" smtClean="0"/>
            </a:fld>
            <a:endParaRPr lang="zh-CN" altLang="en-US"/>
          </a:p>
        </p:txBody>
      </p:sp>
      <p:sp>
        <p:nvSpPr>
          <p:cNvPr id="9" name="Footer Placeholder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zh-CN" altLang="en-US"/>
          </a:p>
        </p:txBody>
      </p:sp>
      <p:sp>
        <p:nvSpPr>
          <p:cNvPr id="10" name="Slide Number Placeholder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8C989F16-860C-4519-BA43-D6C042E68F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3.png"/><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web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7.GIF"/><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0.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9.png"/><Relationship Id="rId3" Type="http://schemas.openxmlformats.org/officeDocument/2006/relationships/tags" Target="../tags/tag5.xml"/><Relationship Id="rId2" Type="http://schemas.openxmlformats.org/officeDocument/2006/relationships/image" Target="../media/image8.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11.png"/><Relationship Id="rId3" Type="http://schemas.openxmlformats.org/officeDocument/2006/relationships/tags" Target="../tags/tag10.xml"/><Relationship Id="rId2" Type="http://schemas.openxmlformats.org/officeDocument/2006/relationships/image" Target="../media/image10.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7.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096000" y="3632586"/>
            <a:ext cx="4156680" cy="296271"/>
          </a:xfrm>
        </p:spPr>
        <p:txBody>
          <a:bodyPr/>
          <a:lstStyle/>
          <a:p>
            <a:r>
              <a:rPr lang="zh-CN" altLang="en-US" dirty="0"/>
              <a:t>电控组</a:t>
            </a:r>
            <a:endParaRPr lang="zh-CN" altLang="en-US" dirty="0"/>
          </a:p>
        </p:txBody>
      </p:sp>
      <p:sp>
        <p:nvSpPr>
          <p:cNvPr id="5" name="标题 4"/>
          <p:cNvSpPr>
            <a:spLocks noGrp="1"/>
          </p:cNvSpPr>
          <p:nvPr>
            <p:ph type="ctrTitle"/>
          </p:nvPr>
        </p:nvSpPr>
        <p:spPr>
          <a:xfrm>
            <a:off x="3574508" y="1646124"/>
            <a:ext cx="7744338" cy="1782876"/>
          </a:xfrm>
        </p:spPr>
        <p:txBody>
          <a:bodyPr/>
          <a:lstStyle/>
          <a:p>
            <a:r>
              <a:rPr lang="zh-CN" altLang="en-US" sz="8800" dirty="0"/>
              <a:t>工作汇总</a:t>
            </a:r>
            <a:endParaRPr lang="zh-CN" altLang="en-US" sz="8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710" y="1105522"/>
            <a:ext cx="11256580" cy="5077460"/>
          </a:xfrm>
          <a:prstGeom prst="rect">
            <a:avLst/>
          </a:prstGeom>
          <a:noFill/>
        </p:spPr>
        <p:txBody>
          <a:bodyPr wrap="square">
            <a:spAutoFit/>
          </a:bodyPr>
          <a:lstStyle/>
          <a:p>
            <a:pPr marL="342900" indent="-342900">
              <a:buAutoNum type="arabicPeriod"/>
            </a:pPr>
            <a:r>
              <a:rPr lang="zh-CN" altLang="en-US" sz="1800" dirty="0"/>
              <a:t>进度</a:t>
            </a:r>
            <a:r>
              <a:rPr lang="en-US" altLang="zh-CN" sz="1800" dirty="0"/>
              <a:t>:</a:t>
            </a:r>
            <a:endParaRPr lang="en-US" altLang="zh-CN" dirty="0"/>
          </a:p>
          <a:p>
            <a:r>
              <a:rPr lang="zh-CN" altLang="en-US" sz="1800" dirty="0"/>
              <a:t>现在已经完成了静止模式，在做失控检测和打滑检测，最近要去报销要写表格那些</a:t>
            </a:r>
            <a:endParaRPr lang="zh-CN" altLang="en-US" sz="1800" dirty="0"/>
          </a:p>
          <a:p>
            <a:endParaRPr lang="en-US" altLang="zh-CN" sz="1800" dirty="0"/>
          </a:p>
          <a:p>
            <a:r>
              <a:rPr lang="en-US" altLang="zh-CN" sz="1800" dirty="0"/>
              <a:t>2.</a:t>
            </a:r>
            <a:r>
              <a:rPr lang="zh-CN" altLang="en-US" sz="1800" dirty="0"/>
              <a:t>遇到的问题</a:t>
            </a:r>
            <a:r>
              <a:rPr lang="en-US" altLang="zh-CN" sz="1800" dirty="0"/>
              <a:t>+</a:t>
            </a:r>
            <a:r>
              <a:rPr lang="zh-CN" altLang="en-US" sz="1800" dirty="0"/>
              <a:t>解决方案</a:t>
            </a:r>
            <a:r>
              <a:rPr lang="en-US" altLang="zh-CN" sz="1800" dirty="0"/>
              <a:t>:</a:t>
            </a:r>
            <a:br>
              <a:rPr lang="en-US" altLang="zh-CN" sz="1800" dirty="0"/>
            </a:br>
            <a:r>
              <a:rPr lang="zh-CN" altLang="en-US" sz="1800" dirty="0"/>
              <a:t>抱死模式算是复现出来了，还在学习打滑检测并进行实验，暂时没遇到什么卡着的地方</a:t>
            </a:r>
            <a:endParaRPr lang="en-US" altLang="zh-CN" dirty="0"/>
          </a:p>
          <a:p>
            <a:r>
              <a:rPr lang="zh-CN" altLang="en-US" sz="1800" dirty="0"/>
              <a:t>解决：</a:t>
            </a:r>
            <a:endParaRPr lang="en-US" altLang="zh-CN" sz="1800" dirty="0"/>
          </a:p>
          <a:p>
            <a:r>
              <a:rPr lang="zh-CN" altLang="en-US" dirty="0"/>
              <a:t>完善了一部分平衡代码</a:t>
            </a:r>
            <a:endParaRPr lang="en-US" altLang="zh-CN" dirty="0"/>
          </a:p>
          <a:p>
            <a:endParaRPr lang="en-US" altLang="zh-CN" sz="1800" dirty="0"/>
          </a:p>
          <a:p>
            <a:r>
              <a:rPr lang="en-US" altLang="zh-CN" sz="1800" dirty="0"/>
              <a:t>3.</a:t>
            </a:r>
            <a:r>
              <a:rPr lang="zh-CN" altLang="en-US" sz="1800" dirty="0"/>
              <a:t>下一阶段计划</a:t>
            </a:r>
            <a:r>
              <a:rPr lang="en-US" altLang="zh-CN" sz="1800" dirty="0"/>
              <a:t>+</a:t>
            </a:r>
            <a:r>
              <a:rPr lang="zh-CN" altLang="en-US" sz="1800" dirty="0"/>
              <a:t>预测能够做到的程度</a:t>
            </a:r>
            <a:r>
              <a:rPr lang="en-US" altLang="zh-CN" sz="1800" dirty="0"/>
              <a:t>:</a:t>
            </a:r>
            <a:endParaRPr lang="en-US" altLang="zh-CN" sz="1800" dirty="0"/>
          </a:p>
          <a:p>
            <a:r>
              <a:rPr lang="zh-CN" altLang="en-US" dirty="0"/>
              <a:t>预计时间：</a:t>
            </a:r>
            <a:r>
              <a:rPr lang="en-US" altLang="zh-CN" dirty="0"/>
              <a:t>3-4</a:t>
            </a:r>
            <a:r>
              <a:rPr lang="zh-CN" altLang="en-US" dirty="0"/>
              <a:t>天</a:t>
            </a:r>
            <a:endParaRPr lang="en-US" altLang="zh-CN" dirty="0"/>
          </a:p>
          <a:p>
            <a:r>
              <a:rPr lang="zh-CN" altLang="en-US" dirty="0"/>
              <a:t>下周安排：解决该问题和等待安排的任务，完善平衡代码</a:t>
            </a:r>
            <a:endParaRPr lang="en-US" altLang="zh-CN" dirty="0"/>
          </a:p>
          <a:p>
            <a:endParaRPr lang="en-US" altLang="zh-CN" sz="1800" dirty="0"/>
          </a:p>
          <a:p>
            <a:endParaRPr lang="en-US" altLang="zh-CN" sz="1800" dirty="0"/>
          </a:p>
          <a:p>
            <a:endParaRPr lang="en-US" altLang="zh-CN" sz="1800" dirty="0"/>
          </a:p>
          <a:p>
            <a:endParaRPr lang="en-US" altLang="zh-CN" dirty="0"/>
          </a:p>
          <a:p>
            <a:endParaRPr lang="en-US" altLang="zh-CN" sz="1800" dirty="0"/>
          </a:p>
          <a:p>
            <a:endParaRPr lang="en-US" altLang="zh-CN" dirty="0"/>
          </a:p>
          <a:p>
            <a:endParaRPr lang="zh-CN" altLang="en-US" sz="1800" dirty="0"/>
          </a:p>
        </p:txBody>
      </p:sp>
      <p:sp>
        <p:nvSpPr>
          <p:cNvPr id="4" name="文本框 3"/>
          <p:cNvSpPr txBox="1"/>
          <p:nvPr/>
        </p:nvSpPr>
        <p:spPr>
          <a:xfrm>
            <a:off x="4611286" y="351715"/>
            <a:ext cx="6096000" cy="369332"/>
          </a:xfrm>
          <a:prstGeom prst="rect">
            <a:avLst/>
          </a:prstGeom>
          <a:noFill/>
        </p:spPr>
        <p:txBody>
          <a:bodyPr wrap="square">
            <a:spAutoFit/>
          </a:bodyPr>
          <a:lstStyle/>
          <a:p>
            <a:r>
              <a:rPr lang="zh-CN" altLang="en-US" dirty="0"/>
              <a:t>周钧浩  电控组 软件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标题 3073"/>
          <p:cNvSpPr>
            <a:spLocks noGrp="1" noChangeArrowheads="1"/>
          </p:cNvSpPr>
          <p:nvPr>
            <p:ph type="ctrTitle"/>
          </p:nvPr>
        </p:nvSpPr>
        <p:spPr>
          <a:xfrm>
            <a:off x="2209800" y="2130426"/>
            <a:ext cx="7772400" cy="1470025"/>
          </a:xfrm>
        </p:spPr>
        <p:txBody>
          <a:bodyPr anchor="ctr"/>
          <a:lstStyle/>
          <a:p>
            <a:endParaRPr lang="zh-CN" altLang="zh-CN" sz="4400"/>
          </a:p>
        </p:txBody>
      </p:sp>
      <p:sp>
        <p:nvSpPr>
          <p:cNvPr id="2050" name="副标题 3074"/>
          <p:cNvSpPr>
            <a:spLocks noGrp="1" noChangeArrowheads="1"/>
          </p:cNvSpPr>
          <p:nvPr>
            <p:ph type="subTitle" idx="1"/>
          </p:nvPr>
        </p:nvSpPr>
        <p:spPr>
          <a:xfrm>
            <a:off x="2895600" y="3886200"/>
            <a:ext cx="6400800" cy="1752600"/>
          </a:xfrm>
        </p:spPr>
        <p:txBody>
          <a:bodyPr/>
          <a:lstStyle/>
          <a:p>
            <a:endParaRPr lang="zh-CN" altLang="zh-CN" sz="3200"/>
          </a:p>
        </p:txBody>
      </p:sp>
      <p:pic>
        <p:nvPicPr>
          <p:cNvPr id="2051" name="图片 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93188" y="0"/>
            <a:ext cx="12098812" cy="695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3743" y="2219022"/>
            <a:ext cx="4804968" cy="923330"/>
          </a:xfrm>
          <a:prstGeom prst="rect">
            <a:avLst/>
          </a:prstGeom>
          <a:noFill/>
        </p:spPr>
        <p:txBody>
          <a:bodyPr wrap="square" rtlCol="0">
            <a:spAutoFit/>
          </a:bodyPr>
          <a:lstStyle/>
          <a:p>
            <a:r>
              <a:rPr lang="zh-CN" altLang="en-US" dirty="0"/>
              <a:t>目前没遇到什么问题，英雄分电板完成下周任务</a:t>
            </a:r>
            <a:r>
              <a:rPr lang="en-US" altLang="zh-CN" dirty="0"/>
              <a:t>:</a:t>
            </a:r>
            <a:r>
              <a:rPr lang="zh-CN" altLang="en-US" dirty="0"/>
              <a:t>设计平衡步兵的分电板，组装好哨兵的部件并检查问题，负责新生的硬件培训</a:t>
            </a:r>
            <a:endParaRPr lang="zh-CN" altLang="en-US" dirty="0"/>
          </a:p>
        </p:txBody>
      </p:sp>
      <p:sp>
        <p:nvSpPr>
          <p:cNvPr id="3" name="文本框 2"/>
          <p:cNvSpPr txBox="1"/>
          <p:nvPr/>
        </p:nvSpPr>
        <p:spPr>
          <a:xfrm>
            <a:off x="1520117" y="629014"/>
            <a:ext cx="3878920" cy="369332"/>
          </a:xfrm>
          <a:prstGeom prst="rect">
            <a:avLst/>
          </a:prstGeom>
          <a:noFill/>
        </p:spPr>
        <p:txBody>
          <a:bodyPr wrap="square" rtlCol="0">
            <a:spAutoFit/>
          </a:bodyPr>
          <a:lstStyle/>
          <a:p>
            <a:r>
              <a:rPr lang="zh-CN" altLang="en-US" dirty="0"/>
              <a:t>潘东旭 电控硬件</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9801" y="1065321"/>
            <a:ext cx="10830553" cy="6740307"/>
          </a:xfrm>
          <a:prstGeom prst="rect">
            <a:avLst/>
          </a:prstGeom>
          <a:noFill/>
        </p:spPr>
        <p:txBody>
          <a:bodyPr wrap="square">
            <a:spAutoFit/>
          </a:bodyPr>
          <a:lstStyle/>
          <a:p>
            <a:pPr marL="342900" indent="-342900">
              <a:buAutoNum type="arabicPeriod"/>
            </a:pPr>
            <a:r>
              <a:rPr lang="zh-CN" altLang="en-US" sz="1800" dirty="0"/>
              <a:t>进度</a:t>
            </a:r>
            <a:r>
              <a:rPr lang="en-US" altLang="zh-CN" sz="1800" dirty="0"/>
              <a:t>:</a:t>
            </a:r>
            <a:endParaRPr lang="en-US" altLang="zh-CN" sz="1800" dirty="0"/>
          </a:p>
          <a:p>
            <a:endParaRPr lang="en-US" altLang="zh-CN" dirty="0"/>
          </a:p>
          <a:p>
            <a:r>
              <a:rPr lang="zh-CN" altLang="en-US" sz="1800" dirty="0"/>
              <a:t>上周完成</a:t>
            </a:r>
            <a:r>
              <a:rPr lang="zh-CN" altLang="en-US" dirty="0"/>
              <a:t>使用</a:t>
            </a:r>
            <a:r>
              <a:rPr lang="en-US" altLang="zh-CN" dirty="0"/>
              <a:t>A</a:t>
            </a:r>
            <a:r>
              <a:rPr lang="zh-CN" altLang="en-US" dirty="0"/>
              <a:t>板驱动超声波模块，误差为两厘米</a:t>
            </a:r>
            <a:endParaRPr lang="en-US" altLang="zh-CN" dirty="0"/>
          </a:p>
          <a:p>
            <a:r>
              <a:rPr lang="zh-CN" altLang="en-US" dirty="0"/>
              <a:t>哨兵自动化打算使用</a:t>
            </a:r>
            <a:r>
              <a:rPr lang="en-US" altLang="zh-CN" dirty="0" err="1"/>
              <a:t>dwa</a:t>
            </a:r>
            <a:r>
              <a:rPr lang="zh-CN" altLang="en-US" dirty="0"/>
              <a:t>算法进行轨迹规划</a:t>
            </a:r>
            <a:br>
              <a:rPr lang="en-US" altLang="zh-CN" sz="1800" dirty="0"/>
            </a:br>
            <a:endParaRPr lang="en-US" altLang="zh-CN" sz="1800" dirty="0"/>
          </a:p>
          <a:p>
            <a:r>
              <a:rPr lang="en-US" altLang="zh-CN" sz="1800" dirty="0"/>
              <a:t>2.</a:t>
            </a:r>
            <a:r>
              <a:rPr lang="zh-CN" altLang="en-US" sz="1800" dirty="0"/>
              <a:t>遇到的问题</a:t>
            </a:r>
            <a:r>
              <a:rPr lang="en-US" altLang="zh-CN" sz="1800" dirty="0"/>
              <a:t>:</a:t>
            </a:r>
            <a:br>
              <a:rPr lang="en-US" altLang="zh-CN" sz="1800" dirty="0"/>
            </a:br>
            <a:r>
              <a:rPr lang="zh-CN" altLang="en-US" sz="1800" dirty="0"/>
              <a:t>一、陀螺仪温漂很严重，导致无法使用陀螺仪进行定位</a:t>
            </a:r>
            <a:r>
              <a:rPr lang="en-US" altLang="zh-CN" sz="1800" dirty="0"/>
              <a:t>yaw</a:t>
            </a:r>
            <a:r>
              <a:rPr lang="zh-CN" altLang="en-US" sz="1800" dirty="0"/>
              <a:t>轴角度</a:t>
            </a:r>
            <a:endParaRPr lang="en-US" altLang="zh-CN" sz="1800" dirty="0"/>
          </a:p>
          <a:p>
            <a:r>
              <a:rPr lang="zh-CN" altLang="en-US" dirty="0"/>
              <a:t>二、麦轮运动学解算不出来</a:t>
            </a:r>
            <a:endParaRPr lang="en-US" altLang="zh-CN" sz="1800" dirty="0"/>
          </a:p>
          <a:p>
            <a:endParaRPr lang="en-US" altLang="zh-CN" sz="1800" dirty="0"/>
          </a:p>
          <a:p>
            <a:r>
              <a:rPr lang="zh-CN" altLang="en-US" dirty="0"/>
              <a:t>解决：</a:t>
            </a:r>
            <a:endParaRPr lang="en-US" altLang="zh-CN" dirty="0"/>
          </a:p>
          <a:p>
            <a:r>
              <a:rPr lang="zh-CN" altLang="en-US" sz="1800" dirty="0"/>
              <a:t>一、可能得重新购买一个陀螺仪，或者再陀螺仪基础上使用磁力计进行定位</a:t>
            </a:r>
            <a:endParaRPr lang="en-US" altLang="zh-CN" sz="1800" dirty="0"/>
          </a:p>
          <a:p>
            <a:r>
              <a:rPr lang="zh-CN" altLang="en-US" sz="1800" dirty="0"/>
              <a:t>二、交给机械组解算</a:t>
            </a:r>
            <a:endParaRPr lang="en-US" altLang="zh-CN" sz="1800" dirty="0"/>
          </a:p>
          <a:p>
            <a:endParaRPr lang="en-US" altLang="zh-CN" sz="1800" dirty="0"/>
          </a:p>
          <a:p>
            <a:r>
              <a:rPr lang="en-US" altLang="zh-CN" sz="1800" dirty="0"/>
              <a:t>3.</a:t>
            </a:r>
            <a:r>
              <a:rPr lang="zh-CN" altLang="en-US" sz="1800" dirty="0"/>
              <a:t>下一阶段计划</a:t>
            </a:r>
            <a:r>
              <a:rPr lang="en-US" altLang="zh-CN" sz="1800" dirty="0"/>
              <a:t>:</a:t>
            </a:r>
            <a:endParaRPr lang="en-US" altLang="zh-CN" sz="1800" dirty="0"/>
          </a:p>
          <a:p>
            <a:r>
              <a:rPr lang="zh-CN" altLang="en-US" sz="1800" dirty="0"/>
              <a:t>一、尝试驱动哨兵进行检验</a:t>
            </a:r>
            <a:r>
              <a:rPr lang="en-US" altLang="zh-CN" sz="1800" dirty="0" err="1"/>
              <a:t>dwa</a:t>
            </a:r>
            <a:r>
              <a:rPr lang="zh-CN" altLang="en-US" sz="1800" dirty="0"/>
              <a:t>算法</a:t>
            </a:r>
            <a:br>
              <a:rPr lang="en-US" altLang="zh-CN" sz="1800" dirty="0"/>
            </a:br>
            <a:endParaRPr lang="en-US" altLang="zh-CN" sz="1800" dirty="0"/>
          </a:p>
          <a:p>
            <a:endParaRPr lang="en-US" altLang="zh-CN" dirty="0"/>
          </a:p>
          <a:p>
            <a:endParaRPr lang="en-US" altLang="zh-CN" sz="1800" dirty="0"/>
          </a:p>
          <a:p>
            <a:endParaRPr lang="en-US" altLang="zh-CN" sz="1800" dirty="0"/>
          </a:p>
          <a:p>
            <a:endParaRPr lang="en-US" altLang="zh-CN" sz="1800" dirty="0"/>
          </a:p>
          <a:p>
            <a:endParaRPr lang="en-US" altLang="zh-CN" dirty="0"/>
          </a:p>
          <a:p>
            <a:endParaRPr lang="en-US" altLang="zh-CN" sz="1800" dirty="0"/>
          </a:p>
          <a:p>
            <a:endParaRPr lang="en-US" altLang="zh-CN" dirty="0"/>
          </a:p>
          <a:p>
            <a:endParaRPr lang="zh-CN" altLang="en-US" sz="1800" dirty="0"/>
          </a:p>
        </p:txBody>
      </p:sp>
      <p:sp>
        <p:nvSpPr>
          <p:cNvPr id="5" name="文本框 4"/>
          <p:cNvSpPr txBox="1"/>
          <p:nvPr/>
        </p:nvSpPr>
        <p:spPr>
          <a:xfrm>
            <a:off x="4755542" y="373279"/>
            <a:ext cx="6096000" cy="369332"/>
          </a:xfrm>
          <a:prstGeom prst="rect">
            <a:avLst/>
          </a:prstGeom>
          <a:noFill/>
        </p:spPr>
        <p:txBody>
          <a:bodyPr wrap="square">
            <a:spAutoFit/>
          </a:bodyPr>
          <a:lstStyle/>
          <a:p>
            <a:r>
              <a:rPr lang="zh-CN" altLang="en-US" dirty="0"/>
              <a:t>刘可 电控组 软件</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8249" y="1098505"/>
            <a:ext cx="4097741" cy="3228879"/>
          </a:xfrm>
          <a:prstGeom prst="rect">
            <a:avLst/>
          </a:prstGeom>
        </p:spPr>
      </p:pic>
      <p:sp>
        <p:nvSpPr>
          <p:cNvPr id="8" name="文本框 7"/>
          <p:cNvSpPr txBox="1"/>
          <p:nvPr/>
        </p:nvSpPr>
        <p:spPr>
          <a:xfrm>
            <a:off x="3110125" y="594069"/>
            <a:ext cx="4973870" cy="366925"/>
          </a:xfrm>
          <a:prstGeom prst="rect">
            <a:avLst/>
          </a:prstGeom>
          <a:noFill/>
        </p:spPr>
        <p:txBody>
          <a:bodyPr wrap="square" rtlCol="0">
            <a:spAutoFit/>
          </a:bodyPr>
          <a:lstStyle/>
          <a:p>
            <a:r>
              <a:rPr lang="zh-CN" altLang="en-US" dirty="0"/>
              <a:t>哨兵自动巡航算法</a:t>
            </a:r>
            <a:r>
              <a:rPr lang="en-US" altLang="zh-CN" dirty="0"/>
              <a:t>DWA</a:t>
            </a:r>
            <a:endParaRPr lang="zh-CN" altLang="en-US" dirty="0"/>
          </a:p>
        </p:txBody>
      </p:sp>
      <p:sp>
        <p:nvSpPr>
          <p:cNvPr id="9" name="文本框 8"/>
          <p:cNvSpPr txBox="1"/>
          <p:nvPr/>
        </p:nvSpPr>
        <p:spPr>
          <a:xfrm>
            <a:off x="821213" y="1322094"/>
            <a:ext cx="6377503" cy="2585323"/>
          </a:xfrm>
          <a:prstGeom prst="rect">
            <a:avLst/>
          </a:prstGeom>
          <a:noFill/>
        </p:spPr>
        <p:txBody>
          <a:bodyPr wrap="square" rtlCol="0">
            <a:spAutoFit/>
          </a:bodyPr>
          <a:lstStyle/>
          <a:p>
            <a:r>
              <a:rPr lang="zh-CN" altLang="en-US" dirty="0"/>
              <a:t>对下一时刻速度从</a:t>
            </a:r>
            <a:r>
              <a:rPr lang="en-US" altLang="zh-CN" dirty="0"/>
              <a:t>0</a:t>
            </a:r>
            <a:r>
              <a:rPr lang="zh-CN" altLang="en-US" dirty="0"/>
              <a:t>到</a:t>
            </a:r>
            <a:r>
              <a:rPr lang="en-US" altLang="zh-CN" dirty="0"/>
              <a:t>x</a:t>
            </a:r>
            <a:r>
              <a:rPr lang="zh-CN" altLang="en-US" dirty="0"/>
              <a:t>和方向从</a:t>
            </a:r>
            <a:r>
              <a:rPr lang="en-US" altLang="zh-CN" dirty="0"/>
              <a:t>0</a:t>
            </a:r>
            <a:r>
              <a:rPr lang="zh-CN" altLang="en-US" dirty="0"/>
              <a:t>到</a:t>
            </a:r>
            <a:r>
              <a:rPr lang="en-US" altLang="zh-CN" dirty="0"/>
              <a:t>360</a:t>
            </a:r>
            <a:r>
              <a:rPr lang="zh-CN" altLang="en-US"/>
              <a:t>度遍历进行</a:t>
            </a:r>
            <a:r>
              <a:rPr lang="zh-CN" altLang="en-US" dirty="0"/>
              <a:t>轨迹预测然后评分</a:t>
            </a:r>
            <a:endParaRPr lang="en-US" altLang="zh-CN" dirty="0"/>
          </a:p>
          <a:p>
            <a:r>
              <a:rPr lang="zh-CN" altLang="en-US" dirty="0"/>
              <a:t>评分标准：</a:t>
            </a:r>
            <a:endParaRPr lang="en-US" altLang="zh-CN" dirty="0"/>
          </a:p>
          <a:p>
            <a:r>
              <a:rPr lang="zh-CN" altLang="en-US" dirty="0"/>
              <a:t>一、速度方向和朝向目标位置方向的夹角，越小分越高</a:t>
            </a:r>
            <a:endParaRPr lang="en-US" altLang="zh-CN" dirty="0"/>
          </a:p>
          <a:p>
            <a:r>
              <a:rPr lang="zh-CN" altLang="en-US" dirty="0"/>
              <a:t>二、对速度预测</a:t>
            </a:r>
            <a:r>
              <a:rPr lang="en-US" altLang="zh-CN" dirty="0"/>
              <a:t>n</a:t>
            </a:r>
            <a:r>
              <a:rPr lang="zh-CN" altLang="en-US" dirty="0"/>
              <a:t>秒后进行制动至速度为零，这个过程是否会碰到障碍物，碰到障碍物直接零分</a:t>
            </a:r>
            <a:endParaRPr lang="en-US" altLang="zh-CN" dirty="0"/>
          </a:p>
          <a:p>
            <a:endParaRPr lang="en-US" altLang="zh-CN" dirty="0"/>
          </a:p>
          <a:p>
            <a:endParaRPr lang="en-US" altLang="zh-CN" dirty="0"/>
          </a:p>
          <a:p>
            <a:r>
              <a:rPr lang="zh-CN" altLang="en-US" dirty="0"/>
              <a:t>选择最高评分的速度和方向作为下一时刻速度和方向</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80897" y="372749"/>
            <a:ext cx="4583648" cy="369332"/>
          </a:xfrm>
          <a:prstGeom prst="rect">
            <a:avLst/>
          </a:prstGeom>
          <a:noFill/>
        </p:spPr>
        <p:txBody>
          <a:bodyPr wrap="square" rtlCol="0">
            <a:spAutoFit/>
          </a:bodyPr>
          <a:lstStyle/>
          <a:p>
            <a:r>
              <a:rPr lang="zh-CN" altLang="en-US" dirty="0"/>
              <a:t>电控组上周任务进度</a:t>
            </a:r>
            <a:endParaRPr lang="zh-CN" altLang="en-US" dirty="0"/>
          </a:p>
        </p:txBody>
      </p:sp>
      <p:sp>
        <p:nvSpPr>
          <p:cNvPr id="5" name="文本框 4"/>
          <p:cNvSpPr txBox="1"/>
          <p:nvPr/>
        </p:nvSpPr>
        <p:spPr>
          <a:xfrm>
            <a:off x="1060005" y="1456051"/>
            <a:ext cx="10407852" cy="1200329"/>
          </a:xfrm>
          <a:prstGeom prst="rect">
            <a:avLst/>
          </a:prstGeom>
          <a:noFill/>
        </p:spPr>
        <p:txBody>
          <a:bodyPr wrap="square" rtlCol="0">
            <a:spAutoFit/>
          </a:bodyPr>
          <a:lstStyle/>
          <a:p>
            <a:r>
              <a:rPr lang="zh-CN" altLang="en-US" dirty="0"/>
              <a:t>一、完成前馈代码</a:t>
            </a:r>
            <a:endParaRPr lang="en-US" altLang="zh-CN" dirty="0"/>
          </a:p>
          <a:p>
            <a:r>
              <a:rPr lang="zh-CN" altLang="en-US" dirty="0"/>
              <a:t>二、完成</a:t>
            </a:r>
            <a:r>
              <a:rPr lang="en-US" altLang="zh-CN" dirty="0"/>
              <a:t>a</a:t>
            </a:r>
            <a:r>
              <a:rPr lang="zh-CN" altLang="en-US" dirty="0"/>
              <a:t>板驱动超声波模块</a:t>
            </a:r>
            <a:endParaRPr lang="en-US" altLang="zh-CN" dirty="0"/>
          </a:p>
          <a:p>
            <a:r>
              <a:rPr lang="zh-CN" altLang="en-US" dirty="0"/>
              <a:t>三、完成命中率测试</a:t>
            </a:r>
            <a:endParaRPr lang="en-US" altLang="zh-CN" dirty="0"/>
          </a:p>
          <a:p>
            <a:r>
              <a:rPr lang="zh-CN" altLang="en-US" dirty="0"/>
              <a:t>四、哨兵自动化思路构建完毕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547177" y="968682"/>
            <a:ext cx="7616825" cy="2857500"/>
          </a:xfrm>
          <a:prstGeom prst="rect">
            <a:avLst/>
          </a:prstGeom>
          <a:noFill/>
          <a:ln w="9525">
            <a:noFill/>
          </a:ln>
        </p:spPr>
      </p:pic>
      <p:sp>
        <p:nvSpPr>
          <p:cNvPr id="3" name="文本框 2"/>
          <p:cNvSpPr txBox="1"/>
          <p:nvPr/>
        </p:nvSpPr>
        <p:spPr>
          <a:xfrm>
            <a:off x="660400" y="3825240"/>
            <a:ext cx="10175875" cy="1933575"/>
          </a:xfrm>
          <a:prstGeom prst="rect">
            <a:avLst/>
          </a:prstGeom>
          <a:noFill/>
        </p:spPr>
        <p:txBody>
          <a:bodyPr wrap="square" rtlCol="0">
            <a:noAutofit/>
          </a:bodyPr>
          <a:lstStyle/>
          <a:p>
            <a:r>
              <a:rPr lang="zh-CN" altLang="en-US" sz="2000"/>
              <a:t>前馈控制（Feedforward Control），其目的是在系统受到外部扰动或变化时提供预先计算或预测的控制输入，简单举个例子，洗热水澡时一般是根据水温，慢慢调节开关到合适的位置，但是经验丰富</a:t>
            </a:r>
            <a:r>
              <a:rPr lang="en-US" altLang="zh-CN" sz="2000"/>
              <a:t> </a:t>
            </a:r>
            <a:r>
              <a:rPr lang="zh-CN" altLang="en-US" sz="2000"/>
              <a:t>的人会直接调到一个他觉得合适的开关位置，再去做一些微调，这样洗上合适的热水澡的速度比慢慢调节的速度更快</a:t>
            </a:r>
            <a:endParaRPr lang="zh-CN" altLang="en-US" sz="2000"/>
          </a:p>
        </p:txBody>
      </p:sp>
      <p:sp>
        <p:nvSpPr>
          <p:cNvPr id="4" name="文本框 3"/>
          <p:cNvSpPr txBox="1"/>
          <p:nvPr/>
        </p:nvSpPr>
        <p:spPr>
          <a:xfrm>
            <a:off x="3323590" y="2858135"/>
            <a:ext cx="4064000" cy="521970"/>
          </a:xfrm>
          <a:prstGeom prst="rect">
            <a:avLst/>
          </a:prstGeom>
          <a:noFill/>
        </p:spPr>
        <p:txBody>
          <a:bodyPr wrap="square" rtlCol="0">
            <a:spAutoFit/>
          </a:bodyPr>
          <a:lstStyle/>
          <a:p>
            <a:r>
              <a:rPr lang="en-US" altLang="zh-CN" sz="2800" dirty="0" err="1"/>
              <a:t>pid</a:t>
            </a:r>
            <a:r>
              <a:rPr lang="zh-CN" altLang="en-US" sz="2800" dirty="0"/>
              <a:t>控制算法</a:t>
            </a:r>
            <a:endParaRPr lang="zh-CN" altLang="en-US" sz="2800" dirty="0"/>
          </a:p>
        </p:txBody>
      </p:sp>
      <p:sp>
        <p:nvSpPr>
          <p:cNvPr id="5" name="文本框 4"/>
          <p:cNvSpPr txBox="1"/>
          <p:nvPr/>
        </p:nvSpPr>
        <p:spPr>
          <a:xfrm>
            <a:off x="4354195" y="111125"/>
            <a:ext cx="4064000" cy="1198880"/>
          </a:xfrm>
          <a:prstGeom prst="rect">
            <a:avLst/>
          </a:prstGeom>
          <a:noFill/>
        </p:spPr>
        <p:txBody>
          <a:bodyPr wrap="square" rtlCol="0">
            <a:spAutoFit/>
          </a:bodyPr>
          <a:lstStyle/>
          <a:p>
            <a:r>
              <a:rPr lang="zh-CN" altLang="en-US" sz="2400"/>
              <a:t>输入转速，输出给电机的对应的电流值，达到</a:t>
            </a:r>
            <a:r>
              <a:rPr lang="zh-CN" altLang="en-US" sz="2400">
                <a:sym typeface="+mn-ea"/>
              </a:rPr>
              <a:t>预先计算输出的作用</a:t>
            </a:r>
            <a:endParaRPr lang="zh-CN" altLang="en-US" sz="2400">
              <a:sym typeface="+mn-ea"/>
            </a:endParaRPr>
          </a:p>
        </p:txBody>
      </p:sp>
      <p:sp>
        <p:nvSpPr>
          <p:cNvPr id="6" name="文本框 5"/>
          <p:cNvSpPr txBox="1"/>
          <p:nvPr/>
        </p:nvSpPr>
        <p:spPr>
          <a:xfrm>
            <a:off x="758190" y="5638800"/>
            <a:ext cx="9980930" cy="859790"/>
          </a:xfrm>
          <a:prstGeom prst="rect">
            <a:avLst/>
          </a:prstGeom>
          <a:noFill/>
        </p:spPr>
        <p:txBody>
          <a:bodyPr wrap="square" rtlCol="0">
            <a:noAutofit/>
          </a:bodyPr>
          <a:lstStyle/>
          <a:p>
            <a:r>
              <a:rPr lang="zh-CN" altLang="en-US" sz="2800"/>
              <a:t>前馈控制器的传递函数</a:t>
            </a:r>
            <a:r>
              <a:rPr lang="en-US" altLang="zh-CN" sz="2800"/>
              <a:t>:</a:t>
            </a:r>
            <a:r>
              <a:rPr lang="zh-CN" altLang="en-US" sz="2800"/>
              <a:t>通过拟合</a:t>
            </a:r>
            <a:r>
              <a:rPr lang="zh-CN" altLang="en-US" sz="2800">
                <a:highlight>
                  <a:srgbClr val="FFFF00"/>
                </a:highlight>
              </a:rPr>
              <a:t>转速与电流</a:t>
            </a:r>
            <a:r>
              <a:rPr lang="zh-CN" altLang="en-US" sz="2800"/>
              <a:t>的函数关系，得到前馈的传递函数</a:t>
            </a:r>
            <a:endParaRPr lang="zh-CN" altLang="en-US" sz="2800"/>
          </a:p>
        </p:txBody>
      </p:sp>
      <p:sp>
        <p:nvSpPr>
          <p:cNvPr id="2" name="文本框 1"/>
          <p:cNvSpPr txBox="1"/>
          <p:nvPr>
            <p:custDataLst>
              <p:tags r:id="rId3"/>
            </p:custDataLst>
          </p:nvPr>
        </p:nvSpPr>
        <p:spPr>
          <a:xfrm>
            <a:off x="714347" y="295831"/>
            <a:ext cx="3500347" cy="460375"/>
          </a:xfrm>
          <a:prstGeom prst="rect">
            <a:avLst/>
          </a:prstGeom>
          <a:noFill/>
        </p:spPr>
        <p:txBody>
          <a:bodyPr wrap="square" rtlCol="0">
            <a:spAutoFit/>
          </a:bodyPr>
          <a:p>
            <a:r>
              <a:rPr lang="zh-CN" altLang="en-US" sz="2400" dirty="0"/>
              <a:t>黄志鹏</a:t>
            </a:r>
            <a:endParaRPr lang="zh-CN" altLang="en-US" sz="2400" dirty="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9"/>
          <p:cNvPicPr>
            <a:picLocks noChangeAspect="1"/>
          </p:cNvPicPr>
          <p:nvPr>
            <p:custDataLst>
              <p:tags r:id="rId1"/>
            </p:custDataLst>
          </p:nvPr>
        </p:nvPicPr>
        <p:blipFill>
          <a:blip r:embed="rId2"/>
          <a:stretch>
            <a:fillRect/>
          </a:stretch>
        </p:blipFill>
        <p:spPr>
          <a:xfrm>
            <a:off x="1304925" y="2496185"/>
            <a:ext cx="3720465" cy="4202430"/>
          </a:xfrm>
          <a:prstGeom prst="rect">
            <a:avLst/>
          </a:prstGeom>
        </p:spPr>
      </p:pic>
      <p:pic>
        <p:nvPicPr>
          <p:cNvPr id="6" name="图片 2" descr="10"/>
          <p:cNvPicPr>
            <a:picLocks noChangeAspect="1"/>
          </p:cNvPicPr>
          <p:nvPr>
            <p:custDataLst>
              <p:tags r:id="rId3"/>
            </p:custDataLst>
          </p:nvPr>
        </p:nvPicPr>
        <p:blipFill>
          <a:blip r:embed="rId4"/>
          <a:stretch>
            <a:fillRect/>
          </a:stretch>
        </p:blipFill>
        <p:spPr>
          <a:xfrm>
            <a:off x="6075045" y="2559685"/>
            <a:ext cx="3714750" cy="4197350"/>
          </a:xfrm>
          <a:prstGeom prst="rect">
            <a:avLst/>
          </a:prstGeom>
        </p:spPr>
      </p:pic>
      <p:sp>
        <p:nvSpPr>
          <p:cNvPr id="7" name="文本框 4"/>
          <p:cNvSpPr txBox="1"/>
          <p:nvPr>
            <p:custDataLst>
              <p:tags r:id="rId5"/>
            </p:custDataLst>
          </p:nvPr>
        </p:nvSpPr>
        <p:spPr>
          <a:xfrm>
            <a:off x="1855470" y="3821430"/>
            <a:ext cx="1235075" cy="678180"/>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3600" kern="100">
                <a:latin typeface="Calibri" panose="020F0502020204030204"/>
                <a:ea typeface="宋体" panose="02010600030101010101" pitchFamily="2" charset="-122"/>
                <a:cs typeface="Times New Roman" panose="02020603050405020304"/>
                <a:sym typeface="Times New Roman" panose="02020603050405020304"/>
              </a:rPr>
              <a:t>1.4s</a:t>
            </a:r>
            <a:endParaRPr lang="en-US" altLang="zh-CN" sz="2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3"/>
          <p:cNvSpPr txBox="1"/>
          <p:nvPr>
            <p:custDataLst>
              <p:tags r:id="rId6"/>
            </p:custDataLst>
          </p:nvPr>
        </p:nvSpPr>
        <p:spPr>
          <a:xfrm>
            <a:off x="6378575" y="3956050"/>
            <a:ext cx="1268730" cy="793750"/>
          </a:xfrm>
          <a:prstGeom prst="rect">
            <a:avLst/>
          </a:prstGeom>
          <a:noFill/>
          <a:ln w="6350">
            <a:solidFill>
              <a:prstClr val="black"/>
            </a:solidFill>
          </a:ln>
          <a:extLst>
            <a:ext uri="{909E8E84-426E-40DD-AFC4-6F175D3DCCD1}">
              <a14:hiddenFill xmlns:a14="http://schemas.microsoft.com/office/drawing/2010/main">
                <a:solidFill>
                  <a:schemeClr val="lt1"/>
                </a:solidFill>
              </a14:hiddenFill>
            </a:ext>
          </a:extLst>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3600" kern="100">
                <a:latin typeface="Calibri" panose="020F0502020204030204"/>
                <a:ea typeface="宋体" panose="02010600030101010101" pitchFamily="2" charset="-122"/>
                <a:cs typeface="Times New Roman" panose="02020603050405020304"/>
                <a:sym typeface="Times New Roman" panose="02020603050405020304"/>
              </a:rPr>
              <a:t>1.6s</a:t>
            </a:r>
            <a:endParaRPr lang="en-US" altLang="zh-CN" sz="2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 name="文本框 8"/>
          <p:cNvSpPr txBox="1"/>
          <p:nvPr/>
        </p:nvSpPr>
        <p:spPr>
          <a:xfrm>
            <a:off x="1896745" y="614680"/>
            <a:ext cx="7644130" cy="1805940"/>
          </a:xfrm>
          <a:prstGeom prst="rect">
            <a:avLst/>
          </a:prstGeom>
          <a:noFill/>
        </p:spPr>
        <p:txBody>
          <a:bodyPr wrap="square" rtlCol="0">
            <a:noAutofit/>
          </a:bodyPr>
          <a:lstStyle/>
          <a:p>
            <a:r>
              <a:rPr lang="zh-CN" altLang="en-US" sz="2800"/>
              <a:t>以下是底盘电机加入前馈控制后加速</a:t>
            </a:r>
            <a:r>
              <a:rPr lang="zh-CN" altLang="en-US" sz="2800">
                <a:highlight>
                  <a:srgbClr val="FFFF00"/>
                </a:highlight>
              </a:rPr>
              <a:t>某一恒定转速</a:t>
            </a:r>
            <a:r>
              <a:rPr lang="zh-CN" altLang="en-US" sz="2800"/>
              <a:t>的加速时间</a:t>
            </a:r>
            <a:endParaRPr lang="zh-CN" altLang="en-US" sz="2800"/>
          </a:p>
          <a:p>
            <a:r>
              <a:rPr lang="zh-CN" altLang="en-US" sz="2800"/>
              <a:t>第一组</a:t>
            </a:r>
            <a:endParaRPr lang="zh-CN" altLang="en-US" sz="2800"/>
          </a:p>
          <a:p>
            <a:r>
              <a:rPr lang="zh-CN" altLang="en-US" sz="2800"/>
              <a:t>加前馈</a:t>
            </a:r>
            <a:r>
              <a:rPr lang="en-US" altLang="zh-CN" sz="2800"/>
              <a:t>					</a:t>
            </a:r>
            <a:r>
              <a:rPr lang="zh-CN" altLang="en-US" sz="2800"/>
              <a:t>无前馈</a:t>
            </a:r>
            <a:endParaRPr lang="zh-CN" altLang="en-US" sz="2800"/>
          </a:p>
        </p:txBody>
      </p:sp>
      <p:sp>
        <p:nvSpPr>
          <p:cNvPr id="2" name="文本框 1"/>
          <p:cNvSpPr txBox="1"/>
          <p:nvPr/>
        </p:nvSpPr>
        <p:spPr>
          <a:xfrm>
            <a:off x="3791557" y="207566"/>
            <a:ext cx="3500347" cy="369332"/>
          </a:xfrm>
          <a:prstGeom prst="rect">
            <a:avLst/>
          </a:prstGeom>
          <a:noFill/>
        </p:spPr>
        <p:txBody>
          <a:bodyPr wrap="square" rtlCol="0">
            <a:spAutoFit/>
          </a:bodyPr>
          <a:lstStyle/>
          <a:p>
            <a:r>
              <a:rPr lang="zh-CN" altLang="en-US" dirty="0"/>
              <a:t>黄志鹏</a:t>
            </a:r>
            <a:endParaRPr lang="zh-CN" altLang="en-US" dirty="0"/>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9" descr="7"/>
          <p:cNvPicPr>
            <a:picLocks noChangeAspect="1"/>
          </p:cNvPicPr>
          <p:nvPr>
            <p:custDataLst>
              <p:tags r:id="rId1"/>
            </p:custDataLst>
          </p:nvPr>
        </p:nvPicPr>
        <p:blipFill>
          <a:blip r:embed="rId2"/>
          <a:stretch>
            <a:fillRect/>
          </a:stretch>
        </p:blipFill>
        <p:spPr>
          <a:xfrm>
            <a:off x="932815" y="1120140"/>
            <a:ext cx="3907790" cy="4414520"/>
          </a:xfrm>
          <a:prstGeom prst="rect">
            <a:avLst/>
          </a:prstGeom>
        </p:spPr>
      </p:pic>
      <p:pic>
        <p:nvPicPr>
          <p:cNvPr id="8" name="图片 8" descr="8"/>
          <p:cNvPicPr>
            <a:picLocks noChangeAspect="1"/>
          </p:cNvPicPr>
          <p:nvPr>
            <p:custDataLst>
              <p:tags r:id="rId3"/>
            </p:custDataLst>
          </p:nvPr>
        </p:nvPicPr>
        <p:blipFill>
          <a:blip r:embed="rId4"/>
          <a:srcRect r="15539" b="496"/>
          <a:stretch>
            <a:fillRect/>
          </a:stretch>
        </p:blipFill>
        <p:spPr>
          <a:xfrm>
            <a:off x="6617970" y="1073150"/>
            <a:ext cx="3352800" cy="4461510"/>
          </a:xfrm>
          <a:prstGeom prst="rect">
            <a:avLst/>
          </a:prstGeom>
        </p:spPr>
      </p:pic>
      <p:sp>
        <p:nvSpPr>
          <p:cNvPr id="10" name="文本框 10"/>
          <p:cNvSpPr txBox="1"/>
          <p:nvPr>
            <p:custDataLst>
              <p:tags r:id="rId5"/>
            </p:custDataLst>
          </p:nvPr>
        </p:nvSpPr>
        <p:spPr>
          <a:xfrm>
            <a:off x="2179638" y="3762375"/>
            <a:ext cx="1216025" cy="755650"/>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3600" kern="100">
                <a:latin typeface="Calibri" panose="020F0502020204030204"/>
                <a:ea typeface="宋体" panose="02010600030101010101" pitchFamily="2" charset="-122"/>
                <a:cs typeface="Times New Roman" panose="02020603050405020304"/>
                <a:sym typeface="Times New Roman" panose="02020603050405020304"/>
              </a:rPr>
              <a:t>1.1s</a:t>
            </a:r>
            <a:endParaRPr lang="en-US" altLang="zh-CN" sz="2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 name="文本框 10"/>
          <p:cNvSpPr txBox="1"/>
          <p:nvPr>
            <p:custDataLst>
              <p:tags r:id="rId6"/>
            </p:custDataLst>
          </p:nvPr>
        </p:nvSpPr>
        <p:spPr>
          <a:xfrm>
            <a:off x="6824345" y="3797300"/>
            <a:ext cx="1609725" cy="905510"/>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4400" kern="100">
                <a:latin typeface="Calibri" panose="020F0502020204030204"/>
                <a:ea typeface="宋体" panose="02010600030101010101" pitchFamily="2" charset="-122"/>
                <a:cs typeface="Times New Roman" panose="02020603050405020304"/>
                <a:sym typeface="Times New Roman" panose="02020603050405020304"/>
              </a:rPr>
              <a:t>1.3s</a:t>
            </a:r>
            <a:endParaRPr lang="en-US" altLang="zh-CN" sz="44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 name="文本框 2"/>
          <p:cNvSpPr txBox="1"/>
          <p:nvPr/>
        </p:nvSpPr>
        <p:spPr>
          <a:xfrm>
            <a:off x="2225040" y="53975"/>
            <a:ext cx="7123430" cy="1118235"/>
          </a:xfrm>
          <a:prstGeom prst="rect">
            <a:avLst/>
          </a:prstGeom>
          <a:noFill/>
        </p:spPr>
        <p:txBody>
          <a:bodyPr wrap="square" rtlCol="0">
            <a:noAutofit/>
          </a:bodyPr>
          <a:lstStyle/>
          <a:p>
            <a:r>
              <a:rPr lang="zh-CN" altLang="en-US" sz="2800">
                <a:sym typeface="+mn-ea"/>
              </a:rPr>
              <a:t>第二组</a:t>
            </a:r>
            <a:endParaRPr lang="zh-CN" altLang="en-US" sz="2800"/>
          </a:p>
          <a:p>
            <a:r>
              <a:rPr lang="zh-CN" altLang="en-US" sz="2800">
                <a:sym typeface="+mn-ea"/>
              </a:rPr>
              <a:t>加前馈</a:t>
            </a:r>
            <a:r>
              <a:rPr lang="en-US" altLang="zh-CN" sz="2800">
                <a:sym typeface="+mn-ea"/>
              </a:rPr>
              <a:t>					</a:t>
            </a:r>
            <a:r>
              <a:rPr lang="zh-CN" altLang="en-US" sz="2800">
                <a:sym typeface="+mn-ea"/>
              </a:rPr>
              <a:t>无前馈</a:t>
            </a:r>
            <a:endParaRPr lang="zh-CN" altLang="en-US" sz="2800">
              <a:sym typeface="+mn-ea"/>
            </a:endParaRPr>
          </a:p>
        </p:txBody>
      </p:sp>
      <p:sp>
        <p:nvSpPr>
          <p:cNvPr id="4" name="文本框 3"/>
          <p:cNvSpPr txBox="1"/>
          <p:nvPr>
            <p:custDataLst>
              <p:tags r:id="rId7"/>
            </p:custDataLst>
          </p:nvPr>
        </p:nvSpPr>
        <p:spPr>
          <a:xfrm>
            <a:off x="715010" y="5606415"/>
            <a:ext cx="10448925" cy="1355090"/>
          </a:xfrm>
          <a:prstGeom prst="rect">
            <a:avLst/>
          </a:prstGeom>
          <a:noFill/>
        </p:spPr>
        <p:txBody>
          <a:bodyPr wrap="square" rtlCol="0">
            <a:noAutofit/>
          </a:bodyPr>
          <a:lstStyle/>
          <a:p>
            <a:r>
              <a:rPr lang="zh-CN" altLang="en-US" sz="2800">
                <a:highlight>
                  <a:srgbClr val="FFFF00"/>
                </a:highlight>
              </a:rPr>
              <a:t>通过以上可以大致看出，加入前馈后，减小了加速时间，加大了加速度，加速时间大致减小</a:t>
            </a:r>
            <a:r>
              <a:rPr lang="en-US" altLang="zh-CN" sz="2800">
                <a:highlight>
                  <a:srgbClr val="FFFF00"/>
                </a:highlight>
              </a:rPr>
              <a:t>0.2</a:t>
            </a:r>
            <a:r>
              <a:rPr lang="zh-CN" altLang="en-US" sz="2800">
                <a:highlight>
                  <a:srgbClr val="FFFF00"/>
                </a:highlight>
              </a:rPr>
              <a:t>秒，提高了底盘响应速度</a:t>
            </a:r>
            <a:endParaRPr lang="zh-CN" altLang="en-US" sz="2800">
              <a:highlight>
                <a:srgbClr val="FFFF00"/>
              </a:highlight>
            </a:endParaRPr>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4545" y="828675"/>
            <a:ext cx="10540365" cy="5232400"/>
          </a:xfrm>
          <a:prstGeom prst="rect">
            <a:avLst/>
          </a:prstGeom>
          <a:noFill/>
        </p:spPr>
        <p:txBody>
          <a:bodyPr wrap="square" rtlCol="0">
            <a:noAutofit/>
          </a:bodyPr>
          <a:lstStyle/>
          <a:p>
            <a:r>
              <a:rPr lang="zh-CN" altLang="en-US" sz="2800">
                <a:highlight>
                  <a:srgbClr val="FFFF00"/>
                </a:highlight>
              </a:rPr>
              <a:t>上周问题及解决过程</a:t>
            </a:r>
            <a:endParaRPr lang="en-US" altLang="zh-CN" sz="2800">
              <a:highlight>
                <a:srgbClr val="FFFF00"/>
              </a:highlight>
            </a:endParaRPr>
          </a:p>
          <a:p>
            <a:r>
              <a:rPr lang="en-US" altLang="zh-CN" sz="2800"/>
              <a:t>yaw</a:t>
            </a:r>
            <a:r>
              <a:rPr lang="zh-CN" altLang="en-US" sz="2800"/>
              <a:t>轴存在较大的角度漂移，而</a:t>
            </a:r>
            <a:r>
              <a:rPr lang="en-US" altLang="zh-CN" sz="2800"/>
              <a:t>yaw</a:t>
            </a:r>
            <a:r>
              <a:rPr lang="zh-CN" altLang="en-US" sz="2800"/>
              <a:t>轴云台的</a:t>
            </a:r>
            <a:r>
              <a:rPr lang="en-US" altLang="zh-CN" sz="2800"/>
              <a:t>pid</a:t>
            </a:r>
            <a:r>
              <a:rPr lang="zh-CN" altLang="en-US" sz="2800"/>
              <a:t>实际输入正是</a:t>
            </a:r>
            <a:r>
              <a:rPr lang="en-US" altLang="zh-CN" sz="2800"/>
              <a:t>yaw</a:t>
            </a:r>
            <a:r>
              <a:rPr lang="zh-CN" altLang="en-US" sz="2800"/>
              <a:t>轴角度，如果不解决温漂问题，云台会以很慢的速度往一边走，可能会导致静态射弹命中率的下降</a:t>
            </a:r>
            <a:endParaRPr lang="zh-CN" altLang="en-US" sz="2800"/>
          </a:p>
          <a:p>
            <a:endParaRPr lang="zh-CN" altLang="en-US" sz="2800"/>
          </a:p>
          <a:p>
            <a:r>
              <a:rPr lang="zh-CN" altLang="en-US" sz="2800"/>
              <a:t>上周思路：由于</a:t>
            </a:r>
            <a:r>
              <a:rPr lang="en-US" altLang="zh-CN" sz="2800"/>
              <a:t>yaw</a:t>
            </a:r>
            <a:r>
              <a:rPr lang="zh-CN" altLang="en-US" sz="2800"/>
              <a:t>轴</a:t>
            </a:r>
            <a:r>
              <a:rPr lang="zh-CN" altLang="en-US" sz="2800">
                <a:sym typeface="+mn-ea"/>
              </a:rPr>
              <a:t>的角度漂移是随着时间线性变化，可以拟合出漂移函数，然后在单片机里实时减去当前时刻的角度漂移。</a:t>
            </a:r>
            <a:endParaRPr lang="zh-CN" altLang="en-US" sz="2800">
              <a:sym typeface="+mn-ea"/>
            </a:endParaRPr>
          </a:p>
          <a:p>
            <a:r>
              <a:rPr lang="zh-CN" altLang="en-US" sz="2800">
                <a:sym typeface="+mn-ea"/>
              </a:rPr>
              <a:t>但实际应用后发现每次上电后角度漂移随着时间变化的斜率不一定相同，所以实际应用效果一般，只能起到延缓作用</a:t>
            </a:r>
            <a:endParaRPr lang="zh-CN" altLang="en-US" sz="2800">
              <a:sym typeface="+mn-ea"/>
            </a:endParaRPr>
          </a:p>
          <a:p>
            <a:endParaRPr lang="zh-CN" altLang="en-US" sz="2800">
              <a:sym typeface="+mn-ea"/>
            </a:endParaRPr>
          </a:p>
          <a:p>
            <a:r>
              <a:rPr lang="zh-CN" altLang="en-US" sz="2800">
                <a:sym typeface="+mn-ea"/>
              </a:rPr>
              <a:t>但是发现去掉</a:t>
            </a:r>
            <a:r>
              <a:rPr lang="en-US" altLang="zh-CN" sz="2800">
                <a:sym typeface="+mn-ea"/>
              </a:rPr>
              <a:t>yaw</a:t>
            </a:r>
            <a:r>
              <a:rPr lang="zh-CN" altLang="en-US" sz="2800">
                <a:sym typeface="+mn-ea"/>
              </a:rPr>
              <a:t>轴云台的串级</a:t>
            </a:r>
            <a:r>
              <a:rPr lang="en-US" altLang="zh-CN" sz="2800">
                <a:sym typeface="+mn-ea"/>
              </a:rPr>
              <a:t>pid</a:t>
            </a:r>
            <a:r>
              <a:rPr lang="zh-CN" altLang="en-US" sz="2800">
                <a:sym typeface="+mn-ea"/>
              </a:rPr>
              <a:t>中的内环（速度环），只保留角度环，再配合以上方法，能让</a:t>
            </a:r>
            <a:r>
              <a:rPr lang="en-US" altLang="zh-CN" sz="2800">
                <a:sym typeface="+mn-ea"/>
              </a:rPr>
              <a:t>yaw</a:t>
            </a:r>
            <a:r>
              <a:rPr lang="zh-CN" altLang="en-US" sz="2800">
                <a:sym typeface="+mn-ea"/>
              </a:rPr>
              <a:t>轴云台基本不再会角度漂移</a:t>
            </a:r>
            <a:endParaRPr lang="zh-CN" altLang="en-US" sz="2800">
              <a:sym typeface="+mn-ea"/>
            </a:endParaRPr>
          </a:p>
          <a:p>
            <a:r>
              <a:rPr lang="zh-CN" altLang="en-US" sz="2800">
                <a:highlight>
                  <a:srgbClr val="FFFF00"/>
                </a:highlight>
                <a:sym typeface="+mn-ea"/>
              </a:rPr>
              <a:t>实测能有效提高静态射弹命中率</a:t>
            </a:r>
            <a:endParaRPr lang="zh-CN" altLang="en-US" sz="2800">
              <a:highlight>
                <a:srgbClr val="FFFF00"/>
              </a:highlight>
              <a:sym typeface="+mn-ea"/>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6835" y="1111885"/>
            <a:ext cx="9697720" cy="4763135"/>
          </a:xfrm>
          <a:prstGeom prst="rect">
            <a:avLst/>
          </a:prstGeom>
          <a:noFill/>
        </p:spPr>
        <p:txBody>
          <a:bodyPr wrap="square" rtlCol="0">
            <a:noAutofit/>
          </a:bodyPr>
          <a:lstStyle/>
          <a:p>
            <a:r>
              <a:rPr lang="zh-CN" altLang="en-US" sz="2800" dirty="0"/>
              <a:t>下周任务</a:t>
            </a:r>
            <a:endParaRPr lang="zh-CN" altLang="en-US" sz="2800" dirty="0"/>
          </a:p>
          <a:p>
            <a:r>
              <a:rPr lang="zh-CN" altLang="en-US" sz="2800" dirty="0"/>
              <a:t>开启小陀螺后，实际操作手感很差，没办法走正，小陀螺是顺时针旋转，</a:t>
            </a:r>
            <a:r>
              <a:rPr lang="zh-CN" altLang="en-US" sz="2800" dirty="0">
                <a:sym typeface="+mn-ea"/>
              </a:rPr>
              <a:t>比如遥控器往右打，车不仅往右移动，还会有点往后移动，也就是往旋转时的切向方向移动，猜测是因为惯性导致</a:t>
            </a:r>
            <a:endParaRPr lang="zh-CN" altLang="en-US" sz="2800" dirty="0">
              <a:sym typeface="+mn-ea"/>
            </a:endParaRPr>
          </a:p>
          <a:p>
            <a:endParaRPr lang="zh-CN" altLang="en-US" sz="2800" dirty="0">
              <a:sym typeface="+mn-ea"/>
            </a:endParaRPr>
          </a:p>
          <a:p>
            <a:r>
              <a:rPr lang="zh-CN" altLang="en-US" sz="2800" dirty="0">
                <a:sym typeface="+mn-ea"/>
              </a:rPr>
              <a:t>解决方法：发现往旋转时的切向方向的反方向给一点遥控器分量，就能抵消该移动分量</a:t>
            </a:r>
            <a:endParaRPr lang="zh-CN" altLang="en-US" sz="2800" dirty="0">
              <a:sym typeface="+mn-ea"/>
            </a:endParaRPr>
          </a:p>
          <a:p>
            <a:r>
              <a:rPr lang="zh-CN" altLang="en-US" sz="2800" dirty="0">
                <a:sym typeface="+mn-ea"/>
              </a:rPr>
              <a:t>那么开小陀螺时，只要遥控器有输入，就根据输入大小给相应的抵消分量；</a:t>
            </a:r>
            <a:endParaRPr lang="zh-CN" altLang="en-US" sz="2800" dirty="0">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50515" y="1473200"/>
            <a:ext cx="5565775" cy="5036820"/>
          </a:xfrm>
          <a:prstGeom prst="rect">
            <a:avLst/>
          </a:prstGeom>
        </p:spPr>
      </p:pic>
      <p:sp>
        <p:nvSpPr>
          <p:cNvPr id="3" name="文本框 2"/>
          <p:cNvSpPr txBox="1"/>
          <p:nvPr/>
        </p:nvSpPr>
        <p:spPr>
          <a:xfrm>
            <a:off x="3850640" y="910590"/>
            <a:ext cx="4064000" cy="583565"/>
          </a:xfrm>
          <a:prstGeom prst="rect">
            <a:avLst/>
          </a:prstGeom>
          <a:noFill/>
        </p:spPr>
        <p:txBody>
          <a:bodyPr wrap="square" rtlCol="0">
            <a:spAutoFit/>
          </a:bodyPr>
          <a:lstStyle/>
          <a:p>
            <a:r>
              <a:rPr lang="zh-CN" altLang="en-US" sz="3200"/>
              <a:t>情况之一：</a:t>
            </a:r>
            <a:endParaRPr lang="zh-CN" altLang="en-US" sz="32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3563" y="1127254"/>
            <a:ext cx="10276904" cy="6740307"/>
          </a:xfrm>
          <a:prstGeom prst="rect">
            <a:avLst/>
          </a:prstGeom>
          <a:noFill/>
        </p:spPr>
        <p:txBody>
          <a:bodyPr wrap="square">
            <a:spAutoFit/>
          </a:bodyPr>
          <a:lstStyle/>
          <a:p>
            <a:pPr marL="342900" indent="-342900">
              <a:buAutoNum type="arabicPeriod"/>
            </a:pPr>
            <a:r>
              <a:rPr lang="zh-CN" altLang="en-US" sz="1800" dirty="0"/>
              <a:t>上周问题以及进度</a:t>
            </a:r>
            <a:r>
              <a:rPr lang="en-US" altLang="zh-CN" sz="1800" dirty="0"/>
              <a:t>:</a:t>
            </a:r>
            <a:endParaRPr lang="en-US" altLang="zh-CN" sz="1800" dirty="0"/>
          </a:p>
          <a:p>
            <a:endParaRPr lang="en-US" altLang="zh-CN" sz="1800" dirty="0"/>
          </a:p>
          <a:p>
            <a:r>
              <a:rPr lang="zh-CN" altLang="en-US" dirty="0"/>
              <a:t>上周计划改用</a:t>
            </a:r>
            <a:r>
              <a:rPr lang="zh-CN" altLang="en-US" sz="1800" dirty="0"/>
              <a:t>改用电机编码器数据作为云台控制数据。</a:t>
            </a:r>
            <a:endParaRPr lang="en-US" altLang="zh-CN" dirty="0"/>
          </a:p>
          <a:p>
            <a:r>
              <a:rPr lang="zh-CN" altLang="en-US" sz="1800" dirty="0"/>
              <a:t>但改用电机编码器数据作为控制数据会使得步兵机甲开启小陀螺后云台跟随转动，因此不选用此种方法。</a:t>
            </a:r>
            <a:endParaRPr lang="en-US" altLang="zh-CN" sz="1800" dirty="0"/>
          </a:p>
          <a:p>
            <a:r>
              <a:rPr lang="zh-CN" altLang="en-US" sz="1800" dirty="0"/>
              <a:t>之前的云台控制为一级位置环一级速度环串联控制，并且两级的反馈数据都来源于</a:t>
            </a:r>
            <a:r>
              <a:rPr lang="en-US" altLang="zh-CN" sz="1800" dirty="0"/>
              <a:t>C</a:t>
            </a:r>
            <a:r>
              <a:rPr lang="zh-CN" altLang="en-US" sz="1800" dirty="0"/>
              <a:t>板陀螺仪，因此怀疑输出数据受</a:t>
            </a:r>
            <a:r>
              <a:rPr lang="en-US" altLang="zh-CN" sz="1800" dirty="0"/>
              <a:t>C</a:t>
            </a:r>
            <a:r>
              <a:rPr lang="zh-CN" altLang="en-US" sz="1800" dirty="0"/>
              <a:t>板影响过大。</a:t>
            </a:r>
            <a:endParaRPr lang="en-US" altLang="zh-CN" sz="1800" dirty="0"/>
          </a:p>
          <a:p>
            <a:r>
              <a:rPr lang="zh-CN" altLang="en-US" sz="1800" dirty="0"/>
              <a:t>现暂时将云台串级</a:t>
            </a:r>
            <a:r>
              <a:rPr lang="en-US" altLang="zh-CN" sz="1800" dirty="0"/>
              <a:t>PID</a:t>
            </a:r>
            <a:r>
              <a:rPr lang="zh-CN" altLang="en-US" sz="1800" dirty="0"/>
              <a:t>控制改为单级位置环控制，添加</a:t>
            </a:r>
            <a:r>
              <a:rPr lang="zh-CN" altLang="en-US" b="0" i="0" dirty="0">
                <a:solidFill>
                  <a:srgbClr val="374151"/>
                </a:solidFill>
                <a:effectLst/>
                <a:latin typeface="Söhne"/>
              </a:rPr>
              <a:t>预测补偿，效果可观。</a:t>
            </a:r>
            <a:endParaRPr lang="en-US" altLang="zh-CN" b="0" i="0" dirty="0">
              <a:solidFill>
                <a:srgbClr val="374151"/>
              </a:solidFill>
              <a:effectLst/>
              <a:latin typeface="Söhne"/>
            </a:endParaRPr>
          </a:p>
          <a:p>
            <a:endParaRPr lang="en-US" altLang="zh-CN" sz="1800" dirty="0">
              <a:solidFill>
                <a:srgbClr val="374151"/>
              </a:solidFill>
              <a:latin typeface="Söhne"/>
            </a:endParaRPr>
          </a:p>
          <a:p>
            <a:r>
              <a:rPr lang="zh-CN" altLang="en-US" dirty="0">
                <a:solidFill>
                  <a:srgbClr val="374151"/>
                </a:solidFill>
                <a:latin typeface="Söhne"/>
              </a:rPr>
              <a:t>预测补偿：根据温漂速度预测出温漂量并对数据进行补偿。</a:t>
            </a:r>
            <a:endParaRPr lang="en-US" altLang="zh-CN" dirty="0">
              <a:solidFill>
                <a:srgbClr val="374151"/>
              </a:solidFill>
              <a:latin typeface="Söhne"/>
            </a:endParaRPr>
          </a:p>
          <a:p>
            <a:endParaRPr lang="en-US" altLang="zh-CN" sz="1800" dirty="0"/>
          </a:p>
          <a:p>
            <a:r>
              <a:rPr lang="en-US" altLang="zh-CN" sz="1800" dirty="0"/>
              <a:t>2.</a:t>
            </a:r>
            <a:r>
              <a:rPr lang="zh-CN" altLang="en-US" sz="1800" dirty="0"/>
              <a:t>遇到的问题</a:t>
            </a:r>
            <a:r>
              <a:rPr lang="en-US" altLang="zh-CN" sz="1800" dirty="0"/>
              <a:t>+</a:t>
            </a:r>
            <a:r>
              <a:rPr lang="zh-CN" altLang="en-US" sz="1800" dirty="0"/>
              <a:t>解决方案</a:t>
            </a:r>
            <a:r>
              <a:rPr lang="en-US" altLang="zh-CN" sz="1800" dirty="0"/>
              <a:t>:</a:t>
            </a:r>
            <a:endParaRPr lang="en-US" altLang="zh-CN" sz="1800" dirty="0"/>
          </a:p>
          <a:p>
            <a:br>
              <a:rPr lang="en-US" altLang="zh-CN" sz="1800" dirty="0"/>
            </a:br>
            <a:r>
              <a:rPr lang="zh-CN" altLang="en-US" sz="1800"/>
              <a:t>观察</a:t>
            </a:r>
            <a:r>
              <a:rPr lang="zh-CN" altLang="en-US" sz="1800" dirty="0"/>
              <a:t>到步兵起步或停止时会出现一定的晃动，移动过程中有一定偏移</a:t>
            </a:r>
            <a:endParaRPr lang="en-US" altLang="zh-CN" sz="1800" dirty="0"/>
          </a:p>
          <a:p>
            <a:r>
              <a:rPr lang="zh-CN" altLang="en-US" sz="1800" dirty="0"/>
              <a:t>发现问题：初步推测是云台抖动导致的。后续跟进排查。</a:t>
            </a:r>
            <a:endParaRPr lang="en-US" altLang="zh-CN" sz="1800" dirty="0"/>
          </a:p>
          <a:p>
            <a:endParaRPr lang="en-US" altLang="zh-CN" sz="1800" dirty="0"/>
          </a:p>
          <a:p>
            <a:r>
              <a:rPr lang="en-US" altLang="zh-CN" sz="1800" dirty="0"/>
              <a:t>3.</a:t>
            </a:r>
            <a:r>
              <a:rPr lang="zh-CN" altLang="en-US" sz="1800" dirty="0"/>
              <a:t>下一阶段计划</a:t>
            </a:r>
            <a:r>
              <a:rPr lang="en-US" altLang="zh-CN" sz="1800" dirty="0"/>
              <a:t>+</a:t>
            </a:r>
            <a:r>
              <a:rPr lang="zh-CN" altLang="en-US" sz="1800" dirty="0"/>
              <a:t>预测能够做到的程度</a:t>
            </a:r>
            <a:r>
              <a:rPr lang="en-US" altLang="zh-CN" sz="1800" dirty="0"/>
              <a:t>:</a:t>
            </a:r>
            <a:br>
              <a:rPr lang="en-US" altLang="zh-CN" sz="1800" dirty="0"/>
            </a:br>
            <a:endParaRPr lang="en-US" altLang="zh-CN" sz="1800" dirty="0"/>
          </a:p>
          <a:p>
            <a:r>
              <a:rPr lang="zh-CN" altLang="en-US" dirty="0"/>
              <a:t>预计时间：一周</a:t>
            </a:r>
            <a:endParaRPr lang="en-US" altLang="zh-CN" sz="1800" dirty="0"/>
          </a:p>
          <a:p>
            <a:r>
              <a:rPr lang="zh-CN" altLang="en-US" dirty="0"/>
              <a:t>排查出问题原因并找到可行的解决方案。</a:t>
            </a:r>
            <a:endParaRPr lang="en-US" altLang="zh-CN" sz="1800" dirty="0"/>
          </a:p>
          <a:p>
            <a:endParaRPr lang="en-US" altLang="zh-CN" dirty="0"/>
          </a:p>
          <a:p>
            <a:endParaRPr lang="en-US" altLang="zh-CN" sz="1800" dirty="0"/>
          </a:p>
          <a:p>
            <a:endParaRPr lang="en-US" altLang="zh-CN" dirty="0"/>
          </a:p>
          <a:p>
            <a:endParaRPr lang="zh-CN" altLang="en-US" sz="1800" dirty="0"/>
          </a:p>
        </p:txBody>
      </p:sp>
      <p:sp>
        <p:nvSpPr>
          <p:cNvPr id="4" name="文本框 3"/>
          <p:cNvSpPr txBox="1"/>
          <p:nvPr/>
        </p:nvSpPr>
        <p:spPr>
          <a:xfrm>
            <a:off x="4659435" y="336389"/>
            <a:ext cx="6096000" cy="369332"/>
          </a:xfrm>
          <a:prstGeom prst="rect">
            <a:avLst/>
          </a:prstGeom>
          <a:noFill/>
        </p:spPr>
        <p:txBody>
          <a:bodyPr wrap="square">
            <a:spAutoFit/>
          </a:bodyPr>
          <a:lstStyle/>
          <a:p>
            <a:r>
              <a:rPr lang="zh-CN" altLang="en-US" dirty="0"/>
              <a:t>罗泽锋  电控组 软件</a:t>
            </a: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BEAUTIFY_FLAG" val="#wm#"/>
  <p:tag name="KSO_WM_TEMPLATE_CATEGORY" val="custom"/>
  <p:tag name="KSO_WM_TEMPLATE_INDEX" val="20205081"/>
</p:tagLst>
</file>

<file path=ppt/tags/tag17.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commondata" val="eyJoZGlkIjoiOTMzNTA0YjdjNDQ2ZjNiYTYwYTlkZmUwZmUyOWVmZD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V2-52ad4d25-ddfd-4eec-b20e-463ec14e5c3d">
  <a:themeElements>
    <a:clrScheme name="房利美">
      <a:dk1>
        <a:srgbClr val="000000"/>
      </a:dk1>
      <a:lt1>
        <a:srgbClr val="FFFFFF"/>
      </a:lt1>
      <a:dk2>
        <a:srgbClr val="768394"/>
      </a:dk2>
      <a:lt2>
        <a:srgbClr val="F0F0F0"/>
      </a:lt2>
      <a:accent1>
        <a:srgbClr val="247F08"/>
      </a:accent1>
      <a:accent2>
        <a:srgbClr val="024200"/>
      </a:accent2>
      <a:accent3>
        <a:srgbClr val="85BF5A"/>
      </a:accent3>
      <a:accent4>
        <a:srgbClr val="99EBF6"/>
      </a:accent4>
      <a:accent5>
        <a:srgbClr val="0C7ABC"/>
      </a:accent5>
      <a:accent6>
        <a:srgbClr val="AFA26C"/>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1711</Words>
  <Application>WPS 演示</Application>
  <PresentationFormat>宽屏</PresentationFormat>
  <Paragraphs>138</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Arial</vt:lpstr>
      <vt:lpstr>宋体</vt:lpstr>
      <vt:lpstr>Wingdings</vt:lpstr>
      <vt:lpstr>Calibri</vt:lpstr>
      <vt:lpstr>Times New Roman</vt:lpstr>
      <vt:lpstr>Söhne</vt:lpstr>
      <vt:lpstr>Segoe Print</vt:lpstr>
      <vt:lpstr>微软雅黑</vt:lpstr>
      <vt:lpstr>Arial Unicode MS</vt:lpstr>
      <vt:lpstr>等线</vt:lpstr>
      <vt:lpstr>等线 Light</vt:lpstr>
      <vt:lpstr>1_Office 主题​​</vt:lpstr>
      <vt:lpstr>OfficePLUS-V2-52ad4d25-ddfd-4eec-b20e-463ec14e5c3d</vt:lpstr>
      <vt:lpstr>工作汇总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湘 刘</dc:creator>
  <cp:lastModifiedBy>黄志鹏</cp:lastModifiedBy>
  <cp:revision>56</cp:revision>
  <dcterms:created xsi:type="dcterms:W3CDTF">2023-09-26T04:35:00Z</dcterms:created>
  <dcterms:modified xsi:type="dcterms:W3CDTF">2023-10-11T04:53:52Z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E3A63428BE374D958DAA7859692592EF_12</vt:lpwstr>
  </property>
  <property fmtid="{D5CDD505-2E9C-101B-9397-08002B2CF9AE}" pid="3" name="KSOProductBuildVer">
    <vt:lpwstr>2052-12.1.0.15712</vt:lpwstr>
  </property>
</Properties>
</file>