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0"/>
  </p:notesMasterIdLst>
  <p:sldIdLst>
    <p:sldId id="274" r:id="rId4"/>
    <p:sldId id="271" r:id="rId5"/>
    <p:sldId id="275" r:id="rId6"/>
    <p:sldId id="276" r:id="rId7"/>
    <p:sldId id="272" r:id="rId8"/>
    <p:sldId id="273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2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5F207-A609-4A4A-9789-3F78D8DA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581E3-071B-447B-A415-63B5ED5DCE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9909313" y="296864"/>
            <a:ext cx="1587360" cy="3293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PRESENTATION OF ACADEMIC REPORT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95326" y="296863"/>
            <a:ext cx="2461921" cy="329302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712305" y="296863"/>
            <a:ext cx="3383695" cy="3383695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2700000" algn="tl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7140053" y="1856473"/>
            <a:ext cx="5051947" cy="5013250"/>
          </a:xfrm>
          <a:custGeom>
            <a:avLst/>
            <a:gdLst>
              <a:gd name="connsiteX0" fmla="*/ 3371794 w 5051947"/>
              <a:gd name="connsiteY0" fmla="*/ 0 h 5013250"/>
              <a:gd name="connsiteX1" fmla="*/ 4978991 w 5051947"/>
              <a:gd name="connsiteY1" fmla="*/ 406958 h 5013250"/>
              <a:gd name="connsiteX2" fmla="*/ 5051947 w 5051947"/>
              <a:gd name="connsiteY2" fmla="*/ 451280 h 5013250"/>
              <a:gd name="connsiteX3" fmla="*/ 5051947 w 5051947"/>
              <a:gd name="connsiteY3" fmla="*/ 5013250 h 5013250"/>
              <a:gd name="connsiteX4" fmla="*/ 427771 w 5051947"/>
              <a:gd name="connsiteY4" fmla="*/ 5013250 h 5013250"/>
              <a:gd name="connsiteX5" fmla="*/ 406958 w 5051947"/>
              <a:gd name="connsiteY5" fmla="*/ 4978991 h 5013250"/>
              <a:gd name="connsiteX6" fmla="*/ 0 w 5051947"/>
              <a:gd name="connsiteY6" fmla="*/ 3371794 h 5013250"/>
              <a:gd name="connsiteX7" fmla="*/ 3371794 w 5051947"/>
              <a:gd name="connsiteY7" fmla="*/ 0 h 501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1947" h="5013250">
                <a:moveTo>
                  <a:pt x="3371794" y="0"/>
                </a:moveTo>
                <a:cubicBezTo>
                  <a:pt x="3953729" y="0"/>
                  <a:pt x="4501231" y="147422"/>
                  <a:pt x="4978991" y="406958"/>
                </a:cubicBezTo>
                <a:lnTo>
                  <a:pt x="5051947" y="451280"/>
                </a:lnTo>
                <a:lnTo>
                  <a:pt x="5051947" y="5013250"/>
                </a:lnTo>
                <a:lnTo>
                  <a:pt x="427771" y="5013250"/>
                </a:lnTo>
                <a:lnTo>
                  <a:pt x="406958" y="4978991"/>
                </a:lnTo>
                <a:cubicBezTo>
                  <a:pt x="147423" y="4501231"/>
                  <a:pt x="0" y="3953729"/>
                  <a:pt x="0" y="3371794"/>
                </a:cubicBezTo>
                <a:cubicBezTo>
                  <a:pt x="0" y="1509604"/>
                  <a:pt x="1509604" y="0"/>
                  <a:pt x="33717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13500000" algn="b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CoverBackgroundShape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>
            <a:off x="5706465" y="3237521"/>
            <a:ext cx="2911080" cy="466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 i="0" u="none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083665" y="4861390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83665" y="5276939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Title 9801"/>
          <p:cNvSpPr>
            <a:spLocks noGrp="1"/>
          </p:cNvSpPr>
          <p:nvPr>
            <p:ph type="ctrTitle"/>
          </p:nvPr>
        </p:nvSpPr>
        <p:spPr>
          <a:xfrm>
            <a:off x="3289836" y="1311847"/>
            <a:ext cx="7744338" cy="1782876"/>
          </a:xfrm>
        </p:spPr>
        <p:txBody>
          <a:bodyPr anchor="b">
            <a:noAutofit/>
          </a:bodyPr>
          <a:lstStyle>
            <a:lvl1pPr algn="ctr">
              <a:defRPr sz="4800" i="0" u="none">
                <a:gradFill>
                  <a:gsLst>
                    <a:gs pos="100000">
                      <a:schemeClr val="accent2">
                        <a:lumMod val="91000"/>
                        <a:lumOff val="9000"/>
                      </a:schemeClr>
                    </a:gs>
                    <a:gs pos="0">
                      <a:schemeClr val="accent2">
                        <a:lumMod val="10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raphic 250"/>
          <p:cNvPicPr>
            <a:picLocks noChangeAspect="1"/>
          </p:cNvPicPr>
          <p:nvPr/>
        </p:nvPicPr>
        <p:blipFill rotWithShape="1">
          <a:blip r:embed="rId2">
            <a:alphaModFix amt="77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982" t="23982"/>
          <a:stretch>
            <a:fillRect/>
          </a:stretch>
        </p:blipFill>
        <p:spPr>
          <a:xfrm rot="16200000">
            <a:off x="2667000" y="-2667000"/>
            <a:ext cx="6858001" cy="12192001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215626" y="2243552"/>
            <a:ext cx="444213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5216742" y="3138902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raphic 215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498" b="16498"/>
          <a:stretch>
            <a:fillRect/>
          </a:stretch>
        </p:blipFill>
        <p:spPr>
          <a:xfrm rot="16200000">
            <a:off x="2667000" y="-2667003"/>
            <a:ext cx="6858001" cy="1219200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6473371" y="1907267"/>
            <a:ext cx="3312130" cy="1087683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473371" y="3669671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73371" y="3373400"/>
            <a:ext cx="331213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07897-439B-424A-8737-BF5D494C449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tags" Target="../tags/tag3.xml"/><Relationship Id="rId4" Type="http://schemas.openxmlformats.org/officeDocument/2006/relationships/image" Target="../media/image12.png"/><Relationship Id="rId3" Type="http://schemas.openxmlformats.org/officeDocument/2006/relationships/tags" Target="../tags/tag2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4111" y="1212324"/>
            <a:ext cx="1125658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上周计划及进度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marL="347345" indent="-347345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zh-CN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完成了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对平衡步兵云台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的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调参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工作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。</a:t>
            </a:r>
            <a:endParaRPr lang="en-US" altLang="zh-CN" sz="18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  <a:p>
            <a:pPr marL="347345" indent="-347345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</a:rPr>
              <a:t>协助钧浩一起排查了平衡步兵底盘电机的驱动问题，现已解决。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347345" indent="-347345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罗泽锋  电控组 软件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4111" y="3191389"/>
            <a:ext cx="1125658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下一阶段计划：</a:t>
            </a:r>
            <a:endParaRPr lang="en-US" altLang="zh-CN" sz="1800" b="1" dirty="0"/>
          </a:p>
          <a:p>
            <a:pPr marL="342900" indent="-342900">
              <a:buAutoNum type="arabicPeriod"/>
            </a:pPr>
            <a:r>
              <a:rPr lang="zh-CN" altLang="en-US" dirty="0"/>
              <a:t>继续移植裁判系统代码。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编写小电脑与单片机的通讯代码。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协助金涛对超级电容控制器进行测试。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710" y="1105522"/>
            <a:ext cx="1125658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800" dirty="0"/>
              <a:t>进度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indent="0">
              <a:buNone/>
            </a:pPr>
            <a:r>
              <a:rPr lang="en-US" altLang="zh-CN" sz="1800" dirty="0"/>
              <a:t>      lqr</a:t>
            </a:r>
            <a:r>
              <a:rPr lang="zh-CN" altLang="en-US" sz="1800" dirty="0"/>
              <a:t>参数能让平衡步兵立起来了，还要继续完善</a:t>
            </a:r>
            <a:r>
              <a:rPr lang="en-US" altLang="zh-CN" sz="1800" dirty="0"/>
              <a:t>             </a:t>
            </a:r>
            <a:endParaRPr lang="zh-CN" altLang="en-US" sz="1800" dirty="0"/>
          </a:p>
          <a:p>
            <a:pPr indent="0"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遇到的问题</a:t>
            </a:r>
            <a:r>
              <a:rPr lang="en-US" altLang="zh-CN" sz="1800" dirty="0"/>
              <a:t>+</a:t>
            </a:r>
            <a:r>
              <a:rPr lang="zh-CN" altLang="en-US" sz="1800" dirty="0"/>
              <a:t>解决方案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 indent="457200">
              <a:buNone/>
            </a:pPr>
            <a:r>
              <a:rPr lang="zh-CN" altLang="en-US" sz="1800" dirty="0"/>
              <a:t>过程比较繁琐，所幸是站起来了，信号线接触不良，接反都要注意，电机设置，一步错了都不行</a:t>
            </a:r>
            <a:endParaRPr lang="en-US" altLang="zh-CN" sz="1800" dirty="0"/>
          </a:p>
          <a:p>
            <a:pPr indent="0">
              <a:buNone/>
            </a:pPr>
            <a:r>
              <a:rPr lang="en-US" altLang="zh-CN" sz="1800" dirty="0"/>
              <a:t>    </a:t>
            </a:r>
            <a:r>
              <a:rPr lang="zh-CN" altLang="en-US" sz="1800" dirty="0"/>
              <a:t>阶段计划</a:t>
            </a:r>
            <a:r>
              <a:rPr lang="en-US" altLang="zh-CN" sz="1800" dirty="0"/>
              <a:t>+</a:t>
            </a:r>
            <a:r>
              <a:rPr lang="zh-CN" altLang="en-US" sz="1800" dirty="0"/>
              <a:t>预测能够做到的程度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zh-CN" altLang="en-US" sz="1800" dirty="0"/>
              <a:t>继续启动平衡步兵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周钧浩  电控组 </a:t>
            </a:r>
            <a:r>
              <a:rPr lang="zh-CN" altLang="en-US" dirty="0"/>
              <a:t>软件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黄志鹏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88620" y="1028700"/>
            <a:ext cx="5135245" cy="2602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3794125"/>
            <a:ext cx="5111115" cy="25444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25" y="3794125"/>
            <a:ext cx="5478145" cy="2710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70905" y="1028065"/>
            <a:ext cx="5759450" cy="2578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陀螺仪经过减小静态误差后，发现解算出来的</a:t>
            </a:r>
            <a:r>
              <a:rPr lang="en-US" altLang="zh-CN" sz="2800"/>
              <a:t>yaw</a:t>
            </a:r>
            <a:r>
              <a:rPr lang="zh-CN" altLang="en-US" sz="2800"/>
              <a:t>轴零飘现象减小了很多（下图左），大概两分钟飘</a:t>
            </a:r>
            <a:r>
              <a:rPr lang="en-US" altLang="zh-CN" sz="2800"/>
              <a:t>0.2</a:t>
            </a:r>
            <a:r>
              <a:rPr lang="zh-CN" altLang="en-US" sz="2800"/>
              <a:t>度，再使用南京航空大学的代码使用上述方法，零飘变得更小，两分钟</a:t>
            </a:r>
            <a:r>
              <a:rPr lang="en-US" altLang="zh-CN" sz="2800"/>
              <a:t>0.1</a:t>
            </a:r>
            <a:r>
              <a:rPr lang="zh-CN" altLang="en-US" sz="2800"/>
              <a:t>度（下图</a:t>
            </a:r>
            <a:r>
              <a:rPr lang="zh-CN" altLang="en-US" sz="2800"/>
              <a:t>右）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黄志鹏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993140" y="1130300"/>
            <a:ext cx="607568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840" y="1257922"/>
            <a:ext cx="11256580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endParaRPr lang="en-US" altLang="zh-CN" sz="1800" dirty="0"/>
          </a:p>
          <a:p>
            <a:r>
              <a:rPr lang="zh-CN" altLang="en-US" dirty="0"/>
              <a:t>进度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en-US" sz="1800" dirty="0"/>
              <a:t>已经将代码把开源代码全部转移到由原来的标准库移植到</a:t>
            </a:r>
            <a:r>
              <a:rPr lang="en-US" altLang="zh-CN" sz="1800" dirty="0"/>
              <a:t>hal</a:t>
            </a:r>
            <a:r>
              <a:rPr lang="zh-CN" altLang="en-US" sz="1800" dirty="0"/>
              <a:t>库</a:t>
            </a:r>
            <a:endParaRPr lang="zh-CN" altLang="en-US" sz="1800" dirty="0"/>
          </a:p>
          <a:p>
            <a:r>
              <a:rPr lang="zh-CN" altLang="en-US" sz="1800" dirty="0"/>
              <a:t>进度</a:t>
            </a:r>
            <a:r>
              <a:rPr lang="en-US" altLang="zh-CN" sz="1800" dirty="0"/>
              <a:t>2</a:t>
            </a:r>
            <a:endParaRPr lang="en-US" altLang="zh-CN" sz="1800" dirty="0"/>
          </a:p>
          <a:p>
            <a:r>
              <a:rPr lang="zh-CN" altLang="en-US" sz="1800" dirty="0"/>
              <a:t>完成对下一个无线</a:t>
            </a:r>
            <a:r>
              <a:rPr lang="en-US" altLang="zh-CN" sz="1800" dirty="0"/>
              <a:t>dap</a:t>
            </a:r>
            <a:r>
              <a:rPr lang="zh-CN" altLang="en-US" sz="1800" dirty="0"/>
              <a:t>的改进</a:t>
            </a:r>
            <a:r>
              <a:rPr lang="en-US" altLang="zh-CN" sz="1800" dirty="0"/>
              <a:t>,</a:t>
            </a:r>
            <a:r>
              <a:rPr lang="zh-CN" altLang="en-US" sz="1800" dirty="0"/>
              <a:t>已经交付打板</a:t>
            </a:r>
            <a:endParaRPr lang="en-US" altLang="zh-CN" sz="1800" dirty="0"/>
          </a:p>
          <a:p>
            <a:r>
              <a:rPr lang="zh-CN" altLang="en-US" sz="1800" dirty="0"/>
              <a:t>进度</a:t>
            </a:r>
            <a:r>
              <a:rPr lang="en-US" altLang="zh-CN" sz="1800" dirty="0"/>
              <a:t>3</a:t>
            </a:r>
            <a:endParaRPr lang="en-US" altLang="zh-CN" sz="1800" dirty="0"/>
          </a:p>
          <a:p>
            <a:r>
              <a:rPr lang="zh-CN" altLang="en-US" sz="1800" dirty="0"/>
              <a:t>整理好开源的超级电容控制器的原理图</a:t>
            </a:r>
            <a:r>
              <a:rPr lang="en-US" altLang="zh-CN" sz="1800" dirty="0"/>
              <a:t>(</a:t>
            </a:r>
            <a:r>
              <a:rPr lang="zh-CN" altLang="en-US" sz="1800" dirty="0"/>
              <a:t>之前导入到嘉立创出现封装丢失还有一些错误</a:t>
            </a:r>
            <a:r>
              <a:rPr lang="en-US" altLang="zh-CN" sz="1800" dirty="0"/>
              <a:t>,</a:t>
            </a:r>
            <a:r>
              <a:rPr lang="zh-CN" altLang="en-US" sz="1800" dirty="0"/>
              <a:t>主要针对这些进行修改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56325" y="4017010"/>
            <a:ext cx="2254250" cy="1901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47810" y="3932555"/>
            <a:ext cx="2122805" cy="19862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79220" y="3726815"/>
            <a:ext cx="3941445" cy="27419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91055" y="6508750"/>
            <a:ext cx="1870710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控制器的原理图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6555740" y="6090285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无线</a:t>
            </a:r>
            <a:r>
              <a:rPr lang="en-US" altLang="zh-CN"/>
              <a:t>dap</a:t>
            </a:r>
            <a:r>
              <a:rPr lang="zh-CN" altLang="en-US"/>
              <a:t>从机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9580880" y="6090285"/>
            <a:ext cx="153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无线</a:t>
            </a:r>
            <a:r>
              <a:rPr lang="en-US" altLang="zh-CN"/>
              <a:t>dap</a:t>
            </a:r>
            <a:r>
              <a:rPr lang="zh-CN" altLang="en-US"/>
              <a:t>主机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670" y="1105522"/>
            <a:ext cx="11256580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endParaRPr lang="zh-CN" altLang="en-US" sz="1800" dirty="0"/>
          </a:p>
          <a:p>
            <a:r>
              <a:rPr lang="zh-CN" altLang="en-US" sz="1800" dirty="0"/>
              <a:t>下一阶段</a:t>
            </a:r>
            <a:r>
              <a:rPr lang="zh-CN" altLang="en-US" sz="1800" dirty="0"/>
              <a:t>任务</a:t>
            </a:r>
            <a:endParaRPr lang="zh-CN" altLang="en-US" sz="1800" dirty="0"/>
          </a:p>
          <a:p>
            <a:r>
              <a:rPr lang="zh-CN" altLang="en-US" sz="1800" dirty="0"/>
              <a:t> </a:t>
            </a:r>
            <a:r>
              <a:rPr lang="en-US" altLang="zh-CN" sz="1800" dirty="0"/>
              <a:t>1.</a:t>
            </a:r>
            <a:r>
              <a:rPr lang="zh-CN" altLang="en-US" sz="1800" dirty="0"/>
              <a:t>等到无线</a:t>
            </a:r>
            <a:r>
              <a:rPr lang="en-US" altLang="zh-CN" sz="1800" dirty="0"/>
              <a:t>dap</a:t>
            </a:r>
            <a:r>
              <a:rPr lang="zh-CN" altLang="en-US" sz="1800" dirty="0"/>
              <a:t>的板子到了</a:t>
            </a:r>
            <a:r>
              <a:rPr lang="en-US" altLang="zh-CN" sz="1800" dirty="0"/>
              <a:t>,</a:t>
            </a:r>
            <a:r>
              <a:rPr lang="zh-CN" altLang="en-US" sz="1800" dirty="0"/>
              <a:t>焊接并且调试看下能不能正常使用</a:t>
            </a:r>
            <a:endParaRPr lang="zh-CN" altLang="en-US" sz="1800" dirty="0"/>
          </a:p>
          <a:p>
            <a:r>
              <a:rPr lang="en-US" altLang="zh-CN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开始画的超级电容控制器的</a:t>
            </a:r>
            <a:r>
              <a:rPr lang="en-US" altLang="zh-CN" sz="1800" dirty="0"/>
              <a:t>pcb(</a:t>
            </a:r>
            <a:r>
              <a:rPr lang="zh-CN" altLang="en-US" sz="1800" dirty="0"/>
              <a:t>开源的工程是基于</a:t>
            </a:r>
            <a:r>
              <a:rPr lang="en-US" altLang="zh-CN" sz="1800" dirty="0"/>
              <a:t>ad,</a:t>
            </a:r>
            <a:r>
              <a:rPr lang="zh-CN" altLang="en-US" sz="1800" dirty="0"/>
              <a:t>导入立创会存在很多问题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en-US" altLang="zh-CN" sz="1800" dirty="0"/>
              <a:t>3.</a:t>
            </a:r>
            <a:r>
              <a:rPr lang="zh-CN" altLang="en-US" sz="1800" dirty="0"/>
              <a:t>把超级电容控制器放到步兵上</a:t>
            </a:r>
            <a:r>
              <a:rPr lang="en-US" altLang="zh-CN" sz="1800" dirty="0"/>
              <a:t>,</a:t>
            </a:r>
            <a:r>
              <a:rPr lang="zh-CN" altLang="en-US" sz="1800" dirty="0"/>
              <a:t>开始上车</a:t>
            </a:r>
            <a:r>
              <a:rPr lang="zh-CN" altLang="en-US" sz="1800" dirty="0"/>
              <a:t>验证</a:t>
            </a:r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电控硬件超级电容方案最终</a:t>
            </a:r>
            <a:r>
              <a:rPr lang="zh-CN" altLang="en-US" sz="1800" dirty="0"/>
              <a:t>实现</a:t>
            </a:r>
            <a:endParaRPr lang="zh-CN" altLang="en-US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电容模组尺寸需要更小一些</a:t>
            </a:r>
            <a:r>
              <a:rPr lang="en-US" altLang="zh-CN" sz="1800" dirty="0"/>
              <a:t>,</a:t>
            </a:r>
            <a:r>
              <a:rPr lang="zh-CN" altLang="en-US" sz="1800" dirty="0"/>
              <a:t>大概比现在小个</a:t>
            </a:r>
            <a:r>
              <a:rPr lang="en-US" altLang="zh-CN" sz="1800" dirty="0"/>
              <a:t>1/3</a:t>
            </a:r>
            <a:endParaRPr lang="en-US" altLang="zh-CN" sz="1800" dirty="0"/>
          </a:p>
          <a:p>
            <a:r>
              <a:rPr lang="en-US" altLang="zh-CN" sz="1800" dirty="0"/>
              <a:t>2.</a:t>
            </a:r>
            <a:r>
              <a:rPr lang="zh-CN" altLang="en-US" sz="1800" dirty="0"/>
              <a:t>控制器</a:t>
            </a:r>
            <a:r>
              <a:rPr lang="en-US" altLang="zh-CN" sz="1800" dirty="0"/>
              <a:t>pcb</a:t>
            </a:r>
            <a:r>
              <a:rPr lang="zh-CN" altLang="en-US" sz="1800" dirty="0"/>
              <a:t>需要重新再画一板</a:t>
            </a:r>
            <a:r>
              <a:rPr lang="en-US" altLang="zh-CN" sz="1800" dirty="0"/>
              <a:t>,</a:t>
            </a:r>
            <a:r>
              <a:rPr lang="zh-CN" altLang="en-US" sz="1800" dirty="0"/>
              <a:t>开源的文件到入到嘉立创存在很多问题</a:t>
            </a:r>
            <a:r>
              <a:rPr lang="en-US" altLang="zh-CN" sz="1800" dirty="0"/>
              <a:t>(</a:t>
            </a:r>
            <a:r>
              <a:rPr lang="zh-CN" altLang="en-US" sz="1800" dirty="0"/>
              <a:t>源开源是</a:t>
            </a:r>
            <a:r>
              <a:rPr lang="en-US" altLang="zh-CN" sz="1800" dirty="0"/>
              <a:t>AD),</a:t>
            </a:r>
            <a:r>
              <a:rPr lang="zh-CN" altLang="en-US" sz="1800" dirty="0"/>
              <a:t>不利于</a:t>
            </a:r>
            <a:r>
              <a:rPr lang="zh-CN" altLang="en-US" sz="1800" dirty="0"/>
              <a:t>传承</a:t>
            </a:r>
            <a:endParaRPr lang="zh-CN" altLang="en-US" sz="1800" dirty="0"/>
          </a:p>
          <a:p>
            <a:r>
              <a:rPr lang="en-US" altLang="zh-CN" dirty="0"/>
              <a:t>3.</a:t>
            </a:r>
            <a:r>
              <a:rPr lang="zh-CN" altLang="en-US" dirty="0"/>
              <a:t>控制器的代码全部移植成功到</a:t>
            </a:r>
            <a:r>
              <a:rPr lang="en-US" altLang="zh-CN" dirty="0"/>
              <a:t>hal</a:t>
            </a:r>
            <a:r>
              <a:rPr lang="zh-CN" altLang="en-US" dirty="0"/>
              <a:t>库</a:t>
            </a:r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4611286" y="351715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邱金涛  电控组 </a:t>
            </a:r>
            <a:r>
              <a:rPr lang="zh-CN" altLang="en-US" dirty="0"/>
              <a:t>硬件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GJmOWU5MWM2MTY5MTQ4MGZmYjIwZjQxZWRmZjNmNDA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52ad4d25-ddfd-4eec-b20e-463ec14e5c3d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7F08"/>
      </a:accent1>
      <a:accent2>
        <a:srgbClr val="024200"/>
      </a:accent2>
      <a:accent3>
        <a:srgbClr val="85BF5A"/>
      </a:accent3>
      <a:accent4>
        <a:srgbClr val="99EBF6"/>
      </a:accent4>
      <a:accent5>
        <a:srgbClr val="0C7ABC"/>
      </a:accent5>
      <a:accent6>
        <a:srgbClr val="AFA26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演示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等线</vt:lpstr>
      <vt:lpstr>等线 Light</vt:lpstr>
      <vt:lpstr>1_Office 主题​​</vt:lpstr>
      <vt:lpstr>OfficePLUS-V2-52ad4d25-ddfd-4eec-b20e-463ec14e5c3d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湘 刘</dc:creator>
  <cp:lastModifiedBy>黄志鹏</cp:lastModifiedBy>
  <cp:revision>64</cp:revision>
  <dcterms:created xsi:type="dcterms:W3CDTF">2023-09-26T04:35:00Z</dcterms:created>
  <dcterms:modified xsi:type="dcterms:W3CDTF">2023-11-22T01:41:53Z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226827A2C2704E18AE60EDE3388063DB_12</vt:lpwstr>
  </property>
  <property fmtid="{D5CDD505-2E9C-101B-9397-08002B2CF9AE}" pid="3" name="KSOProductBuildVer">
    <vt:lpwstr>2052-12.1.0.15712</vt:lpwstr>
  </property>
</Properties>
</file>