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60" r:id="rId3"/>
    <p:sldId id="258" r:id="rId4"/>
    <p:sldId id="261" r:id="rId5"/>
    <p:sldId id="310" r:id="rId6"/>
    <p:sldId id="311" r:id="rId7"/>
    <p:sldId id="312" r:id="rId8"/>
    <p:sldId id="313" r:id="rId9"/>
    <p:sldId id="314" r:id="rId10"/>
    <p:sldId id="315" r:id="rId11"/>
    <p:sldId id="317" r:id="rId12"/>
    <p:sldId id="316" r:id="rId13"/>
    <p:sldId id="270" r:id="rId14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6"/>
      <p:bold r:id="rId17"/>
      <p:italic r:id="rId18"/>
      <p:boldItalic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  <p:embeddedFont>
      <p:font typeface="Source Code Pro" panose="020B0509030403020204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D86718-5F95-4C51-8AAE-15EBE863912F}">
  <a:tblStyle styleId="{62D86718-5F95-4C51-8AAE-15EBE86391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4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736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752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285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24ed99bf1a4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24ed99bf1a4_0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05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248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793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85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89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  <p:sldLayoutId id="2147483660" r:id="rId5"/>
    <p:sldLayoutId id="2147483665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49"/>
            <a:ext cx="4882500" cy="1384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/>
              <a:t>Oleh Kelompok 8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Hadi Nurhadi (14012200128)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Adit (14012200130)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Akbar Hermansyah (14012200044)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962320"/>
            <a:ext cx="6853529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chemeClr val="dk2"/>
                </a:solidFill>
              </a:rPr>
              <a:t>Estimasi Harga Mobil BMW Bekas</a:t>
            </a:r>
            <a:br>
              <a:rPr lang="id-ID" dirty="0">
                <a:solidFill>
                  <a:schemeClr val="dk2"/>
                </a:solidFill>
              </a:rPr>
            </a:br>
            <a:r>
              <a:rPr lang="id-ID" sz="3200" dirty="0">
                <a:solidFill>
                  <a:schemeClr val="tx1"/>
                </a:solidFill>
              </a:rPr>
              <a:t>Menggunakan Model Regresi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90298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7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431;p35">
            <a:extLst>
              <a:ext uri="{FF2B5EF4-FFF2-40B4-BE49-F238E27FC236}">
                <a16:creationId xmlns:a16="http://schemas.microsoft.com/office/drawing/2014/main" id="{A083291B-5CF5-4C82-8854-FC81279048DC}"/>
              </a:ext>
            </a:extLst>
          </p:cNvPr>
          <p:cNvSpPr txBox="1">
            <a:spLocks/>
          </p:cNvSpPr>
          <p:nvPr/>
        </p:nvSpPr>
        <p:spPr>
          <a:xfrm>
            <a:off x="4659272" y="49241"/>
            <a:ext cx="4882500" cy="138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id-ID" b="1" dirty="0"/>
              <a:t>Dosen Pengampu :</a:t>
            </a:r>
          </a:p>
          <a:p>
            <a:pPr marL="0" indent="0"/>
            <a:r>
              <a:rPr lang="id-ID" dirty="0"/>
              <a:t>Ofan Sopian, M.Kom</a:t>
            </a:r>
          </a:p>
          <a:p>
            <a:pPr marL="0" indent="0"/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>
            <a:off x="-2757200" y="-2915260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" name="Google Shape;1557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4" name="Google Shape;1564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" name="Google Shape;1565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2" name="Google Shape;1572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3" name="Google Shape;1573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0" name="Google Shape;1580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1" name="Google Shape;1581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3" name="Google Shape;1583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7" name="Google Shape;1587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D914F77-E01D-47C0-95EF-A3789E550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507" y="944130"/>
            <a:ext cx="4562475" cy="142875"/>
          </a:xfrm>
          <a:prstGeom prst="rect">
            <a:avLst/>
          </a:prstGeom>
        </p:spPr>
      </p:pic>
      <p:sp>
        <p:nvSpPr>
          <p:cNvPr id="88" name="Google Shape;1531;p39">
            <a:extLst>
              <a:ext uri="{FF2B5EF4-FFF2-40B4-BE49-F238E27FC236}">
                <a16:creationId xmlns:a16="http://schemas.microsoft.com/office/drawing/2014/main" id="{965E501C-A43E-4294-A5D1-B51E0B2750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038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F</a:t>
            </a:r>
            <a:r>
              <a:rPr sz="2800" dirty="0"/>
              <a:t>ile.py (manual)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DC0BF-C6BA-4B11-AEBC-7DD796174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663" y="1088387"/>
            <a:ext cx="5385001" cy="3720650"/>
          </a:xfrm>
          <a:prstGeom prst="rect">
            <a:avLst/>
          </a:prstGeom>
        </p:spPr>
      </p:pic>
      <p:sp>
        <p:nvSpPr>
          <p:cNvPr id="90" name="Google Shape;1532;p39">
            <a:extLst>
              <a:ext uri="{FF2B5EF4-FFF2-40B4-BE49-F238E27FC236}">
                <a16:creationId xmlns:a16="http://schemas.microsoft.com/office/drawing/2014/main" id="{B697D8E7-7F4F-4DC8-B8B9-4127C4BE1D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73772" y="1087004"/>
            <a:ext cx="2749551" cy="3652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SzPts val="1400"/>
            </a:pPr>
            <a:r>
              <a:rPr lang="id-ID" sz="1400" b="1" dirty="0"/>
              <a:t>P</a:t>
            </a:r>
            <a:r>
              <a:rPr lang="en-ID" sz="1400" b="1" dirty="0"/>
              <a:t>ickle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modul</a:t>
            </a:r>
            <a:r>
              <a:rPr lang="en-ID" sz="1400" dirty="0"/>
              <a:t> </a:t>
            </a:r>
            <a:r>
              <a:rPr lang="en-ID" sz="1400" dirty="0" err="1"/>
              <a:t>bawaan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Python yang </a:t>
            </a:r>
            <a:r>
              <a:rPr lang="en-ID" sz="1400" dirty="0" err="1"/>
              <a:t>berfungsi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menserialize</a:t>
            </a:r>
            <a:r>
              <a:rPr lang="en-ID" sz="1400" dirty="0"/>
              <a:t> </a:t>
            </a:r>
            <a:r>
              <a:rPr lang="en-ID" sz="1400" dirty="0" err="1"/>
              <a:t>objek</a:t>
            </a:r>
            <a:r>
              <a:rPr lang="en-ID" sz="1400" dirty="0"/>
              <a:t> Python.</a:t>
            </a:r>
            <a:r>
              <a:rPr lang="id-ID" sz="1400" dirty="0"/>
              <a:t> Fungsi : </a:t>
            </a:r>
            <a:r>
              <a:rPr lang="en-ID" sz="1400" dirty="0" err="1"/>
              <a:t>Simpan</a:t>
            </a:r>
            <a:r>
              <a:rPr lang="en-ID" sz="1400" dirty="0"/>
              <a:t> </a:t>
            </a:r>
            <a:r>
              <a:rPr lang="en-ID" sz="1400" dirty="0" err="1"/>
              <a:t>hasil</a:t>
            </a:r>
            <a:r>
              <a:rPr lang="en-ID" sz="1400" dirty="0"/>
              <a:t> </a:t>
            </a:r>
            <a:r>
              <a:rPr lang="en-ID" sz="1400" dirty="0" err="1"/>
              <a:t>analisis</a:t>
            </a:r>
            <a:r>
              <a:rPr lang="en-ID" sz="1400" dirty="0"/>
              <a:t> data</a:t>
            </a:r>
            <a:endParaRPr lang="id-ID" sz="1400" dirty="0"/>
          </a:p>
          <a:p>
            <a:pPr marL="0" indent="0" algn="just">
              <a:buSzPts val="1400"/>
            </a:pPr>
            <a:r>
              <a:rPr lang="en-ID" sz="1400" b="1" dirty="0" err="1"/>
              <a:t>Streamlit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framework Python yang </a:t>
            </a:r>
            <a:r>
              <a:rPr lang="en-ID" sz="1400" dirty="0" err="1"/>
              <a:t>dirancang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membangun</a:t>
            </a:r>
            <a:r>
              <a:rPr lang="en-ID" sz="1400" dirty="0"/>
              <a:t> </a:t>
            </a:r>
            <a:r>
              <a:rPr lang="en-ID" sz="1400" dirty="0" err="1"/>
              <a:t>aplikasi</a:t>
            </a:r>
            <a:r>
              <a:rPr lang="en-ID" sz="1400" dirty="0"/>
              <a:t> web</a:t>
            </a:r>
            <a:r>
              <a:rPr lang="id-ID" sz="1400" dirty="0"/>
              <a:t> interaktif</a:t>
            </a:r>
            <a:r>
              <a:rPr lang="en-ID" sz="1400" dirty="0"/>
              <a:t>.</a:t>
            </a:r>
            <a:r>
              <a:rPr lang="id-ID" sz="1400" dirty="0"/>
              <a:t> Contoh : m</a:t>
            </a:r>
            <a:r>
              <a:rPr lang="en-ID" sz="1400" dirty="0" err="1"/>
              <a:t>embuat</a:t>
            </a:r>
            <a:r>
              <a:rPr lang="en-ID" sz="1400" dirty="0"/>
              <a:t> </a:t>
            </a:r>
            <a:r>
              <a:rPr lang="en-ID" sz="1400" dirty="0" err="1"/>
              <a:t>aplikasi</a:t>
            </a:r>
            <a:r>
              <a:rPr lang="en-ID" sz="1400" dirty="0"/>
              <a:t> </a:t>
            </a:r>
            <a:r>
              <a:rPr lang="en-ID" sz="1400" dirty="0" err="1"/>
              <a:t>prediksi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klasifikasi</a:t>
            </a:r>
            <a:r>
              <a:rPr lang="en-ID" sz="1400" dirty="0"/>
              <a:t> yang </a:t>
            </a:r>
            <a:r>
              <a:rPr lang="en-ID" sz="1400" dirty="0" err="1"/>
              <a:t>sederhana</a:t>
            </a:r>
            <a:r>
              <a:rPr lang="en-ID" sz="1400" dirty="0"/>
              <a:t>.</a:t>
            </a:r>
            <a:endParaRPr lang="id-ID" sz="1400" dirty="0"/>
          </a:p>
          <a:p>
            <a:pPr marL="0" indent="0" algn="just">
              <a:buSzPts val="1400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48112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>
            <a:off x="-2757200" y="-2915260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" name="Google Shape;1557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4" name="Google Shape;1564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" name="Google Shape;1565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2" name="Google Shape;1572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3" name="Google Shape;1573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0" name="Google Shape;1580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1" name="Google Shape;1581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3" name="Google Shape;1583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7" name="Google Shape;1587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D914F77-E01D-47C0-95EF-A3789E550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507" y="944130"/>
            <a:ext cx="4562475" cy="142875"/>
          </a:xfrm>
          <a:prstGeom prst="rect">
            <a:avLst/>
          </a:prstGeom>
        </p:spPr>
      </p:pic>
      <p:sp>
        <p:nvSpPr>
          <p:cNvPr id="88" name="Google Shape;1531;p39">
            <a:extLst>
              <a:ext uri="{FF2B5EF4-FFF2-40B4-BE49-F238E27FC236}">
                <a16:creationId xmlns:a16="http://schemas.microsoft.com/office/drawing/2014/main" id="{965E501C-A43E-4294-A5D1-B51E0B2750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038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F</a:t>
            </a:r>
            <a:r>
              <a:rPr sz="2800" dirty="0"/>
              <a:t>ile.py (auto)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6DBC0-3391-4210-B51B-D18233C7C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018" y="1098144"/>
            <a:ext cx="4109065" cy="2785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BC2DA9-DEF3-4921-B1E8-3B751AF6D4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61" y="1087134"/>
            <a:ext cx="4005113" cy="279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10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038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dirty="0" err="1"/>
              <a:t>Tampilan</a:t>
            </a:r>
            <a:r>
              <a:rPr sz="2800" dirty="0"/>
              <a:t> Web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363640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D92CDB7-D7E2-4183-9CAE-4C39E524A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507" y="1048898"/>
            <a:ext cx="5156985" cy="370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0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49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Terima Kasih</a:t>
            </a:r>
            <a:endParaRPr dirty="0"/>
          </a:p>
        </p:txBody>
      </p:sp>
      <p:grpSp>
        <p:nvGrpSpPr>
          <p:cNvPr id="1951" name="Google Shape;1951;p49"/>
          <p:cNvGrpSpPr/>
          <p:nvPr/>
        </p:nvGrpSpPr>
        <p:grpSpPr>
          <a:xfrm>
            <a:off x="-1238838" y="-2814271"/>
            <a:ext cx="6191222" cy="6569036"/>
            <a:chOff x="-1238838" y="-2814271"/>
            <a:chExt cx="6191222" cy="6569036"/>
          </a:xfrm>
        </p:grpSpPr>
        <p:pic>
          <p:nvPicPr>
            <p:cNvPr id="1952" name="Google Shape;1952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-860279" y="-1155525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53" name="Google Shape;1953;p49"/>
            <p:cNvGrpSpPr/>
            <p:nvPr/>
          </p:nvGrpSpPr>
          <p:grpSpPr>
            <a:xfrm>
              <a:off x="-1238838" y="-2814271"/>
              <a:ext cx="6191222" cy="6569036"/>
              <a:chOff x="-1238838" y="-2814271"/>
              <a:chExt cx="6191222" cy="6569036"/>
            </a:xfrm>
          </p:grpSpPr>
          <p:sp>
            <p:nvSpPr>
              <p:cNvPr id="1954" name="Google Shape;1954;p49"/>
              <p:cNvSpPr/>
              <p:nvPr/>
            </p:nvSpPr>
            <p:spPr>
              <a:xfrm rot="-2700000" flipH="1">
                <a:off x="-146394" y="-2093348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49"/>
              <p:cNvSpPr/>
              <p:nvPr/>
            </p:nvSpPr>
            <p:spPr>
              <a:xfrm rot="-2700000" flipH="1">
                <a:off x="-515017" y="-1565448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49"/>
              <p:cNvSpPr/>
              <p:nvPr/>
            </p:nvSpPr>
            <p:spPr>
              <a:xfrm rot="-2700000" flipH="1">
                <a:off x="194575" y="-1729713"/>
                <a:ext cx="3153371" cy="5119296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57" name="Google Shape;1957;p49"/>
              <p:cNvGrpSpPr/>
              <p:nvPr/>
            </p:nvGrpSpPr>
            <p:grpSpPr>
              <a:xfrm>
                <a:off x="3010374" y="140752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58" name="Google Shape;1958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0" name="Google Shape;1960;p49"/>
              <p:cNvGrpSpPr/>
              <p:nvPr/>
            </p:nvGrpSpPr>
            <p:grpSpPr>
              <a:xfrm>
                <a:off x="1890399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1" name="Google Shape;1961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3" name="Google Shape;1963;p49"/>
              <p:cNvGrpSpPr/>
              <p:nvPr/>
            </p:nvGrpSpPr>
            <p:grpSpPr>
              <a:xfrm>
                <a:off x="2755474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4" name="Google Shape;1964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6" name="Google Shape;1966;p49"/>
              <p:cNvGrpSpPr/>
              <p:nvPr/>
            </p:nvGrpSpPr>
            <p:grpSpPr>
              <a:xfrm>
                <a:off x="1290099" y="539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7" name="Google Shape;1967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9" name="Google Shape;1969;p49"/>
              <p:cNvGrpSpPr/>
              <p:nvPr/>
            </p:nvGrpSpPr>
            <p:grpSpPr>
              <a:xfrm>
                <a:off x="2022774" y="671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70" name="Google Shape;1970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1971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72" name="Google Shape;1972;p49"/>
          <p:cNvGrpSpPr/>
          <p:nvPr/>
        </p:nvGrpSpPr>
        <p:grpSpPr>
          <a:xfrm>
            <a:off x="4571996" y="2268220"/>
            <a:ext cx="5022035" cy="4764449"/>
            <a:chOff x="4571996" y="2268220"/>
            <a:chExt cx="5022035" cy="4764449"/>
          </a:xfrm>
        </p:grpSpPr>
        <p:pic>
          <p:nvPicPr>
            <p:cNvPr id="1973" name="Google Shape;1973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74" name="Google Shape;1974;p49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1975" name="Google Shape;1975;p49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976" name="Google Shape;1976;p49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49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8" name="Google Shape;1978;p49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979" name="Google Shape;1979;p49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49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49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2" name="Google Shape;1982;p49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983" name="Google Shape;1983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84" name="Google Shape;1984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85" name="Google Shape;1985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86" name="Google Shape;1986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7" name="Google Shape;1987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8" name="Google Shape;1988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9" name="Google Shape;1989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0" name="Google Shape;1990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91" name="Google Shape;1991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2" name="Google Shape;1992;p49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993" name="Google Shape;1993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94" name="Google Shape;1994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95" name="Google Shape;1995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96" name="Google Shape;1996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7" name="Google Shape;1997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8" name="Google Shape;1998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9" name="Google Shape;1999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0" name="Google Shape;2000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01" name="Google Shape;2001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2" name="Google Shape;2002;p49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003" name="Google Shape;2003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004" name="Google Shape;2004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005" name="Google Shape;2005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006" name="Google Shape;2006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7" name="Google Shape;2007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8" name="Google Shape;2008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9" name="Google Shape;2009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10" name="Google Shape;2010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11" name="Google Shape;2011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12" name="Google Shape;2012;p49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2013" name="Google Shape;2013;p49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49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15" name="Google Shape;2015;p49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2016" name="Google Shape;2016;p4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4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8" name="Google Shape;2018;p49"/>
          <p:cNvGrpSpPr/>
          <p:nvPr/>
        </p:nvGrpSpPr>
        <p:grpSpPr>
          <a:xfrm>
            <a:off x="774450" y="3019701"/>
            <a:ext cx="5944442" cy="134100"/>
            <a:chOff x="774450" y="3019701"/>
            <a:chExt cx="5944442" cy="134100"/>
          </a:xfrm>
        </p:grpSpPr>
        <p:sp>
          <p:nvSpPr>
            <p:cNvPr id="2019" name="Google Shape;2019;p49"/>
            <p:cNvSpPr/>
            <p:nvPr/>
          </p:nvSpPr>
          <p:spPr>
            <a:xfrm>
              <a:off x="6584792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0" name="Google Shape;2020;p49"/>
            <p:cNvCxnSpPr/>
            <p:nvPr/>
          </p:nvCxnSpPr>
          <p:spPr>
            <a:xfrm>
              <a:off x="774450" y="3086750"/>
              <a:ext cx="5848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21" name="Google Shape;2021;p49"/>
            <p:cNvSpPr/>
            <p:nvPr/>
          </p:nvSpPr>
          <p:spPr>
            <a:xfrm>
              <a:off x="6614904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038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File.ipynb Library yang digunakan</a:t>
            </a:r>
            <a:endParaRPr sz="2800" dirty="0"/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1"/>
          </p:nvPr>
        </p:nvSpPr>
        <p:spPr>
          <a:xfrm>
            <a:off x="5025520" y="1049659"/>
            <a:ext cx="3626773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/>
              <a:t>P</a:t>
            </a:r>
            <a:r>
              <a:rPr lang="en-ID" b="1" dirty="0" err="1"/>
              <a:t>andas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manipulasi</a:t>
            </a:r>
            <a:r>
              <a:rPr lang="en-ID" dirty="0"/>
              <a:t> dan </a:t>
            </a:r>
            <a:r>
              <a:rPr lang="en-ID" dirty="0" err="1"/>
              <a:t>analisis</a:t>
            </a:r>
            <a:r>
              <a:rPr lang="en-ID" dirty="0"/>
              <a:t> data.</a:t>
            </a:r>
            <a:r>
              <a:rPr lang="id-ID" dirty="0"/>
              <a:t> Contoh : membaca format data Csv, Excel, SQL dan lainnya.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/>
              <a:t>NumPy</a:t>
            </a:r>
            <a:r>
              <a:rPr lang="en-ID" dirty="0"/>
              <a:t> u</a:t>
            </a:r>
            <a:r>
              <a:rPr lang="id-ID" dirty="0"/>
              <a:t>ntuk operasi numerik dan array multidimensi. Contoh : Perkalian matriks, penyelesaian persamaan linier dan operasi numerik lainnya.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d-ID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d-ID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EC68626-75A5-4200-97EC-C3A2A1E51B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3"/>
          <a:stretch/>
        </p:blipFill>
        <p:spPr>
          <a:xfrm>
            <a:off x="832142" y="1049659"/>
            <a:ext cx="4023327" cy="1830595"/>
          </a:xfrm>
          <a:prstGeom prst="rect">
            <a:avLst/>
          </a:prstGeom>
        </p:spPr>
      </p:pic>
      <p:sp>
        <p:nvSpPr>
          <p:cNvPr id="17" name="Google Shape;1532;p39">
            <a:extLst>
              <a:ext uri="{FF2B5EF4-FFF2-40B4-BE49-F238E27FC236}">
                <a16:creationId xmlns:a16="http://schemas.microsoft.com/office/drawing/2014/main" id="{21AD4FB3-8455-4157-93EF-14064BDFC0E2}"/>
              </a:ext>
            </a:extLst>
          </p:cNvPr>
          <p:cNvSpPr txBox="1">
            <a:spLocks/>
          </p:cNvSpPr>
          <p:nvPr/>
        </p:nvSpPr>
        <p:spPr>
          <a:xfrm>
            <a:off x="832142" y="2880254"/>
            <a:ext cx="7829251" cy="147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just"/>
            <a:r>
              <a:rPr lang="id-ID" b="1" dirty="0"/>
              <a:t>Matplotlib</a:t>
            </a:r>
            <a:r>
              <a:rPr lang="id-ID" dirty="0"/>
              <a:t> untuk visualisasi data yang fleksibel dan kuat. Contoh : membuat berbagai jenis plot, seperti line plot, scatter plot, histogram dan banyak lagi.</a:t>
            </a:r>
          </a:p>
          <a:p>
            <a:pPr marL="0" indent="0" algn="just"/>
            <a:r>
              <a:rPr lang="id-ID" b="1" dirty="0"/>
              <a:t>Seaborn</a:t>
            </a:r>
            <a:r>
              <a:rPr lang="id-ID" dirty="0"/>
              <a:t> untuk visualisasi statistik dan estetika yang menarik. Contoh :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visualisasi</a:t>
            </a:r>
            <a:r>
              <a:rPr lang="en-ID" dirty="0"/>
              <a:t> yang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mengeksplorasi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pair plot</a:t>
            </a:r>
            <a:r>
              <a:rPr lang="id-ID" dirty="0"/>
              <a:t> dan</a:t>
            </a:r>
            <a:r>
              <a:rPr lang="en-ID" dirty="0"/>
              <a:t> heatmap</a:t>
            </a:r>
            <a:r>
              <a:rPr lang="id-ID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531;p39">
            <a:extLst>
              <a:ext uri="{FF2B5EF4-FFF2-40B4-BE49-F238E27FC236}">
                <a16:creationId xmlns:a16="http://schemas.microsoft.com/office/drawing/2014/main" id="{A5503268-99BE-4D79-84B1-C9C3248E90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038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Memanggil Dataset</a:t>
            </a:r>
            <a:endParaRPr sz="2800" dirty="0"/>
          </a:p>
        </p:txBody>
      </p:sp>
      <p:pic>
        <p:nvPicPr>
          <p:cNvPr id="1462" name="Picture 1461">
            <a:extLst>
              <a:ext uri="{FF2B5EF4-FFF2-40B4-BE49-F238E27FC236}">
                <a16:creationId xmlns:a16="http://schemas.microsoft.com/office/drawing/2014/main" id="{131E5452-5CD4-4C5C-B047-A8D4D20164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9" r="5851"/>
          <a:stretch/>
        </p:blipFill>
        <p:spPr>
          <a:xfrm>
            <a:off x="787401" y="1088730"/>
            <a:ext cx="3924300" cy="1171739"/>
          </a:xfrm>
          <a:prstGeom prst="rect">
            <a:avLst/>
          </a:prstGeom>
        </p:spPr>
      </p:pic>
      <p:sp>
        <p:nvSpPr>
          <p:cNvPr id="68" name="Google Shape;1532;p39">
            <a:extLst>
              <a:ext uri="{FF2B5EF4-FFF2-40B4-BE49-F238E27FC236}">
                <a16:creationId xmlns:a16="http://schemas.microsoft.com/office/drawing/2014/main" id="{2B30B01E-624C-44DB-B5A5-07FD8C922F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11701" y="1088730"/>
            <a:ext cx="3737480" cy="893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Memanggil dataset dengan format Csv</a:t>
            </a:r>
            <a:endParaRPr dirty="0"/>
          </a:p>
        </p:txBody>
      </p:sp>
      <p:sp>
        <p:nvSpPr>
          <p:cNvPr id="69" name="Google Shape;1531;p39">
            <a:extLst>
              <a:ext uri="{FF2B5EF4-FFF2-40B4-BE49-F238E27FC236}">
                <a16:creationId xmlns:a16="http://schemas.microsoft.com/office/drawing/2014/main" id="{92C9369B-B57C-4E2A-A8DA-B320015F5749}"/>
              </a:ext>
            </a:extLst>
          </p:cNvPr>
          <p:cNvSpPr txBox="1">
            <a:spLocks/>
          </p:cNvSpPr>
          <p:nvPr/>
        </p:nvSpPr>
        <p:spPr>
          <a:xfrm>
            <a:off x="720000" y="23726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id-ID" sz="2800" dirty="0"/>
              <a:t>Deskripsi Dataset</a:t>
            </a:r>
          </a:p>
        </p:txBody>
      </p:sp>
      <p:pic>
        <p:nvPicPr>
          <p:cNvPr id="1464" name="Picture 1463">
            <a:extLst>
              <a:ext uri="{FF2B5EF4-FFF2-40B4-BE49-F238E27FC236}">
                <a16:creationId xmlns:a16="http://schemas.microsoft.com/office/drawing/2014/main" id="{8AEEFC39-1E67-4BE7-80A4-358651D53F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98" r="2813" b="7710"/>
          <a:stretch/>
        </p:blipFill>
        <p:spPr>
          <a:xfrm>
            <a:off x="787401" y="2945325"/>
            <a:ext cx="5228719" cy="1995468"/>
          </a:xfrm>
          <a:prstGeom prst="rect">
            <a:avLst/>
          </a:prstGeom>
        </p:spPr>
      </p:pic>
      <p:sp>
        <p:nvSpPr>
          <p:cNvPr id="72" name="Google Shape;1532;p39">
            <a:extLst>
              <a:ext uri="{FF2B5EF4-FFF2-40B4-BE49-F238E27FC236}">
                <a16:creationId xmlns:a16="http://schemas.microsoft.com/office/drawing/2014/main" id="{BADF9B49-A92B-4024-A25A-22677A2630FB}"/>
              </a:ext>
            </a:extLst>
          </p:cNvPr>
          <p:cNvSpPr txBox="1">
            <a:spLocks/>
          </p:cNvSpPr>
          <p:nvPr/>
        </p:nvSpPr>
        <p:spPr>
          <a:xfrm>
            <a:off x="6016120" y="2889058"/>
            <a:ext cx="2950080" cy="89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just"/>
            <a:r>
              <a:rPr lang="id-ID" dirty="0"/>
              <a:t>Untuk melihat beberapa detail dari dataset yang digunakan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>
            <a:off x="-2757200" y="-2967588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" name="Google Shape;1557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4" name="Google Shape;1564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" name="Google Shape;1565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2" name="Google Shape;1572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3" name="Google Shape;1573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0" name="Google Shape;1580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1" name="Google Shape;1581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3" name="Google Shape;1583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7" name="Google Shape;1587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ED151B4-FC6B-4133-912F-147B55B3D9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880"/>
          <a:stretch/>
        </p:blipFill>
        <p:spPr>
          <a:xfrm>
            <a:off x="488782" y="1832280"/>
            <a:ext cx="4824748" cy="21881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E522E6-AC86-4848-9B87-4ECD7FD62C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750"/>
          <a:stretch/>
        </p:blipFill>
        <p:spPr>
          <a:xfrm>
            <a:off x="5625464" y="292797"/>
            <a:ext cx="2982190" cy="3113451"/>
          </a:xfrm>
          <a:prstGeom prst="rect">
            <a:avLst/>
          </a:prstGeom>
        </p:spPr>
      </p:pic>
      <p:sp>
        <p:nvSpPr>
          <p:cNvPr id="95" name="Google Shape;1532;p39">
            <a:extLst>
              <a:ext uri="{FF2B5EF4-FFF2-40B4-BE49-F238E27FC236}">
                <a16:creationId xmlns:a16="http://schemas.microsoft.com/office/drawing/2014/main" id="{39260785-A6FB-49E5-9C54-E3FC237F62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73835" y="328337"/>
            <a:ext cx="4208001" cy="1278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SzPts val="1400"/>
            </a:pPr>
            <a:r>
              <a:rPr lang="id-ID" sz="1400" dirty="0"/>
              <a:t>Memunculkan beberapa kolom/fitur yang ada di dalam dataset beserta dengan typenya seperti object, integer dan float</a:t>
            </a:r>
            <a:endParaRPr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914F77-E01D-47C0-95EF-A3789E5506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617" y="1474414"/>
            <a:ext cx="4562475" cy="142875"/>
          </a:xfrm>
          <a:prstGeom prst="rect">
            <a:avLst/>
          </a:prstGeom>
        </p:spPr>
      </p:pic>
      <p:sp>
        <p:nvSpPr>
          <p:cNvPr id="142" name="Google Shape;1532;p39">
            <a:extLst>
              <a:ext uri="{FF2B5EF4-FFF2-40B4-BE49-F238E27FC236}">
                <a16:creationId xmlns:a16="http://schemas.microsoft.com/office/drawing/2014/main" id="{9B3F139F-D340-46EF-BB67-959C1E60CB6F}"/>
              </a:ext>
            </a:extLst>
          </p:cNvPr>
          <p:cNvSpPr txBox="1">
            <a:spLocks/>
          </p:cNvSpPr>
          <p:nvPr/>
        </p:nvSpPr>
        <p:spPr>
          <a:xfrm>
            <a:off x="471160" y="4026286"/>
            <a:ext cx="4897641" cy="127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just">
              <a:buSzPts val="1400"/>
            </a:pPr>
            <a:r>
              <a:rPr lang="id-ID" sz="1400" dirty="0"/>
              <a:t>Memunculkan jumlah data, rata-rata, nilai minimum dan nilai maksimum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038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Visualisasi Jumlah Model Mobil</a:t>
            </a:r>
            <a:endParaRPr sz="2800"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363640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D4F2AFA-9E75-4CC5-AFF9-91956F1E3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64" y="2631005"/>
            <a:ext cx="5343179" cy="1953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4A5C55-0652-48F2-9A95-5DD37DD27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64" y="1058811"/>
            <a:ext cx="4016456" cy="1565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BB85F2-F0AD-4854-B360-3A030EA9F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598" y="1025760"/>
            <a:ext cx="1755730" cy="349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47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531;p39">
            <a:extLst>
              <a:ext uri="{FF2B5EF4-FFF2-40B4-BE49-F238E27FC236}">
                <a16:creationId xmlns:a16="http://schemas.microsoft.com/office/drawing/2014/main" id="{A5503268-99BE-4D79-84B1-C9C3248E90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038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Visualisasi Ukuran Mesin</a:t>
            </a:r>
            <a:endParaRPr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7AF91-DB92-4CB6-952E-92B802BF4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48" y="2481377"/>
            <a:ext cx="3335127" cy="2484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3ECBD-4AE0-4DF6-BA12-65C3C0639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48" y="1039440"/>
            <a:ext cx="5332164" cy="144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8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>
            <a:off x="-2757200" y="-2915260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" name="Google Shape;1557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4" name="Google Shape;1564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" name="Google Shape;1565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2" name="Google Shape;1572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3" name="Google Shape;1573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0" name="Google Shape;1580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1" name="Google Shape;1581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3" name="Google Shape;1583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7" name="Google Shape;1587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D914F77-E01D-47C0-95EF-A3789E550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507" y="944130"/>
            <a:ext cx="4562475" cy="142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D60C28-AAF3-4E9A-9523-766F14CDF0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952" y="2083623"/>
            <a:ext cx="2561536" cy="2561536"/>
          </a:xfrm>
          <a:prstGeom prst="rect">
            <a:avLst/>
          </a:prstGeom>
        </p:spPr>
      </p:pic>
      <p:sp>
        <p:nvSpPr>
          <p:cNvPr id="88" name="Google Shape;1531;p39">
            <a:extLst>
              <a:ext uri="{FF2B5EF4-FFF2-40B4-BE49-F238E27FC236}">
                <a16:creationId xmlns:a16="http://schemas.microsoft.com/office/drawing/2014/main" id="{965E501C-A43E-4294-A5D1-B51E0B2750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038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Distribusi Mileage &amp; Harga Mobil </a:t>
            </a:r>
            <a:endParaRPr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9DF8B-A133-4242-8038-ECE526ECC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804" y="1131545"/>
            <a:ext cx="2863997" cy="8636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2D6DBF-7806-4EEA-82CC-17F67044E3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5556" y="2142171"/>
            <a:ext cx="4666498" cy="1770974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0D69BFE1-2EC4-486E-AFD3-E56505A7D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052176" y="2938019"/>
            <a:ext cx="3873423" cy="1354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449652-B42D-4EE3-8C32-C99A38EC03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8263" y="1132221"/>
            <a:ext cx="2686188" cy="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038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Seleksi Fitur, split data training dan data testing</a:t>
            </a:r>
            <a:endParaRPr sz="2800"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363640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0D199E8-DF11-4298-AE78-28EC35DCF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663" y="3263641"/>
            <a:ext cx="5016674" cy="11154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335865-09F6-440C-8B5E-696B12C4E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663" y="1497685"/>
            <a:ext cx="5016674" cy="165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76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531;p39">
            <a:extLst>
              <a:ext uri="{FF2B5EF4-FFF2-40B4-BE49-F238E27FC236}">
                <a16:creationId xmlns:a16="http://schemas.microsoft.com/office/drawing/2014/main" id="{A5503268-99BE-4D79-84B1-C9C3248E90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038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dirty="0"/>
              <a:t>Membuat Model Regresi Linier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3942E2-99FB-4236-9206-53F77CBD2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72" y="976574"/>
            <a:ext cx="3870457" cy="23129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DFE48B-B25E-4C7F-AD34-8F5976E7F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043" y="976574"/>
            <a:ext cx="3631957" cy="1183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0E05D4-8243-40F0-B1D9-B63AFCA94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043" y="2163913"/>
            <a:ext cx="2784341" cy="113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74080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273</Words>
  <Application>Microsoft Office PowerPoint</Application>
  <PresentationFormat>On-screen Show (16:9)</PresentationFormat>
  <Paragraphs>30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Poppins</vt:lpstr>
      <vt:lpstr>IBM Plex Mono</vt:lpstr>
      <vt:lpstr>Arial</vt:lpstr>
      <vt:lpstr>Source Code Pro</vt:lpstr>
      <vt:lpstr>Introduction to Coding Workshop by Slidesgo</vt:lpstr>
      <vt:lpstr>Estimasi Harga Mobil BMW Bekas Menggunakan Model Regresi</vt:lpstr>
      <vt:lpstr>File.ipynb Library yang digunakan</vt:lpstr>
      <vt:lpstr>Memanggil Dataset</vt:lpstr>
      <vt:lpstr>PowerPoint Presentation</vt:lpstr>
      <vt:lpstr>Visualisasi Jumlah Model Mobil</vt:lpstr>
      <vt:lpstr>Visualisasi Ukuran Mesin</vt:lpstr>
      <vt:lpstr>Distribusi Mileage &amp; Harga Mobil </vt:lpstr>
      <vt:lpstr>Seleksi Fitur, split data training dan data testing</vt:lpstr>
      <vt:lpstr>Membuat Model Regresi Linier</vt:lpstr>
      <vt:lpstr>File.py (manual)</vt:lpstr>
      <vt:lpstr>File.py (auto)</vt:lpstr>
      <vt:lpstr>Tampilan Web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Estimasi Harga Mobil Bekas Menggunakan Model Regresi</dc:title>
  <cp:lastModifiedBy>Hadi Dancho</cp:lastModifiedBy>
  <cp:revision>19</cp:revision>
  <dcterms:modified xsi:type="dcterms:W3CDTF">2025-01-20T18:19:11Z</dcterms:modified>
</cp:coreProperties>
</file>