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DengXian"/>
      </a:defRPr>
    </a:lvl1pPr>
    <a:lvl2pPr indent="228600" latinLnBrk="0">
      <a:defRPr sz="1200">
        <a:latin typeface="+mj-lt"/>
        <a:ea typeface="+mj-ea"/>
        <a:cs typeface="+mj-cs"/>
        <a:sym typeface="DengXian"/>
      </a:defRPr>
    </a:lvl2pPr>
    <a:lvl3pPr indent="457200" latinLnBrk="0">
      <a:defRPr sz="1200">
        <a:latin typeface="+mj-lt"/>
        <a:ea typeface="+mj-ea"/>
        <a:cs typeface="+mj-cs"/>
        <a:sym typeface="DengXian"/>
      </a:defRPr>
    </a:lvl3pPr>
    <a:lvl4pPr indent="685800" latinLnBrk="0">
      <a:defRPr sz="1200">
        <a:latin typeface="+mj-lt"/>
        <a:ea typeface="+mj-ea"/>
        <a:cs typeface="+mj-cs"/>
        <a:sym typeface="DengXian"/>
      </a:defRPr>
    </a:lvl4pPr>
    <a:lvl5pPr indent="914400" latinLnBrk="0">
      <a:defRPr sz="1200">
        <a:latin typeface="+mj-lt"/>
        <a:ea typeface="+mj-ea"/>
        <a:cs typeface="+mj-cs"/>
        <a:sym typeface="DengXian"/>
      </a:defRPr>
    </a:lvl5pPr>
    <a:lvl6pPr indent="1143000" latinLnBrk="0">
      <a:defRPr sz="1200">
        <a:latin typeface="+mj-lt"/>
        <a:ea typeface="+mj-ea"/>
        <a:cs typeface="+mj-cs"/>
        <a:sym typeface="DengXian"/>
      </a:defRPr>
    </a:lvl6pPr>
    <a:lvl7pPr indent="1371600" latinLnBrk="0">
      <a:defRPr sz="1200">
        <a:latin typeface="+mj-lt"/>
        <a:ea typeface="+mj-ea"/>
        <a:cs typeface="+mj-cs"/>
        <a:sym typeface="DengXian"/>
      </a:defRPr>
    </a:lvl7pPr>
    <a:lvl8pPr indent="1600200" latinLnBrk="0">
      <a:defRPr sz="1200">
        <a:latin typeface="+mj-lt"/>
        <a:ea typeface="+mj-ea"/>
        <a:cs typeface="+mj-cs"/>
        <a:sym typeface="DengXian"/>
      </a:defRPr>
    </a:lvl8pPr>
    <a:lvl9pPr indent="1828800" latinLnBrk="0">
      <a:defRPr sz="1200">
        <a:latin typeface="+mj-lt"/>
        <a:ea typeface="+mj-ea"/>
        <a:cs typeface="+mj-cs"/>
        <a:sym typeface="DengXi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2"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3"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98" name="幻灯片编号"/>
          <p:cNvSpPr txBox="1"/>
          <p:nvPr>
            <p:ph type="sldNum" sz="quarter" idx="2"/>
          </p:nvPr>
        </p:nvSpPr>
        <p:spPr>
          <a:xfrm>
            <a:off x="5997574" y="6540499"/>
            <a:ext cx="190603" cy="187301"/>
          </a:xfrm>
          <a:prstGeom prst="rect">
            <a:avLst/>
          </a:prstGeom>
        </p:spPr>
        <p:txBody>
          <a:bodyPr lIns="25400" tIns="25400" rIns="25400" bIns="25400" anchor="b"/>
          <a:lstStyle>
            <a:lvl1pPr algn="ctr" defTabSz="292100">
              <a:defRPr sz="9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bg>
      <p:bgPr>
        <a:solidFill>
          <a:srgbClr val="F3F1F3"/>
        </a:solidFill>
      </p:bgPr>
    </p:bg>
    <p:spTree>
      <p:nvGrpSpPr>
        <p:cNvPr id="1" name=""/>
        <p:cNvGrpSpPr/>
        <p:nvPr/>
      </p:nvGrpSpPr>
      <p:grpSpPr>
        <a:xfrm>
          <a:off x="0" y="0"/>
          <a:ext cx="0" cy="0"/>
          <a:chOff x="0" y="0"/>
          <a:chExt cx="0" cy="0"/>
        </a:xfrm>
      </p:grpSpPr>
      <p:sp>
        <p:nvSpPr>
          <p:cNvPr id="105" name="标题文本"/>
          <p:cNvSpPr txBox="1"/>
          <p:nvPr>
            <p:ph type="title"/>
          </p:nvPr>
        </p:nvSpPr>
        <p:spPr>
          <a:xfrm>
            <a:off x="1363236" y="365389"/>
            <a:ext cx="9471321" cy="1326524"/>
          </a:xfrm>
          <a:prstGeom prst="rect">
            <a:avLst/>
          </a:prstGeom>
        </p:spPr>
        <p:txBody>
          <a:bodyPr lIns="23830" tIns="23830" rIns="23830" bIns="23830"/>
          <a:lstStyle>
            <a:lvl1pPr defTabSz="823595">
              <a:defRPr sz="3800">
                <a:latin typeface="Calibri Light"/>
                <a:ea typeface="Calibri Light"/>
                <a:cs typeface="Calibri Light"/>
                <a:sym typeface="Calibri Light"/>
              </a:defRPr>
            </a:lvl1pPr>
          </a:lstStyle>
          <a:p>
            <a:pPr/>
            <a:r>
              <a:t>标题文本</a:t>
            </a:r>
          </a:p>
        </p:txBody>
      </p:sp>
      <p:sp>
        <p:nvSpPr>
          <p:cNvPr id="106" name="正文级别 1…"/>
          <p:cNvSpPr txBox="1"/>
          <p:nvPr>
            <p:ph type="body" idx="1"/>
          </p:nvPr>
        </p:nvSpPr>
        <p:spPr>
          <a:xfrm>
            <a:off x="1363236" y="1826946"/>
            <a:ext cx="9471321" cy="4354489"/>
          </a:xfrm>
          <a:prstGeom prst="rect">
            <a:avLst/>
          </a:prstGeom>
        </p:spPr>
        <p:txBody>
          <a:bodyPr vert="eaVert" lIns="23830" tIns="23830" rIns="23830" bIns="23830"/>
          <a:lstStyle>
            <a:lvl1pPr marL="197510" indent="-197510" defTabSz="823595">
              <a:spcBef>
                <a:spcPts val="800"/>
              </a:spcBef>
              <a:defRPr sz="2400">
                <a:latin typeface="Calibri"/>
                <a:ea typeface="Calibri"/>
                <a:cs typeface="Calibri"/>
                <a:sym typeface="Calibri"/>
              </a:defRPr>
            </a:lvl1pPr>
            <a:lvl2pPr marL="1021272" indent="-231231" defTabSz="823595">
              <a:spcBef>
                <a:spcPts val="800"/>
              </a:spcBef>
              <a:defRPr sz="2400">
                <a:latin typeface="Calibri"/>
                <a:ea typeface="Calibri"/>
                <a:cs typeface="Calibri"/>
                <a:sym typeface="Calibri"/>
              </a:defRPr>
            </a:lvl2pPr>
            <a:lvl3pPr marL="1858921" indent="-278838" defTabSz="823595">
              <a:spcBef>
                <a:spcPts val="800"/>
              </a:spcBef>
              <a:defRPr sz="2400">
                <a:latin typeface="Calibri"/>
                <a:ea typeface="Calibri"/>
                <a:cs typeface="Calibri"/>
                <a:sym typeface="Calibri"/>
              </a:defRPr>
            </a:lvl3pPr>
            <a:lvl4pPr marL="2675947" indent="-305822" defTabSz="823595">
              <a:spcBef>
                <a:spcPts val="800"/>
              </a:spcBef>
              <a:defRPr sz="2400">
                <a:latin typeface="Calibri"/>
                <a:ea typeface="Calibri"/>
                <a:cs typeface="Calibri"/>
                <a:sym typeface="Calibri"/>
              </a:defRPr>
            </a:lvl4pPr>
            <a:lvl5pPr marL="3465988" indent="-305822" defTabSz="823595">
              <a:spcBef>
                <a:spcPts val="800"/>
              </a:spcBef>
              <a:defRPr sz="2400">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07" name="幻灯片编号"/>
          <p:cNvSpPr txBox="1"/>
          <p:nvPr>
            <p:ph type="sldNum" sz="quarter" idx="2"/>
          </p:nvPr>
        </p:nvSpPr>
        <p:spPr>
          <a:xfrm>
            <a:off x="10645458" y="6451280"/>
            <a:ext cx="189099" cy="184734"/>
          </a:xfrm>
          <a:prstGeom prst="rect">
            <a:avLst/>
          </a:prstGeom>
        </p:spPr>
        <p:txBody>
          <a:bodyPr lIns="23830" tIns="23830" rIns="23830" bIns="23830"/>
          <a:lstStyle>
            <a:lvl1pPr defTabSz="238308">
              <a:defRPr sz="10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solidFill>
          <a:srgbClr val="F3F1F3"/>
        </a:solidFill>
      </p:bgPr>
    </p:bg>
    <p:spTree>
      <p:nvGrpSpPr>
        <p:cNvPr id="1" name=""/>
        <p:cNvGrpSpPr/>
        <p:nvPr/>
      </p:nvGrpSpPr>
      <p:grpSpPr>
        <a:xfrm>
          <a:off x="0" y="0"/>
          <a:ext cx="0" cy="0"/>
          <a:chOff x="0" y="0"/>
          <a:chExt cx="0" cy="0"/>
        </a:xfrm>
      </p:grpSpPr>
      <p:sp>
        <p:nvSpPr>
          <p:cNvPr id="114" name="标题文本"/>
          <p:cNvSpPr txBox="1"/>
          <p:nvPr>
            <p:ph type="title"/>
          </p:nvPr>
        </p:nvSpPr>
        <p:spPr>
          <a:xfrm>
            <a:off x="1364666" y="457531"/>
            <a:ext cx="3541737" cy="1601359"/>
          </a:xfrm>
          <a:prstGeom prst="rect">
            <a:avLst/>
          </a:prstGeom>
        </p:spPr>
        <p:txBody>
          <a:bodyPr lIns="23830" tIns="23830" rIns="23830" bIns="23830" anchor="b"/>
          <a:lstStyle>
            <a:lvl1pPr defTabSz="823595">
              <a:defRPr sz="2800">
                <a:latin typeface="Calibri Light"/>
                <a:ea typeface="Calibri Light"/>
                <a:cs typeface="Calibri Light"/>
                <a:sym typeface="Calibri Light"/>
              </a:defRPr>
            </a:lvl1pPr>
          </a:lstStyle>
          <a:p>
            <a:pPr/>
            <a:r>
              <a:t>标题文本</a:t>
            </a:r>
          </a:p>
        </p:txBody>
      </p:sp>
      <p:sp>
        <p:nvSpPr>
          <p:cNvPr id="115" name="Picture Placeholder 2"/>
          <p:cNvSpPr/>
          <p:nvPr>
            <p:ph type="pic" sz="half" idx="21"/>
          </p:nvPr>
        </p:nvSpPr>
        <p:spPr>
          <a:xfrm>
            <a:off x="5276733" y="988139"/>
            <a:ext cx="5559255" cy="4877155"/>
          </a:xfrm>
          <a:prstGeom prst="rect">
            <a:avLst/>
          </a:prstGeom>
        </p:spPr>
        <p:txBody>
          <a:bodyPr lIns="91439" rIns="91439">
            <a:noAutofit/>
          </a:bodyPr>
          <a:lstStyle/>
          <a:p>
            <a:pPr/>
          </a:p>
        </p:txBody>
      </p:sp>
      <p:sp>
        <p:nvSpPr>
          <p:cNvPr id="116" name="正文级别 1…"/>
          <p:cNvSpPr txBox="1"/>
          <p:nvPr>
            <p:ph type="body" sz="quarter" idx="1"/>
          </p:nvPr>
        </p:nvSpPr>
        <p:spPr>
          <a:xfrm>
            <a:off x="1364666" y="2058889"/>
            <a:ext cx="3541737" cy="3814349"/>
          </a:xfrm>
          <a:prstGeom prst="rect">
            <a:avLst/>
          </a:prstGeom>
        </p:spPr>
        <p:txBody>
          <a:bodyPr lIns="23830" tIns="23830" rIns="23830" bIns="23830"/>
          <a:lstStyle>
            <a:lvl1pPr marL="0" indent="0" defTabSz="823595">
              <a:spcBef>
                <a:spcPts val="800"/>
              </a:spcBef>
              <a:buSzTx/>
              <a:buFontTx/>
              <a:buNone/>
              <a:defRPr sz="1400">
                <a:latin typeface="Calibri"/>
                <a:ea typeface="Calibri"/>
                <a:cs typeface="Calibri"/>
                <a:sym typeface="Calibri"/>
              </a:defRPr>
            </a:lvl1pPr>
            <a:lvl2pPr marL="0" indent="790041" defTabSz="823595">
              <a:spcBef>
                <a:spcPts val="800"/>
              </a:spcBef>
              <a:buSzTx/>
              <a:buFontTx/>
              <a:buNone/>
              <a:defRPr sz="1400">
                <a:latin typeface="Calibri"/>
                <a:ea typeface="Calibri"/>
                <a:cs typeface="Calibri"/>
                <a:sym typeface="Calibri"/>
              </a:defRPr>
            </a:lvl2pPr>
            <a:lvl3pPr marL="0" indent="1580083" defTabSz="823595">
              <a:spcBef>
                <a:spcPts val="800"/>
              </a:spcBef>
              <a:buSzTx/>
              <a:buFontTx/>
              <a:buNone/>
              <a:defRPr sz="1400">
                <a:latin typeface="Calibri"/>
                <a:ea typeface="Calibri"/>
                <a:cs typeface="Calibri"/>
                <a:sym typeface="Calibri"/>
              </a:defRPr>
            </a:lvl3pPr>
            <a:lvl4pPr marL="0" indent="2370124" defTabSz="823595">
              <a:spcBef>
                <a:spcPts val="800"/>
              </a:spcBef>
              <a:buSzTx/>
              <a:buFontTx/>
              <a:buNone/>
              <a:defRPr sz="1400">
                <a:latin typeface="Calibri"/>
                <a:ea typeface="Calibri"/>
                <a:cs typeface="Calibri"/>
                <a:sym typeface="Calibri"/>
              </a:defRPr>
            </a:lvl4pPr>
            <a:lvl5pPr marL="0" indent="3160166" defTabSz="823595">
              <a:spcBef>
                <a:spcPts val="800"/>
              </a:spcBef>
              <a:buSzTx/>
              <a:buFontTx/>
              <a:buNone/>
              <a:defRPr sz="1400">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17" name="幻灯片编号"/>
          <p:cNvSpPr txBox="1"/>
          <p:nvPr>
            <p:ph type="sldNum" sz="quarter" idx="2"/>
          </p:nvPr>
        </p:nvSpPr>
        <p:spPr>
          <a:xfrm>
            <a:off x="10645458" y="6451280"/>
            <a:ext cx="189099" cy="184734"/>
          </a:xfrm>
          <a:prstGeom prst="rect">
            <a:avLst/>
          </a:prstGeom>
        </p:spPr>
        <p:txBody>
          <a:bodyPr lIns="23830" tIns="23830" rIns="23830" bIns="23830"/>
          <a:lstStyle>
            <a:lvl1pPr defTabSz="238308">
              <a:defRPr sz="10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3F1F3"/>
        </a:solidFill>
      </p:bgPr>
    </p:bg>
    <p:spTree>
      <p:nvGrpSpPr>
        <p:cNvPr id="1" name=""/>
        <p:cNvGrpSpPr/>
        <p:nvPr/>
      </p:nvGrpSpPr>
      <p:grpSpPr>
        <a:xfrm>
          <a:off x="0" y="0"/>
          <a:ext cx="0" cy="0"/>
          <a:chOff x="0" y="0"/>
          <a:chExt cx="0" cy="0"/>
        </a:xfrm>
      </p:grpSpPr>
      <p:sp>
        <p:nvSpPr>
          <p:cNvPr id="124" name="幻灯片编号"/>
          <p:cNvSpPr txBox="1"/>
          <p:nvPr>
            <p:ph type="sldNum" sz="quarter" idx="2"/>
          </p:nvPr>
        </p:nvSpPr>
        <p:spPr>
          <a:xfrm>
            <a:off x="10645458" y="6451280"/>
            <a:ext cx="189099" cy="184734"/>
          </a:xfrm>
          <a:prstGeom prst="rect">
            <a:avLst/>
          </a:prstGeom>
        </p:spPr>
        <p:txBody>
          <a:bodyPr lIns="23830" tIns="23830" rIns="23830" bIns="23830"/>
          <a:lstStyle>
            <a:lvl1pPr defTabSz="238308">
              <a:defRPr sz="10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spTree>
      <p:nvGrpSpPr>
        <p:cNvPr id="1" name=""/>
        <p:cNvGrpSpPr/>
        <p:nvPr/>
      </p:nvGrpSpPr>
      <p:grpSpPr>
        <a:xfrm>
          <a:off x="0" y="0"/>
          <a:ext cx="0" cy="0"/>
          <a:chOff x="0" y="0"/>
          <a:chExt cx="0" cy="0"/>
        </a:xfrm>
      </p:grpSpPr>
      <p:sp>
        <p:nvSpPr>
          <p:cNvPr id="131" name="Rectangle 6"/>
          <p:cNvSpPr/>
          <p:nvPr/>
        </p:nvSpPr>
        <p:spPr>
          <a:xfrm>
            <a:off x="10525124" y="0"/>
            <a:ext cx="142877" cy="1371600"/>
          </a:xfrm>
          <a:prstGeom prst="rect">
            <a:avLst/>
          </a:prstGeom>
          <a:solidFill>
            <a:srgbClr val="D1282E"/>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32" name="Rectangle 7"/>
          <p:cNvSpPr/>
          <p:nvPr/>
        </p:nvSpPr>
        <p:spPr>
          <a:xfrm>
            <a:off x="10525124" y="1371600"/>
            <a:ext cx="142877" cy="5486400"/>
          </a:xfrm>
          <a:prstGeom prst="rect">
            <a:avLst/>
          </a:prstGeom>
          <a:solidFill>
            <a:srgbClr val="000000"/>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33" name="标题文本"/>
          <p:cNvSpPr txBox="1"/>
          <p:nvPr>
            <p:ph type="title"/>
          </p:nvPr>
        </p:nvSpPr>
        <p:spPr>
          <a:xfrm>
            <a:off x="1981200" y="152718"/>
            <a:ext cx="5791200" cy="1371601"/>
          </a:xfrm>
          <a:prstGeom prst="rect">
            <a:avLst/>
          </a:prstGeom>
        </p:spPr>
        <p:txBody>
          <a:bodyPr anchor="b"/>
          <a:lstStyle>
            <a:lvl1pPr>
              <a:lnSpc>
                <a:spcPct val="100000"/>
              </a:lnSpc>
              <a:defRPr cap="all" spc="-60" sz="3600">
                <a:solidFill>
                  <a:srgbClr val="D1282E"/>
                </a:solidFill>
                <a:latin typeface="Avenir Next Regular"/>
                <a:ea typeface="Avenir Next Regular"/>
                <a:cs typeface="Avenir Next Regular"/>
                <a:sym typeface="Avenir Next Regular"/>
              </a:defRPr>
            </a:lvl1pPr>
          </a:lstStyle>
          <a:p>
            <a:pPr/>
            <a:r>
              <a:t>标题文本</a:t>
            </a:r>
          </a:p>
        </p:txBody>
      </p:sp>
      <p:sp>
        <p:nvSpPr>
          <p:cNvPr id="134" name="正文级别 1…"/>
          <p:cNvSpPr txBox="1"/>
          <p:nvPr>
            <p:ph type="body" sz="half" idx="1"/>
          </p:nvPr>
        </p:nvSpPr>
        <p:spPr>
          <a:xfrm>
            <a:off x="1981200" y="1752600"/>
            <a:ext cx="7620000" cy="4373563"/>
          </a:xfrm>
          <a:prstGeom prst="rect">
            <a:avLst/>
          </a:prstGeom>
        </p:spPr>
        <p:txBody>
          <a:bodyPr/>
          <a:lstStyle>
            <a:lvl1pPr marL="0" indent="0">
              <a:lnSpc>
                <a:spcPct val="100000"/>
              </a:lnSpc>
              <a:spcBef>
                <a:spcPts val="600"/>
              </a:spcBef>
              <a:buSzTx/>
              <a:buFontTx/>
              <a:buNone/>
              <a:defRPr b="1" sz="2000">
                <a:latin typeface="Arial"/>
                <a:ea typeface="Arial"/>
                <a:cs typeface="Arial"/>
                <a:sym typeface="Arial"/>
              </a:defRPr>
            </a:lvl1pPr>
            <a:lvl2pPr marL="457200" indent="-182879">
              <a:lnSpc>
                <a:spcPct val="100000"/>
              </a:lnSpc>
              <a:spcBef>
                <a:spcPts val="600"/>
              </a:spcBef>
              <a:buFontTx/>
              <a:defRPr b="1" sz="2000">
                <a:latin typeface="Arial"/>
                <a:ea typeface="Arial"/>
                <a:cs typeface="Arial"/>
                <a:sym typeface="Arial"/>
              </a:defRPr>
            </a:lvl2pPr>
            <a:lvl3pPr marL="1168400" indent="-254000">
              <a:lnSpc>
                <a:spcPct val="100000"/>
              </a:lnSpc>
              <a:spcBef>
                <a:spcPts val="600"/>
              </a:spcBef>
              <a:buFontTx/>
              <a:defRPr b="1" sz="2000">
                <a:latin typeface="Arial"/>
                <a:ea typeface="Arial"/>
                <a:cs typeface="Arial"/>
                <a:sym typeface="Arial"/>
              </a:defRPr>
            </a:lvl3pPr>
            <a:lvl4pPr marL="1625600" indent="-254000">
              <a:lnSpc>
                <a:spcPct val="100000"/>
              </a:lnSpc>
              <a:spcBef>
                <a:spcPts val="600"/>
              </a:spcBef>
              <a:buFontTx/>
              <a:defRPr b="1" sz="2000">
                <a:latin typeface="Arial"/>
                <a:ea typeface="Arial"/>
                <a:cs typeface="Arial"/>
                <a:sym typeface="Arial"/>
              </a:defRPr>
            </a:lvl4pPr>
            <a:lvl5pPr marL="2082800" indent="-254000">
              <a:lnSpc>
                <a:spcPct val="100000"/>
              </a:lnSpc>
              <a:spcBef>
                <a:spcPts val="600"/>
              </a:spcBef>
              <a:buFontTx/>
              <a:defRPr b="1" sz="20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35" name="幻灯片编号"/>
          <p:cNvSpPr txBox="1"/>
          <p:nvPr>
            <p:ph type="sldNum" sz="quarter" idx="2"/>
          </p:nvPr>
        </p:nvSpPr>
        <p:spPr>
          <a:xfrm rot="16200000">
            <a:off x="10187652" y="6285800"/>
            <a:ext cx="443171" cy="437069"/>
          </a:xfrm>
          <a:prstGeom prst="rect">
            <a:avLst/>
          </a:prstGeom>
        </p:spPr>
        <p:txBody>
          <a:bodyPr/>
          <a:lstStyle>
            <a:lvl1pPr algn="l">
              <a:defRPr b="1" sz="2400">
                <a:solidFill>
                  <a:srgbClr val="D1282E"/>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bg>
      <p:bgPr>
        <a:solidFill>
          <a:srgbClr val="EEECE1"/>
        </a:solidFill>
      </p:bgPr>
    </p:bg>
    <p:spTree>
      <p:nvGrpSpPr>
        <p:cNvPr id="1" name=""/>
        <p:cNvGrpSpPr/>
        <p:nvPr/>
      </p:nvGrpSpPr>
      <p:grpSpPr>
        <a:xfrm>
          <a:off x="0" y="0"/>
          <a:ext cx="0" cy="0"/>
          <a:chOff x="0" y="0"/>
          <a:chExt cx="0" cy="0"/>
        </a:xfrm>
      </p:grpSpPr>
      <p:sp>
        <p:nvSpPr>
          <p:cNvPr id="142" name="标题文本"/>
          <p:cNvSpPr txBox="1"/>
          <p:nvPr>
            <p:ph type="title"/>
          </p:nvPr>
        </p:nvSpPr>
        <p:spPr>
          <a:xfrm>
            <a:off x="1981200" y="274638"/>
            <a:ext cx="8229600" cy="1143001"/>
          </a:xfrm>
          <a:prstGeom prst="rect">
            <a:avLst/>
          </a:prstGeom>
        </p:spPr>
        <p:txBody>
          <a:bodyPr/>
          <a:lstStyle>
            <a:lvl1pPr algn="ctr">
              <a:lnSpc>
                <a:spcPct val="100000"/>
              </a:lnSpc>
              <a:defRPr>
                <a:latin typeface="Calibri"/>
                <a:ea typeface="Calibri"/>
                <a:cs typeface="Calibri"/>
                <a:sym typeface="Calibri"/>
              </a:defRPr>
            </a:lvl1pPr>
          </a:lstStyle>
          <a:p>
            <a:pPr/>
            <a:r>
              <a:t>标题文本</a:t>
            </a:r>
          </a:p>
        </p:txBody>
      </p:sp>
      <p:sp>
        <p:nvSpPr>
          <p:cNvPr id="143" name="正文级别 1…"/>
          <p:cNvSpPr txBox="1"/>
          <p:nvPr>
            <p:ph type="body" idx="1"/>
          </p:nvPr>
        </p:nvSpPr>
        <p:spPr>
          <a:xfrm>
            <a:off x="1981200" y="1600200"/>
            <a:ext cx="8229600" cy="4525963"/>
          </a:xfrm>
          <a:prstGeom prst="rect">
            <a:avLst/>
          </a:prstGeom>
        </p:spPr>
        <p:txBody>
          <a:bodyPr/>
          <a:lstStyle>
            <a:lvl1pPr marL="342900" indent="-342900">
              <a:lnSpc>
                <a:spcPct val="100000"/>
              </a:lnSpc>
              <a:spcBef>
                <a:spcPts val="700"/>
              </a:spcBef>
              <a:defRPr sz="3200">
                <a:latin typeface="Calibri"/>
                <a:ea typeface="Calibri"/>
                <a:cs typeface="Calibri"/>
                <a:sym typeface="Calibri"/>
              </a:defRPr>
            </a:lvl1pPr>
            <a:lvl2pPr marL="783771" indent="-326571">
              <a:lnSpc>
                <a:spcPct val="100000"/>
              </a:lnSpc>
              <a:spcBef>
                <a:spcPts val="700"/>
              </a:spcBef>
              <a:buChar char="–"/>
              <a:defRPr sz="3200">
                <a:latin typeface="Calibri"/>
                <a:ea typeface="Calibri"/>
                <a:cs typeface="Calibri"/>
                <a:sym typeface="Calibri"/>
              </a:defRPr>
            </a:lvl2pPr>
            <a:lvl3pPr marL="1219200" indent="-304800">
              <a:lnSpc>
                <a:spcPct val="100000"/>
              </a:lnSpc>
              <a:spcBef>
                <a:spcPts val="700"/>
              </a:spcBef>
              <a:defRPr sz="3200">
                <a:latin typeface="Calibri"/>
                <a:ea typeface="Calibri"/>
                <a:cs typeface="Calibri"/>
                <a:sym typeface="Calibri"/>
              </a:defRPr>
            </a:lvl3pPr>
            <a:lvl4pPr marL="1737360" indent="-365760">
              <a:lnSpc>
                <a:spcPct val="100000"/>
              </a:lnSpc>
              <a:spcBef>
                <a:spcPts val="700"/>
              </a:spcBef>
              <a:buChar char="–"/>
              <a:defRPr sz="3200">
                <a:latin typeface="Calibri"/>
                <a:ea typeface="Calibri"/>
                <a:cs typeface="Calibri"/>
                <a:sym typeface="Calibri"/>
              </a:defRPr>
            </a:lvl4pPr>
            <a:lvl5pPr marL="2194560" indent="-365760">
              <a:lnSpc>
                <a:spcPct val="100000"/>
              </a:lnSpc>
              <a:spcBef>
                <a:spcPts val="700"/>
              </a:spcBef>
              <a:buChar char="»"/>
              <a:defRPr sz="3200">
                <a:latin typeface="Calibri"/>
                <a:ea typeface="Calibri"/>
                <a:cs typeface="Calibri"/>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144" name="幻灯片编号"/>
          <p:cNvSpPr txBox="1"/>
          <p:nvPr>
            <p:ph type="sldNum" sz="quarter" idx="2"/>
          </p:nvPr>
        </p:nvSpPr>
        <p:spPr>
          <a:xfrm>
            <a:off x="9946818" y="6404292"/>
            <a:ext cx="263983" cy="269241"/>
          </a:xfrm>
          <a:prstGeom prst="rect">
            <a:avLst/>
          </a:prstGeom>
        </p:spPr>
        <p:txBody>
          <a:bodyPr/>
          <a:lstStyle>
            <a:lvl1pPr>
              <a:defRPr>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内容">
    <p:spTree>
      <p:nvGrpSpPr>
        <p:cNvPr id="1" name=""/>
        <p:cNvGrpSpPr/>
        <p:nvPr/>
      </p:nvGrpSpPr>
      <p:grpSpPr>
        <a:xfrm>
          <a:off x="0" y="0"/>
          <a:ext cx="0" cy="0"/>
          <a:chOff x="0" y="0"/>
          <a:chExt cx="0" cy="0"/>
        </a:xfrm>
      </p:grpSpPr>
      <p:sp>
        <p:nvSpPr>
          <p:cNvPr id="151" name="标题文本"/>
          <p:cNvSpPr txBox="1"/>
          <p:nvPr>
            <p:ph type="title"/>
          </p:nvPr>
        </p:nvSpPr>
        <p:spPr>
          <a:prstGeom prst="rect">
            <a:avLst/>
          </a:prstGeom>
        </p:spPr>
        <p:txBody>
          <a:bodyPr/>
          <a:lstStyle>
            <a:lvl1pPr>
              <a:defRPr>
                <a:latin typeface="等线 Light"/>
                <a:ea typeface="等线 Light"/>
                <a:cs typeface="等线 Light"/>
                <a:sym typeface="等线 Light"/>
              </a:defRPr>
            </a:lvl1pPr>
          </a:lstStyle>
          <a:p>
            <a:pPr/>
            <a:r>
              <a:t>标题文本</a:t>
            </a:r>
          </a:p>
        </p:txBody>
      </p:sp>
      <p:sp>
        <p:nvSpPr>
          <p:cNvPr id="152" name="正文级别 1…"/>
          <p:cNvSpPr txBox="1"/>
          <p:nvPr>
            <p:ph type="body" idx="1"/>
          </p:nvPr>
        </p:nvSpPr>
        <p:spPr>
          <a:prstGeom prst="rect">
            <a:avLst/>
          </a:prstGeom>
        </p:spPr>
        <p:txBody>
          <a:bodyPr/>
          <a:lstStyle>
            <a:lvl1pPr>
              <a:defRPr>
                <a:latin typeface="等线"/>
                <a:ea typeface="等线"/>
                <a:cs typeface="等线"/>
                <a:sym typeface="等线"/>
              </a:defRPr>
            </a:lvl1pPr>
            <a:lvl2pPr>
              <a:defRPr>
                <a:latin typeface="等线"/>
                <a:ea typeface="等线"/>
                <a:cs typeface="等线"/>
                <a:sym typeface="等线"/>
              </a:defRPr>
            </a:lvl2pPr>
            <a:lvl3pPr>
              <a:defRPr>
                <a:latin typeface="等线"/>
                <a:ea typeface="等线"/>
                <a:cs typeface="等线"/>
                <a:sym typeface="等线"/>
              </a:defRPr>
            </a:lvl3pPr>
            <a:lvl4pPr>
              <a:defRPr>
                <a:latin typeface="等线"/>
                <a:ea typeface="等线"/>
                <a:cs typeface="等线"/>
                <a:sym typeface="等线"/>
              </a:defRPr>
            </a:lvl4pPr>
            <a:lvl5pPr>
              <a:defRPr>
                <a:latin typeface="等线"/>
                <a:ea typeface="等线"/>
                <a:cs typeface="等线"/>
                <a:sym typeface="等线"/>
              </a:defRPr>
            </a:lvl5pPr>
          </a:lstStyle>
          <a:p>
            <a:pPr/>
            <a:r>
              <a:t>正文级别 1</a:t>
            </a:r>
          </a:p>
          <a:p>
            <a:pPr lvl="1"/>
            <a:r>
              <a:t>正文级别 2</a:t>
            </a:r>
          </a:p>
          <a:p>
            <a:pPr lvl="2"/>
            <a:r>
              <a:t>正文级别 3</a:t>
            </a:r>
          </a:p>
          <a:p>
            <a:pPr lvl="3"/>
            <a:r>
              <a:t>正文级别 4</a:t>
            </a:r>
          </a:p>
          <a:p>
            <a:pPr lvl="4"/>
            <a:r>
              <a:t>正文级别 5</a:t>
            </a:r>
          </a:p>
        </p:txBody>
      </p:sp>
      <p:sp>
        <p:nvSpPr>
          <p:cNvPr id="153" name="幻灯片编号"/>
          <p:cNvSpPr txBox="1"/>
          <p:nvPr>
            <p:ph type="sldNum" sz="quarter" idx="2"/>
          </p:nvPr>
        </p:nvSpPr>
        <p:spPr>
          <a:prstGeom prst="rect">
            <a:avLst/>
          </a:prstGeom>
        </p:spPr>
        <p:txBody>
          <a:bodyPr/>
          <a:lstStyle>
            <a:lvl1pPr>
              <a:defRPr>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1" name="标题文本"/>
          <p:cNvSpPr txBox="1"/>
          <p:nvPr>
            <p:ph type="title"/>
          </p:nvPr>
        </p:nvSpPr>
        <p:spPr>
          <a:prstGeom prst="rect">
            <a:avLst/>
          </a:prstGeom>
        </p:spPr>
        <p:txBody>
          <a:bodyPr/>
          <a:lstStyle/>
          <a:p>
            <a:pPr/>
            <a:r>
              <a:t>标题文本</a:t>
            </a:r>
          </a:p>
        </p:txBody>
      </p:sp>
      <p:sp>
        <p:nvSpPr>
          <p:cNvPr id="22"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pic>
        <p:nvPicPr>
          <p:cNvPr id="30" name="图片 6" descr="图片 6"/>
          <p:cNvPicPr>
            <a:picLocks noChangeAspect="1"/>
          </p:cNvPicPr>
          <p:nvPr/>
        </p:nvPicPr>
        <p:blipFill>
          <a:blip r:embed="rId2">
            <a:extLst/>
          </a:blip>
          <a:stretch>
            <a:fillRect/>
          </a:stretch>
        </p:blipFill>
        <p:spPr>
          <a:xfrm>
            <a:off x="245987" y="6056671"/>
            <a:ext cx="1335258" cy="540825"/>
          </a:xfrm>
          <a:prstGeom prst="rect">
            <a:avLst/>
          </a:prstGeom>
          <a:ln w="12700">
            <a:miter lim="400000"/>
          </a:ln>
        </p:spPr>
      </p:pic>
      <p:sp>
        <p:nvSpPr>
          <p:cNvPr id="31"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2" name="正文级别 1…"/>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项内容">
    <p:spTree>
      <p:nvGrpSpPr>
        <p:cNvPr id="1" name=""/>
        <p:cNvGrpSpPr/>
        <p:nvPr/>
      </p:nvGrpSpPr>
      <p:grpSpPr>
        <a:xfrm>
          <a:off x="0" y="0"/>
          <a:ext cx="0" cy="0"/>
          <a:chOff x="0" y="0"/>
          <a:chExt cx="0" cy="0"/>
        </a:xfrm>
      </p:grpSpPr>
      <p:sp>
        <p:nvSpPr>
          <p:cNvPr id="40" name="标题文本"/>
          <p:cNvSpPr txBox="1"/>
          <p:nvPr>
            <p:ph type="title"/>
          </p:nvPr>
        </p:nvSpPr>
        <p:spPr>
          <a:prstGeom prst="rect">
            <a:avLst/>
          </a:prstGeom>
        </p:spPr>
        <p:txBody>
          <a:bodyPr/>
          <a:lstStyle/>
          <a:p>
            <a:pPr/>
            <a:r>
              <a:t>标题文本</a:t>
            </a:r>
          </a:p>
        </p:txBody>
      </p:sp>
      <p:sp>
        <p:nvSpPr>
          <p:cNvPr id="41"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pic>
        <p:nvPicPr>
          <p:cNvPr id="49" name="图片 6" descr="图片 6"/>
          <p:cNvPicPr>
            <a:picLocks noChangeAspect="1"/>
          </p:cNvPicPr>
          <p:nvPr/>
        </p:nvPicPr>
        <p:blipFill>
          <a:blip r:embed="rId2">
            <a:extLst/>
          </a:blip>
          <a:stretch>
            <a:fillRect/>
          </a:stretch>
        </p:blipFill>
        <p:spPr>
          <a:xfrm>
            <a:off x="245987" y="6056671"/>
            <a:ext cx="1335258" cy="540825"/>
          </a:xfrm>
          <a:prstGeom prst="rect">
            <a:avLst/>
          </a:prstGeom>
          <a:ln w="12700">
            <a:miter lim="400000"/>
          </a:ln>
        </p:spPr>
      </p:pic>
      <p:sp>
        <p:nvSpPr>
          <p:cNvPr id="50" name="标题文本"/>
          <p:cNvSpPr txBox="1"/>
          <p:nvPr>
            <p:ph type="title"/>
          </p:nvPr>
        </p:nvSpPr>
        <p:spPr>
          <a:xfrm>
            <a:off x="839787" y="365125"/>
            <a:ext cx="10515601" cy="1325563"/>
          </a:xfrm>
          <a:prstGeom prst="rect">
            <a:avLst/>
          </a:prstGeom>
        </p:spPr>
        <p:txBody>
          <a:bodyPr/>
          <a:lstStyle/>
          <a:p>
            <a:pPr/>
            <a:r>
              <a:t>标题文本</a:t>
            </a:r>
          </a:p>
        </p:txBody>
      </p:sp>
      <p:sp>
        <p:nvSpPr>
          <p:cNvPr id="51" name="正文级别 1…"/>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52" name="文本占位符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spTree>
      <p:nvGrpSpPr>
        <p:cNvPr id="1" name=""/>
        <p:cNvGrpSpPr/>
        <p:nvPr/>
      </p:nvGrpSpPr>
      <p:grpSpPr>
        <a:xfrm>
          <a:off x="0" y="0"/>
          <a:ext cx="0" cy="0"/>
          <a:chOff x="0" y="0"/>
          <a:chExt cx="0" cy="0"/>
        </a:xfrm>
      </p:grpSpPr>
      <p:pic>
        <p:nvPicPr>
          <p:cNvPr id="60" name="图片 6" descr="图片 6"/>
          <p:cNvPicPr>
            <a:picLocks noChangeAspect="1"/>
          </p:cNvPicPr>
          <p:nvPr/>
        </p:nvPicPr>
        <p:blipFill>
          <a:blip r:embed="rId2">
            <a:extLst/>
          </a:blip>
          <a:stretch>
            <a:fillRect/>
          </a:stretch>
        </p:blipFill>
        <p:spPr>
          <a:xfrm>
            <a:off x="245987" y="6056671"/>
            <a:ext cx="1335258" cy="540825"/>
          </a:xfrm>
          <a:prstGeom prst="rect">
            <a:avLst/>
          </a:prstGeom>
          <a:ln w="12700">
            <a:miter lim="400000"/>
          </a:ln>
        </p:spPr>
      </p:pic>
      <p:sp>
        <p:nvSpPr>
          <p:cNvPr id="61" name="标题文本"/>
          <p:cNvSpPr txBox="1"/>
          <p:nvPr>
            <p:ph type="title"/>
          </p:nvPr>
        </p:nvSpPr>
        <p:spPr>
          <a:prstGeom prst="rect">
            <a:avLst/>
          </a:prstGeom>
        </p:spPr>
        <p:txBody>
          <a:bodyPr/>
          <a:lstStyle/>
          <a:p>
            <a:pPr/>
            <a:r>
              <a:t>标题文本</a:t>
            </a:r>
          </a:p>
        </p:txBody>
      </p:sp>
      <p:sp>
        <p:nvSpPr>
          <p:cNvPr id="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pic>
        <p:nvPicPr>
          <p:cNvPr id="76" name="图片 6" descr="图片 6"/>
          <p:cNvPicPr>
            <a:picLocks noChangeAspect="1"/>
          </p:cNvPicPr>
          <p:nvPr/>
        </p:nvPicPr>
        <p:blipFill>
          <a:blip r:embed="rId2">
            <a:extLst/>
          </a:blip>
          <a:stretch>
            <a:fillRect/>
          </a:stretch>
        </p:blipFill>
        <p:spPr>
          <a:xfrm>
            <a:off x="245987" y="6056671"/>
            <a:ext cx="1335258" cy="540825"/>
          </a:xfrm>
          <a:prstGeom prst="rect">
            <a:avLst/>
          </a:prstGeom>
          <a:ln w="12700">
            <a:miter lim="400000"/>
          </a:ln>
        </p:spPr>
      </p:pic>
      <p:sp>
        <p:nvSpPr>
          <p:cNvPr id="77"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8" name="正文级别 1…"/>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9" name="文本占位符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pic>
        <p:nvPicPr>
          <p:cNvPr id="87" name="图片 6" descr="图片 6"/>
          <p:cNvPicPr>
            <a:picLocks noChangeAspect="1"/>
          </p:cNvPicPr>
          <p:nvPr/>
        </p:nvPicPr>
        <p:blipFill>
          <a:blip r:embed="rId2">
            <a:extLst/>
          </a:blip>
          <a:stretch>
            <a:fillRect/>
          </a:stretch>
        </p:blipFill>
        <p:spPr>
          <a:xfrm>
            <a:off x="245987" y="6056671"/>
            <a:ext cx="1335258" cy="540825"/>
          </a:xfrm>
          <a:prstGeom prst="rect">
            <a:avLst/>
          </a:prstGeom>
          <a:ln w="12700">
            <a:miter lim="400000"/>
          </a:ln>
        </p:spPr>
      </p:pic>
      <p:sp>
        <p:nvSpPr>
          <p:cNvPr id="88"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9" name="图片占位符 2"/>
          <p:cNvSpPr/>
          <p:nvPr>
            <p:ph type="pic" sz="half" idx="21"/>
          </p:nvPr>
        </p:nvSpPr>
        <p:spPr>
          <a:xfrm>
            <a:off x="5183187" y="987425"/>
            <a:ext cx="6172201" cy="4873625"/>
          </a:xfrm>
          <a:prstGeom prst="rect">
            <a:avLst/>
          </a:prstGeom>
        </p:spPr>
        <p:txBody>
          <a:bodyPr lIns="91439" rIns="91439">
            <a:noAutofit/>
          </a:bodyPr>
          <a:lstStyle/>
          <a:p>
            <a:pPr/>
          </a:p>
        </p:txBody>
      </p:sp>
      <p:sp>
        <p:nvSpPr>
          <p:cNvPr id="90" name="正文级别 1…"/>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图片 6" descr="图片 6"/>
          <p:cNvPicPr>
            <a:picLocks noChangeAspect="1"/>
          </p:cNvPicPr>
          <p:nvPr/>
        </p:nvPicPr>
        <p:blipFill>
          <a:blip r:embed="rId2">
            <a:extLst/>
          </a:blip>
          <a:stretch>
            <a:fillRect/>
          </a:stretch>
        </p:blipFill>
        <p:spPr>
          <a:xfrm>
            <a:off x="245987" y="6056671"/>
            <a:ext cx="1335258" cy="540825"/>
          </a:xfrm>
          <a:prstGeom prst="rect">
            <a:avLst/>
          </a:prstGeom>
          <a:ln w="12700">
            <a:miter lim="400000"/>
          </a:ln>
        </p:spPr>
      </p:pic>
      <p:sp>
        <p:nvSpPr>
          <p:cNvPr id="3"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4"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DengXian Light"/>
          <a:ea typeface="DengXian Light"/>
          <a:cs typeface="DengXian Light"/>
          <a:sym typeface="DengXian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otobank.jp/word/%E5%A4%AB%E5%A9%A6-123017#E3.83.96.E3.83.AA.E3.82.BF.E3.83.8B.E3.82.AB.E5.9B.BD.E9.9A.9B.E5.A4.A7.E7.99.BE.E7.A7.91.E4.BA.8B.E5.85.B8.20.E5.B0.8F.E9.A0.85.E7.9B.AE.E4.BA.8B.E5.85.B8" TargetMode="External"/><Relationship Id="rId3" Type="http://schemas.openxmlformats.org/officeDocument/2006/relationships/hyperlink" Target="https://kotobank.jp/word/%E6%9C%AA%E5%A9%9A-637564" TargetMode="External"/><Relationship Id="rId4" Type="http://schemas.openxmlformats.org/officeDocument/2006/relationships/hyperlink" Target="https://kotobank.jp/word/%E5%AD%90%E5%A5%B3-519344" TargetMode="External"/><Relationship Id="rId5" Type="http://schemas.openxmlformats.org/officeDocument/2006/relationships/hyperlink" Target="https://kotobank.jp/word/%E5%A4%AB-449195" TargetMode="External"/><Relationship Id="rId6" Type="http://schemas.openxmlformats.org/officeDocument/2006/relationships/hyperlink" Target="https://kotobank.jp/word/%E7%88%B6%E8%A6%AA-565980" TargetMode="External"/><Relationship Id="rId7" Type="http://schemas.openxmlformats.org/officeDocument/2006/relationships/hyperlink" Target="https://kotobank.jp/word/%E5%AE%B6%E6%97%8F-44825#E3.83.96.E3.83.AA.E3.82.BF.E3.83.8B.E3.82.AB.E5.9B.BD.E9.9A.9B.E5.A4.A7.E7.99.BE.E7.A7.91.E4.BA.8B.E5.85.B8.20.E5.B0.8F.E9.A0.85.E7.9B.AE.E4.BA.8B.E5.85.B8"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ritic_526106333@yahoo.co.jp"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8%A1%8C%E6%94%BF" TargetMode="External"/><Relationship Id="rId3" Type="http://schemas.openxmlformats.org/officeDocument/2006/relationships/hyperlink" Target="https://ja.wikipedia.org/wiki/%E7%AB%8B%E6%B3%95" TargetMode="External"/><Relationship Id="rId4" Type="http://schemas.openxmlformats.org/officeDocument/2006/relationships/hyperlink" Target="https://ja.wikipedia.org/wiki/%E5%8F%B8%E6%B3%95" TargetMode="External"/><Relationship Id="rId5" Type="http://schemas.openxmlformats.org/officeDocument/2006/relationships/hyperlink" Target="https://ja.wikipedia.org/wiki/%E5%A0%B1%E9%81%93"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ritic_526106333@yahoo.co.jp"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ectangle 4"/>
          <p:cNvSpPr txBox="1"/>
          <p:nvPr/>
        </p:nvSpPr>
        <p:spPr>
          <a:xfrm>
            <a:off x="1060085" y="4336484"/>
            <a:ext cx="6534342" cy="720763"/>
          </a:xfrm>
          <a:prstGeom prst="rect">
            <a:avLst/>
          </a:prstGeom>
          <a:ln w="12700">
            <a:miter lim="400000"/>
          </a:ln>
          <a:extLst>
            <a:ext uri="{C572A759-6A51-4108-AA02-DFA0A04FC94B}">
              <ma14:wrappingTextBoxFlag xmlns:ma14="http://schemas.microsoft.com/office/mac/drawingml/2011/main" val="1"/>
            </a:ext>
          </a:extLst>
        </p:spPr>
        <p:txBody>
          <a:bodyPr lIns="23830" tIns="23830" rIns="23830" bIns="23830">
            <a:spAutoFit/>
          </a:bodyPr>
          <a:lstStyle>
            <a:lvl1pPr defTabSz="823595">
              <a:lnSpc>
                <a:spcPct val="90000"/>
              </a:lnSpc>
              <a:defRPr sz="3800">
                <a:latin typeface="Calibri Light"/>
                <a:ea typeface="Calibri Light"/>
                <a:cs typeface="Calibri Light"/>
                <a:sym typeface="Calibri Light"/>
              </a:defRPr>
            </a:lvl1pPr>
          </a:lstStyle>
          <a:p>
            <a:pPr/>
            <a:r>
              <a:t>第3讲：ジャーナリズム論</a:t>
            </a:r>
          </a:p>
        </p:txBody>
      </p:sp>
      <p:pic>
        <p:nvPicPr>
          <p:cNvPr id="163" name="Picture 5" descr="Picture 5"/>
          <p:cNvPicPr>
            <a:picLocks noChangeAspect="1"/>
          </p:cNvPicPr>
          <p:nvPr/>
        </p:nvPicPr>
        <p:blipFill>
          <a:blip r:embed="rId2">
            <a:extLst/>
          </a:blip>
          <a:srcRect l="0" t="14393" r="0" b="3"/>
          <a:stretch>
            <a:fillRect/>
          </a:stretch>
        </p:blipFill>
        <p:spPr>
          <a:xfrm>
            <a:off x="439638" y="66322"/>
            <a:ext cx="10981136" cy="3713164"/>
          </a:xfrm>
          <a:custGeom>
            <a:avLst/>
            <a:gdLst/>
            <a:ahLst/>
            <a:cxnLst>
              <a:cxn ang="0">
                <a:pos x="wd2" y="hd2"/>
              </a:cxn>
              <a:cxn ang="5400000">
                <a:pos x="wd2" y="hd2"/>
              </a:cxn>
              <a:cxn ang="10800000">
                <a:pos x="wd2" y="hd2"/>
              </a:cxn>
              <a:cxn ang="16200000">
                <a:pos x="wd2" y="hd2"/>
              </a:cxn>
            </a:cxnLst>
            <a:rect l="0" t="0" r="r" b="b"/>
            <a:pathLst>
              <a:path w="21600" h="21078" fill="norm" stroke="1" extrusionOk="0">
                <a:moveTo>
                  <a:pt x="0" y="0"/>
                </a:moveTo>
                <a:lnTo>
                  <a:pt x="0" y="21078"/>
                </a:lnTo>
                <a:lnTo>
                  <a:pt x="284" y="20918"/>
                </a:lnTo>
                <a:cubicBezTo>
                  <a:pt x="7254" y="17282"/>
                  <a:pt x="14311" y="21600"/>
                  <a:pt x="21304" y="20085"/>
                </a:cubicBezTo>
                <a:lnTo>
                  <a:pt x="21600" y="20010"/>
                </a:lnTo>
                <a:lnTo>
                  <a:pt x="21600" y="0"/>
                </a:lnTo>
                <a:lnTo>
                  <a:pt x="0" y="0"/>
                </a:lnTo>
                <a:close/>
              </a:path>
            </a:pathLst>
          </a:custGeom>
          <a:ln w="12700">
            <a:miter lim="400000"/>
          </a:ln>
        </p:spPr>
      </p:pic>
      <p:grpSp>
        <p:nvGrpSpPr>
          <p:cNvPr id="166" name="矩形 1"/>
          <p:cNvGrpSpPr/>
          <p:nvPr/>
        </p:nvGrpSpPr>
        <p:grpSpPr>
          <a:xfrm>
            <a:off x="608276" y="1921168"/>
            <a:ext cx="829172" cy="1474220"/>
            <a:chOff x="0" y="0"/>
            <a:chExt cx="829170" cy="1474218"/>
          </a:xfrm>
        </p:grpSpPr>
        <p:sp>
          <p:nvSpPr>
            <p:cNvPr id="164" name="矩形"/>
            <p:cNvSpPr/>
            <p:nvPr/>
          </p:nvSpPr>
          <p:spPr>
            <a:xfrm>
              <a:off x="-1" y="-1"/>
              <a:ext cx="829172" cy="1474220"/>
            </a:xfrm>
            <a:prstGeom prst="rect">
              <a:avLst/>
            </a:prstGeom>
            <a:solidFill>
              <a:srgbClr val="000000"/>
            </a:solidFill>
            <a:ln w="12700" cap="flat">
              <a:noFill/>
              <a:miter lim="400000"/>
            </a:ln>
            <a:effectLst/>
          </p:spPr>
          <p:txBody>
            <a:bodyPr wrap="square" lIns="23830" tIns="23830" rIns="23830" bIns="23830" numCol="1" anchor="ctr">
              <a:noAutofit/>
            </a:bodyPr>
            <a:lstStyle/>
            <a:p>
              <a:pPr algn="ctr" defTabSz="238308">
                <a:spcBef>
                  <a:spcPts val="300"/>
                </a:spcBef>
                <a:defRPr sz="900">
                  <a:solidFill>
                    <a:srgbClr val="FFFFFF"/>
                  </a:solidFill>
                  <a:latin typeface="Calibri"/>
                  <a:ea typeface="Calibri"/>
                  <a:cs typeface="Calibri"/>
                  <a:sym typeface="Calibri"/>
                </a:defRPr>
              </a:pPr>
            </a:p>
          </p:txBody>
        </p:sp>
        <p:sp>
          <p:nvSpPr>
            <p:cNvPr id="165" name="目次"/>
            <p:cNvSpPr txBox="1"/>
            <p:nvPr/>
          </p:nvSpPr>
          <p:spPr>
            <a:xfrm>
              <a:off x="251054" y="-1"/>
              <a:ext cx="327063" cy="14742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vert="eaVert" wrap="square" lIns="23830" tIns="23830" rIns="23830" bIns="23830" numCol="1" anchor="ctr">
              <a:spAutoFit/>
            </a:bodyPr>
            <a:lstStyle>
              <a:lvl1pPr algn="ctr" defTabSz="238308">
                <a:spcBef>
                  <a:spcPts val="300"/>
                </a:spcBef>
                <a:defRPr cap="all" sz="2200">
                  <a:solidFill>
                    <a:srgbClr val="FFFFFF"/>
                  </a:solidFill>
                  <a:latin typeface="游明朝体 ミディアム"/>
                  <a:ea typeface="游明朝体 ミディアム"/>
                  <a:cs typeface="游明朝体 ミディアム"/>
                  <a:sym typeface="游明朝体 ミディアム"/>
                </a:defRPr>
              </a:lvl1pPr>
            </a:lstStyle>
            <a:p>
              <a:pPr/>
              <a:r>
                <a:t>目次</a:t>
              </a:r>
            </a:p>
          </p:txBody>
        </p:sp>
      </p:grpSp>
      <p:pic>
        <p:nvPicPr>
          <p:cNvPr id="167" name="図 26" descr="図 26"/>
          <p:cNvPicPr>
            <a:picLocks noChangeAspect="1"/>
          </p:cNvPicPr>
          <p:nvPr/>
        </p:nvPicPr>
        <p:blipFill>
          <a:blip r:embed="rId3">
            <a:extLst/>
          </a:blip>
          <a:stretch>
            <a:fillRect/>
          </a:stretch>
        </p:blipFill>
        <p:spPr>
          <a:xfrm>
            <a:off x="9977656" y="717545"/>
            <a:ext cx="1197812" cy="482792"/>
          </a:xfrm>
          <a:prstGeom prst="rect">
            <a:avLst/>
          </a:prstGeom>
          <a:ln w="12700">
            <a:miter lim="400000"/>
          </a:ln>
        </p:spPr>
      </p:pic>
      <p:sp>
        <p:nvSpPr>
          <p:cNvPr id="168" name="Rectangle 3"/>
          <p:cNvSpPr txBox="1"/>
          <p:nvPr/>
        </p:nvSpPr>
        <p:spPr>
          <a:xfrm>
            <a:off x="1046156" y="710283"/>
            <a:ext cx="3241593" cy="595381"/>
          </a:xfrm>
          <a:prstGeom prst="rect">
            <a:avLst/>
          </a:prstGeom>
          <a:ln w="12700">
            <a:miter lim="400000"/>
          </a:ln>
          <a:extLst>
            <a:ext uri="{C572A759-6A51-4108-AA02-DFA0A04FC94B}">
              <ma14:wrappingTextBoxFlag xmlns:ma14="http://schemas.microsoft.com/office/mac/drawingml/2011/main" val="1"/>
            </a:ext>
          </a:extLst>
        </p:spPr>
        <p:txBody>
          <a:bodyPr lIns="23830" tIns="23830" rIns="23830" bIns="23830">
            <a:spAutoFit/>
          </a:bodyPr>
          <a:lstStyle/>
          <a:p>
            <a:pPr defTabSz="238308">
              <a:spcBef>
                <a:spcPts val="300"/>
              </a:spcBef>
              <a:defRPr cap="all" sz="1600">
                <a:latin typeface="游明朝体 ミディアム"/>
                <a:ea typeface="游明朝体 ミディアム"/>
                <a:cs typeface="游明朝体 ミディアム"/>
                <a:sym typeface="游明朝体 ミディアム"/>
              </a:defRPr>
            </a:pPr>
            <a:r>
              <a:t>想像力と創造力で社会を変える</a:t>
            </a:r>
          </a:p>
          <a:p>
            <a:pPr defTabSz="238308">
              <a:spcBef>
                <a:spcPts val="300"/>
              </a:spcBef>
              <a:defRPr cap="all" sz="1600">
                <a:latin typeface="游明朝体 ミディアム"/>
                <a:ea typeface="游明朝体 ミディアム"/>
                <a:cs typeface="游明朝体 ミディアム"/>
                <a:sym typeface="游明朝体 ミディアム"/>
              </a:defRPr>
            </a:pPr>
            <a:r>
              <a:t>未来を切り開く力を学ぼう</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08" name="近代化の諸傾向  二つの革命…"/>
          <p:cNvSpPr txBox="1"/>
          <p:nvPr>
            <p:ph type="body" idx="1"/>
          </p:nvPr>
        </p:nvSpPr>
        <p:spPr>
          <a:xfrm>
            <a:off x="838200" y="1572129"/>
            <a:ext cx="10515600" cy="4351339"/>
          </a:xfrm>
          <a:prstGeom prst="rect">
            <a:avLst/>
          </a:prstGeom>
        </p:spPr>
        <p:txBody>
          <a:bodyPr/>
          <a:lstStyle/>
          <a:p>
            <a:pPr marL="226313" indent="-226313" defTabSz="905255">
              <a:spcBef>
                <a:spcPts val="900"/>
              </a:spcBef>
              <a:defRPr sz="2772"/>
            </a:pPr>
            <a:r>
              <a:t>近代化の諸傾向　　二つの革命</a:t>
            </a:r>
          </a:p>
          <a:p>
            <a:pPr marL="226313" indent="-226313" defTabSz="905255">
              <a:spcBef>
                <a:spcPts val="900"/>
              </a:spcBef>
              <a:defRPr sz="2772"/>
            </a:pPr>
            <a:r>
              <a:t>技術的経済的領域ーー産業化、資本主義化 </a:t>
            </a:r>
          </a:p>
          <a:p>
            <a:pPr marL="226313" indent="-226313" defTabSz="905255">
              <a:spcBef>
                <a:spcPts val="900"/>
              </a:spcBef>
              <a:defRPr sz="2772"/>
            </a:pPr>
            <a:r>
              <a:t>政治的領域ーー近代国民国家、民主主義 </a:t>
            </a:r>
          </a:p>
          <a:p>
            <a:pPr marL="226313" indent="-226313" defTabSz="905255">
              <a:spcBef>
                <a:spcPts val="900"/>
              </a:spcBef>
              <a:defRPr sz="2772"/>
            </a:pPr>
            <a:r>
              <a:t>社会的領域ーー家父長制家族から</a:t>
            </a:r>
            <a:r>
              <a:rPr>
                <a:solidFill>
                  <a:schemeClr val="accent2"/>
                </a:solidFill>
              </a:rPr>
              <a:t>核家族</a:t>
            </a:r>
            <a:r>
              <a:t>：男女役割分担　村落共同体から近代都市 </a:t>
            </a:r>
          </a:p>
          <a:p>
            <a:pPr marL="226313" indent="-226313" defTabSz="905255">
              <a:spcBef>
                <a:spcPts val="900"/>
              </a:spcBef>
              <a:defRPr sz="2772"/>
            </a:pPr>
            <a:r>
              <a:t>文化的領域ーー科学革命、神学的知識から実証的知識へ</a:t>
            </a:r>
          </a:p>
          <a:p>
            <a:pPr marL="226313" indent="-226313" defTabSz="905255">
              <a:spcBef>
                <a:spcPts val="900"/>
              </a:spcBef>
              <a:defRPr sz="2772"/>
            </a:pPr>
            <a:r>
              <a:rPr>
                <a:solidFill>
                  <a:schemeClr val="accent2"/>
                </a:solidFill>
              </a:rPr>
              <a:t>核家族</a:t>
            </a:r>
            <a:r>
              <a:t>：(1) </a:t>
            </a:r>
            <a:r>
              <a:rPr>
                <a:uFill>
                  <a:solidFill>
                    <a:srgbClr val="2F6BE6"/>
                  </a:solidFill>
                </a:uFill>
                <a:hlinkClick r:id="rId2" invalidUrl="" action="" tgtFrame="" tooltip="" history="1" highlightClick="0" endSnd="0"/>
              </a:rPr>
              <a:t>夫婦</a:t>
            </a:r>
            <a:r>
              <a:t>とその</a:t>
            </a:r>
            <a:r>
              <a:rPr>
                <a:uFill>
                  <a:solidFill>
                    <a:srgbClr val="2F6BE6"/>
                  </a:solidFill>
                </a:uFill>
                <a:hlinkClick r:id="rId3" invalidUrl="" action="" tgtFrame="" tooltip="" history="1" highlightClick="0" endSnd="0"/>
              </a:rPr>
              <a:t>未婚</a:t>
            </a:r>
            <a:r>
              <a:t>の</a:t>
            </a:r>
            <a:r>
              <a:rPr>
                <a:uFill>
                  <a:solidFill>
                    <a:srgbClr val="2F6BE6"/>
                  </a:solidFill>
                </a:uFill>
                <a:hlinkClick r:id="rId4" invalidUrl="" action="" tgtFrame="" tooltip="" history="1" highlightClick="0" endSnd="0"/>
              </a:rPr>
              <a:t>子女</a:t>
            </a:r>
            <a:r>
              <a:t>(2) </a:t>
            </a:r>
            <a:r>
              <a:rPr>
                <a:uFill>
                  <a:solidFill>
                    <a:srgbClr val="2F6BE6"/>
                  </a:solidFill>
                </a:uFill>
                <a:hlinkClick r:id="rId5" invalidUrl="" action="" tgtFrame="" tooltip="" history="1" highlightClick="0" endSnd="0"/>
              </a:rPr>
              <a:t>夫</a:t>
            </a:r>
            <a:r>
              <a:t>婦のみ(3) </a:t>
            </a:r>
            <a:r>
              <a:rPr>
                <a:uFill>
                  <a:solidFill>
                    <a:srgbClr val="2F6BE6"/>
                  </a:solidFill>
                </a:uFill>
                <a:hlinkClick r:id="rId6" invalidUrl="" action="" tgtFrame="" tooltip="" history="1" highlightClick="0" endSnd="0"/>
              </a:rPr>
              <a:t>父親</a:t>
            </a:r>
            <a:r>
              <a:t>または母親とその未婚の子女のいずれかからなる</a:t>
            </a:r>
            <a:r>
              <a:rPr>
                <a:uFill>
                  <a:solidFill>
                    <a:srgbClr val="2F6BE6"/>
                  </a:solidFill>
                </a:uFill>
                <a:hlinkClick r:id="rId7" invalidUrl="" action="" tgtFrame="" tooltip="" history="1" highlightClick="0" endSnd="0"/>
              </a:rPr>
              <a:t>家族</a:t>
            </a:r>
            <a:r>
              <a:t>。</a:t>
            </a:r>
          </a:p>
        </p:txBody>
      </p:sp>
      <p:sp>
        <p:nvSpPr>
          <p:cNvPr id="209" name="矩形"/>
          <p:cNvSpPr/>
          <p:nvPr/>
        </p:nvSpPr>
        <p:spPr>
          <a:xfrm>
            <a:off x="8720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10" name="矩形"/>
          <p:cNvSpPr/>
          <p:nvPr/>
        </p:nvSpPr>
        <p:spPr>
          <a:xfrm>
            <a:off x="8720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11" name="近代化"/>
          <p:cNvSpPr txBox="1"/>
          <p:nvPr/>
        </p:nvSpPr>
        <p:spPr>
          <a:xfrm>
            <a:off x="662852" y="740886"/>
            <a:ext cx="2136141"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10242" indent="-310242">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pPr>
            <a:r>
              <a:rPr sz="3800"/>
              <a:t>近代化</a:t>
            </a: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13" name="内容占位符 2"/>
          <p:cNvSpPr txBox="1"/>
          <p:nvPr>
            <p:ph type="body" idx="1"/>
          </p:nvPr>
        </p:nvSpPr>
        <p:spPr>
          <a:xfrm>
            <a:off x="838200" y="820534"/>
            <a:ext cx="10515600" cy="6176964"/>
          </a:xfrm>
          <a:prstGeom prst="rect">
            <a:avLst/>
          </a:prstGeom>
        </p:spPr>
        <p:txBody>
          <a:bodyPr/>
          <a:lstStyle/>
          <a:p>
            <a:pPr>
              <a:defRPr sz="3600"/>
            </a:pPr>
          </a:p>
          <a:p>
            <a:pPr/>
            <a:r>
              <a:rPr>
                <a:solidFill>
                  <a:schemeClr val="accent2"/>
                </a:solidFill>
              </a:rPr>
              <a:t>原初主義</a:t>
            </a:r>
            <a:r>
              <a:t>：アンソニー・スミス　エトニ</a:t>
            </a:r>
          </a:p>
          <a:p>
            <a:pPr/>
            <a:r>
              <a:t>スミスは近代以前の身分を横断しなかったり、地理的広がりを持たず、 ネイションのような政治単位となりえなかった共同体を「</a:t>
            </a:r>
            <a:r>
              <a:rPr>
                <a:solidFill>
                  <a:srgbClr val="DD4B39"/>
                </a:solidFill>
              </a:rPr>
              <a:t>エトニ</a:t>
            </a:r>
            <a:r>
              <a:t>」と呼び</a:t>
            </a:r>
          </a:p>
          <a:p>
            <a:pPr/>
            <a:r>
              <a:t>费孝通『乡土中国』 差序格局</a:t>
            </a:r>
          </a:p>
          <a:p>
            <a:pPr/>
          </a:p>
          <a:p>
            <a:pPr/>
            <a:r>
              <a:rPr>
                <a:solidFill>
                  <a:schemeClr val="accent2"/>
                </a:solidFill>
              </a:rPr>
              <a:t>近代</a:t>
            </a:r>
            <a:r>
              <a:rPr>
                <a:solidFill>
                  <a:schemeClr val="accent2"/>
                </a:solidFill>
              </a:rPr>
              <a:t>主義（道具主義）</a:t>
            </a:r>
            <a:r>
              <a:t>：アンダーソン　想像の共同体</a:t>
            </a:r>
          </a:p>
        </p:txBody>
      </p:sp>
      <p:sp>
        <p:nvSpPr>
          <p:cNvPr id="214" name="矩形"/>
          <p:cNvSpPr/>
          <p:nvPr/>
        </p:nvSpPr>
        <p:spPr>
          <a:xfrm>
            <a:off x="8974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15" name="ナショナリズム"/>
          <p:cNvSpPr txBox="1"/>
          <p:nvPr/>
        </p:nvSpPr>
        <p:spPr>
          <a:xfrm>
            <a:off x="726481" y="744061"/>
            <a:ext cx="3622041" cy="5676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700">
                <a:solidFill>
                  <a:srgbClr val="FFFFFF"/>
                </a:solidFill>
                <a:latin typeface="游明朝体 デミボールド"/>
                <a:ea typeface="游明朝体 デミボールド"/>
                <a:cs typeface="游明朝体 デミボールド"/>
                <a:sym typeface="游明朝体 デミボールド"/>
              </a:defRPr>
            </a:lvl1pPr>
          </a:lstStyle>
          <a:p>
            <a:pPr/>
            <a:r>
              <a:t>ナショナリズム</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17" name="定義：メディアをコミュニケー ションの送信・受信行動に活用できる力である。広くは、 自己をメディアにより表現し、メディアで表現されるメッ セージの意味を解釈する総合的力を指す概念だと捉えられている。…"/>
          <p:cNvSpPr txBox="1"/>
          <p:nvPr>
            <p:ph type="body" idx="1"/>
          </p:nvPr>
        </p:nvSpPr>
        <p:spPr>
          <a:xfrm>
            <a:off x="660400" y="1572129"/>
            <a:ext cx="10515600" cy="4351339"/>
          </a:xfrm>
          <a:prstGeom prst="rect">
            <a:avLst/>
          </a:prstGeom>
        </p:spPr>
        <p:txBody>
          <a:bodyPr/>
          <a:lstStyle/>
          <a:p>
            <a:pPr marL="194310" indent="-194310" defTabSz="777240">
              <a:spcBef>
                <a:spcPts val="800"/>
              </a:spcBef>
              <a:defRPr sz="2380"/>
            </a:pPr>
            <a:r>
              <a:rPr>
                <a:solidFill>
                  <a:schemeClr val="accent2"/>
                </a:solidFill>
              </a:rPr>
              <a:t>定義</a:t>
            </a:r>
            <a:r>
              <a:t>：メディアをコミュニケー ションの送信・受信行動に活用できる力である。広くは、 自己をメディアにより表現し、メディアで表現されるメッ セージの意味を解釈する総合的力を指す概念だと捉えられている。 </a:t>
            </a:r>
          </a:p>
          <a:p>
            <a:pPr marL="194310" indent="-194310" defTabSz="777240">
              <a:spcBef>
                <a:spcPts val="800"/>
              </a:spcBef>
              <a:defRPr sz="2380"/>
            </a:pPr>
            <a:r>
              <a:rPr>
                <a:solidFill>
                  <a:schemeClr val="accent2"/>
                </a:solidFill>
              </a:rPr>
              <a:t>17</a:t>
            </a:r>
            <a:r>
              <a:rPr>
                <a:solidFill>
                  <a:schemeClr val="accent2"/>
                </a:solidFill>
              </a:rPr>
              <a:t>世紀</a:t>
            </a:r>
            <a:r>
              <a:t>：シェークスピアの劇曲を読んで理解できる高い教養</a:t>
            </a:r>
          </a:p>
          <a:p>
            <a:pPr marL="194310" indent="-194310" defTabSz="777240">
              <a:spcBef>
                <a:spcPts val="800"/>
              </a:spcBef>
              <a:defRPr sz="2380"/>
            </a:pPr>
            <a:r>
              <a:rPr>
                <a:solidFill>
                  <a:schemeClr val="accent2"/>
                </a:solidFill>
              </a:rPr>
              <a:t>19</a:t>
            </a:r>
            <a:r>
              <a:rPr>
                <a:solidFill>
                  <a:schemeClr val="accent2"/>
                </a:solidFill>
              </a:rPr>
              <a:t>世紀</a:t>
            </a:r>
            <a:r>
              <a:t>：産業社会になって文字の読み書き能力</a:t>
            </a:r>
          </a:p>
          <a:p>
            <a:pPr marL="194310" indent="-194310" defTabSz="777240">
              <a:spcBef>
                <a:spcPts val="800"/>
              </a:spcBef>
              <a:defRPr sz="2380"/>
            </a:pPr>
            <a:r>
              <a:t>グローバリゼーションが進んだ現代の</a:t>
            </a:r>
            <a:r>
              <a:rPr>
                <a:solidFill>
                  <a:schemeClr val="accent2"/>
                </a:solidFill>
              </a:rPr>
              <a:t>高度情報化社会</a:t>
            </a:r>
            <a:r>
              <a:t>においては、「文字の読み書き」を指すリテラシーという概念が時代遅れになってしまった。</a:t>
            </a:r>
          </a:p>
          <a:p>
            <a:pPr marL="194310" indent="-194310" defTabSz="777240">
              <a:spcBef>
                <a:spcPts val="800"/>
              </a:spcBef>
              <a:defRPr sz="2380"/>
            </a:pPr>
            <a:r>
              <a:t>知識や情報が常に更新され新たな意味づけを持っていく社会におけるリテラシーは、「</a:t>
            </a:r>
            <a:r>
              <a:rPr>
                <a:solidFill>
                  <a:schemeClr val="accent2"/>
                </a:solidFill>
              </a:rPr>
              <a:t>批判的で反省的な思考力とコミュニケーション能力の教育</a:t>
            </a:r>
            <a:r>
              <a:t>」として再定義されました。</a:t>
            </a:r>
          </a:p>
        </p:txBody>
      </p:sp>
      <p:sp>
        <p:nvSpPr>
          <p:cNvPr id="218" name="矩形"/>
          <p:cNvSpPr/>
          <p:nvPr/>
        </p:nvSpPr>
        <p:spPr>
          <a:xfrm>
            <a:off x="8720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19" name="メディア・リテラシー"/>
          <p:cNvSpPr txBox="1"/>
          <p:nvPr/>
        </p:nvSpPr>
        <p:spPr>
          <a:xfrm>
            <a:off x="668646" y="719106"/>
            <a:ext cx="3867405"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メディア・リテラシー</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21" name="轻点两下来编辑"/>
          <p:cNvSpPr txBox="1"/>
          <p:nvPr>
            <p:ph type="title"/>
          </p:nvPr>
        </p:nvSpPr>
        <p:spPr>
          <a:prstGeom prst="rect">
            <a:avLst/>
          </a:prstGeom>
        </p:spPr>
        <p:txBody>
          <a:bodyPr/>
          <a:lstStyle/>
          <a:p>
            <a:pPr/>
          </a:p>
        </p:txBody>
      </p:sp>
      <p:sp>
        <p:nvSpPr>
          <p:cNvPr id="222"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23" name="1.ジャーナリズムに関する議論…"/>
          <p:cNvSpPr txBox="1"/>
          <p:nvPr>
            <p:ph type="body" idx="1"/>
          </p:nvPr>
        </p:nvSpPr>
        <p:spPr>
          <a:xfrm>
            <a:off x="838200" y="1698010"/>
            <a:ext cx="10515600" cy="4351339"/>
          </a:xfrm>
          <a:prstGeom prst="rect">
            <a:avLst/>
          </a:prstGeom>
        </p:spPr>
        <p:txBody>
          <a:bodyPr/>
          <a:lstStyle/>
          <a:p>
            <a:pPr/>
            <a:r>
              <a:t>1.ジャーナリズムに関する議論</a:t>
            </a:r>
          </a:p>
          <a:p>
            <a:pPr/>
            <a:r>
              <a:t>2.新聞報道の自由</a:t>
            </a:r>
          </a:p>
          <a:p>
            <a:pPr/>
            <a:r>
              <a:t>3.ジャーナリズムの機能</a:t>
            </a:r>
          </a:p>
          <a:p>
            <a:pPr/>
            <a:r>
              <a:t>4.宿題</a:t>
            </a:r>
          </a:p>
        </p:txBody>
      </p:sp>
      <p:sp>
        <p:nvSpPr>
          <p:cNvPr id="224" name="流れ"/>
          <p:cNvSpPr txBox="1"/>
          <p:nvPr/>
        </p:nvSpPr>
        <p:spPr>
          <a:xfrm>
            <a:off x="1071949" y="668338"/>
            <a:ext cx="9931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流れ</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26" name="轻点两下来编辑"/>
          <p:cNvSpPr txBox="1"/>
          <p:nvPr>
            <p:ph type="title"/>
          </p:nvPr>
        </p:nvSpPr>
        <p:spPr>
          <a:prstGeom prst="rect">
            <a:avLst/>
          </a:prstGeom>
        </p:spPr>
        <p:txBody>
          <a:bodyPr/>
          <a:lstStyle/>
          <a:p>
            <a:pPr/>
          </a:p>
        </p:txBody>
      </p:sp>
      <p:sp>
        <p:nvSpPr>
          <p:cNvPr id="227"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28" name="一、ジャーナリズムに関する議論"/>
          <p:cNvSpPr txBox="1"/>
          <p:nvPr>
            <p:ph type="body" idx="1"/>
          </p:nvPr>
        </p:nvSpPr>
        <p:spPr>
          <a:xfrm>
            <a:off x="1101066" y="2701846"/>
            <a:ext cx="10617201" cy="4351339"/>
          </a:xfrm>
          <a:prstGeom prst="rect">
            <a:avLst/>
          </a:prstGeom>
        </p:spPr>
        <p:txBody>
          <a:bodyPr/>
          <a:lstStyle/>
          <a:p>
            <a:pPr>
              <a:defRPr b="1" sz="4000"/>
            </a:pPr>
            <a:r>
              <a:t>一</a:t>
            </a:r>
            <a:r>
              <a:t>、ジャーナリズムに関する議論</a:t>
            </a:r>
          </a:p>
        </p:txBody>
      </p:sp>
      <p:sp>
        <p:nvSpPr>
          <p:cNvPr id="229" name="流れ"/>
          <p:cNvSpPr txBox="1"/>
          <p:nvPr/>
        </p:nvSpPr>
        <p:spPr>
          <a:xfrm>
            <a:off x="1071949" y="668338"/>
            <a:ext cx="9931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流れ</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31" name="轻点两下来编辑"/>
          <p:cNvSpPr txBox="1"/>
          <p:nvPr>
            <p:ph type="title"/>
          </p:nvPr>
        </p:nvSpPr>
        <p:spPr>
          <a:xfrm>
            <a:off x="838200" y="398283"/>
            <a:ext cx="10515600" cy="1325564"/>
          </a:xfrm>
          <a:prstGeom prst="rect">
            <a:avLst/>
          </a:prstGeom>
        </p:spPr>
        <p:txBody>
          <a:bodyPr/>
          <a:lstStyle/>
          <a:p>
            <a:pPr/>
          </a:p>
        </p:txBody>
      </p:sp>
      <p:sp>
        <p:nvSpPr>
          <p:cNvPr id="232"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33" name="ニュースとはそれが伝達される社会の構成員によって新しいと認識される情報である。…"/>
          <p:cNvSpPr txBox="1"/>
          <p:nvPr>
            <p:ph type="body" idx="1"/>
          </p:nvPr>
        </p:nvSpPr>
        <p:spPr>
          <a:prstGeom prst="rect">
            <a:avLst/>
          </a:prstGeom>
        </p:spPr>
        <p:txBody>
          <a:bodyPr/>
          <a:lstStyle/>
          <a:p>
            <a:pPr>
              <a:lnSpc>
                <a:spcPct val="120000"/>
              </a:lnSpc>
            </a:pPr>
            <a:r>
              <a:t>ニュースとはそれが伝達される社会の構成員によって新しいと認識される情報である。</a:t>
            </a:r>
          </a:p>
          <a:p>
            <a:pPr>
              <a:lnSpc>
                <a:spcPct val="120000"/>
              </a:lnSpc>
            </a:pPr>
            <a:r>
              <a:t>ニュースとは公的情報である。</a:t>
            </a:r>
          </a:p>
          <a:p>
            <a:pPr>
              <a:lnSpc>
                <a:spcPct val="120000"/>
              </a:lnSpc>
            </a:pPr>
            <a:r>
              <a:t>ニュースとは社会の一定規模の構成員の関心を集める情報、あるいはそうした人々が自らの利害と関わると考える情報ということである。</a:t>
            </a:r>
          </a:p>
        </p:txBody>
      </p:sp>
      <p:sp>
        <p:nvSpPr>
          <p:cNvPr id="234" name="ニュースの捉え方"/>
          <p:cNvSpPr txBox="1"/>
          <p:nvPr/>
        </p:nvSpPr>
        <p:spPr>
          <a:xfrm>
            <a:off x="675234" y="734655"/>
            <a:ext cx="31775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ニュースの捉え方</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36" name="轻点两下来编辑"/>
          <p:cNvSpPr txBox="1"/>
          <p:nvPr>
            <p:ph type="title"/>
          </p:nvPr>
        </p:nvSpPr>
        <p:spPr>
          <a:xfrm>
            <a:off x="838200" y="398283"/>
            <a:ext cx="10515600" cy="1325564"/>
          </a:xfrm>
          <a:prstGeom prst="rect">
            <a:avLst/>
          </a:prstGeom>
        </p:spPr>
        <p:txBody>
          <a:bodyPr/>
          <a:lstStyle/>
          <a:p>
            <a:pPr/>
          </a:p>
        </p:txBody>
      </p:sp>
      <p:sp>
        <p:nvSpPr>
          <p:cNvPr id="237"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38" name="ジャーナリズムの鏡説：マコームズ…"/>
          <p:cNvSpPr txBox="1"/>
          <p:nvPr>
            <p:ph type="body" idx="1"/>
          </p:nvPr>
        </p:nvSpPr>
        <p:spPr>
          <a:xfrm>
            <a:off x="838200" y="1600994"/>
            <a:ext cx="10515600" cy="4351339"/>
          </a:xfrm>
          <a:prstGeom prst="rect">
            <a:avLst/>
          </a:prstGeom>
        </p:spPr>
        <p:txBody>
          <a:bodyPr/>
          <a:lstStyle/>
          <a:p>
            <a:pPr marL="217170" indent="-217170" defTabSz="868680">
              <a:lnSpc>
                <a:spcPct val="100000"/>
              </a:lnSpc>
              <a:spcBef>
                <a:spcPts val="900"/>
              </a:spcBef>
              <a:defRPr sz="2755"/>
            </a:pPr>
            <a:r>
              <a:t>ジャーナリズムの鏡説：マコームズ</a:t>
            </a:r>
          </a:p>
          <a:p>
            <a:pPr marL="217170" indent="-217170" defTabSz="868680">
              <a:lnSpc>
                <a:spcPct val="100000"/>
              </a:lnSpc>
              <a:spcBef>
                <a:spcPts val="900"/>
              </a:spcBef>
              <a:defRPr sz="2755"/>
            </a:pPr>
            <a:r>
              <a:t>ジャーナリズム活動の所産であるニュースについて考える場合、ジャーナリズムを社会の「鏡」として捉えるという見方がある。</a:t>
            </a:r>
          </a:p>
          <a:p>
            <a:pPr marL="217170" indent="-217170" defTabSz="868680">
              <a:lnSpc>
                <a:spcPct val="100000"/>
              </a:lnSpc>
              <a:spcBef>
                <a:spcPts val="900"/>
              </a:spcBef>
              <a:defRPr sz="2755"/>
            </a:pPr>
            <a:r>
              <a:t>社会にあるものを映し出すことである。単に社会を反映したものにすぎないという訳である。</a:t>
            </a:r>
          </a:p>
          <a:p>
            <a:pPr marL="217170" indent="-217170" defTabSz="868680">
              <a:lnSpc>
                <a:spcPct val="100000"/>
              </a:lnSpc>
              <a:spcBef>
                <a:spcPts val="900"/>
              </a:spcBef>
              <a:defRPr sz="2755"/>
            </a:pPr>
            <a:r>
              <a:rPr>
                <a:solidFill>
                  <a:schemeClr val="accent2"/>
                </a:solidFill>
              </a:rPr>
              <a:t>批判</a:t>
            </a:r>
            <a:r>
              <a:t>：日々生じる無数の出来事の中からごく一部を選択せざるをえない点が無視された。また、ジャーナリズムの重要な作業である解説や論評を軽視しているという批判も生じる。</a:t>
            </a:r>
          </a:p>
        </p:txBody>
      </p:sp>
      <p:sp>
        <p:nvSpPr>
          <p:cNvPr id="239" name="ジャーナリズム活動の問題点"/>
          <p:cNvSpPr txBox="1"/>
          <p:nvPr/>
        </p:nvSpPr>
        <p:spPr>
          <a:xfrm>
            <a:off x="675234" y="734655"/>
            <a:ext cx="3964941" cy="7620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200">
                <a:solidFill>
                  <a:srgbClr val="FFFFFF"/>
                </a:solidFill>
                <a:latin typeface="游明朝体 デミボールド"/>
                <a:ea typeface="游明朝体 デミボールド"/>
                <a:cs typeface="游明朝体 デミボールド"/>
                <a:sym typeface="游明朝体 デミボールド"/>
              </a:defRPr>
            </a:lvl1pPr>
          </a:lstStyle>
          <a:p>
            <a:pPr/>
            <a:r>
              <a:t>ジャーナリズム活動の問題点</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41" name="轻点两下来编辑"/>
          <p:cNvSpPr txBox="1"/>
          <p:nvPr>
            <p:ph type="title"/>
          </p:nvPr>
        </p:nvSpPr>
        <p:spPr>
          <a:xfrm>
            <a:off x="838200" y="398283"/>
            <a:ext cx="10515600" cy="1325564"/>
          </a:xfrm>
          <a:prstGeom prst="rect">
            <a:avLst/>
          </a:prstGeom>
        </p:spPr>
        <p:txBody>
          <a:bodyPr/>
          <a:lstStyle/>
          <a:p>
            <a:pPr/>
          </a:p>
        </p:txBody>
      </p:sp>
      <p:sp>
        <p:nvSpPr>
          <p:cNvPr id="242"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43" name="社会の出来事…"/>
          <p:cNvSpPr txBox="1"/>
          <p:nvPr>
            <p:ph type="body" idx="1"/>
          </p:nvPr>
        </p:nvSpPr>
        <p:spPr>
          <a:prstGeom prst="rect">
            <a:avLst/>
          </a:prstGeom>
        </p:spPr>
        <p:txBody>
          <a:bodyPr/>
          <a:lstStyle/>
          <a:p>
            <a:pPr>
              <a:lnSpc>
                <a:spcPct val="120000"/>
              </a:lnSpc>
              <a:defRPr sz="3200"/>
            </a:pPr>
            <a:r>
              <a:t>社会の出来事</a:t>
            </a:r>
          </a:p>
          <a:p>
            <a:pPr>
              <a:lnSpc>
                <a:spcPct val="120000"/>
              </a:lnSpc>
              <a:defRPr sz="3200"/>
            </a:pPr>
            <a:r>
              <a:t>「選択・取材」</a:t>
            </a:r>
          </a:p>
          <a:p>
            <a:pPr>
              <a:lnSpc>
                <a:spcPct val="120000"/>
              </a:lnSpc>
              <a:defRPr sz="3200"/>
            </a:pPr>
            <a:r>
              <a:t>「記事作成」</a:t>
            </a:r>
          </a:p>
          <a:p>
            <a:pPr>
              <a:lnSpc>
                <a:spcPct val="120000"/>
              </a:lnSpc>
              <a:defRPr sz="3200"/>
            </a:pPr>
            <a:r>
              <a:t>「編集・整理」</a:t>
            </a:r>
          </a:p>
          <a:p>
            <a:pPr>
              <a:lnSpc>
                <a:spcPct val="120000"/>
              </a:lnSpc>
              <a:defRPr sz="3200"/>
            </a:pPr>
            <a:r>
              <a:t>「印刷された記事（＝新聞記事）」</a:t>
            </a:r>
          </a:p>
        </p:txBody>
      </p:sp>
      <p:sp>
        <p:nvSpPr>
          <p:cNvPr id="244" name="ニュースの制作過程"/>
          <p:cNvSpPr txBox="1"/>
          <p:nvPr/>
        </p:nvSpPr>
        <p:spPr>
          <a:xfrm>
            <a:off x="675234" y="734655"/>
            <a:ext cx="35331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ニュースの制作過程</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46" name="轻点两下来编辑"/>
          <p:cNvSpPr txBox="1"/>
          <p:nvPr>
            <p:ph type="title"/>
          </p:nvPr>
        </p:nvSpPr>
        <p:spPr>
          <a:xfrm>
            <a:off x="838200" y="398283"/>
            <a:ext cx="10515600" cy="1325564"/>
          </a:xfrm>
          <a:prstGeom prst="rect">
            <a:avLst/>
          </a:prstGeom>
        </p:spPr>
        <p:txBody>
          <a:bodyPr/>
          <a:lstStyle/>
          <a:p>
            <a:pPr/>
          </a:p>
        </p:txBody>
      </p:sp>
      <p:sp>
        <p:nvSpPr>
          <p:cNvPr id="247"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48" name="ニュースバリューを共有するからこそ、マス・メディアが報じるニュースは一定度の「共通性」が見られることになる。…"/>
          <p:cNvSpPr txBox="1"/>
          <p:nvPr>
            <p:ph type="body" idx="1"/>
          </p:nvPr>
        </p:nvSpPr>
        <p:spPr>
          <a:prstGeom prst="rect">
            <a:avLst/>
          </a:prstGeom>
        </p:spPr>
        <p:txBody>
          <a:bodyPr/>
          <a:lstStyle/>
          <a:p>
            <a:pPr>
              <a:lnSpc>
                <a:spcPct val="120000"/>
              </a:lnSpc>
            </a:pPr>
            <a:r>
              <a:rPr>
                <a:solidFill>
                  <a:schemeClr val="accent2"/>
                </a:solidFill>
              </a:rPr>
              <a:t>ニュースバリュー</a:t>
            </a:r>
            <a:r>
              <a:t>を共有するからこそ、マス・メディアが報じるニュースは一定度の「共通性」が見られることになる。</a:t>
            </a:r>
          </a:p>
          <a:p>
            <a:pPr>
              <a:lnSpc>
                <a:spcPct val="120000"/>
              </a:lnSpc>
            </a:pPr>
            <a:r>
              <a:t>その結果、受け手の間で入手する情報の際があまり乗じることはなくなる。</a:t>
            </a:r>
          </a:p>
          <a:p>
            <a:pPr>
              <a:lnSpc>
                <a:spcPct val="120000"/>
              </a:lnSpc>
            </a:pPr>
            <a:r>
              <a:t>そうした情報の共有化は、公的な情報に関する討論の活発化、そして世論形成に大きく寄与することになる。</a:t>
            </a:r>
          </a:p>
        </p:txBody>
      </p:sp>
      <p:sp>
        <p:nvSpPr>
          <p:cNvPr id="249" name="ニュースの共通性"/>
          <p:cNvSpPr txBox="1"/>
          <p:nvPr/>
        </p:nvSpPr>
        <p:spPr>
          <a:xfrm>
            <a:off x="675234" y="734655"/>
            <a:ext cx="31775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ニュースの共通性</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51" name="轻点两下来编辑"/>
          <p:cNvSpPr txBox="1"/>
          <p:nvPr>
            <p:ph type="title"/>
          </p:nvPr>
        </p:nvSpPr>
        <p:spPr>
          <a:xfrm>
            <a:off x="838200" y="398283"/>
            <a:ext cx="10515600" cy="1325564"/>
          </a:xfrm>
          <a:prstGeom prst="rect">
            <a:avLst/>
          </a:prstGeom>
        </p:spPr>
        <p:txBody>
          <a:bodyPr/>
          <a:lstStyle/>
          <a:p>
            <a:pPr/>
          </a:p>
        </p:txBody>
      </p:sp>
      <p:sp>
        <p:nvSpPr>
          <p:cNvPr id="252"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53" name="ニュースの多様性が減退し、人々が認知する問題や争点が限定されてしまう。…"/>
          <p:cNvSpPr txBox="1"/>
          <p:nvPr>
            <p:ph type="body" idx="1"/>
          </p:nvPr>
        </p:nvSpPr>
        <p:spPr>
          <a:prstGeom prst="rect">
            <a:avLst/>
          </a:prstGeom>
        </p:spPr>
        <p:txBody>
          <a:bodyPr/>
          <a:lstStyle/>
          <a:p>
            <a:pPr>
              <a:lnSpc>
                <a:spcPct val="120000"/>
              </a:lnSpc>
              <a:defRPr sz="3100"/>
            </a:pPr>
            <a:r>
              <a:t>ニュースの多様性が減退し、人々が認知する問題や争点が限定されてしまう。</a:t>
            </a:r>
          </a:p>
          <a:p>
            <a:pPr>
              <a:lnSpc>
                <a:spcPct val="120000"/>
              </a:lnSpc>
              <a:defRPr sz="3100"/>
            </a:pPr>
            <a:r>
              <a:t>問題や争点に関する解説や論評が類似していると、多様な価値観の流通が妨げることになる。</a:t>
            </a:r>
          </a:p>
        </p:txBody>
      </p:sp>
      <p:sp>
        <p:nvSpPr>
          <p:cNvPr id="254" name="ニュースの共通性に対する批判"/>
          <p:cNvSpPr txBox="1"/>
          <p:nvPr/>
        </p:nvSpPr>
        <p:spPr>
          <a:xfrm>
            <a:off x="675234" y="734655"/>
            <a:ext cx="4066541" cy="7435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100">
                <a:solidFill>
                  <a:srgbClr val="FFFFFF"/>
                </a:solidFill>
                <a:latin typeface="游明朝体 デミボールド"/>
                <a:ea typeface="游明朝体 デミボールド"/>
                <a:cs typeface="游明朝体 デミボールド"/>
                <a:sym typeface="游明朝体 デミボールド"/>
              </a:defRPr>
            </a:lvl1pPr>
          </a:lstStyle>
          <a:p>
            <a:pPr/>
            <a:r>
              <a:t>ニュースの共通性に対する批判</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70" name="内容占位符 2"/>
          <p:cNvSpPr txBox="1"/>
          <p:nvPr>
            <p:ph type="body" idx="1"/>
          </p:nvPr>
        </p:nvSpPr>
        <p:spPr>
          <a:xfrm>
            <a:off x="838200" y="439736"/>
            <a:ext cx="10893326" cy="6176965"/>
          </a:xfrm>
          <a:prstGeom prst="rect">
            <a:avLst/>
          </a:prstGeom>
        </p:spPr>
        <p:txBody>
          <a:bodyPr/>
          <a:lstStyle/>
          <a:p>
            <a:pPr marL="219455" indent="-219455" defTabSz="877823">
              <a:spcBef>
                <a:spcPts val="900"/>
              </a:spcBef>
              <a:defRPr b="1" sz="2304"/>
            </a:pPr>
            <a:r>
              <a:t>六、作业</a:t>
            </a:r>
          </a:p>
          <a:p>
            <a:pPr marL="219455" indent="-219455" defTabSz="877823">
              <a:spcBef>
                <a:spcPts val="900"/>
              </a:spcBef>
              <a:defRPr b="1" sz="2304"/>
            </a:pPr>
          </a:p>
          <a:p>
            <a:pPr marL="219455" indent="-219455" defTabSz="877823">
              <a:spcBef>
                <a:spcPts val="900"/>
              </a:spcBef>
              <a:defRPr sz="2304"/>
            </a:pPr>
            <a:r>
              <a:t>小論文（500~600文字）</a:t>
            </a:r>
          </a:p>
          <a:p>
            <a:pPr marL="219455" indent="-219455" defTabSz="877823">
              <a:spcBef>
                <a:spcPts val="900"/>
              </a:spcBef>
              <a:defRPr sz="2304"/>
            </a:pPr>
            <a:r>
              <a:t>ジャーナリズムとナショナリズム</a:t>
            </a:r>
            <a:r>
              <a:t>の関係について説明しなさい</a:t>
            </a:r>
            <a:r>
              <a:t>。</a:t>
            </a:r>
          </a:p>
          <a:p>
            <a:pPr marL="219455" indent="-219455" defTabSz="877823">
              <a:spcBef>
                <a:spcPts val="900"/>
              </a:spcBef>
              <a:defRPr sz="2304"/>
            </a:pPr>
          </a:p>
          <a:p>
            <a:pPr marL="219455" indent="-219455" defTabSz="877823">
              <a:spcBef>
                <a:spcPts val="900"/>
              </a:spcBef>
              <a:defRPr sz="2304"/>
            </a:pPr>
            <a:r>
              <a:t>名词解釈（300~400文字）</a:t>
            </a:r>
          </a:p>
          <a:p>
            <a:pPr marL="219455" indent="-219455" defTabSz="877823">
              <a:spcBef>
                <a:spcPts val="900"/>
              </a:spcBef>
              <a:defRPr sz="2304"/>
            </a:pPr>
            <a:r>
              <a:t>イエローニュース</a:t>
            </a:r>
          </a:p>
          <a:p>
            <a:pPr marL="219455" indent="-219455" defTabSz="877823">
              <a:spcBef>
                <a:spcPts val="900"/>
              </a:spcBef>
              <a:defRPr sz="2304"/>
            </a:pPr>
            <a:r>
              <a:t>想像の共同体</a:t>
            </a:r>
          </a:p>
          <a:p>
            <a:pPr marL="219455" indent="-219455" defTabSz="877823">
              <a:spcBef>
                <a:spcPts val="900"/>
              </a:spcBef>
              <a:defRPr sz="2304"/>
            </a:pPr>
            <a:r>
              <a:t>公共圏</a:t>
            </a:r>
          </a:p>
          <a:p>
            <a:pPr marL="219455" indent="-219455" defTabSz="877823">
              <a:spcBef>
                <a:spcPts val="900"/>
              </a:spcBef>
              <a:defRPr sz="2304"/>
            </a:pPr>
          </a:p>
          <a:p>
            <a:pPr marL="219455" indent="-219455" defTabSz="877823">
              <a:spcBef>
                <a:spcPts val="900"/>
              </a:spcBef>
              <a:defRPr sz="2304"/>
            </a:pPr>
            <a:r>
              <a:t>下周五晚上18:00点之前发掉我的邮箱：</a:t>
            </a:r>
            <a:r>
              <a:rPr>
                <a:hlinkClick r:id="rId2" invalidUrl="" action="" tgtFrame="" tooltip="" history="1" highlightClick="0" endSnd="0"/>
              </a:rPr>
              <a:t>critic_526106333@yahoo.co.jp</a:t>
            </a:r>
          </a:p>
          <a:p>
            <a:pPr marL="219455" indent="-219455" defTabSz="877823">
              <a:spcBef>
                <a:spcPts val="900"/>
              </a:spcBef>
              <a:defRPr sz="2304"/>
            </a:pPr>
            <a:r>
              <a:t>邮件名：自己的名字+日期 </a:t>
            </a:r>
          </a:p>
        </p:txBody>
      </p:sp>
      <p:sp>
        <p:nvSpPr>
          <p:cNvPr id="171" name="矩形"/>
          <p:cNvSpPr/>
          <p:nvPr/>
        </p:nvSpPr>
        <p:spPr>
          <a:xfrm>
            <a:off x="833958" y="489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172" name="宿 題"/>
          <p:cNvSpPr txBox="1"/>
          <p:nvPr/>
        </p:nvSpPr>
        <p:spPr>
          <a:xfrm>
            <a:off x="622208" y="617061"/>
            <a:ext cx="1742441" cy="5676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700">
                <a:solidFill>
                  <a:srgbClr val="FFFFFF"/>
                </a:solidFill>
                <a:latin typeface="游明朝体 デミボールド"/>
                <a:ea typeface="游明朝体 デミボールド"/>
                <a:cs typeface="游明朝体 デミボールド"/>
                <a:sym typeface="游明朝体 デミボールド"/>
              </a:defRPr>
            </a:lvl1pPr>
          </a:lstStyle>
          <a:p>
            <a:pPr/>
            <a:r>
              <a:t>宿　題</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56" name="轻点两下来编辑"/>
          <p:cNvSpPr txBox="1"/>
          <p:nvPr>
            <p:ph type="title"/>
          </p:nvPr>
        </p:nvSpPr>
        <p:spPr>
          <a:xfrm>
            <a:off x="838200" y="398283"/>
            <a:ext cx="10515600" cy="1325564"/>
          </a:xfrm>
          <a:prstGeom prst="rect">
            <a:avLst/>
          </a:prstGeom>
        </p:spPr>
        <p:txBody>
          <a:bodyPr/>
          <a:lstStyle/>
          <a:p>
            <a:pPr/>
          </a:p>
        </p:txBody>
      </p:sp>
      <p:sp>
        <p:nvSpPr>
          <p:cNvPr id="257"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58" name="ニュースの共通性を生み出す要因：…"/>
          <p:cNvSpPr txBox="1"/>
          <p:nvPr>
            <p:ph type="body" idx="1"/>
          </p:nvPr>
        </p:nvSpPr>
        <p:spPr>
          <a:prstGeom prst="rect">
            <a:avLst/>
          </a:prstGeom>
        </p:spPr>
        <p:txBody>
          <a:bodyPr/>
          <a:lstStyle/>
          <a:p>
            <a:pPr>
              <a:lnSpc>
                <a:spcPct val="120000"/>
              </a:lnSpc>
            </a:pPr>
            <a:r>
              <a:t>ニュースの共通性を生み出す要因：</a:t>
            </a:r>
          </a:p>
          <a:p>
            <a:pPr>
              <a:lnSpc>
                <a:spcPct val="120000"/>
              </a:lnSpc>
            </a:pPr>
            <a:r>
              <a:t>①ニュース組織：共通する組織上の影響力</a:t>
            </a:r>
          </a:p>
          <a:p>
            <a:pPr>
              <a:lnSpc>
                <a:spcPct val="120000"/>
              </a:lnSpc>
            </a:pPr>
            <a:r>
              <a:t>②ジャーナリスト：社会化されるジャーナリスト</a:t>
            </a:r>
          </a:p>
          <a:p>
            <a:pPr>
              <a:lnSpc>
                <a:spcPct val="120000"/>
              </a:lnSpc>
            </a:pPr>
            <a:r>
              <a:t>③ニュースの伝統：ジャーナリストの伝統的な「物語」</a:t>
            </a:r>
          </a:p>
        </p:txBody>
      </p:sp>
      <p:sp>
        <p:nvSpPr>
          <p:cNvPr id="259" name="ニュースの共通性"/>
          <p:cNvSpPr txBox="1"/>
          <p:nvPr/>
        </p:nvSpPr>
        <p:spPr>
          <a:xfrm>
            <a:off x="675234" y="734655"/>
            <a:ext cx="31775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ニュースの共通性</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61" name="轻点两下来编辑"/>
          <p:cNvSpPr txBox="1"/>
          <p:nvPr>
            <p:ph type="title"/>
          </p:nvPr>
        </p:nvSpPr>
        <p:spPr>
          <a:xfrm>
            <a:off x="838200" y="398283"/>
            <a:ext cx="10515600" cy="1325564"/>
          </a:xfrm>
          <a:prstGeom prst="rect">
            <a:avLst/>
          </a:prstGeom>
        </p:spPr>
        <p:txBody>
          <a:bodyPr/>
          <a:lstStyle/>
          <a:p>
            <a:pPr/>
          </a:p>
        </p:txBody>
      </p:sp>
      <p:sp>
        <p:nvSpPr>
          <p:cNvPr id="262"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63" name="マス・メディア組織に属するジャーナリストは、確かに人のことなる特徴・個人的背景、経験を通して獲得し、形成した態度、価値観、信念、あるいはニュース組織内での力関係に応じて、マス・メディアの内容に影響を及ぼすと見なすことができる。…"/>
          <p:cNvSpPr txBox="1"/>
          <p:nvPr>
            <p:ph type="body" idx="1"/>
          </p:nvPr>
        </p:nvSpPr>
        <p:spPr>
          <a:prstGeom prst="rect">
            <a:avLst/>
          </a:prstGeom>
        </p:spPr>
        <p:txBody>
          <a:bodyPr/>
          <a:lstStyle/>
          <a:p>
            <a:pPr marL="187452" indent="-187452" defTabSz="749808">
              <a:lnSpc>
                <a:spcPct val="100000"/>
              </a:lnSpc>
              <a:spcBef>
                <a:spcPts val="800"/>
              </a:spcBef>
              <a:defRPr sz="2296"/>
            </a:pPr>
            <a:r>
              <a:t>マス・メディア組織に属するジャーナリストは、確かに人のことなる特徴・個人的背景、経験を通して獲得し、形成した態度、価値観、信念、あるいはニュース組織内での力関係に応じて、マス・メディアの内容に影響を及ぼすと見なすことができる。</a:t>
            </a:r>
          </a:p>
          <a:p>
            <a:pPr marL="187452" indent="-187452" defTabSz="749808">
              <a:lnSpc>
                <a:spcPct val="100000"/>
              </a:lnSpc>
              <a:spcBef>
                <a:spcPts val="800"/>
              </a:spcBef>
              <a:defRPr sz="2296"/>
            </a:pPr>
            <a:r>
              <a:t>ジャーナリストは、意識的あるいは無意識的に</a:t>
            </a:r>
            <a:r>
              <a:rPr>
                <a:solidFill>
                  <a:schemeClr val="accent2"/>
                </a:solidFill>
              </a:rPr>
              <a:t>ニュースバリュー</a:t>
            </a:r>
            <a:r>
              <a:t>、あるいは客観報道のスタイルを学習し、獲得するなど、専門家としての経験を積み、作業を行う際の基盤を形成する。</a:t>
            </a:r>
          </a:p>
          <a:p>
            <a:pPr marL="187452" indent="-187452" defTabSz="749808">
              <a:lnSpc>
                <a:spcPct val="100000"/>
              </a:lnSpc>
              <a:spcBef>
                <a:spcPts val="800"/>
              </a:spcBef>
              <a:defRPr sz="2296"/>
            </a:pPr>
            <a:r>
              <a:t>ジャーナリストは、専門家としての役割や規範を身につけ、ジャーナリズムの社会に「適応」していく。これらの点は、マス・メディアが取り上げる情報の内容を共通化するのに大きいに寄与している。</a:t>
            </a:r>
          </a:p>
        </p:txBody>
      </p:sp>
      <p:sp>
        <p:nvSpPr>
          <p:cNvPr id="264" name="ニュース組織"/>
          <p:cNvSpPr txBox="1"/>
          <p:nvPr/>
        </p:nvSpPr>
        <p:spPr>
          <a:xfrm>
            <a:off x="675234" y="734655"/>
            <a:ext cx="24663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ニュース組織</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66" name="轻点两下来编辑"/>
          <p:cNvSpPr txBox="1"/>
          <p:nvPr>
            <p:ph type="title"/>
          </p:nvPr>
        </p:nvSpPr>
        <p:spPr>
          <a:xfrm>
            <a:off x="838200" y="398283"/>
            <a:ext cx="10515600" cy="1325564"/>
          </a:xfrm>
          <a:prstGeom prst="rect">
            <a:avLst/>
          </a:prstGeom>
        </p:spPr>
        <p:txBody>
          <a:bodyPr/>
          <a:lstStyle/>
          <a:p>
            <a:pPr/>
          </a:p>
        </p:txBody>
      </p:sp>
      <p:sp>
        <p:nvSpPr>
          <p:cNvPr id="267"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68" name="阐释：ジャーナリストとニュース編集者などが、特定のストーリーやストーリー形式、あるいは個人に対して付与して、流行性を決定付けるものである。…"/>
          <p:cNvSpPr txBox="1"/>
          <p:nvPr>
            <p:ph type="body" idx="1"/>
          </p:nvPr>
        </p:nvSpPr>
        <p:spPr>
          <a:xfrm>
            <a:off x="838200" y="1597025"/>
            <a:ext cx="10515600" cy="4351338"/>
          </a:xfrm>
          <a:prstGeom prst="rect">
            <a:avLst/>
          </a:prstGeom>
        </p:spPr>
        <p:txBody>
          <a:bodyPr/>
          <a:lstStyle/>
          <a:p>
            <a:pPr marL="203454" indent="-203454" defTabSz="813816">
              <a:spcBef>
                <a:spcPts val="800"/>
              </a:spcBef>
              <a:defRPr sz="2492"/>
            </a:pPr>
            <a:r>
              <a:rPr>
                <a:solidFill>
                  <a:schemeClr val="accent2"/>
                </a:solidFill>
              </a:rPr>
              <a:t>阐释</a:t>
            </a:r>
            <a:r>
              <a:t>：ジャーナリストとニュース編集者などが、特定のストーリーやストーリー形式、あるいは個人に対して付与して、流行性を決定付けるものである。</a:t>
            </a:r>
          </a:p>
          <a:p>
            <a:pPr marL="203454" indent="-203454" defTabSz="813816">
              <a:spcBef>
                <a:spcPts val="800"/>
              </a:spcBef>
              <a:defRPr sz="2492"/>
            </a:pPr>
            <a:r>
              <a:rPr>
                <a:solidFill>
                  <a:schemeClr val="accent2"/>
                </a:solidFill>
              </a:rPr>
              <a:t>核心</a:t>
            </a:r>
            <a:r>
              <a:t>：この概念が、ある事柄が、視聴者を惹き付けるゆえによりかちがあることを示す。ほかの事柄は、単純に面白くないがゆえに価値がないとされる。</a:t>
            </a:r>
          </a:p>
          <a:p>
            <a:pPr marL="203454" indent="-203454" defTabSz="813816">
              <a:spcBef>
                <a:spcPts val="800"/>
              </a:spcBef>
              <a:defRPr sz="2492"/>
            </a:pPr>
            <a:r>
              <a:rPr>
                <a:solidFill>
                  <a:schemeClr val="accent2"/>
                </a:solidFill>
              </a:rPr>
              <a:t>决定者</a:t>
            </a:r>
            <a:r>
              <a:t>：主に広告主とスポンサーからの収入を必要とするために、視聴者を獲得することがメディアにとっては非常に大事である。ニュースバリューは視聴者に迎合する巨大なマス・メディア組織の市場指向によって決定される。</a:t>
            </a:r>
          </a:p>
        </p:txBody>
      </p:sp>
      <p:sp>
        <p:nvSpPr>
          <p:cNvPr id="269" name="ニュース・バリュー"/>
          <p:cNvSpPr txBox="1"/>
          <p:nvPr/>
        </p:nvSpPr>
        <p:spPr>
          <a:xfrm>
            <a:off x="675234" y="734655"/>
            <a:ext cx="35331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ニュース・バリュー</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71" name="轻点两下来编辑"/>
          <p:cNvSpPr txBox="1"/>
          <p:nvPr>
            <p:ph type="title"/>
          </p:nvPr>
        </p:nvSpPr>
        <p:spPr>
          <a:xfrm>
            <a:off x="838200" y="398283"/>
            <a:ext cx="10515600" cy="1325564"/>
          </a:xfrm>
          <a:prstGeom prst="rect">
            <a:avLst/>
          </a:prstGeom>
        </p:spPr>
        <p:txBody>
          <a:bodyPr/>
          <a:lstStyle/>
          <a:p>
            <a:pPr/>
          </a:p>
        </p:txBody>
      </p:sp>
      <p:sp>
        <p:nvSpPr>
          <p:cNvPr id="272"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73" name="日本の記者クラブが存在することが、ニュースバリューの共有化という傾向に深く関わっている。…"/>
          <p:cNvSpPr txBox="1"/>
          <p:nvPr>
            <p:ph type="body" idx="1"/>
          </p:nvPr>
        </p:nvSpPr>
        <p:spPr>
          <a:xfrm>
            <a:off x="736600" y="1500931"/>
            <a:ext cx="10515600" cy="4460132"/>
          </a:xfrm>
          <a:prstGeom prst="rect">
            <a:avLst/>
          </a:prstGeom>
        </p:spPr>
        <p:txBody>
          <a:bodyPr/>
          <a:lstStyle/>
          <a:p>
            <a:pPr marL="203454" indent="-203454" defTabSz="813816">
              <a:lnSpc>
                <a:spcPct val="120000"/>
              </a:lnSpc>
              <a:spcBef>
                <a:spcPts val="800"/>
              </a:spcBef>
              <a:defRPr sz="2492"/>
            </a:pPr>
            <a:r>
              <a:t>日本の記者クラブが存在することが、ニュースバリューの共有化という傾向に深く関わっている。</a:t>
            </a:r>
          </a:p>
          <a:p>
            <a:pPr marL="203454" indent="-203454" defTabSz="813816">
              <a:lnSpc>
                <a:spcPct val="120000"/>
              </a:lnSpc>
              <a:spcBef>
                <a:spcPts val="800"/>
              </a:spcBef>
              <a:defRPr sz="2492"/>
            </a:pPr>
            <a:r>
              <a:rPr>
                <a:solidFill>
                  <a:schemeClr val="accent2"/>
                </a:solidFill>
              </a:rPr>
              <a:t>定義</a:t>
            </a:r>
            <a:r>
              <a:t>：特定のニュース・メディアの記者が情報源から情報を得るために設けた前線基地であり、組織として取材機能を持っている。それらのクラブはそれぞれ独自に記者会見を主催するほか、情報源の幹部クラスの情報提供者との懇談を通じて、公式・非公式の取材活動を展開する。</a:t>
            </a:r>
          </a:p>
          <a:p>
            <a:pPr marL="203454" indent="-203454" defTabSz="813816">
              <a:lnSpc>
                <a:spcPct val="120000"/>
              </a:lnSpc>
              <a:spcBef>
                <a:spcPts val="800"/>
              </a:spcBef>
              <a:defRPr sz="2492"/>
            </a:pPr>
            <a:r>
              <a:t>記者クラブの閉鎖性、そして情報源（特に政治エリート）との密接な関係といった問題点は残された。</a:t>
            </a:r>
          </a:p>
        </p:txBody>
      </p:sp>
      <p:sp>
        <p:nvSpPr>
          <p:cNvPr id="274" name="記者クラブ"/>
          <p:cNvSpPr txBox="1"/>
          <p:nvPr/>
        </p:nvSpPr>
        <p:spPr>
          <a:xfrm>
            <a:off x="675234" y="633055"/>
            <a:ext cx="2618741" cy="1188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600">
                <a:solidFill>
                  <a:srgbClr val="FFFFFF"/>
                </a:solidFill>
                <a:latin typeface="游明朝体 デミボールド"/>
                <a:ea typeface="游明朝体 デミボールド"/>
                <a:cs typeface="游明朝体 デミボールド"/>
                <a:sym typeface="游明朝体 デミボールド"/>
              </a:defRPr>
            </a:lvl1pPr>
          </a:lstStyle>
          <a:p>
            <a:pPr/>
            <a:r>
              <a:t>記者クラブ</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76" name="轻点两下来编辑"/>
          <p:cNvSpPr txBox="1"/>
          <p:nvPr>
            <p:ph type="title"/>
          </p:nvPr>
        </p:nvSpPr>
        <p:spPr>
          <a:xfrm>
            <a:off x="838200" y="398283"/>
            <a:ext cx="10515600" cy="1325564"/>
          </a:xfrm>
          <a:prstGeom prst="rect">
            <a:avLst/>
          </a:prstGeom>
        </p:spPr>
        <p:txBody>
          <a:bodyPr/>
          <a:lstStyle/>
          <a:p>
            <a:pPr/>
          </a:p>
        </p:txBody>
      </p:sp>
      <p:sp>
        <p:nvSpPr>
          <p:cNvPr id="277"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78" name="原寿雄…"/>
          <p:cNvSpPr txBox="1"/>
          <p:nvPr>
            <p:ph type="body" idx="1"/>
          </p:nvPr>
        </p:nvSpPr>
        <p:spPr>
          <a:prstGeom prst="rect">
            <a:avLst/>
          </a:prstGeom>
        </p:spPr>
        <p:txBody>
          <a:bodyPr/>
          <a:lstStyle/>
          <a:p>
            <a:pPr>
              <a:lnSpc>
                <a:spcPct val="120000"/>
              </a:lnSpc>
            </a:pPr>
            <a:r>
              <a:t>原寿雄</a:t>
            </a:r>
          </a:p>
          <a:p>
            <a:pPr>
              <a:lnSpc>
                <a:spcPct val="120000"/>
              </a:lnSpc>
            </a:pPr>
            <a:r>
              <a:rPr>
                <a:solidFill>
                  <a:schemeClr val="accent2"/>
                </a:solidFill>
              </a:rPr>
              <a:t>定義</a:t>
            </a:r>
            <a:r>
              <a:t>：発表ジャーナリズムとは、ジャーナリストが自ら取材することなく、政治家や官僚機構などの公的機関の発表に依存して記事を書いたり、あるいはそうした発表をそのまま記事にしたりすることを指す。この場合、ニュースが画一化する可能性、さらには情報操作が生じる可能性は高くなる</a:t>
            </a:r>
          </a:p>
        </p:txBody>
      </p:sp>
      <p:sp>
        <p:nvSpPr>
          <p:cNvPr id="279" name="発表ジャーナリズム"/>
          <p:cNvSpPr txBox="1"/>
          <p:nvPr/>
        </p:nvSpPr>
        <p:spPr>
          <a:xfrm>
            <a:off x="675234" y="734655"/>
            <a:ext cx="3533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発表ジャーナリズム</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81" name="轻点两下来编辑"/>
          <p:cNvSpPr txBox="1"/>
          <p:nvPr>
            <p:ph type="title"/>
          </p:nvPr>
        </p:nvSpPr>
        <p:spPr>
          <a:xfrm>
            <a:off x="838200" y="398283"/>
            <a:ext cx="10515600" cy="1325564"/>
          </a:xfrm>
          <a:prstGeom prst="rect">
            <a:avLst/>
          </a:prstGeom>
        </p:spPr>
        <p:txBody>
          <a:bodyPr/>
          <a:lstStyle/>
          <a:p>
            <a:pPr/>
          </a:p>
        </p:txBody>
      </p:sp>
      <p:sp>
        <p:nvSpPr>
          <p:cNvPr id="282"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83" name="発表ジャーナリズムの問題点：…"/>
          <p:cNvSpPr txBox="1"/>
          <p:nvPr>
            <p:ph type="body" idx="1"/>
          </p:nvPr>
        </p:nvSpPr>
        <p:spPr>
          <a:xfrm>
            <a:off x="647700" y="2486025"/>
            <a:ext cx="9902181" cy="4351338"/>
          </a:xfrm>
          <a:prstGeom prst="rect">
            <a:avLst/>
          </a:prstGeom>
        </p:spPr>
        <p:txBody>
          <a:bodyPr/>
          <a:lstStyle/>
          <a:p>
            <a:pPr>
              <a:lnSpc>
                <a:spcPct val="120000"/>
              </a:lnSpc>
              <a:defRPr sz="2400"/>
            </a:pPr>
            <a:r>
              <a:t>発表ジャーナリズムの問題点：</a:t>
            </a:r>
          </a:p>
          <a:p>
            <a:pPr>
              <a:lnSpc>
                <a:spcPct val="120000"/>
              </a:lnSpc>
              <a:defRPr sz="2400"/>
            </a:pPr>
            <a:r>
              <a:t>取材対象である政府・自治体・警察・企業な どから便宜供与を受ける=癒着しやすい </a:t>
            </a:r>
          </a:p>
          <a:p>
            <a:pPr>
              <a:lnSpc>
                <a:spcPct val="120000"/>
              </a:lnSpc>
              <a:defRPr sz="2400"/>
            </a:pPr>
            <a:r>
              <a:t>取材対象からの発表ネタだけで済ませて独自取材をしなくなる</a:t>
            </a:r>
          </a:p>
          <a:p>
            <a:pPr>
              <a:lnSpc>
                <a:spcPct val="120000"/>
              </a:lnSpc>
              <a:defRPr sz="2400"/>
            </a:pPr>
            <a:r>
              <a:t>記者クラブに所属しないフリーライターなどを排除する </a:t>
            </a:r>
          </a:p>
        </p:txBody>
      </p:sp>
      <p:sp>
        <p:nvSpPr>
          <p:cNvPr id="284" name="発表ジャーナリズム"/>
          <p:cNvSpPr txBox="1"/>
          <p:nvPr/>
        </p:nvSpPr>
        <p:spPr>
          <a:xfrm>
            <a:off x="675234" y="734655"/>
            <a:ext cx="3533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発表ジャーナリズム</a:t>
            </a:r>
          </a:p>
        </p:txBody>
      </p:sp>
      <p:pic>
        <p:nvPicPr>
          <p:cNvPr id="285" name="251599871493_.pic.jpg" descr="251599871493_.pic.jpg"/>
          <p:cNvPicPr>
            <a:picLocks noChangeAspect="1"/>
          </p:cNvPicPr>
          <p:nvPr/>
        </p:nvPicPr>
        <p:blipFill>
          <a:blip r:embed="rId2">
            <a:extLst/>
          </a:blip>
          <a:stretch>
            <a:fillRect/>
          </a:stretch>
        </p:blipFill>
        <p:spPr>
          <a:xfrm>
            <a:off x="7552189" y="-1274"/>
            <a:ext cx="4742818" cy="310439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87" name="轻点两下来编辑"/>
          <p:cNvSpPr txBox="1"/>
          <p:nvPr>
            <p:ph type="title"/>
          </p:nvPr>
        </p:nvSpPr>
        <p:spPr>
          <a:xfrm>
            <a:off x="838200" y="398283"/>
            <a:ext cx="10515600" cy="1325564"/>
          </a:xfrm>
          <a:prstGeom prst="rect">
            <a:avLst/>
          </a:prstGeom>
        </p:spPr>
        <p:txBody>
          <a:bodyPr/>
          <a:lstStyle/>
          <a:p>
            <a:pPr/>
          </a:p>
        </p:txBody>
      </p:sp>
      <p:sp>
        <p:nvSpPr>
          <p:cNvPr id="288"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89" name="阐释：社会の出来事がマス・メディアを通じて、ニュースとして発信されるまでに、様々なゲートがあり、そこにゲートキーパーがいる。…"/>
          <p:cNvSpPr txBox="1"/>
          <p:nvPr>
            <p:ph type="body" idx="1"/>
          </p:nvPr>
        </p:nvSpPr>
        <p:spPr>
          <a:xfrm>
            <a:off x="685800" y="1597025"/>
            <a:ext cx="10515600" cy="4351338"/>
          </a:xfrm>
          <a:prstGeom prst="rect">
            <a:avLst/>
          </a:prstGeom>
        </p:spPr>
        <p:txBody>
          <a:bodyPr/>
          <a:lstStyle/>
          <a:p>
            <a:pPr marL="164592" indent="-164592" defTabSz="658368">
              <a:lnSpc>
                <a:spcPct val="100000"/>
              </a:lnSpc>
              <a:spcBef>
                <a:spcPts val="700"/>
              </a:spcBef>
              <a:defRPr sz="2016"/>
            </a:pPr>
            <a:r>
              <a:rPr>
                <a:solidFill>
                  <a:schemeClr val="accent2"/>
                </a:solidFill>
              </a:rPr>
              <a:t>阐释</a:t>
            </a:r>
            <a:r>
              <a:t>：社会の出来事がマス・メディアを通じて、ニュースとして発信されるまでに、様々なゲートがあり、そこにゲートキーパーがいる。</a:t>
            </a:r>
          </a:p>
          <a:p>
            <a:pPr marL="164592" indent="-164592" defTabSz="658368">
              <a:lnSpc>
                <a:spcPct val="100000"/>
              </a:lnSpc>
              <a:spcBef>
                <a:spcPts val="700"/>
              </a:spcBef>
              <a:defRPr sz="2016"/>
            </a:pPr>
            <a:r>
              <a:rPr>
                <a:solidFill>
                  <a:schemeClr val="accent2"/>
                </a:solidFill>
              </a:rPr>
              <a:t>核心</a:t>
            </a:r>
            <a:r>
              <a:t>：ニュースとして発信していいものとそうでもないものが分けられ、全てのゲートが通過したものだけがニュースになれるという図である。</a:t>
            </a:r>
          </a:p>
          <a:p>
            <a:pPr marL="164592" indent="-164592" defTabSz="658368">
              <a:lnSpc>
                <a:spcPct val="100000"/>
              </a:lnSpc>
              <a:spcBef>
                <a:spcPts val="700"/>
              </a:spcBef>
              <a:defRPr sz="2016"/>
            </a:pPr>
            <a:r>
              <a:t>ゲートキーパーには、記者・編集者のみならず、マス・メディア組織の経営者も含まれている。これらのゲートキーパーたちは自ら抱えている価値観（ニュースバリュー）によって、ニュースの取捨選択を行う。また、マス・メディア外的プレッシャー（警察の要請によって自粛すること、広告主の意図に配慮すること、社会的価値観に準ずること）も、ニュースの取捨選択が行われる際、配慮に入れられるものである。</a:t>
            </a:r>
          </a:p>
          <a:p>
            <a:pPr marL="164592" indent="-164592" defTabSz="658368">
              <a:lnSpc>
                <a:spcPct val="100000"/>
              </a:lnSpc>
              <a:spcBef>
                <a:spcPts val="700"/>
              </a:spcBef>
              <a:defRPr sz="2016"/>
            </a:pPr>
            <a:r>
              <a:rPr>
                <a:solidFill>
                  <a:schemeClr val="accent2"/>
                </a:solidFill>
              </a:rPr>
              <a:t>总结</a:t>
            </a:r>
            <a:r>
              <a:t>：換言すれば、様々な社会的出来事のうち、何がニュースとなり何がならないかお説明する理論としてゲートキーパー理論がある。</a:t>
            </a:r>
          </a:p>
        </p:txBody>
      </p:sp>
      <p:sp>
        <p:nvSpPr>
          <p:cNvPr id="290" name="ゲート・キーパー"/>
          <p:cNvSpPr txBox="1"/>
          <p:nvPr/>
        </p:nvSpPr>
        <p:spPr>
          <a:xfrm>
            <a:off x="675234" y="734655"/>
            <a:ext cx="3782823"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400">
                <a:solidFill>
                  <a:srgbClr val="FFFFFF"/>
                </a:solidFill>
                <a:latin typeface="游明朝体 デミボールド"/>
                <a:ea typeface="游明朝体 デミボールド"/>
                <a:cs typeface="游明朝体 デミボールド"/>
                <a:sym typeface="游明朝体 デミボールド"/>
              </a:defRPr>
            </a:lvl1pPr>
          </a:lstStyle>
          <a:p>
            <a:pPr/>
            <a:r>
              <a:t>ゲート・キーパー</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92" name="轻点两下来编辑"/>
          <p:cNvSpPr txBox="1"/>
          <p:nvPr>
            <p:ph type="title"/>
          </p:nvPr>
        </p:nvSpPr>
        <p:spPr>
          <a:xfrm>
            <a:off x="838200" y="398283"/>
            <a:ext cx="10515600" cy="1325564"/>
          </a:xfrm>
          <a:prstGeom prst="rect">
            <a:avLst/>
          </a:prstGeom>
        </p:spPr>
        <p:txBody>
          <a:bodyPr/>
          <a:lstStyle/>
          <a:p>
            <a:pPr/>
          </a:p>
        </p:txBody>
      </p:sp>
      <p:sp>
        <p:nvSpPr>
          <p:cNvPr id="293"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94" name="轻点两下来编辑"/>
          <p:cNvSpPr txBox="1"/>
          <p:nvPr>
            <p:ph type="body" idx="1"/>
          </p:nvPr>
        </p:nvSpPr>
        <p:spPr>
          <a:prstGeom prst="rect">
            <a:avLst/>
          </a:prstGeom>
        </p:spPr>
        <p:txBody>
          <a:bodyPr/>
          <a:lstStyle/>
          <a:p>
            <a:pPr/>
          </a:p>
        </p:txBody>
      </p:sp>
      <p:sp>
        <p:nvSpPr>
          <p:cNvPr id="295" name="ゲート・キーパー"/>
          <p:cNvSpPr txBox="1"/>
          <p:nvPr/>
        </p:nvSpPr>
        <p:spPr>
          <a:xfrm>
            <a:off x="675234" y="734655"/>
            <a:ext cx="3782823" cy="10515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400">
                <a:solidFill>
                  <a:srgbClr val="FFFFFF"/>
                </a:solidFill>
                <a:latin typeface="游明朝体 デミボールド"/>
                <a:ea typeface="游明朝体 デミボールド"/>
                <a:cs typeface="游明朝体 デミボールド"/>
                <a:sym typeface="游明朝体 デミボールド"/>
              </a:defRPr>
            </a:lvl1pPr>
          </a:lstStyle>
          <a:p>
            <a:pPr/>
            <a:r>
              <a:t>ゲート・キーパー</a:t>
            </a:r>
          </a:p>
        </p:txBody>
      </p:sp>
      <p:pic>
        <p:nvPicPr>
          <p:cNvPr id="296" name="371596826658_.pic.jpg" descr="371596826658_.pic.jpg"/>
          <p:cNvPicPr>
            <a:picLocks noChangeAspect="1"/>
          </p:cNvPicPr>
          <p:nvPr/>
        </p:nvPicPr>
        <p:blipFill>
          <a:blip r:embed="rId2">
            <a:extLst/>
          </a:blip>
          <a:stretch>
            <a:fillRect/>
          </a:stretch>
        </p:blipFill>
        <p:spPr>
          <a:xfrm>
            <a:off x="841445" y="1550888"/>
            <a:ext cx="7277239" cy="4351339"/>
          </a:xfrm>
          <a:prstGeom prst="rect">
            <a:avLst/>
          </a:prstGeom>
          <a:ln w="12700">
            <a:miter lim="400000"/>
          </a:ln>
        </p:spPr>
      </p:pic>
      <p:sp>
        <p:nvSpPr>
          <p:cNvPr id="297" name="椭圆"/>
          <p:cNvSpPr/>
          <p:nvPr/>
        </p:nvSpPr>
        <p:spPr>
          <a:xfrm>
            <a:off x="1052016" y="4988669"/>
            <a:ext cx="1645197" cy="515426"/>
          </a:xfrm>
          <a:prstGeom prst="ellipse">
            <a:avLst/>
          </a:prstGeom>
          <a:ln w="25400">
            <a:solidFill>
              <a:srgbClr val="AD5B24"/>
            </a:solidFill>
            <a:miter lim="400000"/>
          </a:ln>
        </p:spPr>
        <p:txBody>
          <a:bodyPr lIns="45719" rIns="45719" anchor="ctr"/>
          <a:lstStyle/>
          <a:p>
            <a:pPr>
              <a:defRPr>
                <a:solidFill>
                  <a:srgbClr val="FFFFFF"/>
                </a:solidFill>
              </a:defRPr>
            </a:pPr>
          </a:p>
        </p:txBody>
      </p:sp>
      <p:sp>
        <p:nvSpPr>
          <p:cNvPr id="298" name="法政大学社会学研究科"/>
          <p:cNvSpPr txBox="1"/>
          <p:nvPr/>
        </p:nvSpPr>
        <p:spPr>
          <a:xfrm>
            <a:off x="4329429" y="2411729"/>
            <a:ext cx="3533141"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vl1pPr>
          </a:lstStyle>
          <a:p>
            <a:pPr/>
            <a:r>
              <a:t>法政大学社会学研究科</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00" name="轻点两下来编辑"/>
          <p:cNvSpPr txBox="1"/>
          <p:nvPr>
            <p:ph type="title"/>
          </p:nvPr>
        </p:nvSpPr>
        <p:spPr>
          <a:xfrm>
            <a:off x="838200" y="443666"/>
            <a:ext cx="10515600" cy="1325564"/>
          </a:xfrm>
          <a:prstGeom prst="rect">
            <a:avLst/>
          </a:prstGeom>
        </p:spPr>
        <p:txBody>
          <a:bodyPr/>
          <a:lstStyle/>
          <a:p>
            <a:pPr/>
          </a:p>
        </p:txBody>
      </p:sp>
      <p:sp>
        <p:nvSpPr>
          <p:cNvPr id="301" name="矩形"/>
          <p:cNvSpPr/>
          <p:nvPr/>
        </p:nvSpPr>
        <p:spPr>
          <a:xfrm>
            <a:off x="838200" y="443666"/>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02" name="権力に弱い…"/>
          <p:cNvSpPr txBox="1"/>
          <p:nvPr>
            <p:ph type="body" idx="1"/>
          </p:nvPr>
        </p:nvSpPr>
        <p:spPr>
          <a:xfrm>
            <a:off x="838200" y="1591786"/>
            <a:ext cx="10515600" cy="4351339"/>
          </a:xfrm>
          <a:prstGeom prst="rect">
            <a:avLst/>
          </a:prstGeom>
        </p:spPr>
        <p:txBody>
          <a:bodyPr/>
          <a:lstStyle/>
          <a:p>
            <a:pPr/>
            <a:r>
              <a:t>権力に弱い</a:t>
            </a:r>
          </a:p>
          <a:p>
            <a:pPr/>
            <a:r>
              <a:t>財界のパーティーにはマスコミのエライさんがずらりと出席、その逆にマスコミのパーティーには政治家や財界人をご招待! </a:t>
            </a:r>
            <a:endParaRPr sz="1200"/>
          </a:p>
          <a:p>
            <a:pPr/>
            <a:r>
              <a:t>政府や地方自治体の審議会・委員会にはマスコミ関係者がてんこ盛り!</a:t>
            </a:r>
          </a:p>
          <a:p>
            <a:pPr/>
            <a:r>
              <a:t>定期的に与党政治家と料亭で密談 </a:t>
            </a:r>
            <a:endParaRPr sz="2933"/>
          </a:p>
          <a:p>
            <a:pPr/>
            <a:r>
              <a:t>中には与党政治家の「盟友」となって、政治を裏から動かしている人物もいる </a:t>
            </a:r>
          </a:p>
        </p:txBody>
      </p:sp>
      <p:sp>
        <p:nvSpPr>
          <p:cNvPr id="303" name="日本のジャーナリズムの問題点"/>
          <p:cNvSpPr txBox="1"/>
          <p:nvPr/>
        </p:nvSpPr>
        <p:spPr>
          <a:xfrm>
            <a:off x="675234" y="734655"/>
            <a:ext cx="4066541" cy="7435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100">
                <a:solidFill>
                  <a:srgbClr val="FFFFFF"/>
                </a:solidFill>
                <a:latin typeface="游明朝体 デミボールド"/>
                <a:ea typeface="游明朝体 デミボールド"/>
                <a:cs typeface="游明朝体 デミボールド"/>
                <a:sym typeface="游明朝体 デミボールド"/>
              </a:defRPr>
            </a:lvl1pPr>
          </a:lstStyle>
          <a:p>
            <a:pPr/>
            <a:r>
              <a:t>日本のジャーナリズムの問題点</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05" name="轻点两下来编辑"/>
          <p:cNvSpPr txBox="1"/>
          <p:nvPr>
            <p:ph type="title"/>
          </p:nvPr>
        </p:nvSpPr>
        <p:spPr>
          <a:xfrm>
            <a:off x="838200" y="443666"/>
            <a:ext cx="10515600" cy="1325564"/>
          </a:xfrm>
          <a:prstGeom prst="rect">
            <a:avLst/>
          </a:prstGeom>
        </p:spPr>
        <p:txBody>
          <a:bodyPr/>
          <a:lstStyle/>
          <a:p>
            <a:pPr/>
          </a:p>
        </p:txBody>
      </p:sp>
      <p:sp>
        <p:nvSpPr>
          <p:cNvPr id="306" name="矩形"/>
          <p:cNvSpPr/>
          <p:nvPr/>
        </p:nvSpPr>
        <p:spPr>
          <a:xfrm>
            <a:off x="838200" y="443666"/>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07" name="「国境なき記者団」（Reporters Without Borders）は、世界の報道の自由や言論の自由を守るために、1985年にパリで設立された世界のジャーナリストによるNGOである。活動の中心は、世界各国の報道機関の活動と政府による規制の状況を監視することであり、その他にも、世界で拘束された記者の解放や保護を求める運動や、戦場や紛争地帯で危険に晒された記者を守る活動など、幅広い活動が展開されている。…"/>
          <p:cNvSpPr txBox="1"/>
          <p:nvPr>
            <p:ph type="body" idx="1"/>
          </p:nvPr>
        </p:nvSpPr>
        <p:spPr>
          <a:xfrm>
            <a:off x="838200" y="1591786"/>
            <a:ext cx="10515600" cy="4385719"/>
          </a:xfrm>
          <a:prstGeom prst="rect">
            <a:avLst/>
          </a:prstGeom>
        </p:spPr>
        <p:txBody>
          <a:bodyPr/>
          <a:lstStyle/>
          <a:p>
            <a:pPr marL="210311" indent="-210311" defTabSz="841247">
              <a:spcBef>
                <a:spcPts val="900"/>
              </a:spcBef>
              <a:defRPr sz="2576"/>
            </a:pPr>
            <a:r>
              <a:t>「</a:t>
            </a:r>
            <a:r>
              <a:rPr>
                <a:solidFill>
                  <a:schemeClr val="accent2"/>
                </a:solidFill>
              </a:rPr>
              <a:t>国境なき記者団</a:t>
            </a:r>
            <a:r>
              <a:t>」（Reporters Without Borders）は、世界の報道の自由や言論の自由を守るために、1985年にパリで設立された世界のジャーナリストによるNGOである。活動の中心は、世界各国の報道機関の活動と政府による規制の状況を監視することであり、その他にも、世界で拘束された記者の解放や保護を求める運動や、戦場や紛争地帯で危険に晒された記者を守る活動など、幅広い活動が展開されている。</a:t>
            </a:r>
          </a:p>
          <a:p>
            <a:pPr marL="210311" indent="-210311" defTabSz="841247">
              <a:spcBef>
                <a:spcPts val="900"/>
              </a:spcBef>
              <a:defRPr sz="2576"/>
            </a:pPr>
            <a:r>
              <a:t>その中心的な活動である世界各国の報道機関と政府の関係についての監視と調査の結果をまとめた年次報告書が「世界報道自由度ランキング」（World Press Freedom Index）である。</a:t>
            </a:r>
          </a:p>
        </p:txBody>
      </p:sp>
      <p:sp>
        <p:nvSpPr>
          <p:cNvPr id="308" name="報道の自由度ランキング"/>
          <p:cNvSpPr txBox="1"/>
          <p:nvPr/>
        </p:nvSpPr>
        <p:spPr>
          <a:xfrm>
            <a:off x="675234" y="734655"/>
            <a:ext cx="3964941"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buSzPct val="100000"/>
              <a:buFont typeface="Arial"/>
              <a:buChar char="•"/>
              <a:defRPr sz="2600">
                <a:solidFill>
                  <a:srgbClr val="FFFFFF"/>
                </a:solidFill>
                <a:latin typeface="游明朝体 デミボールド"/>
                <a:ea typeface="游明朝体 デミボールド"/>
                <a:cs typeface="游明朝体 デミボールド"/>
                <a:sym typeface="游明朝体 デミボールド"/>
              </a:defRPr>
            </a:lvl1pPr>
          </a:lstStyle>
          <a:p>
            <a:pPr/>
            <a:r>
              <a:t>報道の自由度ランキング</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74" name="轻点两下来编辑"/>
          <p:cNvSpPr txBox="1"/>
          <p:nvPr>
            <p:ph type="title"/>
          </p:nvPr>
        </p:nvSpPr>
        <p:spPr>
          <a:prstGeom prst="rect">
            <a:avLst/>
          </a:prstGeom>
        </p:spPr>
        <p:txBody>
          <a:bodyPr/>
          <a:lstStyle/>
          <a:p>
            <a:pPr/>
          </a:p>
        </p:txBody>
      </p:sp>
      <p:sp>
        <p:nvSpPr>
          <p:cNvPr id="175"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176" name="小论文类似一个议论文，一定要有一个结论，然后围绕这个理论证明他。（论证，例证）…"/>
          <p:cNvSpPr txBox="1"/>
          <p:nvPr>
            <p:ph type="body" idx="1"/>
          </p:nvPr>
        </p:nvSpPr>
        <p:spPr>
          <a:xfrm>
            <a:off x="508000" y="1451392"/>
            <a:ext cx="11328400" cy="4757739"/>
          </a:xfrm>
          <a:prstGeom prst="rect">
            <a:avLst/>
          </a:prstGeom>
        </p:spPr>
        <p:txBody>
          <a:bodyPr/>
          <a:lstStyle/>
          <a:p>
            <a:pPr marL="144018" indent="-144018" defTabSz="576072">
              <a:spcBef>
                <a:spcPts val="600"/>
              </a:spcBef>
              <a:defRPr sz="1764"/>
            </a:pPr>
            <a:r>
              <a:t>小论文类似一个议论文，一定要有一个结论，然后围绕这个理论证明他。（论证，例证）</a:t>
            </a:r>
          </a:p>
          <a:p>
            <a:pPr marL="144018" indent="-144018" defTabSz="576072">
              <a:lnSpc>
                <a:spcPct val="96000"/>
              </a:lnSpc>
              <a:spcBef>
                <a:spcPts val="600"/>
              </a:spcBef>
              <a:defRPr sz="1637"/>
            </a:pPr>
            <a:r>
              <a:t>結論：ジャーナリズムはナショナリズムに影響を与えます。</a:t>
            </a:r>
          </a:p>
          <a:p>
            <a:pPr marL="144018" indent="-144018" defTabSz="576072">
              <a:lnSpc>
                <a:spcPct val="96000"/>
              </a:lnSpc>
              <a:spcBef>
                <a:spcPts val="600"/>
              </a:spcBef>
              <a:defRPr sz="1637"/>
            </a:pPr>
          </a:p>
          <a:p>
            <a:pPr marL="144018" indent="-144018" defTabSz="576072">
              <a:lnSpc>
                <a:spcPct val="96000"/>
              </a:lnSpc>
              <a:spcBef>
                <a:spcPts val="600"/>
              </a:spcBef>
              <a:defRPr sz="1637"/>
            </a:pPr>
            <a:r>
              <a:t>なぜなら：国民国家は単一民族。同じ言葉に共通している。</a:t>
            </a:r>
          </a:p>
          <a:p>
            <a:pPr marL="144018" indent="-144018" defTabSz="576072">
              <a:lnSpc>
                <a:spcPct val="96000"/>
              </a:lnSpc>
              <a:spcBef>
                <a:spcPts val="600"/>
              </a:spcBef>
              <a:defRPr sz="1637"/>
            </a:pPr>
            <a:r>
              <a:t>しかし、言葉には限界がある。印刷された言語（ジャーナリズム）は多様な言語の間の交換とコミュニケーションの統一な場を提供した。それは「国民のアイデンティティー」を生みたす重要な要因となった。</a:t>
            </a:r>
          </a:p>
          <a:p>
            <a:pPr marL="144018" indent="-144018" defTabSz="576072">
              <a:lnSpc>
                <a:spcPct val="96000"/>
              </a:lnSpc>
              <a:spcBef>
                <a:spcPts val="600"/>
              </a:spcBef>
              <a:defRPr sz="1637"/>
            </a:pPr>
          </a:p>
          <a:p>
            <a:pPr marL="144018" indent="-144018" defTabSz="576072">
              <a:lnSpc>
                <a:spcPct val="96000"/>
              </a:lnSpc>
              <a:spcBef>
                <a:spcPts val="600"/>
              </a:spcBef>
              <a:defRPr sz="1637"/>
            </a:pPr>
            <a:r>
              <a:t>なぜなら：アンダーソン</a:t>
            </a:r>
            <a:r>
              <a:t>『</a:t>
            </a:r>
            <a:r>
              <a:t>想像の共同体</a:t>
            </a:r>
            <a:r>
              <a:t>』</a:t>
            </a:r>
          </a:p>
          <a:p>
            <a:pPr marL="144018" indent="-144018" defTabSz="576072">
              <a:lnSpc>
                <a:spcPct val="96000"/>
              </a:lnSpc>
              <a:spcBef>
                <a:spcPts val="600"/>
              </a:spcBef>
              <a:defRPr sz="1637"/>
            </a:pPr>
            <a:r>
              <a:t> </a:t>
            </a:r>
            <a:r>
              <a:t>出版言語は国民共同体の想像力を喚起する。</a:t>
            </a:r>
            <a:r>
              <a:t>たとえば、中国人留学生の江歌は日本で殺害された。彼女の母親は池袋で犯人を厳しく処罰する署名活動を行っていた。多くの中国人は新聞記事を見て、わざわざ池袋に行って母親を応援した。</a:t>
            </a:r>
          </a:p>
          <a:p>
            <a:pPr marL="144018" indent="-144018" defTabSz="576072">
              <a:lnSpc>
                <a:spcPct val="96000"/>
              </a:lnSpc>
              <a:spcBef>
                <a:spcPts val="600"/>
              </a:spcBef>
              <a:defRPr sz="1637"/>
            </a:pPr>
          </a:p>
          <a:p>
            <a:pPr marL="144018" indent="-144018" defTabSz="576072">
              <a:lnSpc>
                <a:spcPct val="96000"/>
              </a:lnSpc>
              <a:spcBef>
                <a:spcPts val="600"/>
              </a:spcBef>
              <a:defRPr sz="1637"/>
            </a:pPr>
            <a:r>
              <a:t>なぜなら：移民は母国の文化に持続している。母国に愛着していたので、母国の政治に介入。たとえば、東南アジア華僑は辛亥革命への支持。</a:t>
            </a:r>
          </a:p>
        </p:txBody>
      </p:sp>
      <p:sp>
        <p:nvSpPr>
          <p:cNvPr id="177" name="宿 題"/>
          <p:cNvSpPr txBox="1"/>
          <p:nvPr/>
        </p:nvSpPr>
        <p:spPr>
          <a:xfrm>
            <a:off x="1205950" y="756761"/>
            <a:ext cx="14376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宿　題</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10" name="轻点两下来编辑"/>
          <p:cNvSpPr txBox="1"/>
          <p:nvPr>
            <p:ph type="title"/>
          </p:nvPr>
        </p:nvSpPr>
        <p:spPr>
          <a:xfrm>
            <a:off x="838200" y="443666"/>
            <a:ext cx="10515600" cy="1325564"/>
          </a:xfrm>
          <a:prstGeom prst="rect">
            <a:avLst/>
          </a:prstGeom>
        </p:spPr>
        <p:txBody>
          <a:bodyPr/>
          <a:lstStyle/>
          <a:p>
            <a:pPr/>
          </a:p>
        </p:txBody>
      </p:sp>
      <p:sp>
        <p:nvSpPr>
          <p:cNvPr id="311" name="矩形"/>
          <p:cNvSpPr/>
          <p:nvPr/>
        </p:nvSpPr>
        <p:spPr>
          <a:xfrm>
            <a:off x="838200" y="443666"/>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12" name="民主党政権誕生以降、政権交代の実現という社会的状況の変化や、政府による記者会見の一部オープン化もあり、2010年には最高の11位を獲得している。…"/>
          <p:cNvSpPr txBox="1"/>
          <p:nvPr>
            <p:ph type="body" idx="1"/>
          </p:nvPr>
        </p:nvSpPr>
        <p:spPr>
          <a:xfrm>
            <a:off x="838200" y="1591786"/>
            <a:ext cx="7467600" cy="4601619"/>
          </a:xfrm>
          <a:prstGeom prst="rect">
            <a:avLst/>
          </a:prstGeom>
        </p:spPr>
        <p:txBody>
          <a:bodyPr/>
          <a:lstStyle/>
          <a:p>
            <a:pPr marL="157734" indent="-157734" defTabSz="630936">
              <a:spcBef>
                <a:spcPts val="600"/>
              </a:spcBef>
              <a:defRPr sz="1932"/>
            </a:pPr>
            <a:r>
              <a:t>民主党政権誕生以降、政権交代の実現という社会的状況の変化や、政府による記者会見の一部オープン化もあり、2010年には最高の11位を獲得している。</a:t>
            </a:r>
          </a:p>
          <a:p>
            <a:pPr marL="157734" indent="-157734" defTabSz="630936">
              <a:spcBef>
                <a:spcPts val="600"/>
              </a:spcBef>
              <a:defRPr sz="1932"/>
            </a:pPr>
            <a:r>
              <a:rPr>
                <a:solidFill>
                  <a:schemeClr val="accent2"/>
                </a:solidFill>
              </a:rPr>
              <a:t>原因</a:t>
            </a:r>
            <a:r>
              <a:t>：</a:t>
            </a:r>
          </a:p>
          <a:p>
            <a:pPr marL="157734" indent="-157734" defTabSz="630936">
              <a:spcBef>
                <a:spcPts val="600"/>
              </a:spcBef>
              <a:defRPr sz="1932"/>
            </a:pPr>
            <a:r>
              <a:t>福島第一原発事故に関する電力会社や「原子力ムラ」によって形成されたメディア体制の閉鎖性と、記者クラブによるフリーランス記者や外国メディアの排除の構造</a:t>
            </a:r>
          </a:p>
          <a:p>
            <a:pPr marL="157734" indent="-157734" defTabSz="630936">
              <a:spcBef>
                <a:spcPts val="600"/>
              </a:spcBef>
              <a:defRPr sz="1932"/>
            </a:pPr>
            <a:r>
              <a:t>戦争やテロリズムの問題と同様に、大震災や原発事故などの危機が発生したときにも、その情報源が政府に集中することにより、「発表ジャーナリズム」という問題が発生する。政府が記者会見で発表した情報をそのまま鵜呑みにして報道する姿勢である。</a:t>
            </a:r>
          </a:p>
          <a:p>
            <a:pPr marL="157734" indent="-157734" defTabSz="630936">
              <a:spcBef>
                <a:spcPts val="600"/>
              </a:spcBef>
              <a:defRPr sz="1932"/>
            </a:pPr>
            <a:r>
              <a:t>特定秘密保護法の成立により、戦争やテロリズムに関する特定秘密の存在が自由な報道の妨げになるという評価である</a:t>
            </a:r>
          </a:p>
        </p:txBody>
      </p:sp>
      <p:sp>
        <p:nvSpPr>
          <p:cNvPr id="313" name="報道の自由度ランキング"/>
          <p:cNvSpPr txBox="1"/>
          <p:nvPr/>
        </p:nvSpPr>
        <p:spPr>
          <a:xfrm>
            <a:off x="675234" y="734655"/>
            <a:ext cx="3964941"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buSzPct val="100000"/>
              <a:buFont typeface="Arial"/>
              <a:buChar char="•"/>
              <a:defRPr sz="2600">
                <a:solidFill>
                  <a:srgbClr val="FFFFFF"/>
                </a:solidFill>
                <a:latin typeface="游明朝体 デミボールド"/>
                <a:ea typeface="游明朝体 デミボールド"/>
                <a:cs typeface="游明朝体 デミボールド"/>
                <a:sym typeface="游明朝体 デミボールド"/>
              </a:defRPr>
            </a:lvl1pPr>
          </a:lstStyle>
          <a:p>
            <a:pPr/>
            <a:r>
              <a:t>報道の自由度ランキング</a:t>
            </a:r>
          </a:p>
        </p:txBody>
      </p:sp>
      <p:pic>
        <p:nvPicPr>
          <p:cNvPr id="314" name="161599852595_.pic_hd.jpg" descr="161599852595_.pic_hd.jpg"/>
          <p:cNvPicPr>
            <a:picLocks noChangeAspect="1"/>
          </p:cNvPicPr>
          <p:nvPr/>
        </p:nvPicPr>
        <p:blipFill>
          <a:blip r:embed="rId2">
            <a:extLst/>
          </a:blip>
          <a:stretch>
            <a:fillRect/>
          </a:stretch>
        </p:blipFill>
        <p:spPr>
          <a:xfrm>
            <a:off x="8364190" y="0"/>
            <a:ext cx="3817442" cy="68580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16" name="二、新聞報道の自由"/>
          <p:cNvSpPr txBox="1"/>
          <p:nvPr>
            <p:ph type="body" idx="1"/>
          </p:nvPr>
        </p:nvSpPr>
        <p:spPr>
          <a:xfrm>
            <a:off x="988409" y="2388910"/>
            <a:ext cx="10515601" cy="4351339"/>
          </a:xfrm>
          <a:prstGeom prst="rect">
            <a:avLst/>
          </a:prstGeom>
        </p:spPr>
        <p:txBody>
          <a:bodyPr/>
          <a:lstStyle>
            <a:lvl1pPr>
              <a:defRPr b="1" sz="4100"/>
            </a:lvl1pPr>
          </a:lstStyle>
          <a:p>
            <a:pPr/>
            <a:r>
              <a:t>二、新聞報道の自由</a:t>
            </a:r>
          </a:p>
        </p:txBody>
      </p:sp>
      <p:sp>
        <p:nvSpPr>
          <p:cNvPr id="317" name="矩形"/>
          <p:cNvSpPr/>
          <p:nvPr/>
        </p:nvSpPr>
        <p:spPr>
          <a:xfrm>
            <a:off x="8720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18" name="流れ"/>
          <p:cNvSpPr txBox="1"/>
          <p:nvPr/>
        </p:nvSpPr>
        <p:spPr>
          <a:xfrm>
            <a:off x="668646" y="719106"/>
            <a:ext cx="1323341" cy="5930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900">
                <a:solidFill>
                  <a:srgbClr val="FFFFFF"/>
                </a:solidFill>
                <a:latin typeface="游明朝体 デミボールド"/>
                <a:ea typeface="游明朝体 デミボールド"/>
                <a:cs typeface="游明朝体 デミボールド"/>
                <a:sym typeface="游明朝体 デミボールド"/>
              </a:defRPr>
            </a:lvl1pPr>
          </a:lstStyle>
          <a:p>
            <a:pPr/>
            <a:r>
              <a:t>流れ</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20" name="轻点两下来编辑"/>
          <p:cNvSpPr txBox="1"/>
          <p:nvPr>
            <p:ph type="title"/>
          </p:nvPr>
        </p:nvSpPr>
        <p:spPr>
          <a:xfrm>
            <a:off x="838200" y="398283"/>
            <a:ext cx="10515600" cy="1325564"/>
          </a:xfrm>
          <a:prstGeom prst="rect">
            <a:avLst/>
          </a:prstGeom>
        </p:spPr>
        <p:txBody>
          <a:bodyPr/>
          <a:lstStyle/>
          <a:p>
            <a:pPr/>
          </a:p>
        </p:txBody>
      </p:sp>
      <p:sp>
        <p:nvSpPr>
          <p:cNvPr id="32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22" name="freedom of press 文艺复兴时期，仅指自由表达自己的意见  17世纪初印刷术在西欧普及后，主要指出版自由 报刊在西欧各国兴起之后，开始指报刊自由 而现在，在原有含义基础上，又强调了信息交流的自由…"/>
          <p:cNvSpPr txBox="1"/>
          <p:nvPr>
            <p:ph type="body" idx="1"/>
          </p:nvPr>
        </p:nvSpPr>
        <p:spPr>
          <a:xfrm>
            <a:off x="838200" y="1692434"/>
            <a:ext cx="10515600" cy="4351339"/>
          </a:xfrm>
          <a:prstGeom prst="rect">
            <a:avLst/>
          </a:prstGeom>
        </p:spPr>
        <p:txBody>
          <a:bodyPr/>
          <a:lstStyle/>
          <a:p>
            <a:pPr>
              <a:lnSpc>
                <a:spcPct val="120000"/>
              </a:lnSpc>
            </a:pPr>
            <a:r>
              <a:rPr>
                <a:solidFill>
                  <a:schemeClr val="accent2"/>
                </a:solidFill>
              </a:rPr>
              <a:t>freedom of press</a:t>
            </a:r>
            <a:br>
              <a:rPr>
                <a:solidFill>
                  <a:schemeClr val="accent2"/>
                </a:solidFill>
              </a:rPr>
            </a:br>
            <a:r>
              <a:t>文艺复兴时期，仅指自由表达自己的意见　</a:t>
            </a:r>
            <a:br/>
            <a:r>
              <a:t>17</a:t>
            </a:r>
            <a:r>
              <a:t>世纪初印刷术在西欧普及后，主要指出版自由</a:t>
            </a:r>
            <a:br/>
            <a:r>
              <a:t>报刊在西欧各国兴起之后，开始指报刊自由</a:t>
            </a:r>
            <a:br/>
            <a:r>
              <a:t>而现在，在原有含义基础上，又强调了信息交流的自由</a:t>
            </a:r>
          </a:p>
          <a:p>
            <a:pPr>
              <a:lnSpc>
                <a:spcPct val="120000"/>
              </a:lnSpc>
            </a:pPr>
            <a:r>
              <a:t>freedom of press</a:t>
            </a:r>
            <a:r>
              <a:t>在中文中有</a:t>
            </a:r>
            <a:r>
              <a:t>“</a:t>
            </a:r>
            <a:r>
              <a:t>出版自由</a:t>
            </a:r>
            <a:r>
              <a:t>”“</a:t>
            </a:r>
            <a:r>
              <a:t>言论自由</a:t>
            </a:r>
            <a:r>
              <a:t>”“</a:t>
            </a:r>
            <a:r>
              <a:t>报业自由</a:t>
            </a:r>
            <a:r>
              <a:t>”</a:t>
            </a:r>
            <a:r>
              <a:t>等等不同的译法，现在一般译为</a:t>
            </a:r>
            <a:r>
              <a:t>“</a:t>
            </a:r>
            <a:r>
              <a:t>新闻自由</a:t>
            </a:r>
            <a:r>
              <a:t>”</a:t>
            </a:r>
          </a:p>
        </p:txBody>
      </p:sp>
      <p:sp>
        <p:nvSpPr>
          <p:cNvPr id="323" name="freedom of press"/>
          <p:cNvSpPr txBox="1"/>
          <p:nvPr/>
        </p:nvSpPr>
        <p:spPr>
          <a:xfrm>
            <a:off x="675234" y="734655"/>
            <a:ext cx="3030323"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freedom of press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25" name="轻点两下来编辑"/>
          <p:cNvSpPr txBox="1"/>
          <p:nvPr>
            <p:ph type="title"/>
          </p:nvPr>
        </p:nvSpPr>
        <p:spPr>
          <a:xfrm>
            <a:off x="838200" y="398283"/>
            <a:ext cx="10515600" cy="1325564"/>
          </a:xfrm>
          <a:prstGeom prst="rect">
            <a:avLst/>
          </a:prstGeom>
        </p:spPr>
        <p:txBody>
          <a:bodyPr/>
          <a:lstStyle/>
          <a:p>
            <a:pPr/>
          </a:p>
        </p:txBody>
      </p:sp>
      <p:sp>
        <p:nvSpPr>
          <p:cNvPr id="32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27" name="不受批准自由出版报刊，即不必向政府申请营业执照或支付保证金，在政治上、经济上不受限制，人人都拥有出版权…"/>
          <p:cNvSpPr txBox="1"/>
          <p:nvPr>
            <p:ph type="body" idx="1"/>
          </p:nvPr>
        </p:nvSpPr>
        <p:spPr>
          <a:prstGeom prst="rect">
            <a:avLst/>
          </a:prstGeom>
        </p:spPr>
        <p:txBody>
          <a:bodyPr/>
          <a:lstStyle/>
          <a:p>
            <a:pPr/>
            <a:r>
              <a:t>不受批准自由出版报刊，即不必向政府申请营业执照或支付保证金，在政治上、经济上不受限制，人人都拥有出版权</a:t>
            </a:r>
          </a:p>
          <a:p>
            <a:pPr/>
            <a:r>
              <a:t>不受任何的事先审查，可以发布任何新闻和发表任何意见（事后的追惩在任何国家都存在）</a:t>
            </a:r>
          </a:p>
          <a:p>
            <a:pPr/>
            <a:r>
              <a:t>eg</a:t>
            </a:r>
            <a:r>
              <a:t>，</a:t>
            </a:r>
            <a:r>
              <a:rPr>
                <a:solidFill>
                  <a:schemeClr val="accent2"/>
                </a:solidFill>
              </a:rPr>
              <a:t>BPO</a:t>
            </a:r>
            <a:r>
              <a:t>里蜡笔小新被投诉（第三者效果）</a:t>
            </a:r>
          </a:p>
          <a:p>
            <a:pPr/>
            <a:r>
              <a:t>不受限制地自由接近新闻源</a:t>
            </a:r>
          </a:p>
          <a:p>
            <a:pPr/>
            <a:r>
              <a:t>简要地说，新闻自由就是公民拥有出版权、采访权和发布权</a:t>
            </a:r>
          </a:p>
        </p:txBody>
      </p:sp>
      <p:sp>
        <p:nvSpPr>
          <p:cNvPr id="328" name="新聞の自由"/>
          <p:cNvSpPr txBox="1"/>
          <p:nvPr/>
        </p:nvSpPr>
        <p:spPr>
          <a:xfrm>
            <a:off x="675234" y="734655"/>
            <a:ext cx="21107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新聞の自由</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30" name="轻点两下来编辑"/>
          <p:cNvSpPr txBox="1"/>
          <p:nvPr>
            <p:ph type="title"/>
          </p:nvPr>
        </p:nvSpPr>
        <p:spPr>
          <a:xfrm>
            <a:off x="838200" y="398283"/>
            <a:ext cx="10515600" cy="1325564"/>
          </a:xfrm>
          <a:prstGeom prst="rect">
            <a:avLst/>
          </a:prstGeom>
        </p:spPr>
        <p:txBody>
          <a:bodyPr/>
          <a:lstStyle/>
          <a:p>
            <a:pPr/>
          </a:p>
        </p:txBody>
      </p:sp>
      <p:sp>
        <p:nvSpPr>
          <p:cNvPr id="33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32" name="1946年、「プレスの自由と責任」という報告書…"/>
          <p:cNvSpPr txBox="1"/>
          <p:nvPr>
            <p:ph type="body" idx="1"/>
          </p:nvPr>
        </p:nvSpPr>
        <p:spPr>
          <a:xfrm>
            <a:off x="838200" y="1673225"/>
            <a:ext cx="10515600" cy="4351338"/>
          </a:xfrm>
          <a:prstGeom prst="rect">
            <a:avLst/>
          </a:prstGeom>
        </p:spPr>
        <p:txBody>
          <a:bodyPr/>
          <a:lstStyle/>
          <a:p>
            <a:pPr/>
            <a:r>
              <a:t>1946</a:t>
            </a:r>
            <a:r>
              <a:t>年、「プレスの自由と責任」という報告書</a:t>
            </a:r>
          </a:p>
          <a:p>
            <a:pPr/>
            <a:r>
              <a:rPr>
                <a:solidFill>
                  <a:schemeClr val="accent2"/>
                </a:solidFill>
              </a:rPr>
              <a:t>シーバート</a:t>
            </a:r>
            <a:r>
              <a:t>、「プレスの自由に関する四理論」</a:t>
            </a:r>
          </a:p>
          <a:p>
            <a:pPr/>
            <a:r>
              <a:t>権威主義理論</a:t>
            </a:r>
          </a:p>
          <a:p>
            <a:pPr/>
            <a:r>
              <a:t>自由主義理論</a:t>
            </a:r>
          </a:p>
          <a:p>
            <a:pPr/>
            <a:r>
              <a:t>社会的責任理論</a:t>
            </a:r>
          </a:p>
          <a:p>
            <a:pPr/>
            <a:r>
              <a:t>ソビエト＝全体（共産主義理論）</a:t>
            </a:r>
          </a:p>
        </p:txBody>
      </p:sp>
      <p:sp>
        <p:nvSpPr>
          <p:cNvPr id="333" name="プレスの自由に関する四理論"/>
          <p:cNvSpPr txBox="1"/>
          <p:nvPr/>
        </p:nvSpPr>
        <p:spPr>
          <a:xfrm>
            <a:off x="662534" y="760055"/>
            <a:ext cx="3964941" cy="15417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28600" indent="-228600">
              <a:lnSpc>
                <a:spcPct val="90000"/>
              </a:lnSpc>
              <a:spcBef>
                <a:spcPts val="1000"/>
              </a:spcBef>
              <a:buSzPct val="100000"/>
              <a:buFont typeface="Arial"/>
              <a:buChar char="•"/>
              <a:defRPr sz="2200">
                <a:solidFill>
                  <a:srgbClr val="FFFFFF"/>
                </a:solidFill>
              </a:defRPr>
            </a:pPr>
            <a:r>
              <a:t>プレスの自由に関する四理論</a:t>
            </a:r>
          </a:p>
          <a:p>
            <a: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35" name="轻点两下来编辑"/>
          <p:cNvSpPr txBox="1"/>
          <p:nvPr>
            <p:ph type="title"/>
          </p:nvPr>
        </p:nvSpPr>
        <p:spPr>
          <a:xfrm>
            <a:off x="838200" y="398283"/>
            <a:ext cx="10515600" cy="1325564"/>
          </a:xfrm>
          <a:prstGeom prst="rect">
            <a:avLst/>
          </a:prstGeom>
        </p:spPr>
        <p:txBody>
          <a:bodyPr/>
          <a:lstStyle/>
          <a:p>
            <a:pPr/>
          </a:p>
        </p:txBody>
      </p:sp>
      <p:sp>
        <p:nvSpPr>
          <p:cNvPr id="33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37" name="権威主義理論は、社会に対する国家の優越性という理念のもとに、コミュニケーションを権力機関や権力者によって提示される政策の支持・推進機関として位置づける。従って、この理論の枠内にあると位置づけられる政治体制においては、マス・メディアに対する効果的な制限や統制がはかられ、またメッセージ内容に対する検閲や統制がおこなわれるのである。…"/>
          <p:cNvSpPr txBox="1"/>
          <p:nvPr>
            <p:ph type="body" idx="1"/>
          </p:nvPr>
        </p:nvSpPr>
        <p:spPr>
          <a:prstGeom prst="rect">
            <a:avLst/>
          </a:prstGeom>
        </p:spPr>
        <p:txBody>
          <a:bodyPr/>
          <a:lstStyle/>
          <a:p>
            <a:pPr/>
            <a:r>
              <a:t>権威主義理論は、社会に対する国家の優越性という理念のもとに、コミュニケーションを権力機関や権力者によって提示される政策の支持・推進機関として位置づける。従って、この理論の枠内にあると位置づけられる政治体制においては、マス・メディアに対する効果的な制限や統制がはかられ、またメッセージ内容に対する検閲や統制がおこなわれるのである。</a:t>
            </a:r>
          </a:p>
          <a:p>
            <a:pPr/>
          </a:p>
          <a:p>
            <a:pPr/>
            <a:r>
              <a:t>威权主义在全体主义和民主主义制度间。</a:t>
            </a:r>
          </a:p>
        </p:txBody>
      </p:sp>
      <p:sp>
        <p:nvSpPr>
          <p:cNvPr id="338" name="権威主義理論"/>
          <p:cNvSpPr txBox="1"/>
          <p:nvPr/>
        </p:nvSpPr>
        <p:spPr>
          <a:xfrm>
            <a:off x="675234" y="734655"/>
            <a:ext cx="2466341" cy="1696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pPr>
            <a:r>
              <a:t>権威主義理論</a:t>
            </a:r>
          </a:p>
          <a:p>
            <a: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40" name="轻点两下来编辑"/>
          <p:cNvSpPr txBox="1"/>
          <p:nvPr>
            <p:ph type="title"/>
          </p:nvPr>
        </p:nvSpPr>
        <p:spPr>
          <a:xfrm>
            <a:off x="838200" y="398283"/>
            <a:ext cx="10515600" cy="1325564"/>
          </a:xfrm>
          <a:prstGeom prst="rect">
            <a:avLst/>
          </a:prstGeom>
        </p:spPr>
        <p:txBody>
          <a:bodyPr/>
          <a:lstStyle/>
          <a:p>
            <a:pPr/>
          </a:p>
        </p:txBody>
      </p:sp>
      <p:sp>
        <p:nvSpPr>
          <p:cNvPr id="34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42" name="自由主義理論では、国家からの自由の実現が最重要課題となる。…"/>
          <p:cNvSpPr txBox="1"/>
          <p:nvPr>
            <p:ph type="body" idx="1"/>
          </p:nvPr>
        </p:nvSpPr>
        <p:spPr>
          <a:xfrm>
            <a:off x="838200" y="1825625"/>
            <a:ext cx="10658525" cy="4351338"/>
          </a:xfrm>
          <a:prstGeom prst="rect">
            <a:avLst/>
          </a:prstGeom>
        </p:spPr>
        <p:txBody>
          <a:bodyPr/>
          <a:lstStyle/>
          <a:p>
            <a:pPr/>
            <a:r>
              <a:t>自由主義理論では、国家からの自由の実現が最重要課題となる。</a:t>
            </a:r>
          </a:p>
          <a:p>
            <a:pPr/>
          </a:p>
          <a:p>
            <a:pPr/>
            <a:r>
              <a:t>自由主義理論は、確かに国家の重要性を認めるが、その一方で個人が潜在能力を実現できる環境を提供する一つの手段として国家をとらえる。この理論では、個人の重要性、理性的判断力への信頼、そして宗教・言論・新聞の自由が強調されることになる。こうした点が、権威主義理論や全体主義理論と大きく異なっている。</a:t>
            </a:r>
          </a:p>
        </p:txBody>
      </p:sp>
      <p:sp>
        <p:nvSpPr>
          <p:cNvPr id="343" name="自由主義理論"/>
          <p:cNvSpPr txBox="1"/>
          <p:nvPr/>
        </p:nvSpPr>
        <p:spPr>
          <a:xfrm>
            <a:off x="675234" y="734655"/>
            <a:ext cx="2466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自由主義理論</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45" name="轻点两下来编辑"/>
          <p:cNvSpPr txBox="1"/>
          <p:nvPr>
            <p:ph type="title"/>
          </p:nvPr>
        </p:nvSpPr>
        <p:spPr>
          <a:xfrm>
            <a:off x="838200" y="398283"/>
            <a:ext cx="10515600" cy="1325564"/>
          </a:xfrm>
          <a:prstGeom prst="rect">
            <a:avLst/>
          </a:prstGeom>
        </p:spPr>
        <p:txBody>
          <a:bodyPr/>
          <a:lstStyle/>
          <a:p>
            <a:pPr/>
          </a:p>
        </p:txBody>
      </p:sp>
      <p:sp>
        <p:nvSpPr>
          <p:cNvPr id="34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47" name="自由主義理論では、マス・メディアの活動に対する政府の関与についても、当然のことながら批判的かつ否定的な見解が示され、資本主義的な私企業制度の必要性と重要性が主張される。…"/>
          <p:cNvSpPr txBox="1"/>
          <p:nvPr>
            <p:ph type="body" idx="1"/>
          </p:nvPr>
        </p:nvSpPr>
        <p:spPr>
          <a:xfrm>
            <a:off x="762000" y="1660525"/>
            <a:ext cx="11052424" cy="4351338"/>
          </a:xfrm>
          <a:prstGeom prst="rect">
            <a:avLst/>
          </a:prstGeom>
        </p:spPr>
        <p:txBody>
          <a:bodyPr/>
          <a:lstStyle/>
          <a:p>
            <a:pPr/>
            <a:r>
              <a:t>自由主義理論では、マス・メディアの活動に対する政府の関与についても、当然のことながら批判的かつ否定的な見解が示され、資本主義的な私企業制度の必要性と重要性が主張される。</a:t>
            </a:r>
          </a:p>
          <a:p>
            <a:pPr/>
            <a:r>
              <a:t>コミュニケーションの機能にしても、真理の発見を助け、政府をチェックするといった政治制度への奉仕活動以外に、公衆への情報や娯楽の提供、さらには広告の提供も加えられている。このうち広告の提供の目的は、マス・メディア組織が財政的基盤を確保し、それによって自らの活動の自由を確保することにある。</a:t>
            </a:r>
          </a:p>
        </p:txBody>
      </p:sp>
      <p:sp>
        <p:nvSpPr>
          <p:cNvPr id="348" name="自由主義理論"/>
          <p:cNvSpPr txBox="1"/>
          <p:nvPr/>
        </p:nvSpPr>
        <p:spPr>
          <a:xfrm>
            <a:off x="675234" y="734655"/>
            <a:ext cx="2466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自由主義理論</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50" name="轻点两下来编辑"/>
          <p:cNvSpPr txBox="1"/>
          <p:nvPr>
            <p:ph type="title"/>
          </p:nvPr>
        </p:nvSpPr>
        <p:spPr>
          <a:xfrm>
            <a:off x="838200" y="398283"/>
            <a:ext cx="10515600" cy="1325564"/>
          </a:xfrm>
          <a:prstGeom prst="rect">
            <a:avLst/>
          </a:prstGeom>
        </p:spPr>
        <p:txBody>
          <a:bodyPr/>
          <a:lstStyle/>
          <a:p>
            <a:pPr/>
          </a:p>
        </p:txBody>
      </p:sp>
      <p:sp>
        <p:nvSpPr>
          <p:cNvPr id="35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52" name="自由主義理論では、マス・メディアに対する国家により監督制度の代わりに、市場における情報・意見・娯楽の「自由競争や自働調整作用」といった非公式な統制方式が採用され、政府の役割は、そうした相互作用が順調に行われる枠組みを維持することに限定されている。"/>
          <p:cNvSpPr txBox="1"/>
          <p:nvPr>
            <p:ph type="body" idx="1"/>
          </p:nvPr>
        </p:nvSpPr>
        <p:spPr>
          <a:prstGeom prst="rect">
            <a:avLst/>
          </a:prstGeom>
        </p:spPr>
        <p:txBody>
          <a:bodyPr/>
          <a:lstStyle/>
          <a:p>
            <a:pPr/>
            <a:r>
              <a:t>自由主義理論では、マス・メディアに対する国家により監督制度の代わりに、市場における情報・意見・娯楽の「自由競争や自働調整作用」といった非公式な統制方式が採用され、政府の役割は、そうした相互作用が順調に行われる枠組みを維持することに限定されている。</a:t>
            </a:r>
          </a:p>
        </p:txBody>
      </p:sp>
      <p:sp>
        <p:nvSpPr>
          <p:cNvPr id="353" name="自由主義理論"/>
          <p:cNvSpPr txBox="1"/>
          <p:nvPr/>
        </p:nvSpPr>
        <p:spPr>
          <a:xfrm>
            <a:off x="675234" y="734655"/>
            <a:ext cx="2466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自由主義理論</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55" name="轻点两下来编辑"/>
          <p:cNvSpPr txBox="1"/>
          <p:nvPr>
            <p:ph type="title"/>
          </p:nvPr>
        </p:nvSpPr>
        <p:spPr>
          <a:xfrm>
            <a:off x="838200" y="398283"/>
            <a:ext cx="10515600" cy="1325564"/>
          </a:xfrm>
          <a:prstGeom prst="rect">
            <a:avLst/>
          </a:prstGeom>
        </p:spPr>
        <p:txBody>
          <a:bodyPr/>
          <a:lstStyle/>
          <a:p>
            <a:pPr/>
          </a:p>
        </p:txBody>
      </p:sp>
      <p:sp>
        <p:nvSpPr>
          <p:cNvPr id="35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57" name="ポイント：自由主义报刊理论是为了确立、维护和发展新闻自由…"/>
          <p:cNvSpPr txBox="1"/>
          <p:nvPr>
            <p:ph type="body" idx="1"/>
          </p:nvPr>
        </p:nvSpPr>
        <p:spPr>
          <a:xfrm>
            <a:off x="838200" y="1584325"/>
            <a:ext cx="10515600" cy="4351338"/>
          </a:xfrm>
          <a:prstGeom prst="rect">
            <a:avLst/>
          </a:prstGeom>
        </p:spPr>
        <p:txBody>
          <a:bodyPr/>
          <a:lstStyle/>
          <a:p>
            <a:pPr marL="180594" indent="-180594" defTabSz="722376">
              <a:spcBef>
                <a:spcPts val="700"/>
              </a:spcBef>
              <a:defRPr sz="2212"/>
            </a:pPr>
            <a:r>
              <a:t>ポイント：自由主义报刊理论是为了确立、维护和发展新闻自由</a:t>
            </a:r>
          </a:p>
          <a:p>
            <a:pPr marL="180594" indent="-180594" defTabSz="722376">
              <a:spcBef>
                <a:spcPts val="700"/>
              </a:spcBef>
              <a:defRPr sz="2212"/>
            </a:pPr>
            <a:r>
              <a:t>主要观点：</a:t>
            </a:r>
            <a:br/>
            <a:r>
              <a:t>1 </a:t>
            </a:r>
            <a:r>
              <a:t>报刊独立自主，不受政府的干涉</a:t>
            </a:r>
            <a:br/>
            <a:r>
              <a:t>2 </a:t>
            </a:r>
            <a:r>
              <a:t>报刊拥有对政府的监督权</a:t>
            </a:r>
            <a:br/>
            <a:r>
              <a:t> ——</a:t>
            </a:r>
            <a:r>
              <a:t>报刊是行政、立法、司法以外的国家第四权力</a:t>
            </a:r>
            <a:br/>
            <a:r>
              <a:t>3 “</a:t>
            </a:r>
            <a:r>
              <a:t>意见自由市场</a:t>
            </a:r>
            <a:r>
              <a:t>”</a:t>
            </a:r>
            <a:r>
              <a:t>（</a:t>
            </a:r>
            <a:r>
              <a:t>観点の自由市場</a:t>
            </a:r>
            <a:r>
              <a:t>）</a:t>
            </a:r>
          </a:p>
          <a:p>
            <a:pPr marL="180594" indent="-180594" defTabSz="722376">
              <a:spcBef>
                <a:spcPts val="700"/>
              </a:spcBef>
              <a:defRPr sz="2212"/>
            </a:pPr>
            <a:r>
              <a:t>4 </a:t>
            </a:r>
            <a:r>
              <a:t>对事实的信念</a:t>
            </a:r>
          </a:p>
          <a:p>
            <a:pPr marL="180594" indent="-180594" defTabSz="722376">
              <a:spcBef>
                <a:spcPts val="700"/>
              </a:spcBef>
              <a:defRPr sz="2212"/>
            </a:pPr>
            <a:r>
              <a:t>ただし、自由主義理論は、名誉毀損、わいせつなどの反社会的な情報も含め、悪質な情報を表現の自由に対し、制約を課すことが可能か否か、可能だとしたらどうのような方法で行われるのが望ましいのかという重大な問題を抱えていると言える。</a:t>
            </a:r>
          </a:p>
        </p:txBody>
      </p:sp>
      <p:sp>
        <p:nvSpPr>
          <p:cNvPr id="358" name="自由主義理論"/>
          <p:cNvSpPr txBox="1"/>
          <p:nvPr/>
        </p:nvSpPr>
        <p:spPr>
          <a:xfrm>
            <a:off x="675234" y="734655"/>
            <a:ext cx="2466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自由主義理論</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79" name="轻点两下来编辑"/>
          <p:cNvSpPr txBox="1"/>
          <p:nvPr>
            <p:ph type="title"/>
          </p:nvPr>
        </p:nvSpPr>
        <p:spPr>
          <a:prstGeom prst="rect">
            <a:avLst/>
          </a:prstGeom>
        </p:spPr>
        <p:txBody>
          <a:bodyPr/>
          <a:lstStyle/>
          <a:p>
            <a:pPr/>
          </a:p>
        </p:txBody>
      </p:sp>
      <p:sp>
        <p:nvSpPr>
          <p:cNvPr id="180"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181" name="ジャーナリズム…"/>
          <p:cNvSpPr txBox="1"/>
          <p:nvPr>
            <p:ph type="body" idx="1"/>
          </p:nvPr>
        </p:nvSpPr>
        <p:spPr>
          <a:xfrm>
            <a:off x="838200" y="1698010"/>
            <a:ext cx="10515600" cy="4351339"/>
          </a:xfrm>
          <a:prstGeom prst="rect">
            <a:avLst/>
          </a:prstGeom>
        </p:spPr>
        <p:txBody>
          <a:bodyPr/>
          <a:lstStyle/>
          <a:p>
            <a:pPr>
              <a:defRPr sz="3300"/>
            </a:pPr>
            <a:r>
              <a:t>ジャーナリズム</a:t>
            </a:r>
          </a:p>
          <a:p>
            <a:pPr>
              <a:defRPr sz="3300"/>
            </a:pPr>
            <a:r>
              <a:t>メディア</a:t>
            </a:r>
          </a:p>
          <a:p>
            <a:pPr>
              <a:defRPr sz="3300"/>
            </a:pPr>
            <a:r>
              <a:t>マス・メディア</a:t>
            </a:r>
          </a:p>
          <a:p>
            <a:pPr>
              <a:defRPr sz="3300"/>
            </a:pPr>
            <a:r>
              <a:t>コミュニケーション論</a:t>
            </a:r>
          </a:p>
          <a:p>
            <a:pPr>
              <a:defRPr sz="3300"/>
            </a:pPr>
            <a:r>
              <a:t>マス・コミュニケーション論</a:t>
            </a:r>
          </a:p>
        </p:txBody>
      </p:sp>
      <p:sp>
        <p:nvSpPr>
          <p:cNvPr id="182" name="復 習"/>
          <p:cNvSpPr txBox="1"/>
          <p:nvPr/>
        </p:nvSpPr>
        <p:spPr>
          <a:xfrm>
            <a:off x="1205950" y="756761"/>
            <a:ext cx="14376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復　習</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60" name="轻点两下来编辑"/>
          <p:cNvSpPr txBox="1"/>
          <p:nvPr>
            <p:ph type="title"/>
          </p:nvPr>
        </p:nvSpPr>
        <p:spPr>
          <a:xfrm>
            <a:off x="838200" y="398283"/>
            <a:ext cx="10515600" cy="1325564"/>
          </a:xfrm>
          <a:prstGeom prst="rect">
            <a:avLst/>
          </a:prstGeom>
        </p:spPr>
        <p:txBody>
          <a:bodyPr/>
          <a:lstStyle/>
          <a:p>
            <a:pPr/>
          </a:p>
        </p:txBody>
      </p:sp>
      <p:sp>
        <p:nvSpPr>
          <p:cNvPr id="36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62" name="“西山事件”是指1971年日本《每日新闻》报政治部记者西山太吉通过一名外务省女性事务官获得了美日关于冲绳协定的密约，即日本方面代替美国支付土地复原费的密约内容机密文件，并将其透露给在野党议员，因此被判违反国家公务员法的罪名。事件别名“冲绳密约事件”或“外务省机密泄露事件”。…"/>
          <p:cNvSpPr txBox="1"/>
          <p:nvPr>
            <p:ph type="body" idx="1"/>
          </p:nvPr>
        </p:nvSpPr>
        <p:spPr>
          <a:xfrm>
            <a:off x="736600" y="1584325"/>
            <a:ext cx="10718800" cy="4351338"/>
          </a:xfrm>
          <a:prstGeom prst="rect">
            <a:avLst/>
          </a:prstGeom>
        </p:spPr>
        <p:txBody>
          <a:bodyPr/>
          <a:lstStyle/>
          <a:p>
            <a:pPr marL="196596" indent="-196596" defTabSz="786384">
              <a:lnSpc>
                <a:spcPct val="81000"/>
              </a:lnSpc>
              <a:spcBef>
                <a:spcPts val="800"/>
              </a:spcBef>
              <a:defRPr sz="2408"/>
            </a:pPr>
            <a:r>
              <a:t>“</a:t>
            </a:r>
            <a:r>
              <a:t>西山事件</a:t>
            </a:r>
            <a:r>
              <a:t>”</a:t>
            </a:r>
            <a:r>
              <a:t>是指</a:t>
            </a:r>
            <a:r>
              <a:t>1971</a:t>
            </a:r>
            <a:r>
              <a:t>年日本《</a:t>
            </a:r>
            <a:r>
              <a:rPr>
                <a:solidFill>
                  <a:schemeClr val="accent2"/>
                </a:solidFill>
              </a:rPr>
              <a:t>每日新闻</a:t>
            </a:r>
            <a:r>
              <a:t>》报政治部记者西山太吉通过一名外务省女性事务官获得了美日关于冲绳协定的密约，即日本方面代替美国支付土地复原费的密约内容机密文件，并将其透露给在野党议员，因此被判违反国家公务员法的罪名。事件别名</a:t>
            </a:r>
            <a:r>
              <a:t>“</a:t>
            </a:r>
            <a:r>
              <a:t>冲绳密约事件</a:t>
            </a:r>
            <a:r>
              <a:t>”</a:t>
            </a:r>
            <a:r>
              <a:t>或</a:t>
            </a:r>
            <a:r>
              <a:t>“</a:t>
            </a:r>
            <a:r>
              <a:t>外务省机密泄露事件</a:t>
            </a:r>
            <a:r>
              <a:t>”</a:t>
            </a:r>
            <a:r>
              <a:t>。</a:t>
            </a:r>
          </a:p>
          <a:p>
            <a:pPr marL="196596" indent="-196596" defTabSz="786384">
              <a:lnSpc>
                <a:spcPct val="81000"/>
              </a:lnSpc>
              <a:spcBef>
                <a:spcPts val="800"/>
              </a:spcBef>
              <a:defRPr sz="2408"/>
            </a:pPr>
            <a:r>
              <a:t>第二次世界大战中，美军攻占琉球群岛，维持占领状态直至</a:t>
            </a:r>
            <a:r>
              <a:t>1972</a:t>
            </a:r>
            <a:r>
              <a:t>年。日本方面一直寻求与美国方面协商将冲绳行政管辖权返还给日本，直至</a:t>
            </a:r>
            <a:r>
              <a:t>1971</a:t>
            </a:r>
            <a:r>
              <a:t>年佐藤荣作内阁，通过与美国方面协商达成了返还协议。但在冲绳境内仍有很多美国的军用设施，这些设施中一部分将在日本接管行政权后撤去，但是大部分基地予以保留。撤去的设施返还给当地居民所需的土地复原费应该有美方承担，在美日公开的协定中也是这样规定的，但实际上这部分花费是由日本方面承担，这是为了要回冲绳而向美国做的妥协，不过并没有对日本国内公布。</a:t>
            </a:r>
          </a:p>
        </p:txBody>
      </p:sp>
      <p:sp>
        <p:nvSpPr>
          <p:cNvPr id="363" name="西山記者事件"/>
          <p:cNvSpPr txBox="1"/>
          <p:nvPr/>
        </p:nvSpPr>
        <p:spPr>
          <a:xfrm>
            <a:off x="675234" y="734655"/>
            <a:ext cx="307594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600">
                <a:solidFill>
                  <a:srgbClr val="FFFFFF"/>
                </a:solidFill>
                <a:latin typeface="游明朝体 デミボールド"/>
                <a:ea typeface="游明朝体 デミボールド"/>
                <a:cs typeface="游明朝体 デミボールド"/>
                <a:sym typeface="游明朝体 デミボールド"/>
              </a:defRPr>
            </a:lvl1pPr>
          </a:lstStyle>
          <a:p>
            <a:pPr/>
            <a:r>
              <a:t>西山記者事件</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65" name="轻点两下来编辑"/>
          <p:cNvSpPr txBox="1"/>
          <p:nvPr>
            <p:ph type="title"/>
          </p:nvPr>
        </p:nvSpPr>
        <p:spPr>
          <a:xfrm>
            <a:off x="838200" y="398283"/>
            <a:ext cx="10515600" cy="1325564"/>
          </a:xfrm>
          <a:prstGeom prst="rect">
            <a:avLst/>
          </a:prstGeom>
        </p:spPr>
        <p:txBody>
          <a:bodyPr/>
          <a:lstStyle/>
          <a:p>
            <a:pPr/>
          </a:p>
        </p:txBody>
      </p:sp>
      <p:sp>
        <p:nvSpPr>
          <p:cNvPr id="36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67" name="社会的責任理論＝「積極的自由」…"/>
          <p:cNvSpPr txBox="1"/>
          <p:nvPr>
            <p:ph type="body" idx="1"/>
          </p:nvPr>
        </p:nvSpPr>
        <p:spPr>
          <a:xfrm>
            <a:off x="838200" y="1626542"/>
            <a:ext cx="10515600" cy="4550421"/>
          </a:xfrm>
          <a:prstGeom prst="rect">
            <a:avLst/>
          </a:prstGeom>
        </p:spPr>
        <p:txBody>
          <a:bodyPr/>
          <a:lstStyle/>
          <a:p>
            <a:pPr marL="212597" indent="-212597" defTabSz="850391">
              <a:spcBef>
                <a:spcPts val="900"/>
              </a:spcBef>
              <a:defRPr sz="2604"/>
            </a:pPr>
            <a:r>
              <a:t>社会的責任理論＝「</a:t>
            </a:r>
            <a:r>
              <a:rPr>
                <a:solidFill>
                  <a:schemeClr val="accent2"/>
                </a:solidFill>
              </a:rPr>
              <a:t>積極的自由</a:t>
            </a:r>
            <a:r>
              <a:t>」</a:t>
            </a:r>
          </a:p>
          <a:p>
            <a:pPr marL="212597" indent="-212597" defTabSz="850391">
              <a:spcBef>
                <a:spcPts val="900"/>
              </a:spcBef>
              <a:defRPr sz="2604"/>
            </a:pPr>
            <a:r>
              <a:t>自由主義理論が国家政府などの外部制約からの自由という「消極的自由」論を基盤としていたのに対し、社会的責任理論ではある望ましい目的を達成するのに必要な道具を要求する「積極的自由」論が採用されたのである</a:t>
            </a:r>
          </a:p>
          <a:p>
            <a:pPr marL="212597" indent="-212597" defTabSz="850391">
              <a:spcBef>
                <a:spcPts val="900"/>
              </a:spcBef>
              <a:defRPr sz="2604"/>
            </a:pPr>
            <a:r>
              <a:t>两种自由</a:t>
            </a:r>
          </a:p>
          <a:p>
            <a:pPr marL="212597" indent="-212597" defTabSz="850391">
              <a:spcBef>
                <a:spcPts val="900"/>
              </a:spcBef>
              <a:defRPr sz="2604"/>
            </a:pPr>
            <a:r>
              <a:t>一种是</a:t>
            </a:r>
            <a:r>
              <a:t>“</a:t>
            </a:r>
            <a:r>
              <a:t>免于</a:t>
            </a:r>
            <a:r>
              <a:t>……</a:t>
            </a:r>
            <a:r>
              <a:t>控制或限制的自由</a:t>
            </a:r>
            <a:r>
              <a:t>”</a:t>
            </a:r>
            <a:r>
              <a:t>（</a:t>
            </a:r>
            <a:r>
              <a:t>free from</a:t>
            </a:r>
            <a:r>
              <a:t>）也叫做消极的自由，另一种是</a:t>
            </a:r>
            <a:r>
              <a:t>“</a:t>
            </a:r>
            <a:r>
              <a:t>具有行动所必需的条件和设备</a:t>
            </a:r>
            <a:r>
              <a:t>”</a:t>
            </a:r>
            <a:r>
              <a:t>，即</a:t>
            </a:r>
            <a:r>
              <a:t>“</a:t>
            </a:r>
            <a:r>
              <a:t>有做</a:t>
            </a:r>
            <a:r>
              <a:t>……</a:t>
            </a:r>
            <a:r>
              <a:t>的自由</a:t>
            </a:r>
            <a:r>
              <a:t>” </a:t>
            </a:r>
            <a:r>
              <a:t>（</a:t>
            </a:r>
            <a:r>
              <a:t>free to</a:t>
            </a:r>
            <a:r>
              <a:t>）也被称为积极的自由。后一种才是现代社会中所需要的自由。</a:t>
            </a:r>
          </a:p>
        </p:txBody>
      </p:sp>
      <p:sp>
        <p:nvSpPr>
          <p:cNvPr id="368" name="社会的責任理論"/>
          <p:cNvSpPr txBox="1"/>
          <p:nvPr/>
        </p:nvSpPr>
        <p:spPr>
          <a:xfrm>
            <a:off x="675234" y="734655"/>
            <a:ext cx="28219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社会的責任理論</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70" name="轻点两下来编辑"/>
          <p:cNvSpPr txBox="1"/>
          <p:nvPr>
            <p:ph type="title"/>
          </p:nvPr>
        </p:nvSpPr>
        <p:spPr>
          <a:xfrm>
            <a:off x="838200" y="398283"/>
            <a:ext cx="10515600" cy="1325564"/>
          </a:xfrm>
          <a:prstGeom prst="rect">
            <a:avLst/>
          </a:prstGeom>
        </p:spPr>
        <p:txBody>
          <a:bodyPr/>
          <a:lstStyle/>
          <a:p>
            <a:pPr/>
          </a:p>
        </p:txBody>
      </p:sp>
      <p:sp>
        <p:nvSpPr>
          <p:cNvPr id="37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72" name="自由主義理論がマス・メディア活動に対する政府の関与について否定的な評価を下していたのに対し、社会的責任理論はマス・メディア活動に関与することの重要性を認めている。…"/>
          <p:cNvSpPr txBox="1"/>
          <p:nvPr>
            <p:ph type="body" idx="1"/>
          </p:nvPr>
        </p:nvSpPr>
        <p:spPr>
          <a:xfrm>
            <a:off x="838200" y="1492795"/>
            <a:ext cx="10515600" cy="4595268"/>
          </a:xfrm>
          <a:prstGeom prst="rect">
            <a:avLst/>
          </a:prstGeom>
        </p:spPr>
        <p:txBody>
          <a:bodyPr/>
          <a:lstStyle/>
          <a:p>
            <a:pPr marL="194310" indent="-194310" defTabSz="777240">
              <a:spcBef>
                <a:spcPts val="800"/>
              </a:spcBef>
              <a:defRPr sz="2380"/>
            </a:pPr>
            <a:r>
              <a:t>自由主義理論がマス・メディア活動に対する政府の関与について否定的な評価を下していたのに対し、社会的責任理論はマス・メディア活動に関与することの重要性を認めている。</a:t>
            </a:r>
          </a:p>
          <a:p>
            <a:pPr marL="194310" indent="-194310" defTabSz="777240">
              <a:spcBef>
                <a:spcPts val="800"/>
              </a:spcBef>
              <a:defRPr sz="2380"/>
            </a:pPr>
            <a:r>
              <a:t>「社会的責任理論」は、政治制度への奉仕や公衆の啓発、そして個人の自由の擁護といった役割をマス・メディアに認める点では自由主義理論と共通する。</a:t>
            </a:r>
          </a:p>
          <a:p>
            <a:pPr marL="194310" indent="-194310" defTabSz="777240">
              <a:spcBef>
                <a:spcPts val="800"/>
              </a:spcBef>
              <a:defRPr sz="2380"/>
            </a:pPr>
            <a:r>
              <a:t>ただし、近代社会ではマス・メディアはそうした役割を十分果たしてこなかったと考える。社会的責任理論の見解を体系化して提示したのが、「自由で責任のあるプレス」である。そこでは、「我々は、マス・コミュニケーションの機関が情報と討論の共同伝達機関であるという責任を受け入れることを勧告する」と明確に述べられている。</a:t>
            </a:r>
          </a:p>
        </p:txBody>
      </p:sp>
      <p:sp>
        <p:nvSpPr>
          <p:cNvPr id="373" name="社会的責任理論"/>
          <p:cNvSpPr txBox="1"/>
          <p:nvPr/>
        </p:nvSpPr>
        <p:spPr>
          <a:xfrm>
            <a:off x="675234" y="734655"/>
            <a:ext cx="28219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社会的責任理論</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75" name="轻点两下来编辑"/>
          <p:cNvSpPr txBox="1"/>
          <p:nvPr>
            <p:ph type="title"/>
          </p:nvPr>
        </p:nvSpPr>
        <p:spPr>
          <a:xfrm>
            <a:off x="838200" y="398283"/>
            <a:ext cx="10515600" cy="1325564"/>
          </a:xfrm>
          <a:prstGeom prst="rect">
            <a:avLst/>
          </a:prstGeom>
        </p:spPr>
        <p:txBody>
          <a:bodyPr/>
          <a:lstStyle/>
          <a:p>
            <a:pPr/>
          </a:p>
        </p:txBody>
      </p:sp>
      <p:sp>
        <p:nvSpPr>
          <p:cNvPr id="37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77" name="社会的責任理論はマス・メディアに対し、次のような行動をとることを要請している…"/>
          <p:cNvSpPr txBox="1"/>
          <p:nvPr>
            <p:ph type="body" idx="1"/>
          </p:nvPr>
        </p:nvSpPr>
        <p:spPr>
          <a:xfrm>
            <a:off x="787400" y="1497707"/>
            <a:ext cx="11113344" cy="4603056"/>
          </a:xfrm>
          <a:prstGeom prst="rect">
            <a:avLst/>
          </a:prstGeom>
        </p:spPr>
        <p:txBody>
          <a:bodyPr/>
          <a:lstStyle/>
          <a:p>
            <a:pPr marL="192023" indent="-192023" defTabSz="768095">
              <a:lnSpc>
                <a:spcPct val="81000"/>
              </a:lnSpc>
              <a:spcBef>
                <a:spcPts val="800"/>
              </a:spcBef>
              <a:defRPr sz="2351"/>
            </a:pPr>
            <a:r>
              <a:t>社会的責任理論はマス・メディアに対し、次のような行動をとることを要請している</a:t>
            </a:r>
          </a:p>
          <a:p>
            <a:pPr marL="192023" indent="-192023" defTabSz="768095">
              <a:lnSpc>
                <a:spcPct val="81000"/>
              </a:lnSpc>
              <a:spcBef>
                <a:spcPts val="800"/>
              </a:spcBef>
              <a:defRPr sz="2351"/>
            </a:pPr>
            <a:r>
              <a:t>①その日の出来事についての、真実で、総合で、理知的な記事を、それらの出来事の意味が分かるような文脈のなかで報道すること。これには、事実と意見を分離すること、そして事実についての真実を報道することという要請が含まれる。</a:t>
            </a:r>
          </a:p>
          <a:p>
            <a:pPr marL="192023" indent="-192023" defTabSz="768095">
              <a:lnSpc>
                <a:spcPct val="81000"/>
              </a:lnSpc>
              <a:spcBef>
                <a:spcPts val="800"/>
              </a:spcBef>
              <a:defRPr sz="2351"/>
            </a:pPr>
            <a:r>
              <a:t>②</a:t>
            </a:r>
            <a:r>
              <a:t>説明と批判の交流の場として奉仕すること。すなわち、自らの意見と反対の意見も伝達すべきということ。</a:t>
            </a:r>
            <a:r>
              <a:rPr>
                <a:solidFill>
                  <a:schemeClr val="accent2"/>
                </a:solidFill>
              </a:rPr>
              <a:t>フォーラム機能＝掲示板機能</a:t>
            </a:r>
            <a:endParaRPr>
              <a:solidFill>
                <a:schemeClr val="accent2"/>
              </a:solidFill>
            </a:endParaRPr>
          </a:p>
          <a:p>
            <a:pPr marL="192023" indent="-192023" defTabSz="768095">
              <a:lnSpc>
                <a:spcPct val="81000"/>
              </a:lnSpc>
              <a:spcBef>
                <a:spcPts val="800"/>
              </a:spcBef>
              <a:defRPr sz="2351"/>
            </a:pPr>
            <a:r>
              <a:t>③</a:t>
            </a:r>
            <a:r>
              <a:t>社会を構成している各集団の代表像を映し出すこと。これには、例えばステレオタイプにもとづくエスニック集団の描写をさけるという意味も含まれる。</a:t>
            </a:r>
          </a:p>
          <a:p>
            <a:pPr marL="192023" indent="-192023" defTabSz="768095">
              <a:lnSpc>
                <a:spcPct val="81000"/>
              </a:lnSpc>
              <a:spcBef>
                <a:spcPts val="800"/>
              </a:spcBef>
              <a:defRPr sz="2351"/>
            </a:pPr>
            <a:r>
              <a:t>④</a:t>
            </a:r>
            <a:r>
              <a:t>社会の目標や価値を提出し、かつ明らかにする責任を負うべき。</a:t>
            </a:r>
          </a:p>
          <a:p>
            <a:pPr marL="192023" indent="-192023" defTabSz="768095">
              <a:lnSpc>
                <a:spcPct val="81000"/>
              </a:lnSpc>
              <a:spcBef>
                <a:spcPts val="800"/>
              </a:spcBef>
              <a:defRPr sz="2351"/>
            </a:pPr>
            <a:r>
              <a:t>⑤</a:t>
            </a:r>
            <a:r>
              <a:t>現在の情報に接近する十分な機会を提供すること。</a:t>
            </a:r>
          </a:p>
        </p:txBody>
      </p:sp>
      <p:sp>
        <p:nvSpPr>
          <p:cNvPr id="378" name="社会的責任理論"/>
          <p:cNvSpPr txBox="1"/>
          <p:nvPr/>
        </p:nvSpPr>
        <p:spPr>
          <a:xfrm>
            <a:off x="675234" y="734655"/>
            <a:ext cx="28219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社会的責任理論</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80" name="轻点两下来编辑"/>
          <p:cNvSpPr txBox="1"/>
          <p:nvPr>
            <p:ph type="title"/>
          </p:nvPr>
        </p:nvSpPr>
        <p:spPr>
          <a:xfrm>
            <a:off x="838200" y="398283"/>
            <a:ext cx="10515600" cy="1325564"/>
          </a:xfrm>
          <a:prstGeom prst="rect">
            <a:avLst/>
          </a:prstGeom>
        </p:spPr>
        <p:txBody>
          <a:bodyPr/>
          <a:lstStyle/>
          <a:p>
            <a:pPr/>
          </a:p>
        </p:txBody>
      </p:sp>
      <p:sp>
        <p:nvSpPr>
          <p:cNvPr id="38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82" name="Point：…"/>
          <p:cNvSpPr txBox="1"/>
          <p:nvPr>
            <p:ph type="body" idx="1"/>
          </p:nvPr>
        </p:nvSpPr>
        <p:spPr>
          <a:xfrm>
            <a:off x="736600" y="1546225"/>
            <a:ext cx="11094840" cy="4351338"/>
          </a:xfrm>
          <a:prstGeom prst="rect">
            <a:avLst/>
          </a:prstGeom>
        </p:spPr>
        <p:txBody>
          <a:bodyPr/>
          <a:lstStyle/>
          <a:p>
            <a:pPr marL="219455" indent="-219455" defTabSz="877823">
              <a:spcBef>
                <a:spcPts val="900"/>
              </a:spcBef>
              <a:defRPr sz="2688"/>
            </a:pPr>
            <a:r>
              <a:t>Point</a:t>
            </a:r>
            <a:r>
              <a:t>：</a:t>
            </a:r>
          </a:p>
          <a:p>
            <a:pPr marL="219455" indent="-219455" defTabSz="877823">
              <a:spcBef>
                <a:spcPts val="900"/>
              </a:spcBef>
              <a:defRPr sz="2688"/>
            </a:pPr>
            <a:r>
              <a:t>社会责任论并没有抛弃自由主义报刊理论，社会责任论的基础仍旧是自由主义报刊理论，只不过对自由主义报刊理论作某些修正、修补。</a:t>
            </a:r>
          </a:p>
          <a:p>
            <a:pPr marL="219455" indent="-219455" defTabSz="877823">
              <a:spcBef>
                <a:spcPts val="900"/>
              </a:spcBef>
              <a:defRPr sz="2688"/>
            </a:pPr>
            <a:r>
              <a:t>社会责任论对报刊的五项基本要求</a:t>
            </a:r>
            <a:br/>
            <a:r>
              <a:t>1</a:t>
            </a:r>
            <a:r>
              <a:t>，就当日事件在赋予其意义的情景中的真实、全面和智慧的报道</a:t>
            </a:r>
            <a:br/>
            <a:r>
              <a:t>2</a:t>
            </a:r>
            <a:r>
              <a:t>，交换评论和批评的论坛</a:t>
            </a:r>
            <a:br/>
            <a:r>
              <a:t>3</a:t>
            </a:r>
            <a:r>
              <a:t>，供社会各群体互相传递意见与态度的工具</a:t>
            </a:r>
            <a:br/>
            <a:r>
              <a:t>4</a:t>
            </a:r>
            <a:r>
              <a:t>，呈现与阐明社会目标与价值观的方法</a:t>
            </a:r>
            <a:br/>
            <a:r>
              <a:t>5</a:t>
            </a:r>
            <a:r>
              <a:t>，将新闻界提供的信息流、思想流和感情流送达每一个社会成员的途径</a:t>
            </a:r>
          </a:p>
        </p:txBody>
      </p:sp>
      <p:sp>
        <p:nvSpPr>
          <p:cNvPr id="383" name="社会的責任理論"/>
          <p:cNvSpPr txBox="1"/>
          <p:nvPr/>
        </p:nvSpPr>
        <p:spPr>
          <a:xfrm>
            <a:off x="675234" y="734655"/>
            <a:ext cx="28219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社会的責任理論</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85" name="轻点两下来编辑"/>
          <p:cNvSpPr txBox="1"/>
          <p:nvPr>
            <p:ph type="title"/>
          </p:nvPr>
        </p:nvSpPr>
        <p:spPr>
          <a:xfrm>
            <a:off x="838200" y="398283"/>
            <a:ext cx="10515600" cy="1325564"/>
          </a:xfrm>
          <a:prstGeom prst="rect">
            <a:avLst/>
          </a:prstGeom>
        </p:spPr>
        <p:txBody>
          <a:bodyPr/>
          <a:lstStyle/>
          <a:p>
            <a:pPr/>
          </a:p>
        </p:txBody>
      </p:sp>
      <p:sp>
        <p:nvSpPr>
          <p:cNvPr id="38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87" name="マス・メディアは国家を支持する義務を負い、国家の目的達成を助けることがマス・メディア自身の目的達成とされていた。…"/>
          <p:cNvSpPr txBox="1"/>
          <p:nvPr>
            <p:ph type="body" idx="1"/>
          </p:nvPr>
        </p:nvSpPr>
        <p:spPr>
          <a:xfrm>
            <a:off x="838200" y="1660525"/>
            <a:ext cx="10962432" cy="4351338"/>
          </a:xfrm>
          <a:prstGeom prst="rect">
            <a:avLst/>
          </a:prstGeom>
        </p:spPr>
        <p:txBody>
          <a:bodyPr/>
          <a:lstStyle/>
          <a:p>
            <a:pPr/>
            <a:r>
              <a:t>マス・メディアは国家を支持する義務を負い、国家の目的達成を助けることがマス・メディア自身の目的達成とされていた。</a:t>
            </a:r>
          </a:p>
          <a:p>
            <a:pPr/>
            <a:r>
              <a:t>この点では、この理論と権威主義理論との間に共通性を見いだすことも出来る。</a:t>
            </a:r>
          </a:p>
          <a:p>
            <a:pPr/>
            <a:r>
              <a:t>しかし、ソビエト＝全体（共産）主義理論では、煽動手段としてマス・メディアの積極的活用が重視されていたこと、また多くの場合マス・メディアが国有化されていることが、権威主義理論とは異なる点としてあげられている。</a:t>
            </a:r>
          </a:p>
        </p:txBody>
      </p:sp>
      <p:sp>
        <p:nvSpPr>
          <p:cNvPr id="388" name="全体（共産）主義理論"/>
          <p:cNvSpPr txBox="1"/>
          <p:nvPr/>
        </p:nvSpPr>
        <p:spPr>
          <a:xfrm>
            <a:off x="675234" y="734655"/>
            <a:ext cx="3888741" cy="16967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pPr>
            <a:r>
              <a:t>全体（共産）主義理論</a:t>
            </a:r>
          </a:p>
          <a:p>
            <a: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90" name="轻点两下来编辑"/>
          <p:cNvSpPr txBox="1"/>
          <p:nvPr>
            <p:ph type="title"/>
          </p:nvPr>
        </p:nvSpPr>
        <p:spPr>
          <a:xfrm>
            <a:off x="838200" y="398283"/>
            <a:ext cx="10515600" cy="1325564"/>
          </a:xfrm>
          <a:prstGeom prst="rect">
            <a:avLst/>
          </a:prstGeom>
        </p:spPr>
        <p:txBody>
          <a:bodyPr/>
          <a:lstStyle/>
          <a:p>
            <a:pPr/>
          </a:p>
        </p:txBody>
      </p:sp>
      <p:sp>
        <p:nvSpPr>
          <p:cNvPr id="391"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92" name="発展途上国を対象に構築された理論（１９世紀８０年代）…"/>
          <p:cNvSpPr txBox="1"/>
          <p:nvPr>
            <p:ph type="body" idx="1"/>
          </p:nvPr>
        </p:nvSpPr>
        <p:spPr>
          <a:xfrm>
            <a:off x="720898" y="1427619"/>
            <a:ext cx="10750204" cy="4492329"/>
          </a:xfrm>
          <a:prstGeom prst="rect">
            <a:avLst/>
          </a:prstGeom>
        </p:spPr>
        <p:txBody>
          <a:bodyPr/>
          <a:lstStyle/>
          <a:p>
            <a:pPr marL="194310" indent="-194310" defTabSz="777240">
              <a:spcBef>
                <a:spcPts val="800"/>
              </a:spcBef>
              <a:defRPr sz="2380"/>
            </a:pPr>
            <a:r>
              <a:t>発展途上国を対象に構築された理論（１９世紀８０年代）</a:t>
            </a:r>
          </a:p>
          <a:p>
            <a:pPr marL="194310" indent="-194310" defTabSz="777240">
              <a:spcBef>
                <a:spcPts val="800"/>
              </a:spcBef>
              <a:defRPr sz="2380"/>
            </a:pPr>
            <a:r>
              <a:t>マス・メディアの自由よりも、国家の発展、</a:t>
            </a:r>
            <a:r>
              <a:rPr>
                <a:solidFill>
                  <a:schemeClr val="accent2"/>
                </a:solidFill>
              </a:rPr>
              <a:t>文化・情報分野での自律性</a:t>
            </a:r>
            <a:r>
              <a:t>の追求という目標の達成が優先される。従って、その実現過程における政府によるメディア規制が正当化され、その結果、ジャーナリズムの自由も制限されることになる。</a:t>
            </a:r>
          </a:p>
          <a:p>
            <a:pPr marL="194310" indent="-194310" defTabSz="777240">
              <a:spcBef>
                <a:spcPts val="800"/>
              </a:spcBef>
              <a:defRPr sz="2380"/>
            </a:pPr>
            <a:r>
              <a:t>発展のためのメディア理論は、近年のメディア・コミュニケーション状況を踏まえ、国内におけるメディアの自由の問題に限定しない点に特徴がある。すなわち、グローバリゼーションが進展し、グローバル・コミュニケーションが発達した現代社会では、マス・メディアの自由の問題は、発展途上国に取っては他国からの、特にアメリカを中心とする先進産業諸国からの情報流入の問題が重視されてきた。</a:t>
            </a:r>
          </a:p>
        </p:txBody>
      </p:sp>
      <p:sp>
        <p:nvSpPr>
          <p:cNvPr id="393" name="発展のためのメディア理論"/>
          <p:cNvSpPr txBox="1"/>
          <p:nvPr/>
        </p:nvSpPr>
        <p:spPr>
          <a:xfrm>
            <a:off x="675234" y="734655"/>
            <a:ext cx="3990341" cy="7734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400">
                <a:solidFill>
                  <a:srgbClr val="FFFFFF"/>
                </a:solidFill>
              </a:defRPr>
            </a:lvl1pPr>
          </a:lstStyle>
          <a:p>
            <a:pPr/>
            <a:r>
              <a:t>発展のためのメディア理論</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395" name="轻点两下来编辑"/>
          <p:cNvSpPr txBox="1"/>
          <p:nvPr>
            <p:ph type="title"/>
          </p:nvPr>
        </p:nvSpPr>
        <p:spPr>
          <a:xfrm>
            <a:off x="838200" y="398283"/>
            <a:ext cx="10515600" cy="1325564"/>
          </a:xfrm>
          <a:prstGeom prst="rect">
            <a:avLst/>
          </a:prstGeom>
        </p:spPr>
        <p:txBody>
          <a:bodyPr/>
          <a:lstStyle/>
          <a:p>
            <a:pPr/>
          </a:p>
        </p:txBody>
      </p:sp>
      <p:sp>
        <p:nvSpPr>
          <p:cNvPr id="396"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397" name="核心：文化帝国主義、つまり文化やマス・メディアの分野で起こっている帝国主義的支配について考察しようとするものである。「先進国の文化、特に資本主義の象徴であるアメリカ文化の流入によって、主に発展途上国の地域文化、伝統文化が破壊されたり、あるいは文化的自律性、独立性が奪われたり、また文化的に支配されたりする可能性、さらにその推進役としての多国籍企業とマス・メディアによる経済的、文化的支配の過程」である。…"/>
          <p:cNvSpPr txBox="1"/>
          <p:nvPr>
            <p:ph type="body" idx="1"/>
          </p:nvPr>
        </p:nvSpPr>
        <p:spPr>
          <a:xfrm>
            <a:off x="698500" y="1501934"/>
            <a:ext cx="11038285" cy="4351339"/>
          </a:xfrm>
          <a:prstGeom prst="rect">
            <a:avLst/>
          </a:prstGeom>
        </p:spPr>
        <p:txBody>
          <a:bodyPr/>
          <a:lstStyle/>
          <a:p>
            <a:pPr marL="203454" indent="-203454" defTabSz="813816">
              <a:lnSpc>
                <a:spcPct val="81000"/>
              </a:lnSpc>
              <a:spcBef>
                <a:spcPts val="800"/>
              </a:spcBef>
              <a:defRPr sz="2225"/>
            </a:pPr>
            <a:r>
              <a:rPr>
                <a:solidFill>
                  <a:schemeClr val="accent2"/>
                </a:solidFill>
              </a:rPr>
              <a:t>核心</a:t>
            </a:r>
            <a:r>
              <a:t>：文化帝国主義、つまり文化やマス・メディアの分野で起こっている帝国主義的支配について考察しようとするものである。「先進国の文化、特に資本主義の象徴であるアメリカ文化の流入によって、主に発展途上国の地域文化、伝統文化が破壊されたり、あるいは</a:t>
            </a:r>
            <a:r>
              <a:rPr>
                <a:solidFill>
                  <a:schemeClr val="accent2"/>
                </a:solidFill>
              </a:rPr>
              <a:t>文化的自律性、独立性</a:t>
            </a:r>
            <a:r>
              <a:t>が奪われたり、また文化的に支配されたりする可能性、さらにその推進役としての多国籍企業とマス・メディアによる経済的、文化的支配の過程」である。</a:t>
            </a:r>
            <a:r>
              <a:t> </a:t>
            </a:r>
          </a:p>
          <a:p>
            <a:pPr marL="203454" indent="-203454" defTabSz="813816">
              <a:lnSpc>
                <a:spcPct val="81000"/>
              </a:lnSpc>
              <a:spcBef>
                <a:spcPts val="800"/>
              </a:spcBef>
              <a:defRPr sz="2225"/>
            </a:pPr>
            <a:r>
              <a:rPr>
                <a:solidFill>
                  <a:schemeClr val="accent2"/>
                </a:solidFill>
              </a:rPr>
              <a:t>方法</a:t>
            </a:r>
            <a:r>
              <a:t>：一般に非軍事的な間接的な支配、特に文化やマス・メディアによる、あるいはそれらを通しての巧みなコントロール、操作、時には半強制的な押しつけや影響を指している。</a:t>
            </a:r>
          </a:p>
          <a:p>
            <a:pPr marL="203454" indent="-203454" defTabSz="813816">
              <a:lnSpc>
                <a:spcPct val="81000"/>
              </a:lnSpc>
              <a:spcBef>
                <a:spcPts val="800"/>
              </a:spcBef>
              <a:defRPr sz="2225"/>
            </a:pPr>
            <a:r>
              <a:rPr>
                <a:solidFill>
                  <a:schemeClr val="accent2"/>
                </a:solidFill>
              </a:rPr>
              <a:t>解説</a:t>
            </a:r>
            <a:r>
              <a:t>：グローバリゼーションとグローバルな資本主義の枠組みのなかで、その経済的・政治的なシステムの拡大と「文化」やコミュニケーションのギャップから派生する、様々な矛盾・軋轢（あつれき、摩擦）・衝突等を総合的に表すコンセプトである。</a:t>
            </a:r>
          </a:p>
        </p:txBody>
      </p:sp>
      <p:sp>
        <p:nvSpPr>
          <p:cNvPr id="398" name="文化帝国主義"/>
          <p:cNvSpPr txBox="1"/>
          <p:nvPr/>
        </p:nvSpPr>
        <p:spPr>
          <a:xfrm>
            <a:off x="675234" y="734655"/>
            <a:ext cx="24663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文化帝国主義</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00" name="三、ジャーナリズムの機能"/>
          <p:cNvSpPr txBox="1"/>
          <p:nvPr>
            <p:ph type="body" idx="1"/>
          </p:nvPr>
        </p:nvSpPr>
        <p:spPr>
          <a:xfrm>
            <a:off x="988409" y="2388910"/>
            <a:ext cx="10515601" cy="4351339"/>
          </a:xfrm>
          <a:prstGeom prst="rect">
            <a:avLst/>
          </a:prstGeom>
        </p:spPr>
        <p:txBody>
          <a:bodyPr/>
          <a:lstStyle>
            <a:lvl1pPr>
              <a:defRPr b="1" sz="4100"/>
            </a:lvl1pPr>
          </a:lstStyle>
          <a:p>
            <a:pPr/>
            <a:r>
              <a:t>三、ジャーナリズムの機能</a:t>
            </a:r>
          </a:p>
        </p:txBody>
      </p:sp>
      <p:sp>
        <p:nvSpPr>
          <p:cNvPr id="401" name="矩形"/>
          <p:cNvSpPr/>
          <p:nvPr/>
        </p:nvSpPr>
        <p:spPr>
          <a:xfrm>
            <a:off x="8720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02" name="流れ"/>
          <p:cNvSpPr txBox="1"/>
          <p:nvPr/>
        </p:nvSpPr>
        <p:spPr>
          <a:xfrm>
            <a:off x="668646" y="719106"/>
            <a:ext cx="1323341" cy="5930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900">
                <a:solidFill>
                  <a:srgbClr val="FFFFFF"/>
                </a:solidFill>
                <a:latin typeface="游明朝体 デミボールド"/>
                <a:ea typeface="游明朝体 デミボールド"/>
                <a:cs typeface="游明朝体 デミボールド"/>
                <a:sym typeface="游明朝体 デミボールド"/>
              </a:defRPr>
            </a:lvl1pPr>
          </a:lstStyle>
          <a:p>
            <a:pPr/>
            <a:r>
              <a:t>流れ</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04" name="轻点两下来编辑"/>
          <p:cNvSpPr txBox="1"/>
          <p:nvPr>
            <p:ph type="title"/>
          </p:nvPr>
        </p:nvSpPr>
        <p:spPr>
          <a:xfrm>
            <a:off x="838200" y="398283"/>
            <a:ext cx="10515600" cy="1325564"/>
          </a:xfrm>
          <a:prstGeom prst="rect">
            <a:avLst/>
          </a:prstGeom>
        </p:spPr>
        <p:txBody>
          <a:bodyPr/>
          <a:lstStyle/>
          <a:p>
            <a:pPr/>
          </a:p>
        </p:txBody>
      </p:sp>
      <p:sp>
        <p:nvSpPr>
          <p:cNvPr id="405"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06" name="定義：取材・報道活動を通じて、権力者が不当な行いをしていないかどうかを、主権者である市民にかわって行うこと…"/>
          <p:cNvSpPr txBox="1"/>
          <p:nvPr>
            <p:ph type="body" idx="1"/>
          </p:nvPr>
        </p:nvSpPr>
        <p:spPr>
          <a:prstGeom prst="rect">
            <a:avLst/>
          </a:prstGeom>
        </p:spPr>
        <p:txBody>
          <a:bodyPr/>
          <a:lstStyle/>
          <a:p>
            <a:pPr>
              <a:lnSpc>
                <a:spcPct val="100000"/>
              </a:lnSpc>
            </a:pPr>
            <a:r>
              <a:rPr>
                <a:solidFill>
                  <a:schemeClr val="accent2"/>
                </a:solidFill>
              </a:rPr>
              <a:t>定義</a:t>
            </a:r>
            <a:r>
              <a:t>：取材・報道活動を通じて、権力者が不当な行いをしていないかどうかを、主権者である市民にかわって行うこと</a:t>
            </a:r>
          </a:p>
          <a:p>
            <a:pPr>
              <a:lnSpc>
                <a:spcPct val="100000"/>
              </a:lnSpc>
            </a:pPr>
            <a:r>
              <a:t>ジャーナリズムは、政府・自治体・企業などのPR機関であってはならず、市民の視点を踏まえて独自の立場から取材・報道・論評を行うべきである。</a:t>
            </a:r>
          </a:p>
          <a:p>
            <a:pPr>
              <a:lnSpc>
                <a:spcPct val="100000"/>
              </a:lnSpc>
            </a:pPr>
            <a:r>
              <a:t>ジャーナリズム＝編集・報道機能＋論評機能＋番犬機能（watch dog）</a:t>
            </a:r>
          </a:p>
        </p:txBody>
      </p:sp>
      <p:sp>
        <p:nvSpPr>
          <p:cNvPr id="407" name="番犬機能"/>
          <p:cNvSpPr txBox="1"/>
          <p:nvPr/>
        </p:nvSpPr>
        <p:spPr>
          <a:xfrm>
            <a:off x="675234" y="734655"/>
            <a:ext cx="17551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番犬機能</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84" name="轻点两下来编辑"/>
          <p:cNvSpPr txBox="1"/>
          <p:nvPr>
            <p:ph type="title"/>
          </p:nvPr>
        </p:nvSpPr>
        <p:spPr>
          <a:prstGeom prst="rect">
            <a:avLst/>
          </a:prstGeom>
        </p:spPr>
        <p:txBody>
          <a:bodyPr/>
          <a:lstStyle/>
          <a:p>
            <a:pPr/>
          </a:p>
        </p:txBody>
      </p:sp>
      <p:sp>
        <p:nvSpPr>
          <p:cNvPr id="185"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186" name="コミュニケーションの分類：…"/>
          <p:cNvSpPr txBox="1"/>
          <p:nvPr>
            <p:ph type="body" idx="1"/>
          </p:nvPr>
        </p:nvSpPr>
        <p:spPr>
          <a:xfrm>
            <a:off x="838200" y="1698010"/>
            <a:ext cx="10515600" cy="4351339"/>
          </a:xfrm>
          <a:prstGeom prst="rect">
            <a:avLst/>
          </a:prstGeom>
        </p:spPr>
        <p:txBody>
          <a:bodyPr/>
          <a:lstStyle/>
          <a:p>
            <a:pPr marL="203454" indent="-203454" defTabSz="813816">
              <a:spcBef>
                <a:spcPts val="800"/>
              </a:spcBef>
              <a:defRPr sz="2403"/>
            </a:pPr>
            <a:r>
              <a:t>コミュニケーションの分類：</a:t>
            </a:r>
          </a:p>
          <a:p>
            <a:pPr marL="203454" indent="-203454" defTabSz="813816">
              <a:spcBef>
                <a:spcPts val="800"/>
              </a:spcBef>
              <a:defRPr sz="2403"/>
            </a:pPr>
            <a:r>
              <a:t>自己内コミュニケーション</a:t>
            </a:r>
          </a:p>
          <a:p>
            <a:pPr marL="203454" indent="-203454" defTabSz="813816">
              <a:spcBef>
                <a:spcPts val="800"/>
              </a:spcBef>
              <a:defRPr sz="2403"/>
            </a:pPr>
            <a:r>
              <a:t>パーソナル・コミュニケーション</a:t>
            </a:r>
          </a:p>
          <a:p>
            <a:pPr marL="203454" indent="-203454" defTabSz="813816">
              <a:spcBef>
                <a:spcPts val="800"/>
              </a:spcBef>
              <a:defRPr sz="2403"/>
            </a:pPr>
            <a:r>
              <a:t>集団コミュニケーション</a:t>
            </a:r>
          </a:p>
          <a:p>
            <a:pPr marL="203454" indent="-203454" defTabSz="813816">
              <a:spcBef>
                <a:spcPts val="800"/>
              </a:spcBef>
              <a:defRPr sz="2403"/>
            </a:pPr>
            <a:r>
              <a:t>組織コミュニケーションン</a:t>
            </a:r>
          </a:p>
          <a:p>
            <a:pPr marL="203454" indent="-203454" defTabSz="813816">
              <a:spcBef>
                <a:spcPts val="800"/>
              </a:spcBef>
              <a:defRPr sz="2403"/>
            </a:pPr>
            <a:r>
              <a:t>マス・コミュニケー ション</a:t>
            </a:r>
          </a:p>
          <a:p>
            <a:pPr marL="203454" indent="-203454" defTabSz="813816">
              <a:spcBef>
                <a:spcPts val="800"/>
              </a:spcBef>
              <a:defRPr sz="2403"/>
            </a:pPr>
          </a:p>
          <a:p>
            <a:pPr marL="203453" indent="-203453" defTabSz="813816">
              <a:spcBef>
                <a:spcPts val="800"/>
              </a:spcBef>
              <a:defRPr sz="2403"/>
            </a:pPr>
            <a:r>
              <a:t>マス・コミュニケーションとは、マス・メディアを通じて不特定多数の人々に情報を伝えることである。さまざまなコミュニケーションの一形態。</a:t>
            </a:r>
          </a:p>
        </p:txBody>
      </p:sp>
      <p:sp>
        <p:nvSpPr>
          <p:cNvPr id="187" name="復 習"/>
          <p:cNvSpPr txBox="1"/>
          <p:nvPr/>
        </p:nvSpPr>
        <p:spPr>
          <a:xfrm>
            <a:off x="1071949" y="668338"/>
            <a:ext cx="14376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復　習</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09" name="轻点两下来编辑"/>
          <p:cNvSpPr txBox="1"/>
          <p:nvPr>
            <p:ph type="title"/>
          </p:nvPr>
        </p:nvSpPr>
        <p:spPr>
          <a:xfrm>
            <a:off x="838200" y="398283"/>
            <a:ext cx="10515600" cy="1325564"/>
          </a:xfrm>
          <a:prstGeom prst="rect">
            <a:avLst/>
          </a:prstGeom>
        </p:spPr>
        <p:txBody>
          <a:bodyPr/>
          <a:lstStyle/>
          <a:p>
            <a:pPr/>
          </a:p>
        </p:txBody>
      </p:sp>
      <p:sp>
        <p:nvSpPr>
          <p:cNvPr id="410"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11" name="編集・報道機能＝人々の目や耳の代わりとなって、人々が知らなければならないこと、知りたいことを取捨選択(＝編集)して、正確に伝える…"/>
          <p:cNvSpPr txBox="1"/>
          <p:nvPr>
            <p:ph type="body" idx="1"/>
          </p:nvPr>
        </p:nvSpPr>
        <p:spPr>
          <a:prstGeom prst="rect">
            <a:avLst/>
          </a:prstGeom>
        </p:spPr>
        <p:txBody>
          <a:bodyPr/>
          <a:lstStyle/>
          <a:p>
            <a:pPr>
              <a:lnSpc>
                <a:spcPct val="120000"/>
              </a:lnSpc>
            </a:pPr>
            <a:r>
              <a:t>編集・報道機能＝人々の目や耳の代わりとなって、人々が知らなければならないこと、知りたいことを取捨選択(＝編集)して、正確に伝える </a:t>
            </a:r>
          </a:p>
          <a:p>
            <a:pPr>
              <a:lnSpc>
                <a:spcPct val="120000"/>
              </a:lnSpc>
            </a:pPr>
            <a:r>
              <a:t>論評機能＝複雑でわかりにくい出来事を、わかりやすく解説・評価するとともに、権力者の行いをチェックする</a:t>
            </a:r>
          </a:p>
          <a:p>
            <a:pPr>
              <a:lnSpc>
                <a:spcPct val="120000"/>
              </a:lnSpc>
            </a:pPr>
            <a:r>
              <a:t>第四</a:t>
            </a:r>
            <a:r>
              <a:t>権力とは、</a:t>
            </a:r>
            <a:r>
              <a:rPr>
                <a:solidFill>
                  <a:schemeClr val="accent2"/>
                </a:solidFill>
                <a:hlinkClick r:id="rId2" invalidUrl="" action="" tgtFrame="" tooltip="" history="1" highlightClick="0" endSnd="0"/>
              </a:rPr>
              <a:t>行政</a:t>
            </a:r>
            <a:r>
              <a:rPr>
                <a:solidFill>
                  <a:schemeClr val="accent2"/>
                </a:solidFill>
              </a:rPr>
              <a:t>・</a:t>
            </a:r>
            <a:r>
              <a:rPr>
                <a:solidFill>
                  <a:schemeClr val="accent2"/>
                </a:solidFill>
                <a:hlinkClick r:id="rId3" invalidUrl="" action="" tgtFrame="" tooltip="" history="1" highlightClick="0" endSnd="0"/>
              </a:rPr>
              <a:t>立法</a:t>
            </a:r>
            <a:r>
              <a:rPr>
                <a:solidFill>
                  <a:schemeClr val="accent2"/>
                </a:solidFill>
              </a:rPr>
              <a:t>・</a:t>
            </a:r>
            <a:r>
              <a:rPr>
                <a:solidFill>
                  <a:schemeClr val="accent2"/>
                </a:solidFill>
                <a:hlinkClick r:id="rId4" invalidUrl="" action="" tgtFrame="" tooltip="" history="1" highlightClick="0" endSnd="0"/>
              </a:rPr>
              <a:t>司法</a:t>
            </a:r>
            <a:r>
              <a:rPr>
                <a:solidFill>
                  <a:schemeClr val="accent2"/>
                </a:solidFill>
              </a:rPr>
              <a:t>・</a:t>
            </a:r>
            <a:r>
              <a:rPr>
                <a:solidFill>
                  <a:schemeClr val="accent2"/>
                </a:solidFill>
                <a:hlinkClick r:id="rId5" invalidUrl="" action="" tgtFrame="" tooltip="" history="1" highlightClick="0" endSnd="0"/>
              </a:rPr>
              <a:t>報道</a:t>
            </a:r>
          </a:p>
        </p:txBody>
      </p:sp>
      <p:sp>
        <p:nvSpPr>
          <p:cNvPr id="412" name="ジャーナリズムの機能"/>
          <p:cNvSpPr txBox="1"/>
          <p:nvPr/>
        </p:nvSpPr>
        <p:spPr>
          <a:xfrm>
            <a:off x="675234" y="734655"/>
            <a:ext cx="38887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ジャーナリズムの機能</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14" name="轻点两下来编辑"/>
          <p:cNvSpPr txBox="1"/>
          <p:nvPr>
            <p:ph type="title"/>
          </p:nvPr>
        </p:nvSpPr>
        <p:spPr>
          <a:xfrm>
            <a:off x="838200" y="398283"/>
            <a:ext cx="10515600" cy="1325564"/>
          </a:xfrm>
          <a:prstGeom prst="rect">
            <a:avLst/>
          </a:prstGeom>
        </p:spPr>
        <p:txBody>
          <a:bodyPr/>
          <a:lstStyle/>
          <a:p>
            <a:pPr/>
          </a:p>
        </p:txBody>
      </p:sp>
      <p:sp>
        <p:nvSpPr>
          <p:cNvPr id="415"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16" name="1972年の大統領選挙戦のさなかに当時のニクソン共和党政権の野党だった民主党本部があるウォーターゲート・ビル(ワシントンD.C.)に、何者かが盗聴器を仕掛けようと侵入し警備員に発見されて警察に逮捕されたことから始まった。…"/>
          <p:cNvSpPr txBox="1"/>
          <p:nvPr>
            <p:ph type="body" idx="1"/>
          </p:nvPr>
        </p:nvSpPr>
        <p:spPr>
          <a:xfrm>
            <a:off x="787400" y="1533525"/>
            <a:ext cx="11330980" cy="4311304"/>
          </a:xfrm>
          <a:prstGeom prst="rect">
            <a:avLst/>
          </a:prstGeom>
        </p:spPr>
        <p:txBody>
          <a:bodyPr/>
          <a:lstStyle/>
          <a:p>
            <a:pPr marL="116586" indent="-116586" defTabSz="466344">
              <a:lnSpc>
                <a:spcPct val="100000"/>
              </a:lnSpc>
              <a:spcBef>
                <a:spcPts val="500"/>
              </a:spcBef>
              <a:defRPr sz="1836"/>
            </a:pPr>
            <a:r>
              <a:t>1972</a:t>
            </a:r>
            <a:r>
              <a:t>年の大統領選挙戦のさなかに当時のニクソン共和党政権の野党だった民主党本部があるウォーターゲート・ビル(ワシントン</a:t>
            </a:r>
            <a:r>
              <a:t>D.C.</a:t>
            </a:r>
            <a:r>
              <a:t>)に、何者かが盗聴器を仕掛けようと侵入し警備員に発見されて警察に逮捕されたことから始まった。</a:t>
            </a:r>
          </a:p>
          <a:p>
            <a:pPr marL="116586" indent="-116586" defTabSz="466344">
              <a:lnSpc>
                <a:spcPct val="100000"/>
              </a:lnSpc>
              <a:spcBef>
                <a:spcPts val="500"/>
              </a:spcBef>
              <a:defRPr sz="1836"/>
            </a:pPr>
            <a:r>
              <a:t>犯人グループがニクソン大統領再選委員会の関係者であることが分かり、当初ニクソン大統領とホワイト ハウスのスタッフは「侵入事件と政権とは無関係」との立場を取ったが、ワシントン・ポストなどの取材から次第に政権内部がこの盗聴に深く関与していることが露見する。</a:t>
            </a:r>
          </a:p>
          <a:p>
            <a:pPr marL="116586" indent="-116586" defTabSz="466344">
              <a:lnSpc>
                <a:spcPct val="100000"/>
              </a:lnSpc>
              <a:spcBef>
                <a:spcPts val="500"/>
              </a:spcBef>
              <a:defRPr sz="1836"/>
            </a:pPr>
            <a:r>
              <a:t>さらに事件発覚時に捜査妨害ともみ消しにホワイトハウスが直接関わり、しかも大統領執務室での会話を録音したテープが存在することが上院調査特別委員会でわかった。このテープ提出の拒絶や、事件を調査するために設けられた特別検察官を解任する(そのため司法長官と次官が抗議辞任)など、明らかな司法妨害が政権よりなされた。</a:t>
            </a:r>
          </a:p>
          <a:p>
            <a:pPr marL="116586" indent="-116586" defTabSz="466344">
              <a:lnSpc>
                <a:spcPct val="100000"/>
              </a:lnSpc>
              <a:spcBef>
                <a:spcPts val="500"/>
              </a:spcBef>
              <a:defRPr sz="1836"/>
            </a:pPr>
            <a:r>
              <a:t>こうした不正なニクソン政権の動きに世論が猛反発し、やがて議会の大統領弾劾の動きに抗しきれなくなって合衆国史上初めて大統領が任期中に辞任に追い込まれ、</a:t>
            </a:r>
            <a:r>
              <a:t>2</a:t>
            </a:r>
            <a:r>
              <a:t>年</a:t>
            </a:r>
            <a:r>
              <a:t>2</a:t>
            </a:r>
            <a:r>
              <a:t>ヶ月に及んだ政治の混乱が終息した。 </a:t>
            </a:r>
          </a:p>
        </p:txBody>
      </p:sp>
      <p:sp>
        <p:nvSpPr>
          <p:cNvPr id="417" name="ウォーターゲート"/>
          <p:cNvSpPr txBox="1"/>
          <p:nvPr/>
        </p:nvSpPr>
        <p:spPr>
          <a:xfrm>
            <a:off x="675234" y="734655"/>
            <a:ext cx="3173985"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ウォーターゲート</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19" name="轻点两下来编辑"/>
          <p:cNvSpPr txBox="1"/>
          <p:nvPr>
            <p:ph type="title"/>
          </p:nvPr>
        </p:nvSpPr>
        <p:spPr>
          <a:xfrm>
            <a:off x="838200" y="398283"/>
            <a:ext cx="10515600" cy="1325564"/>
          </a:xfrm>
          <a:prstGeom prst="rect">
            <a:avLst/>
          </a:prstGeom>
        </p:spPr>
        <p:txBody>
          <a:bodyPr/>
          <a:lstStyle/>
          <a:p>
            <a:pPr/>
          </a:p>
        </p:txBody>
      </p:sp>
      <p:sp>
        <p:nvSpPr>
          <p:cNvPr id="420"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21" name="ラップドックとは、飼い主のひざの上に乗る小型犬のように、公権力の言いなりになるという意味…"/>
          <p:cNvSpPr txBox="1"/>
          <p:nvPr>
            <p:ph type="body" idx="1"/>
          </p:nvPr>
        </p:nvSpPr>
        <p:spPr>
          <a:prstGeom prst="rect">
            <a:avLst/>
          </a:prstGeom>
        </p:spPr>
        <p:txBody>
          <a:bodyPr/>
          <a:lstStyle/>
          <a:p>
            <a:pPr>
              <a:lnSpc>
                <a:spcPct val="100000"/>
              </a:lnSpc>
            </a:pPr>
            <a:r>
              <a:t>ラップドックとは、飼い主のひざの上に乗る小型犬のように、公権力の言いなりになるという意味</a:t>
            </a:r>
          </a:p>
          <a:p>
            <a:pPr>
              <a:lnSpc>
                <a:spcPct val="100000"/>
              </a:lnSpc>
            </a:pPr>
          </a:p>
          <a:p>
            <a:pPr>
              <a:lnSpc>
                <a:spcPct val="100000"/>
              </a:lnSpc>
            </a:pPr>
            <a:r>
              <a:t>実際に、新聞、テレビが報じている情報の大半が政府機関などが「記者クラブ」で発表したものであり、発表するにあたり、報道してよい日時まで指定されていることが多く、メディアの側は「縛り」を忠実に守っているという。</a:t>
            </a:r>
          </a:p>
        </p:txBody>
      </p:sp>
      <p:sp>
        <p:nvSpPr>
          <p:cNvPr id="422" name="ラップドック"/>
          <p:cNvSpPr txBox="1"/>
          <p:nvPr/>
        </p:nvSpPr>
        <p:spPr>
          <a:xfrm>
            <a:off x="675234" y="734655"/>
            <a:ext cx="2466341" cy="9448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ラップドック</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24" name="轻点两下来编辑"/>
          <p:cNvSpPr txBox="1"/>
          <p:nvPr>
            <p:ph type="title"/>
          </p:nvPr>
        </p:nvSpPr>
        <p:spPr>
          <a:xfrm>
            <a:off x="838200" y="334783"/>
            <a:ext cx="10515600" cy="1325564"/>
          </a:xfrm>
          <a:prstGeom prst="rect">
            <a:avLst/>
          </a:prstGeom>
        </p:spPr>
        <p:txBody>
          <a:bodyPr/>
          <a:lstStyle/>
          <a:p>
            <a:pPr/>
          </a:p>
        </p:txBody>
      </p:sp>
      <p:sp>
        <p:nvSpPr>
          <p:cNvPr id="425" name="矩形"/>
          <p:cNvSpPr/>
          <p:nvPr/>
        </p:nvSpPr>
        <p:spPr>
          <a:xfrm>
            <a:off x="838200" y="3347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26" name="近代ジャーナリズムが出現してから、ジャーナリズム・報道機関は政府を監視する「第四の権力」、また無冠の帝王だと呼ばれていることが周知の通りである。なぜなら、ジャーナリズムは政府行動を世間に伝え、政治行動も報道されることによって市民に観察・精査されるようになる。その意味においては、現代の各民主主義国家では、ジャーナリズムが政府・政権に対して批判的な立場をとることは 一般的である。それは、いわゆるジャーナリズムの「番犬機能」である。…"/>
          <p:cNvSpPr txBox="1"/>
          <p:nvPr>
            <p:ph type="body" idx="1"/>
          </p:nvPr>
        </p:nvSpPr>
        <p:spPr>
          <a:xfrm>
            <a:off x="711200" y="1423194"/>
            <a:ext cx="10990313" cy="4514306"/>
          </a:xfrm>
          <a:prstGeom prst="rect">
            <a:avLst/>
          </a:prstGeom>
        </p:spPr>
        <p:txBody>
          <a:bodyPr/>
          <a:lstStyle/>
          <a:p>
            <a:pPr marL="141731" indent="-141731" defTabSz="566927">
              <a:lnSpc>
                <a:spcPct val="100000"/>
              </a:lnSpc>
              <a:spcBef>
                <a:spcPts val="600"/>
              </a:spcBef>
              <a:defRPr sz="1736"/>
            </a:pPr>
            <a:r>
              <a:t>近代ジャーナリズムが出現してから、ジャーナリズム・報道機関は政府を監視する「第四の権力」、また無冠の帝王だと呼ばれていることが周知の通りである。なぜなら、ジャーナリズムは政府行動を世間に伝え、政治行動も報道されることによって市民に観察・精査されるようになる。その意味においては、現代の各民主主義国家では、ジャーナリズムが政府・政権に対して批判的な立場をとることは 一般的である。それは、いわゆるジャーナリズムの「番犬機能」である。</a:t>
            </a:r>
          </a:p>
          <a:p>
            <a:pPr marL="141731" indent="-141731" defTabSz="566927">
              <a:lnSpc>
                <a:spcPct val="100000"/>
              </a:lnSpc>
              <a:spcBef>
                <a:spcPts val="600"/>
              </a:spcBef>
              <a:defRPr sz="1736"/>
            </a:pPr>
          </a:p>
          <a:p>
            <a:pPr marL="141731" indent="-141731" defTabSz="566927">
              <a:lnSpc>
                <a:spcPct val="100000"/>
              </a:lnSpc>
              <a:spcBef>
                <a:spcPts val="600"/>
              </a:spcBef>
              <a:defRPr sz="1736"/>
            </a:pPr>
            <a:r>
              <a:t>とはいえ、ジャーナリズムが無意識に、あるいは故意的に、政府に順従的な存在になった事例を見出すことも難しくない。例えば、ニュース機関が無意識のうちに、政治家に使いこなされ、政治家の宣伝の場になってしまい、ポピュリズム政治を無意識のうちに助長した事例は、各国に見つかることができる。また、国益に関わる内容について、ニュース機関もやはりそ の国・社会における支配的価値観のもとに報道を行うため、 当然ながら、その社会の支配的価値観と相反するニュース素材を切り捨てる。さらに言うと、ニュース機関自体の経営方針などによって自主規制は、政府を批判するためのニュース素材になるものを見逃すことに導く可能性がある。 そのほか、政府の官報、広報、そして民主主義国家ではない社会での言論統制も、またジャーナリズムを「番犬」ではなく、「ラップドッグ」というような存在に変容させた。</a:t>
            </a:r>
          </a:p>
        </p:txBody>
      </p:sp>
      <p:sp>
        <p:nvSpPr>
          <p:cNvPr id="427" name="ジャーナリズムと政府の関係"/>
          <p:cNvSpPr txBox="1"/>
          <p:nvPr/>
        </p:nvSpPr>
        <p:spPr>
          <a:xfrm>
            <a:off x="675234" y="734655"/>
            <a:ext cx="3964941" cy="7620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200">
                <a:solidFill>
                  <a:srgbClr val="FFFFFF"/>
                </a:solidFill>
                <a:latin typeface="游明朝体 デミボールド"/>
                <a:ea typeface="游明朝体 デミボールド"/>
                <a:cs typeface="游明朝体 デミボールド"/>
                <a:sym typeface="游明朝体 デミボールド"/>
              </a:defRPr>
            </a:lvl1pPr>
          </a:lstStyle>
          <a:p>
            <a:pPr/>
            <a:r>
              <a:t>ジャーナリズムと政府の関係</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29" name="轻点两下来编辑"/>
          <p:cNvSpPr txBox="1"/>
          <p:nvPr>
            <p:ph type="title"/>
          </p:nvPr>
        </p:nvSpPr>
        <p:spPr>
          <a:xfrm>
            <a:off x="838200" y="334783"/>
            <a:ext cx="10515600" cy="1325564"/>
          </a:xfrm>
          <a:prstGeom prst="rect">
            <a:avLst/>
          </a:prstGeom>
        </p:spPr>
        <p:txBody>
          <a:bodyPr/>
          <a:lstStyle/>
          <a:p>
            <a:pPr/>
          </a:p>
        </p:txBody>
      </p:sp>
      <p:sp>
        <p:nvSpPr>
          <p:cNvPr id="430" name="矩形"/>
          <p:cNvSpPr/>
          <p:nvPr/>
        </p:nvSpPr>
        <p:spPr>
          <a:xfrm>
            <a:off x="838200" y="3347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31" name="ジャーナリズムが、政府批判を行った事例のなかで、 最も有名なのは、「ウォーターゲート」事件だと言えよう。 それは、1972年6月にワシントンD.C.の民主党本部 で起きた盗聴侵入事件に始まったアメリカの政治ス キャンダルのことである。戦後日本は、過去の戦争に対する反省、また戦中の新聞統制に対する警戒を原因にして、ジャーナリズムが政府に対して、批判的な立場をとることが多い。 しかし、その中からも上述した無意識、あるいは意図的的に政府に順従的な存在になった事例は数々ある。例えば、東"/>
          <p:cNvSpPr txBox="1"/>
          <p:nvPr>
            <p:ph type="body" idx="1"/>
          </p:nvPr>
        </p:nvSpPr>
        <p:spPr>
          <a:xfrm>
            <a:off x="711200" y="1423194"/>
            <a:ext cx="10990313" cy="4514306"/>
          </a:xfrm>
          <a:prstGeom prst="rect">
            <a:avLst/>
          </a:prstGeom>
        </p:spPr>
        <p:txBody>
          <a:bodyPr/>
          <a:lstStyle>
            <a:lvl1pPr marL="205739" indent="-205739" defTabSz="822959">
              <a:lnSpc>
                <a:spcPct val="100000"/>
              </a:lnSpc>
              <a:spcBef>
                <a:spcPts val="900"/>
              </a:spcBef>
              <a:defRPr sz="2520"/>
            </a:lvl1pPr>
          </a:lstStyle>
          <a:p>
            <a:pPr/>
            <a:r>
              <a:t>ジャーナリズムが、政府批判を行った事例のなかで、 最も有名なのは、「ウォーターゲート」事件だと言えよう。 それは、1972年6月にワシントンD.C.の民主党本部 で起きた盗聴侵入事件に始まったアメリカの政治ス キャンダルのことである。戦後日本は、過去の戦争に対する反省、また戦中の新聞統制に対する警戒を原因にして、ジャーナリズムが政府に対して、批判的な立場をとることが多い。 しかし、その中からも上述した無意識、あるいは意図的的に政府に順従的な存在になった事例は数々ある。例えば、東日本大震災・福島原子力発電所事故後の放射線汚染状況、霞が関でのデモを報道しないこと、新宿焼身自殺事件を報道しないことである。</a:t>
            </a:r>
          </a:p>
        </p:txBody>
      </p:sp>
      <p:sp>
        <p:nvSpPr>
          <p:cNvPr id="432" name="ジャーナリズムと政府の関係"/>
          <p:cNvSpPr txBox="1"/>
          <p:nvPr/>
        </p:nvSpPr>
        <p:spPr>
          <a:xfrm>
            <a:off x="675234" y="734655"/>
            <a:ext cx="3964941" cy="7620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200">
                <a:solidFill>
                  <a:srgbClr val="FFFFFF"/>
                </a:solidFill>
                <a:latin typeface="游明朝体 デミボールド"/>
                <a:ea typeface="游明朝体 デミボールド"/>
                <a:cs typeface="游明朝体 デミボールド"/>
                <a:sym typeface="游明朝体 デミボールド"/>
              </a:defRPr>
            </a:lvl1pPr>
          </a:lstStyle>
          <a:p>
            <a:pPr/>
            <a:r>
              <a:t>ジャーナリズムと政府の関係</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34" name="轻点两下来编辑"/>
          <p:cNvSpPr txBox="1"/>
          <p:nvPr>
            <p:ph type="title"/>
          </p:nvPr>
        </p:nvSpPr>
        <p:spPr>
          <a:xfrm>
            <a:off x="838200" y="334783"/>
            <a:ext cx="10515600" cy="1325564"/>
          </a:xfrm>
          <a:prstGeom prst="rect">
            <a:avLst/>
          </a:prstGeom>
        </p:spPr>
        <p:txBody>
          <a:bodyPr/>
          <a:lstStyle/>
          <a:p>
            <a:pPr/>
          </a:p>
        </p:txBody>
      </p:sp>
      <p:sp>
        <p:nvSpPr>
          <p:cNvPr id="435" name="矩形"/>
          <p:cNvSpPr/>
          <p:nvPr/>
        </p:nvSpPr>
        <p:spPr>
          <a:xfrm>
            <a:off x="838200" y="3347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36" name="中国社会は二党制に基づいた民主的国家ではなく、伝統のマス・メディア、あるいは主流メディアの大抵は国営であり、政府に都合悪い発言をしにくいというメディア環境を有している。しかし、富裕層と貧困層の間の社会的格差がますます広がる中国社会では、富裕層の富の源泉がはっ きりしない、「権力」と「金銭」の裏引き取りを人々が疑い、社会の揺らぎが発生しやす くなっている。下位階層による上位階層への「構造的怨恨」も生み出され、ネットユーザーは 官僚・公務員の対抗的位置に身を置くこ ととなる。ネッ"/>
          <p:cNvSpPr txBox="1"/>
          <p:nvPr>
            <p:ph type="body" idx="1"/>
          </p:nvPr>
        </p:nvSpPr>
        <p:spPr>
          <a:xfrm>
            <a:off x="711200" y="1423194"/>
            <a:ext cx="10990313" cy="4514306"/>
          </a:xfrm>
          <a:prstGeom prst="rect">
            <a:avLst/>
          </a:prstGeom>
        </p:spPr>
        <p:txBody>
          <a:bodyPr/>
          <a:lstStyle>
            <a:lvl1pPr marL="171450" indent="-171450" defTabSz="685800">
              <a:lnSpc>
                <a:spcPct val="100000"/>
              </a:lnSpc>
              <a:spcBef>
                <a:spcPts val="700"/>
              </a:spcBef>
              <a:defRPr sz="2100"/>
            </a:lvl1pPr>
          </a:lstStyle>
          <a:p>
            <a:pPr/>
            <a:r>
              <a:t>中国社会は二党制に基づいた民主的国家ではなく、伝統のマス・メディア、あるいは主流メディアの大抵は国営であり、政府に都合悪い発言をしにくいというメディア環境を有している。しかし、富裕層と貧困層の間の社会的格差がますます広がる中国社会では、富裕層の富の源泉がはっ きりしない、「権力」と「金銭」の裏引き取りを人々が疑い、社会の揺らぎが発生しやす くなっている。下位階層による上位階層への「構造的怨恨」も生み出され、ネットユーザーは 官僚・公務員の対抗的位置に身を置くこ ととなる。ネット輿論の場の言説も、官僚組織である政府側への批判に定着したと言える。 2011年に、50代の男性公務員が18歳の女性とセックスするシーンを映っている写真が流出し、中国のインターネットで大きな注 目を集めた。税金で愛人を養うではないと疑われた。輿論ホット事件になり、63時間内に該当公務員(雷政富)が免職された。中国などの非民主的な社会においては、マス・メデイァによる ジャーナリズム活動が番犬機能を働けずに、インターネットに基づいたオルタナティブメディアが、政府行動を監視する役割になった。 </a:t>
            </a:r>
          </a:p>
        </p:txBody>
      </p:sp>
      <p:sp>
        <p:nvSpPr>
          <p:cNvPr id="437" name="ジャーナリズムと政府の関係"/>
          <p:cNvSpPr txBox="1"/>
          <p:nvPr/>
        </p:nvSpPr>
        <p:spPr>
          <a:xfrm>
            <a:off x="675234" y="734655"/>
            <a:ext cx="3964941" cy="7620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200">
                <a:solidFill>
                  <a:srgbClr val="FFFFFF"/>
                </a:solidFill>
                <a:latin typeface="游明朝体 デミボールド"/>
                <a:ea typeface="游明朝体 デミボールド"/>
                <a:cs typeface="游明朝体 デミボールド"/>
                <a:sym typeface="游明朝体 デミボールド"/>
              </a:defRPr>
            </a:lvl1pPr>
          </a:lstStyle>
          <a:p>
            <a:pPr/>
            <a:r>
              <a:t>ジャーナリズムと政府の関係</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39" name="轻点两下来编辑"/>
          <p:cNvSpPr txBox="1"/>
          <p:nvPr>
            <p:ph type="title"/>
          </p:nvPr>
        </p:nvSpPr>
        <p:spPr>
          <a:xfrm>
            <a:off x="838200" y="398283"/>
            <a:ext cx="10515600" cy="1325564"/>
          </a:xfrm>
          <a:prstGeom prst="rect">
            <a:avLst/>
          </a:prstGeom>
        </p:spPr>
        <p:txBody>
          <a:bodyPr/>
          <a:lstStyle/>
          <a:p>
            <a:pPr/>
          </a:p>
        </p:txBody>
      </p:sp>
      <p:sp>
        <p:nvSpPr>
          <p:cNvPr id="440" name="矩形"/>
          <p:cNvSpPr/>
          <p:nvPr/>
        </p:nvSpPr>
        <p:spPr>
          <a:xfrm>
            <a:off x="838200" y="398283"/>
            <a:ext cx="3782740"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41" name="ニュースバリュー…"/>
          <p:cNvSpPr txBox="1"/>
          <p:nvPr>
            <p:ph type="body" idx="1"/>
          </p:nvPr>
        </p:nvSpPr>
        <p:spPr>
          <a:xfrm>
            <a:off x="838200" y="1622425"/>
            <a:ext cx="10515600" cy="4351338"/>
          </a:xfrm>
          <a:prstGeom prst="rect">
            <a:avLst/>
          </a:prstGeom>
        </p:spPr>
        <p:txBody>
          <a:bodyPr/>
          <a:lstStyle/>
          <a:p>
            <a:pPr marL="228599" indent="-228599">
              <a:defRPr sz="3000"/>
            </a:pPr>
            <a:r>
              <a:t>ニュースバリュー</a:t>
            </a:r>
          </a:p>
          <a:p>
            <a:pPr marL="228599" indent="-228599">
              <a:defRPr sz="3000"/>
            </a:pPr>
            <a:r>
              <a:t>記者クラブ</a:t>
            </a:r>
          </a:p>
          <a:p>
            <a:pPr marL="228599" indent="-228599">
              <a:defRPr sz="3000"/>
            </a:pPr>
            <a:r>
              <a:t>発表ジャーナリズム </a:t>
            </a:r>
          </a:p>
          <a:p>
            <a:pPr marL="228599" indent="-228599">
              <a:defRPr sz="3000"/>
            </a:pPr>
            <a:r>
              <a:t>ゲートキーパー</a:t>
            </a:r>
          </a:p>
          <a:p>
            <a:pPr marL="228599" indent="-228599">
              <a:defRPr sz="3000"/>
            </a:pPr>
            <a:r>
              <a:t>プレスの自由に関する四理論</a:t>
            </a:r>
          </a:p>
          <a:p>
            <a:pPr marL="228599" indent="-228599">
              <a:defRPr sz="3000"/>
            </a:pPr>
            <a:r>
              <a:t>文化帝国主義</a:t>
            </a:r>
          </a:p>
          <a:p>
            <a:pPr marL="228599" indent="-228599">
              <a:defRPr sz="3000"/>
            </a:pPr>
            <a:r>
              <a:t>番犬機能</a:t>
            </a:r>
          </a:p>
        </p:txBody>
      </p:sp>
      <p:sp>
        <p:nvSpPr>
          <p:cNvPr id="442" name="復習"/>
          <p:cNvSpPr txBox="1"/>
          <p:nvPr/>
        </p:nvSpPr>
        <p:spPr>
          <a:xfrm>
            <a:off x="675234" y="734655"/>
            <a:ext cx="1399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4200">
                <a:solidFill>
                  <a:srgbClr val="FFFFFF"/>
                </a:solidFill>
                <a:latin typeface="游明朝体 デミボールド"/>
                <a:ea typeface="游明朝体 デミボールド"/>
                <a:cs typeface="游明朝体 デミボールド"/>
                <a:sym typeface="游明朝体 デミボールド"/>
              </a:defRPr>
            </a:lvl1pPr>
          </a:lstStyle>
          <a:p>
            <a:pPr/>
            <a:r>
              <a:t>復習</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444" name="内容占位符 2"/>
          <p:cNvSpPr txBox="1"/>
          <p:nvPr>
            <p:ph type="body" idx="1"/>
          </p:nvPr>
        </p:nvSpPr>
        <p:spPr>
          <a:xfrm>
            <a:off x="774700" y="477836"/>
            <a:ext cx="10893326" cy="6176965"/>
          </a:xfrm>
          <a:prstGeom prst="rect">
            <a:avLst/>
          </a:prstGeom>
        </p:spPr>
        <p:txBody>
          <a:bodyPr/>
          <a:lstStyle/>
          <a:p>
            <a:pPr>
              <a:defRPr b="1" sz="2400"/>
            </a:pPr>
            <a:r>
              <a:t>六、作业</a:t>
            </a:r>
          </a:p>
          <a:p>
            <a:pPr>
              <a:defRPr b="1" sz="2400"/>
            </a:pPr>
          </a:p>
          <a:p>
            <a:pPr>
              <a:lnSpc>
                <a:spcPct val="100000"/>
              </a:lnSpc>
              <a:defRPr sz="2700"/>
            </a:pPr>
            <a:r>
              <a:t>小論文：立教大学社会学研究科過去問</a:t>
            </a:r>
          </a:p>
          <a:p>
            <a:pPr>
              <a:lnSpc>
                <a:spcPct val="100000"/>
              </a:lnSpc>
              <a:defRPr sz="2700"/>
            </a:pPr>
            <a:r>
              <a:t>メディアが国民国家（</a:t>
            </a:r>
            <a:r>
              <a:t>nation state</a:t>
            </a:r>
            <a:r>
              <a:t>）形成</a:t>
            </a:r>
            <a:r>
              <a:t>・</a:t>
            </a:r>
            <a:r>
              <a:t>維持に果たしてきた役割を具体的な例をあげて論じなさい。その上で、国民国家システムの一部溶解が指摘される状況下でのメディアの変容について、自分の考えを論じなさい。（</a:t>
            </a:r>
            <a:r>
              <a:t>600</a:t>
            </a:r>
            <a:r>
              <a:t>~800字）</a:t>
            </a:r>
          </a:p>
          <a:p>
            <a:pPr>
              <a:lnSpc>
                <a:spcPct val="100000"/>
              </a:lnSpc>
              <a:defRPr sz="2700"/>
            </a:pPr>
          </a:p>
          <a:p>
            <a:pPr>
              <a:lnSpc>
                <a:spcPct val="100000"/>
              </a:lnSpc>
              <a:defRPr sz="2700"/>
            </a:pPr>
            <a:r>
              <a:t>下周五晚上18:00点之前发掉我的邮箱：</a:t>
            </a:r>
            <a:r>
              <a:rPr>
                <a:hlinkClick r:id="rId2" invalidUrl="" action="" tgtFrame="" tooltip="" history="1" highlightClick="0" endSnd="0"/>
              </a:rPr>
              <a:t>critic_526106333@yahoo.co.jp</a:t>
            </a:r>
          </a:p>
          <a:p>
            <a:pPr>
              <a:lnSpc>
                <a:spcPct val="100000"/>
              </a:lnSpc>
              <a:defRPr sz="2700"/>
            </a:pPr>
            <a:r>
              <a:t>邮件名和文件名：自己的名字+日期 </a:t>
            </a:r>
          </a:p>
        </p:txBody>
      </p:sp>
      <p:sp>
        <p:nvSpPr>
          <p:cNvPr id="445" name="矩形"/>
          <p:cNvSpPr/>
          <p:nvPr/>
        </p:nvSpPr>
        <p:spPr>
          <a:xfrm>
            <a:off x="833958" y="489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446" name="宿 題"/>
          <p:cNvSpPr txBox="1"/>
          <p:nvPr/>
        </p:nvSpPr>
        <p:spPr>
          <a:xfrm>
            <a:off x="622208" y="617061"/>
            <a:ext cx="1742441" cy="5676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3700">
                <a:solidFill>
                  <a:srgbClr val="FFFFFF"/>
                </a:solidFill>
                <a:latin typeface="游明朝体 デミボールド"/>
                <a:ea typeface="游明朝体 デミボールド"/>
                <a:cs typeface="游明朝体 デミボールド"/>
                <a:sym typeface="游明朝体 デミボールド"/>
              </a:defRPr>
            </a:lvl1pPr>
          </a:lstStyle>
          <a:p>
            <a:pPr/>
            <a:r>
              <a:t>宿　題</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89" name="轻点两下来编辑"/>
          <p:cNvSpPr txBox="1"/>
          <p:nvPr>
            <p:ph type="title"/>
          </p:nvPr>
        </p:nvSpPr>
        <p:spPr>
          <a:prstGeom prst="rect">
            <a:avLst/>
          </a:prstGeom>
        </p:spPr>
        <p:txBody>
          <a:bodyPr/>
          <a:lstStyle/>
          <a:p>
            <a:pPr/>
          </a:p>
        </p:txBody>
      </p:sp>
      <p:sp>
        <p:nvSpPr>
          <p:cNvPr id="190"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191" name="ジャーナリズムとは、社会的出来事に関する報道、解説、評論といった活動、あるいはその種の活動に携わる専門家された組織である。…"/>
          <p:cNvSpPr txBox="1"/>
          <p:nvPr>
            <p:ph type="body" idx="1"/>
          </p:nvPr>
        </p:nvSpPr>
        <p:spPr>
          <a:xfrm>
            <a:off x="609600" y="1571625"/>
            <a:ext cx="10515600" cy="4351338"/>
          </a:xfrm>
          <a:prstGeom prst="rect">
            <a:avLst/>
          </a:prstGeom>
        </p:spPr>
        <p:txBody>
          <a:bodyPr/>
          <a:lstStyle/>
          <a:p>
            <a:pPr marL="226313" indent="-226313" defTabSz="905255">
              <a:spcBef>
                <a:spcPts val="900"/>
              </a:spcBef>
              <a:defRPr sz="2772"/>
            </a:pPr>
            <a:r>
              <a:t>ジャーナリズムとは、社会的出来事に関する報道、解説、評論といった活動、あるいはその種の活動に携わる専門家された組織である。</a:t>
            </a:r>
          </a:p>
          <a:p>
            <a:pPr marL="226313" indent="-226313" defTabSz="905255">
              <a:spcBef>
                <a:spcPts val="900"/>
              </a:spcBef>
              <a:defRPr sz="2772"/>
            </a:pPr>
            <a:r>
              <a:t>メディアとは、人間コミュニケーションを行うために使う道具（手段）である。</a:t>
            </a:r>
          </a:p>
          <a:p>
            <a:pPr marL="226313" indent="-226313" defTabSz="905255">
              <a:spcBef>
                <a:spcPts val="900"/>
              </a:spcBef>
              <a:defRPr sz="2772"/>
            </a:pPr>
            <a:r>
              <a:t>マス・メディアとは、新聞、ラジオ、テレビ、雑誌、書籍、映画、CD、ビデオ、DVDなど最高度の機械技術手段を駆使して、不特定多数の人々に対して、情報を大量生産し、大量伝達する機構及びその伝達システムである。</a:t>
            </a:r>
          </a:p>
        </p:txBody>
      </p:sp>
      <p:sp>
        <p:nvSpPr>
          <p:cNvPr id="192" name="復 習"/>
          <p:cNvSpPr txBox="1"/>
          <p:nvPr/>
        </p:nvSpPr>
        <p:spPr>
          <a:xfrm>
            <a:off x="1071949" y="668338"/>
            <a:ext cx="14376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復　習</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94" name="轻点两下来编辑"/>
          <p:cNvSpPr txBox="1"/>
          <p:nvPr>
            <p:ph type="title"/>
          </p:nvPr>
        </p:nvSpPr>
        <p:spPr>
          <a:prstGeom prst="rect">
            <a:avLst/>
          </a:prstGeom>
        </p:spPr>
        <p:txBody>
          <a:bodyPr/>
          <a:lstStyle/>
          <a:p>
            <a:pPr/>
          </a:p>
        </p:txBody>
      </p:sp>
      <p:sp>
        <p:nvSpPr>
          <p:cNvPr id="195"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196" name="ジャーナリズムの系譜…"/>
          <p:cNvSpPr txBox="1"/>
          <p:nvPr>
            <p:ph type="body" idx="1"/>
          </p:nvPr>
        </p:nvSpPr>
        <p:spPr>
          <a:xfrm>
            <a:off x="838200" y="1502192"/>
            <a:ext cx="10515600" cy="4351339"/>
          </a:xfrm>
          <a:prstGeom prst="rect">
            <a:avLst/>
          </a:prstGeom>
        </p:spPr>
        <p:txBody>
          <a:bodyPr/>
          <a:lstStyle/>
          <a:p>
            <a:pPr>
              <a:defRPr sz="3100"/>
            </a:pPr>
            <a:r>
              <a:t>ジャーナリズムの系譜 </a:t>
            </a:r>
          </a:p>
          <a:p>
            <a:pPr>
              <a:defRPr sz="3100"/>
            </a:pPr>
            <a:r>
              <a:t>客観報道原則</a:t>
            </a:r>
          </a:p>
          <a:p>
            <a:pPr>
              <a:defRPr sz="3100"/>
            </a:pPr>
            <a:r>
              <a:t>近代化の傾向</a:t>
            </a:r>
          </a:p>
          <a:p>
            <a:pPr>
              <a:defRPr sz="3100"/>
            </a:pPr>
            <a:r>
              <a:t>ナショナリズム  </a:t>
            </a:r>
          </a:p>
          <a:p>
            <a:pPr>
              <a:defRPr sz="3100"/>
            </a:pPr>
            <a:r>
              <a:t>出版資本主義</a:t>
            </a:r>
          </a:p>
          <a:p>
            <a:pPr>
              <a:defRPr sz="3100"/>
            </a:pPr>
            <a:r>
              <a:t>メディアリテラシー</a:t>
            </a:r>
          </a:p>
        </p:txBody>
      </p:sp>
      <p:sp>
        <p:nvSpPr>
          <p:cNvPr id="197" name="復 習"/>
          <p:cNvSpPr txBox="1"/>
          <p:nvPr/>
        </p:nvSpPr>
        <p:spPr>
          <a:xfrm>
            <a:off x="1205950" y="756761"/>
            <a:ext cx="1437641" cy="5422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500">
                <a:solidFill>
                  <a:srgbClr val="FFFFFF"/>
                </a:solidFill>
                <a:latin typeface="游明朝体 デミボールド"/>
                <a:ea typeface="游明朝体 デミボールド"/>
                <a:cs typeface="游明朝体 デミボールド"/>
                <a:sym typeface="游明朝体 デミボールド"/>
              </a:defRPr>
            </a:lvl1pPr>
          </a:lstStyle>
          <a:p>
            <a:pPr/>
            <a:r>
              <a:t>復　習</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199" name="轻点两下来编辑"/>
          <p:cNvSpPr txBox="1"/>
          <p:nvPr>
            <p:ph type="title"/>
          </p:nvPr>
        </p:nvSpPr>
        <p:spPr>
          <a:prstGeom prst="rect">
            <a:avLst/>
          </a:prstGeom>
        </p:spPr>
        <p:txBody>
          <a:bodyPr/>
          <a:lstStyle/>
          <a:p>
            <a:pPr/>
          </a:p>
        </p:txBody>
      </p:sp>
      <p:sp>
        <p:nvSpPr>
          <p:cNvPr id="200" name="矩形"/>
          <p:cNvSpPr/>
          <p:nvPr/>
        </p:nvSpPr>
        <p:spPr>
          <a:xfrm>
            <a:off x="838200" y="365125"/>
            <a:ext cx="3782740" cy="822038"/>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01" name="1.第一世代ジャーナリズム：主張ジャーナリズム （17世紀）…"/>
          <p:cNvSpPr txBox="1"/>
          <p:nvPr>
            <p:ph type="body" idx="1"/>
          </p:nvPr>
        </p:nvSpPr>
        <p:spPr>
          <a:xfrm>
            <a:off x="520700" y="1698010"/>
            <a:ext cx="10947400" cy="4351339"/>
          </a:xfrm>
          <a:prstGeom prst="rect">
            <a:avLst/>
          </a:prstGeom>
        </p:spPr>
        <p:txBody>
          <a:bodyPr/>
          <a:lstStyle/>
          <a:p>
            <a:pPr/>
            <a:r>
              <a:t>1.第一世代ジャーナリズム：主張ジャーナリズム （17世紀）</a:t>
            </a:r>
          </a:p>
          <a:p>
            <a:pPr/>
            <a:r>
              <a:t>2.第二世代ジャーナリズム ：事実・客観主義ジャーナリズム（19  世紀）</a:t>
            </a:r>
          </a:p>
          <a:p>
            <a:pPr/>
            <a:r>
              <a:t>3.第三世代ジャーナリズム：解釈・批評ジャーナリズム（19世紀末20初頭）</a:t>
            </a:r>
          </a:p>
          <a:p>
            <a:pPr/>
            <a:r>
              <a:t>4.第四世代ジャーナリズム：現状と課題（20世紀80年代以降）</a:t>
            </a:r>
          </a:p>
        </p:txBody>
      </p:sp>
      <p:sp>
        <p:nvSpPr>
          <p:cNvPr id="202" name="ジャーナリズムの系譜"/>
          <p:cNvSpPr txBox="1"/>
          <p:nvPr/>
        </p:nvSpPr>
        <p:spPr>
          <a:xfrm>
            <a:off x="675370" y="804386"/>
            <a:ext cx="42443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ジャーナリズムの系譜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3F1F3"/>
        </a:solidFill>
      </p:bgPr>
    </p:bg>
    <p:spTree>
      <p:nvGrpSpPr>
        <p:cNvPr id="1" name=""/>
        <p:cNvGrpSpPr/>
        <p:nvPr/>
      </p:nvGrpSpPr>
      <p:grpSpPr>
        <a:xfrm>
          <a:off x="0" y="0"/>
          <a:ext cx="0" cy="0"/>
          <a:chOff x="0" y="0"/>
          <a:chExt cx="0" cy="0"/>
        </a:xfrm>
      </p:grpSpPr>
      <p:sp>
        <p:nvSpPr>
          <p:cNvPr id="204" name="藤田真文…"/>
          <p:cNvSpPr txBox="1"/>
          <p:nvPr>
            <p:ph type="body" idx="1"/>
          </p:nvPr>
        </p:nvSpPr>
        <p:spPr>
          <a:xfrm>
            <a:off x="838200" y="1572129"/>
            <a:ext cx="10515600" cy="4351339"/>
          </a:xfrm>
          <a:prstGeom prst="rect">
            <a:avLst/>
          </a:prstGeom>
        </p:spPr>
        <p:txBody>
          <a:bodyPr/>
          <a:lstStyle/>
          <a:p>
            <a:pPr marL="226313" indent="-226313" defTabSz="905255">
              <a:spcBef>
                <a:spcPts val="900"/>
              </a:spcBef>
              <a:defRPr sz="2772">
                <a:solidFill>
                  <a:schemeClr val="accent2"/>
                </a:solidFill>
              </a:defRPr>
            </a:pPr>
            <a:r>
              <a:t>藤田真文</a:t>
            </a:r>
          </a:p>
          <a:p>
            <a:pPr marL="226313" indent="-226313" defTabSz="905255">
              <a:spcBef>
                <a:spcPts val="900"/>
              </a:spcBef>
              <a:defRPr sz="2772"/>
            </a:pPr>
            <a:r>
              <a:t>「事実を客観的に記述」する報道</a:t>
            </a:r>
          </a:p>
          <a:p>
            <a:pPr marL="226313" indent="-226313" defTabSz="905255">
              <a:spcBef>
                <a:spcPts val="900"/>
              </a:spcBef>
              <a:defRPr sz="2772"/>
            </a:pPr>
            <a:r>
              <a:t>三つの原則：</a:t>
            </a:r>
          </a:p>
          <a:p>
            <a:pPr marL="226313" indent="-226313" defTabSz="905255">
              <a:spcBef>
                <a:spcPts val="900"/>
              </a:spcBef>
              <a:defRPr sz="2772"/>
            </a:pPr>
            <a:r>
              <a:t>1.</a:t>
            </a:r>
            <a:r>
              <a:rPr>
                <a:solidFill>
                  <a:schemeClr val="accent2"/>
                </a:solidFill>
              </a:rPr>
              <a:t>事実性原則</a:t>
            </a:r>
            <a:r>
              <a:t>：報道する事実を曲げなく、事件の真相を正確かつ忠実に伝えることである</a:t>
            </a:r>
          </a:p>
          <a:p>
            <a:pPr marL="226313" indent="-226313" defTabSz="905255">
              <a:spcBef>
                <a:spcPts val="900"/>
              </a:spcBef>
              <a:defRPr sz="2772"/>
            </a:pPr>
            <a:r>
              <a:t>2.</a:t>
            </a:r>
            <a:r>
              <a:rPr>
                <a:solidFill>
                  <a:schemeClr val="accent2"/>
                </a:solidFill>
              </a:rPr>
              <a:t>没評論原則</a:t>
            </a:r>
            <a:r>
              <a:t>：記事に報道する者の意見を含まないことである</a:t>
            </a:r>
          </a:p>
          <a:p>
            <a:pPr marL="226313" indent="-226313" defTabSz="905255">
              <a:spcBef>
                <a:spcPts val="900"/>
              </a:spcBef>
              <a:defRPr sz="2772"/>
            </a:pPr>
            <a:r>
              <a:t>3.</a:t>
            </a:r>
            <a:r>
              <a:rPr>
                <a:solidFill>
                  <a:schemeClr val="accent2"/>
                </a:solidFill>
              </a:rPr>
              <a:t>不偏不党原則</a:t>
            </a:r>
            <a:r>
              <a:t>：意見が分かれている出来事については、一方の意見に偏らずに報道すること</a:t>
            </a:r>
          </a:p>
        </p:txBody>
      </p:sp>
      <p:sp>
        <p:nvSpPr>
          <p:cNvPr id="205" name="矩形"/>
          <p:cNvSpPr/>
          <p:nvPr/>
        </p:nvSpPr>
        <p:spPr>
          <a:xfrm>
            <a:off x="872058" y="616887"/>
            <a:ext cx="3782741" cy="822039"/>
          </a:xfrm>
          <a:prstGeom prst="rect">
            <a:avLst/>
          </a:prstGeom>
          <a:solidFill>
            <a:srgbClr val="000000"/>
          </a:solidFill>
          <a:ln w="12700">
            <a:miter lim="400000"/>
          </a:ln>
        </p:spPr>
        <p:txBody>
          <a:bodyPr lIns="23830" tIns="23830" rIns="23830" bIns="23830" anchor="ctr"/>
          <a:lstStyle/>
          <a:p>
            <a:pPr algn="ctr" defTabSz="238308">
              <a:lnSpc>
                <a:spcPct val="150000"/>
              </a:lnSpc>
              <a:defRPr cap="all" sz="2800">
                <a:solidFill>
                  <a:srgbClr val="FFFFFF"/>
                </a:solidFill>
                <a:latin typeface="游明朝体 ミディアム"/>
                <a:ea typeface="游明朝体 ミディアム"/>
                <a:cs typeface="游明朝体 ミディアム"/>
                <a:sym typeface="游明朝体 ミディアム"/>
              </a:defRPr>
            </a:pPr>
          </a:p>
        </p:txBody>
      </p:sp>
      <p:sp>
        <p:nvSpPr>
          <p:cNvPr id="206" name="客観報道原則"/>
          <p:cNvSpPr txBox="1"/>
          <p:nvPr/>
        </p:nvSpPr>
        <p:spPr>
          <a:xfrm>
            <a:off x="675370" y="804386"/>
            <a:ext cx="28219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28600" indent="-228600">
              <a:lnSpc>
                <a:spcPct val="90000"/>
              </a:lnSpc>
              <a:spcBef>
                <a:spcPts val="1000"/>
              </a:spcBef>
              <a:buSzPct val="100000"/>
              <a:buFont typeface="Arial"/>
              <a:buChar char="•"/>
              <a:defRPr sz="2800">
                <a:solidFill>
                  <a:srgbClr val="FFFFFF"/>
                </a:solidFill>
                <a:latin typeface="游明朝体 デミボールド"/>
                <a:ea typeface="游明朝体 デミボールド"/>
                <a:cs typeface="游明朝体 デミボールド"/>
                <a:sym typeface="游明朝体 デミボールド"/>
              </a:defRPr>
            </a:lvl1pPr>
          </a:lstStyle>
          <a:p>
            <a:pPr/>
            <a:r>
              <a:t>客観報道原則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DengXian"/>
        <a:ea typeface="DengXian"/>
        <a:cs typeface="DengXian"/>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DengXian"/>
        <a:ea typeface="DengXian"/>
        <a:cs typeface="DengXian"/>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