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319" r:id="rId6"/>
    <p:sldId id="320" r:id="rId7"/>
    <p:sldId id="389" r:id="rId9"/>
    <p:sldId id="322" r:id="rId10"/>
    <p:sldId id="390" r:id="rId11"/>
    <p:sldId id="262" r:id="rId12"/>
    <p:sldId id="449" r:id="rId13"/>
    <p:sldId id="259" r:id="rId14"/>
    <p:sldId id="323" r:id="rId15"/>
    <p:sldId id="326" r:id="rId16"/>
    <p:sldId id="325" r:id="rId17"/>
    <p:sldId id="324" r:id="rId18"/>
    <p:sldId id="260" r:id="rId19"/>
    <p:sldId id="263" r:id="rId20"/>
    <p:sldId id="392" r:id="rId21"/>
    <p:sldId id="393" r:id="rId22"/>
    <p:sldId id="394" r:id="rId23"/>
    <p:sldId id="395" r:id="rId24"/>
    <p:sldId id="396" r:id="rId25"/>
    <p:sldId id="264" r:id="rId26"/>
    <p:sldId id="447" r:id="rId27"/>
    <p:sldId id="388" r:id="rId28"/>
    <p:sldId id="276" r:id="rId29"/>
    <p:sldId id="450" r:id="rId30"/>
    <p:sldId id="278" r:id="rId31"/>
    <p:sldId id="280" r:id="rId32"/>
    <p:sldId id="282" r:id="rId33"/>
    <p:sldId id="283" r:id="rId34"/>
    <p:sldId id="284" r:id="rId35"/>
    <p:sldId id="289" r:id="rId36"/>
    <p:sldId id="291" r:id="rId37"/>
    <p:sldId id="292" r:id="rId38"/>
    <p:sldId id="294" r:id="rId39"/>
    <p:sldId id="299" r:id="rId40"/>
    <p:sldId id="300" r:id="rId41"/>
    <p:sldId id="302" r:id="rId42"/>
    <p:sldId id="303" r:id="rId43"/>
    <p:sldId id="305" r:id="rId44"/>
    <p:sldId id="306" r:id="rId45"/>
    <p:sldId id="308" r:id="rId46"/>
    <p:sldId id="309" r:id="rId47"/>
    <p:sldId id="310" r:id="rId48"/>
    <p:sldId id="311" r:id="rId49"/>
    <p:sldId id="313" r:id="rId50"/>
    <p:sldId id="314" r:id="rId51"/>
    <p:sldId id="315" r:id="rId52"/>
    <p:sldId id="316" r:id="rId53"/>
    <p:sldId id="317" r:id="rId54"/>
    <p:sldId id="318" r:id="rId55"/>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8cc0156-bf87-44af-bb4d-59102e58bf9d}">
          <p14:sldIdLst>
            <p14:sldId id="256"/>
            <p14:sldId id="257"/>
            <p14:sldId id="319"/>
            <p14:sldId id="320"/>
            <p14:sldId id="389"/>
            <p14:sldId id="322"/>
            <p14:sldId id="390"/>
            <p14:sldId id="262"/>
            <p14:sldId id="449"/>
            <p14:sldId id="259"/>
            <p14:sldId id="323"/>
            <p14:sldId id="325"/>
            <p14:sldId id="324"/>
            <p14:sldId id="260"/>
            <p14:sldId id="258"/>
            <p14:sldId id="326"/>
          </p14:sldIdLst>
        </p14:section>
        <p14:section name="无标题节" id="{afd5e832-c19e-453b-828b-c65b5a9bbf22}">
          <p14:sldIdLst>
            <p14:sldId id="263"/>
            <p14:sldId id="392"/>
            <p14:sldId id="393"/>
            <p14:sldId id="394"/>
            <p14:sldId id="395"/>
            <p14:sldId id="396"/>
            <p14:sldId id="264"/>
            <p14:sldId id="447"/>
            <p14:sldId id="388"/>
            <p14:sldId id="276"/>
            <p14:sldId id="450"/>
            <p14:sldId id="278"/>
            <p14:sldId id="280"/>
            <p14:sldId id="282"/>
            <p14:sldId id="283"/>
            <p14:sldId id="284"/>
            <p14:sldId id="289"/>
            <p14:sldId id="291"/>
            <p14:sldId id="292"/>
            <p14:sldId id="294"/>
            <p14:sldId id="299"/>
            <p14:sldId id="300"/>
            <p14:sldId id="302"/>
            <p14:sldId id="303"/>
            <p14:sldId id="305"/>
            <p14:sldId id="306"/>
            <p14:sldId id="308"/>
            <p14:sldId id="309"/>
            <p14:sldId id="310"/>
            <p14:sldId id="311"/>
            <p14:sldId id="313"/>
            <p14:sldId id="314"/>
            <p14:sldId id="315"/>
            <p14:sldId id="316"/>
            <p14:sldId id="317"/>
            <p14:sldId id="31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6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2277295" y="0"/>
            <a:ext cx="9392356" cy="25806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294283" y="642938"/>
            <a:ext cx="3086100" cy="17359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167467" y="2475309"/>
            <a:ext cx="17339733" cy="2025253"/>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4885432"/>
            <a:ext cx="9392356" cy="25806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2277295" y="4885432"/>
            <a:ext cx="9392356" cy="25806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00" b="0" i="0">
                <a:solidFill>
                  <a:schemeClr val="tx1"/>
                </a:solidFill>
                <a:latin typeface="等线 Light" panose="02010600030101010101" charset="-122"/>
                <a:cs typeface="等线 Light" panose="02010600030101010101" charset="-122"/>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00" b="0" i="0">
                <a:solidFill>
                  <a:schemeClr val="tx1"/>
                </a:solidFill>
                <a:latin typeface="等线 Light" panose="02010600030101010101" charset="-122"/>
                <a:cs typeface="等线 Light" panose="02010600030101010101" charset="-122"/>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00" b="0" i="0">
                <a:solidFill>
                  <a:schemeClr val="tx1"/>
                </a:solidFill>
                <a:latin typeface="等线 Light" panose="02010600030101010101" charset="-122"/>
                <a:cs typeface="等线 Light" panose="02010600030101010101" charset="-122"/>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90500" y="230187"/>
            <a:ext cx="2663952" cy="1078991"/>
          </a:xfrm>
          <a:prstGeom prst="rect">
            <a:avLst/>
          </a:prstGeom>
          <a:blipFill>
            <a:blip r:embed="rId6" cstate="print"/>
            <a:stretch>
              <a:fillRect/>
            </a:stretch>
          </a:blipFill>
        </p:spPr>
        <p:txBody>
          <a:bodyPr wrap="square" lIns="0" tIns="0" rIns="0" bIns="0" rtlCol="0"/>
          <a:lstStyle/>
          <a:p/>
        </p:txBody>
      </p:sp>
      <p:sp>
        <p:nvSpPr>
          <p:cNvPr id="2" name="Holder 2"/>
          <p:cNvSpPr>
            <a:spLocks noGrp="1"/>
          </p:cNvSpPr>
          <p:nvPr>
            <p:ph type="title"/>
          </p:nvPr>
        </p:nvSpPr>
        <p:spPr>
          <a:xfrm>
            <a:off x="3416300" y="2499179"/>
            <a:ext cx="5359400" cy="915670"/>
          </a:xfrm>
          <a:prstGeom prst="rect">
            <a:avLst/>
          </a:prstGeom>
        </p:spPr>
        <p:txBody>
          <a:bodyPr wrap="square" lIns="0" tIns="0" rIns="0" bIns="0">
            <a:spAutoFit/>
          </a:bodyPr>
          <a:lstStyle>
            <a:lvl1pPr>
              <a:defRPr sz="5800" b="0" i="0">
                <a:solidFill>
                  <a:schemeClr val="tx1"/>
                </a:solidFill>
                <a:latin typeface="等线 Light" panose="02010600030101010101" charset="-122"/>
                <a:cs typeface="等线 Light" panose="02010600030101010101" charset="-122"/>
              </a:defRPr>
            </a:lvl1pPr>
          </a:lstStyle>
          <a:p/>
        </p:txBody>
      </p:sp>
      <p:sp>
        <p:nvSpPr>
          <p:cNvPr id="3" name="Holder 3"/>
          <p:cNvSpPr>
            <a:spLocks noGrp="1"/>
          </p:cNvSpPr>
          <p:nvPr>
            <p:ph type="body" idx="1"/>
          </p:nvPr>
        </p:nvSpPr>
        <p:spPr>
          <a:xfrm>
            <a:off x="916939" y="1428676"/>
            <a:ext cx="10358120" cy="472694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0.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1.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2.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jpe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6.pn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2420" y="43370"/>
            <a:ext cx="2663952" cy="1078992"/>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4747418" y="2499179"/>
            <a:ext cx="2698115" cy="1525270"/>
          </a:xfrm>
          <a:prstGeom prst="rect">
            <a:avLst/>
          </a:prstGeom>
        </p:spPr>
        <p:txBody>
          <a:bodyPr vert="horz" wrap="square" lIns="0" tIns="17145" rIns="0" bIns="0" rtlCol="0">
            <a:spAutoFit/>
          </a:bodyPr>
          <a:lstStyle/>
          <a:p>
            <a:pPr marL="12700">
              <a:lnSpc>
                <a:spcPct val="100000"/>
              </a:lnSpc>
              <a:spcBef>
                <a:spcPts val="135"/>
              </a:spcBef>
            </a:pPr>
            <a:r>
              <a:rPr spc="200" dirty="0"/>
              <a:t>小论文</a:t>
            </a:r>
            <a:r>
              <a:rPr lang="zh-CN" sz="4000" spc="200" dirty="0"/>
              <a:t>（新传）</a:t>
            </a:r>
            <a:endParaRPr lang="zh-CN" sz="4000" spc="200" dirty="0">
              <a:latin typeface="Calibri Light" panose="020F0302020204030204"/>
              <a:cs typeface="Calibri Light" panose="020F03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331970" y="594360"/>
            <a:ext cx="6741160" cy="492125"/>
          </a:xfrm>
        </p:spPr>
        <p:txBody>
          <a:bodyPr wrap="square"/>
          <a:p>
            <a:r>
              <a:rPr lang="ja-JP" altLang="zh-CN" sz="3200">
                <a:sym typeface="+mn-ea"/>
              </a:rPr>
              <a:t>（知識説明型・意見論拠型）</a:t>
            </a:r>
            <a:endParaRPr lang="zh-CN" altLang="en-US" sz="3200"/>
          </a:p>
        </p:txBody>
      </p:sp>
      <p:sp>
        <p:nvSpPr>
          <p:cNvPr id="3" name="副标题 2"/>
          <p:cNvSpPr>
            <a:spLocks noGrp="1"/>
          </p:cNvSpPr>
          <p:nvPr>
            <p:ph type="subTitle" idx="4"/>
          </p:nvPr>
        </p:nvSpPr>
        <p:spPr>
          <a:xfrm>
            <a:off x="934085" y="1652270"/>
            <a:ext cx="8534400" cy="1384935"/>
          </a:xfrm>
          <a:ln>
            <a:solidFill>
              <a:schemeClr val="accent1">
                <a:lumMod val="40000"/>
                <a:lumOff val="60000"/>
              </a:schemeClr>
            </a:solidFill>
          </a:ln>
        </p:spPr>
        <p:txBody>
          <a:bodyPr/>
          <a:p>
            <a:r>
              <a:rPr lang="zh-CN" altLang="en-US" sz="1800"/>
              <a:t>⽇本におけるメディアリテラシー研究の特質、その時代背景ととも</a:t>
            </a:r>
            <a:endParaRPr lang="zh-CN" altLang="en-US" sz="1800"/>
          </a:p>
          <a:p>
            <a:r>
              <a:rPr lang="zh-CN" altLang="en-US" sz="1800"/>
              <a:t>に説明しなさい</a:t>
            </a:r>
            <a:endParaRPr lang="zh-CN" altLang="en-US" sz="1800"/>
          </a:p>
          <a:p>
            <a:endParaRPr lang="zh-CN" altLang="en-US" sz="1800"/>
          </a:p>
          <a:p>
            <a:r>
              <a:rPr lang="zh-CN" altLang="en-US" sz="1800"/>
              <a:t>コミュニケーション論、マス・コミュニケーション論と対比さ</a:t>
            </a:r>
            <a:endParaRPr lang="zh-CN" altLang="en-US" sz="1800"/>
          </a:p>
          <a:p>
            <a:r>
              <a:rPr lang="zh-CN" altLang="en-US" sz="1800"/>
              <a:t>せながら、ジャーナリズム論の存在意義について論じなさい</a:t>
            </a:r>
            <a:endParaRPr lang="zh-CN" altLang="en-US" sz="1800"/>
          </a:p>
        </p:txBody>
      </p:sp>
      <p:sp>
        <p:nvSpPr>
          <p:cNvPr id="4" name="文本框 3"/>
          <p:cNvSpPr txBox="1"/>
          <p:nvPr/>
        </p:nvSpPr>
        <p:spPr>
          <a:xfrm>
            <a:off x="874395" y="3702050"/>
            <a:ext cx="8312785" cy="1198880"/>
          </a:xfrm>
          <a:prstGeom prst="rect">
            <a:avLst/>
          </a:prstGeom>
          <a:noFill/>
          <a:ln>
            <a:solidFill>
              <a:schemeClr val="accent2">
                <a:lumMod val="60000"/>
                <a:lumOff val="40000"/>
              </a:schemeClr>
            </a:solidFill>
          </a:ln>
        </p:spPr>
        <p:txBody>
          <a:bodyPr wrap="square" rtlCol="0">
            <a:spAutoFit/>
          </a:bodyPr>
          <a:p>
            <a:pPr algn="l">
              <a:buClrTx/>
              <a:buSzTx/>
              <a:buNone/>
            </a:pPr>
            <a:r>
              <a:rPr lang="zh-CN" altLang="en-US" kern="0"/>
              <a:t>インターネットやソーシャルメディアが急速に普及し、単なる趣味や⼈間関係をつなぐメディアではなくなり、政治や経済への影響も注⽬されるようになった。これらの新たなテクノロジーによって⽣まれた空間が、社会の世論や政治にどのような影響を与えるかについて、⾃分の考えを述べなさい。</a:t>
            </a:r>
            <a:endParaRPr lang="zh-CN" altLang="en-US" kern="0"/>
          </a:p>
        </p:txBody>
      </p:sp>
      <p:sp>
        <p:nvSpPr>
          <p:cNvPr id="5" name="文本框 4"/>
          <p:cNvSpPr txBox="1"/>
          <p:nvPr/>
        </p:nvSpPr>
        <p:spPr>
          <a:xfrm>
            <a:off x="953770" y="5504180"/>
            <a:ext cx="8266430" cy="645160"/>
          </a:xfrm>
          <a:prstGeom prst="rect">
            <a:avLst/>
          </a:prstGeom>
          <a:noFill/>
          <a:ln>
            <a:solidFill>
              <a:schemeClr val="accent1">
                <a:lumMod val="75000"/>
              </a:schemeClr>
            </a:solidFill>
          </a:ln>
        </p:spPr>
        <p:txBody>
          <a:bodyPr wrap="square" rtlCol="0">
            <a:spAutoFit/>
          </a:bodyPr>
          <a:p>
            <a:r>
              <a:rPr lang="zh-CN" altLang="en-US"/>
              <a:t>国家查出了某种市面上流通的除草剂，</a:t>
            </a:r>
            <a:r>
              <a:rPr lang="zh-CN" altLang="en-US"/>
              <a:t>含有某种对人体健康有危害的有毒物质，但是科学家并不能百分百证明它的存在，你认为政府应该怎么做？</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6874" y="730599"/>
            <a:ext cx="4495800" cy="695960"/>
          </a:xfrm>
          <a:prstGeom prst="rect">
            <a:avLst/>
          </a:prstGeom>
        </p:spPr>
        <p:txBody>
          <a:bodyPr vert="horz" wrap="square" lIns="0" tIns="12700" rIns="0" bIns="0" rtlCol="0">
            <a:spAutoFit/>
          </a:bodyPr>
          <a:lstStyle/>
          <a:p>
            <a:pPr marL="12700">
              <a:lnSpc>
                <a:spcPct val="100000"/>
              </a:lnSpc>
              <a:spcBef>
                <a:spcPts val="100"/>
              </a:spcBef>
            </a:pPr>
            <a:r>
              <a:rPr sz="4400" dirty="0">
                <a:latin typeface="Yu Gothic Light" panose="020B0300000000000000" charset="-128"/>
                <a:cs typeface="Yu Gothic Light" panose="020B0300000000000000" charset="-128"/>
              </a:rPr>
              <a:t>おすすめの参考書</a:t>
            </a:r>
            <a:endParaRPr sz="4400">
              <a:latin typeface="Yu Gothic Light" panose="020B0300000000000000" charset="-128"/>
              <a:cs typeface="Yu Gothic Light" panose="020B0300000000000000" charset="-128"/>
            </a:endParaRPr>
          </a:p>
        </p:txBody>
      </p:sp>
      <p:sp>
        <p:nvSpPr>
          <p:cNvPr id="3" name="object 3"/>
          <p:cNvSpPr/>
          <p:nvPr/>
        </p:nvSpPr>
        <p:spPr>
          <a:xfrm>
            <a:off x="6749415" y="1987550"/>
            <a:ext cx="4906010" cy="3513455"/>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304013" y="1987867"/>
            <a:ext cx="6005145" cy="2882812"/>
          </a:xfrm>
          <a:prstGeom prst="rect">
            <a:avLst/>
          </a:prstGeom>
          <a:blipFill>
            <a:blip r:embed="rId2" cstate="print"/>
            <a:stretch>
              <a:fillRect/>
            </a:stretch>
          </a:blipFill>
        </p:spPr>
        <p:txBody>
          <a:bodyPr wrap="square" lIns="0" tIns="0" rIns="0" bIns="0" rtlCol="0"/>
          <a:lstStyle/>
          <a:p/>
        </p:txBody>
      </p:sp>
      <p:sp>
        <p:nvSpPr>
          <p:cNvPr id="5" name="文本框 4"/>
          <p:cNvSpPr txBox="1"/>
          <p:nvPr/>
        </p:nvSpPr>
        <p:spPr>
          <a:xfrm>
            <a:off x="1152525" y="5611495"/>
            <a:ext cx="8067675" cy="645160"/>
          </a:xfrm>
          <a:prstGeom prst="rect">
            <a:avLst/>
          </a:prstGeom>
          <a:noFill/>
        </p:spPr>
        <p:txBody>
          <a:bodyPr wrap="square" rtlCol="0">
            <a:spAutoFit/>
          </a:bodyPr>
          <a:p>
            <a:r>
              <a:rPr lang="zh-CN" altLang="en-US"/>
              <a:t>国内：</a:t>
            </a:r>
            <a:r>
              <a:rPr lang="en-US" altLang="zh-CN"/>
              <a:t>kindle </a:t>
            </a:r>
            <a:r>
              <a:rPr lang="zh-CN" altLang="en-US"/>
              <a:t>日亚账号</a:t>
            </a:r>
            <a:endParaRPr lang="zh-CN" altLang="en-US"/>
          </a:p>
          <a:p>
            <a:r>
              <a:rPr lang="zh-CN" altLang="en-US"/>
              <a:t>日本：</a:t>
            </a:r>
            <a:r>
              <a:rPr lang="en-US" altLang="zh-CN"/>
              <a:t>bookoff </a:t>
            </a:r>
            <a:r>
              <a:rPr lang="ja-JP" altLang="zh-CN"/>
              <a:t>メルカリ</a:t>
            </a:r>
            <a:endParaRPr lang="ja-JP"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366385" y="800100"/>
            <a:ext cx="10363200" cy="1784985"/>
          </a:xfrm>
        </p:spPr>
        <p:txBody>
          <a:bodyPr wrap="square"/>
          <a:p>
            <a:r>
              <a:rPr lang="ja-JP" sz="3200" dirty="0">
                <a:latin typeface="Yu Gothic Light" panose="020B0300000000000000" charset="-128"/>
                <a:cs typeface="Yu Gothic Light" panose="020B0300000000000000" charset="-128"/>
                <a:sym typeface="+mn-ea"/>
              </a:rPr>
              <a:t>小論文とは：</a:t>
            </a:r>
            <a:r>
              <a:rPr lang="ja-JP" dirty="0">
                <a:latin typeface="Yu Gothic Light" panose="020B0300000000000000" charset="-128"/>
                <a:cs typeface="Yu Gothic Light" panose="020B0300000000000000" charset="-128"/>
                <a:sym typeface="+mn-ea"/>
              </a:rPr>
              <a:t> </a:t>
            </a:r>
            <a:r>
              <a:rPr lang="ja-JP" sz="2000" dirty="0">
                <a:latin typeface="Yu Gothic Light" panose="020B0300000000000000" charset="-128"/>
                <a:cs typeface="Yu Gothic Light" panose="020B0300000000000000" charset="-128"/>
                <a:sym typeface="+mn-ea"/>
              </a:rPr>
              <a:t>留学生が持つべき質素</a:t>
            </a:r>
            <a:br>
              <a:rPr lang="ja-JP" dirty="0">
                <a:latin typeface="Yu Gothic Light" panose="020B0300000000000000" charset="-128"/>
                <a:cs typeface="Yu Gothic Light" panose="020B0300000000000000" charset="-128"/>
                <a:sym typeface="+mn-ea"/>
              </a:rPr>
            </a:br>
            <a:endParaRPr lang="zh-CN" altLang="en-US"/>
          </a:p>
        </p:txBody>
      </p:sp>
      <p:sp>
        <p:nvSpPr>
          <p:cNvPr id="3" name="副标题 2"/>
          <p:cNvSpPr>
            <a:spLocks noGrp="1"/>
          </p:cNvSpPr>
          <p:nvPr>
            <p:ph type="subTitle" idx="4"/>
          </p:nvPr>
        </p:nvSpPr>
        <p:spPr>
          <a:xfrm>
            <a:off x="4674870" y="2040255"/>
            <a:ext cx="8534400" cy="6370955"/>
          </a:xfrm>
        </p:spPr>
        <p:txBody>
          <a:bodyPr wrap="square"/>
          <a:p>
            <a:r>
              <a:rPr lang="en-US" altLang="zh-CN" sz="3600" b="1"/>
              <a:t>1 </a:t>
            </a:r>
            <a:r>
              <a:rPr lang="zh-CN" altLang="en-US" sz="3600" b="1">
                <a:solidFill>
                  <a:srgbClr val="FF0000"/>
                </a:solidFill>
              </a:rPr>
              <a:t>专业知识</a:t>
            </a:r>
            <a:r>
              <a:rPr lang="ja-JP" altLang="zh-CN" sz="3600" b="1">
                <a:solidFill>
                  <a:srgbClr val="FF0000"/>
                </a:solidFill>
              </a:rPr>
              <a:t>（</a:t>
            </a:r>
            <a:r>
              <a:rPr lang="zh-CN" altLang="zh-CN" sz="3600" b="1">
                <a:solidFill>
                  <a:srgbClr val="FF0000"/>
                </a:solidFill>
              </a:rPr>
              <a:t>自主学习能力</a:t>
            </a:r>
            <a:r>
              <a:rPr lang="ja-JP" altLang="zh-CN" sz="3600" b="1">
                <a:solidFill>
                  <a:srgbClr val="FF0000"/>
                </a:solidFill>
              </a:rPr>
              <a:t>）</a:t>
            </a:r>
            <a:endParaRPr lang="zh-CN" altLang="en-US" sz="3600" b="1">
              <a:solidFill>
                <a:srgbClr val="FF0000"/>
              </a:solidFill>
            </a:endParaRPr>
          </a:p>
          <a:p>
            <a:endParaRPr lang="zh-CN" altLang="en-US"/>
          </a:p>
          <a:p>
            <a:r>
              <a:rPr lang="en-US" altLang="zh-CN" sz="3200" b="1"/>
              <a:t>2  </a:t>
            </a:r>
            <a:r>
              <a:rPr lang="zh-CN" altLang="en-US" sz="3600" b="1"/>
              <a:t>审题</a:t>
            </a:r>
            <a:r>
              <a:rPr lang="zh-CN" altLang="ja-JP" sz="3600" b="1"/>
              <a:t>能力</a:t>
            </a:r>
            <a:endParaRPr lang="en-US" altLang="zh-CN" sz="3200" b="1"/>
          </a:p>
          <a:p>
            <a:endParaRPr lang="zh-CN" altLang="en-US"/>
          </a:p>
          <a:p>
            <a:r>
              <a:rPr lang="en-US" altLang="zh-CN" sz="3600" b="1"/>
              <a:t>3</a:t>
            </a:r>
            <a:r>
              <a:rPr lang="zh-CN" altLang="en-US" sz="3600" b="1"/>
              <a:t>有条有理地说理的能力</a:t>
            </a:r>
            <a:endParaRPr lang="zh-CN" altLang="en-US" sz="3600" b="1"/>
          </a:p>
          <a:p>
            <a:endParaRPr lang="zh-CN" altLang="en-US"/>
          </a:p>
          <a:p>
            <a:r>
              <a:rPr lang="en-US" altLang="zh-CN" sz="3600" b="1"/>
              <a:t>4 </a:t>
            </a:r>
            <a:r>
              <a:rPr lang="zh-CN" altLang="en-US" sz="3600" b="1">
                <a:solidFill>
                  <a:srgbClr val="FF0000"/>
                </a:solidFill>
              </a:rPr>
              <a:t>日语写作能力</a:t>
            </a:r>
            <a:endParaRPr lang="zh-CN" altLang="en-US" sz="3600" b="1">
              <a:solidFill>
                <a:srgbClr val="FF0000"/>
              </a:solidFill>
            </a:endParaRPr>
          </a:p>
          <a:p>
            <a:endParaRPr lang="zh-CN" altLang="en-US" sz="3600" b="1">
              <a:solidFill>
                <a:srgbClr val="FF0000"/>
              </a:solidFill>
            </a:endParaRPr>
          </a:p>
          <a:p>
            <a:r>
              <a:rPr lang="ja-JP" altLang="zh-CN" sz="3600">
                <a:sym typeface="+mn-ea"/>
              </a:rPr>
              <a:t>＋</a:t>
            </a:r>
            <a:r>
              <a:rPr lang="zh-CN" altLang="en-US" sz="3600">
                <a:sym typeface="+mn-ea"/>
              </a:rPr>
              <a:t>关于新传和社会学相关的知识储备</a:t>
            </a:r>
            <a:endParaRPr lang="zh-CN" altLang="en-US" sz="3600"/>
          </a:p>
          <a:p>
            <a:endParaRPr lang="zh-CN" altLang="en-US" sz="3600" b="1">
              <a:solidFill>
                <a:srgbClr val="FF0000"/>
              </a:solidFill>
            </a:endParaRPr>
          </a:p>
          <a:p>
            <a:endParaRPr lang="zh-CN" altLang="en-US" sz="3600" b="1"/>
          </a:p>
          <a:p>
            <a:endParaRPr lang="zh-CN" altLang="en-US"/>
          </a:p>
          <a:p>
            <a:endParaRPr lang="zh-CN" altLang="en-US"/>
          </a:p>
          <a:p>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619115" y="344170"/>
            <a:ext cx="5715000" cy="430530"/>
          </a:xfrm>
        </p:spPr>
        <p:txBody>
          <a:bodyPr wrap="square"/>
          <a:p>
            <a:r>
              <a:rPr lang="zh-CN" altLang="en-US" sz="2800"/>
              <a:t>专业课怎么听，怎么学？</a:t>
            </a:r>
            <a:endParaRPr lang="zh-CN" altLang="en-US" sz="2800"/>
          </a:p>
        </p:txBody>
      </p:sp>
      <p:sp>
        <p:nvSpPr>
          <p:cNvPr id="3" name="副标题 2"/>
          <p:cNvSpPr>
            <a:spLocks noGrp="1"/>
          </p:cNvSpPr>
          <p:nvPr>
            <p:ph type="subTitle" idx="4"/>
          </p:nvPr>
        </p:nvSpPr>
        <p:spPr>
          <a:xfrm>
            <a:off x="4664710" y="1059180"/>
            <a:ext cx="6410325" cy="5539740"/>
          </a:xfrm>
          <a:ln>
            <a:solidFill>
              <a:schemeClr val="accent3">
                <a:lumMod val="60000"/>
                <a:lumOff val="40000"/>
              </a:schemeClr>
            </a:solidFill>
          </a:ln>
        </p:spPr>
        <p:txBody>
          <a:bodyPr wrap="square"/>
          <a:p>
            <a:r>
              <a:rPr lang="en-US" altLang="zh-CN" sz="3200" b="1"/>
              <a:t>1</a:t>
            </a:r>
            <a:r>
              <a:rPr lang="zh-CN" altLang="en-US" sz="3200" b="1"/>
              <a:t>专业知识：整理知识体系</a:t>
            </a:r>
            <a:endParaRPr lang="zh-CN" altLang="en-US" sz="3200" b="1"/>
          </a:p>
          <a:p>
            <a:r>
              <a:rPr lang="en-US" altLang="zh-CN" sz="3200" b="1"/>
              <a:t>2</a:t>
            </a:r>
            <a:r>
              <a:rPr lang="zh-CN" altLang="en-US" sz="3200" b="1"/>
              <a:t>单独的专业知识：记关键词</a:t>
            </a:r>
            <a:endParaRPr lang="en-US" altLang="zh-CN" sz="3200"/>
          </a:p>
          <a:p>
            <a:r>
              <a:rPr lang="en-US" altLang="zh-CN" sz="3200" b="1"/>
              <a:t>3</a:t>
            </a:r>
            <a:r>
              <a:rPr lang="zh-CN" altLang="en-US" sz="3200" b="1"/>
              <a:t>记例子（自己扩展延伸）</a:t>
            </a:r>
            <a:endParaRPr lang="en-US" altLang="zh-CN" sz="3200" b="1"/>
          </a:p>
          <a:p>
            <a:r>
              <a:rPr lang="ja-JP" altLang="en-US" sz="3200" b="1"/>
              <a:t>４</a:t>
            </a:r>
            <a:r>
              <a:rPr lang="zh-CN" altLang="ja-JP" sz="3200" b="1"/>
              <a:t>在专业课基础上加深深度，有意积累</a:t>
            </a:r>
            <a:endParaRPr lang="zh-CN" altLang="ja-JP" sz="3200" b="1"/>
          </a:p>
          <a:p>
            <a:r>
              <a:rPr lang="zh-CN" altLang="ja-JP" sz="3200" b="1"/>
              <a:t>（多看不同的教科书）</a:t>
            </a:r>
            <a:endParaRPr lang="zh-CN" altLang="ja-JP" sz="3200" b="1"/>
          </a:p>
          <a:p>
            <a:r>
              <a:rPr lang="zh-CN" altLang="ja-JP" sz="3200" b="1"/>
              <a:t>（多读论文）</a:t>
            </a:r>
            <a:endParaRPr lang="zh-CN" altLang="ja-JP" sz="3200" b="1"/>
          </a:p>
          <a:p>
            <a:r>
              <a:rPr lang="en-US" altLang="zh-CN" sz="3200" b="1"/>
              <a:t>5 </a:t>
            </a:r>
            <a:r>
              <a:rPr lang="zh-CN" altLang="en-US" sz="3200" b="1"/>
              <a:t>输出：给自己</a:t>
            </a:r>
            <a:r>
              <a:rPr lang="en-US" altLang="zh-CN" sz="3200" b="1"/>
              <a:t>/</a:t>
            </a:r>
            <a:r>
              <a:rPr lang="zh-CN" altLang="en-US" sz="3200" b="1"/>
              <a:t>别人讲 </a:t>
            </a:r>
            <a:endParaRPr lang="zh-CN" altLang="en-US" sz="3200" b="1"/>
          </a:p>
          <a:p>
            <a:r>
              <a:rPr lang="zh-CN" altLang="en-US" sz="3200" b="1"/>
              <a:t>                自己写下来</a:t>
            </a:r>
            <a:endParaRPr lang="zh-CN" altLang="ja-JP" sz="3200" b="1"/>
          </a:p>
          <a:p>
            <a:r>
              <a:rPr lang="zh-CN" altLang="ja-JP" sz="3600" b="1"/>
              <a:t>                                                             </a:t>
            </a:r>
            <a:endParaRPr lang="zh-CN" altLang="ja-JP" sz="3600" b="1"/>
          </a:p>
          <a:p>
            <a:r>
              <a:rPr lang="zh-CN" altLang="ja-JP" sz="3600" b="1"/>
              <a:t>                  </a:t>
            </a:r>
            <a:endParaRPr lang="zh-CN" altLang="ja-JP" sz="3600" b="1"/>
          </a:p>
        </p:txBody>
      </p:sp>
      <p:pic>
        <p:nvPicPr>
          <p:cNvPr id="4" name="图片 3" descr="100043511-71277-11"/>
          <p:cNvPicPr>
            <a:picLocks noChangeAspect="1"/>
          </p:cNvPicPr>
          <p:nvPr/>
        </p:nvPicPr>
        <p:blipFill>
          <a:blip r:embed="rId1"/>
          <a:stretch>
            <a:fillRect/>
          </a:stretch>
        </p:blipFill>
        <p:spPr>
          <a:xfrm>
            <a:off x="0" y="344805"/>
            <a:ext cx="4592955" cy="52457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760470" y="552450"/>
            <a:ext cx="5857240" cy="892175"/>
          </a:xfrm>
        </p:spPr>
        <p:txBody>
          <a:bodyPr wrap="square"/>
          <a:p>
            <a:r>
              <a:rPr lang="zh-CN" altLang="en-US" sz="3600">
                <a:sym typeface="+mn-ea"/>
              </a:rPr>
              <a:t>如何提高</a:t>
            </a:r>
            <a:r>
              <a:rPr lang="zh-CN" altLang="en-US" sz="3600">
                <a:sym typeface="+mn-ea"/>
              </a:rPr>
              <a:t>日语学术</a:t>
            </a:r>
            <a:r>
              <a:rPr lang="zh-CN" altLang="en-US" sz="3600">
                <a:sym typeface="+mn-ea"/>
              </a:rPr>
              <a:t>写作能力</a:t>
            </a:r>
            <a:r>
              <a:rPr lang="ja-JP" altLang="zh-CN">
                <a:sym typeface="+mn-ea"/>
              </a:rPr>
              <a:t>　</a:t>
            </a:r>
            <a:endParaRPr lang="zh-CN" altLang="en-US"/>
          </a:p>
        </p:txBody>
      </p:sp>
      <p:sp>
        <p:nvSpPr>
          <p:cNvPr id="3" name="副标题 2"/>
          <p:cNvSpPr>
            <a:spLocks noGrp="1"/>
          </p:cNvSpPr>
          <p:nvPr>
            <p:ph type="subTitle" idx="4"/>
          </p:nvPr>
        </p:nvSpPr>
        <p:spPr>
          <a:xfrm>
            <a:off x="1160145" y="1986280"/>
            <a:ext cx="2100580" cy="3877945"/>
          </a:xfrm>
          <a:ln w="28575" cmpd="sng">
            <a:solidFill>
              <a:schemeClr val="accent1">
                <a:shade val="50000"/>
              </a:schemeClr>
            </a:solidFill>
            <a:prstDash val="solid"/>
          </a:ln>
        </p:spPr>
        <p:txBody>
          <a:bodyPr wrap="square"/>
          <a:p>
            <a:endParaRPr lang="zh-CN" altLang="en-US"/>
          </a:p>
          <a:p>
            <a:r>
              <a:rPr lang="en-US" altLang="zh-CN">
                <a:sym typeface="+mn-ea"/>
              </a:rPr>
              <a:t>1</a:t>
            </a:r>
            <a:r>
              <a:rPr lang="zh-CN" altLang="en-US">
                <a:sym typeface="+mn-ea"/>
              </a:rPr>
              <a:t>基本写作规范：</a:t>
            </a:r>
            <a:r>
              <a:rPr lang="ja-JP" altLang="en-US">
                <a:sym typeface="+mn-ea"/>
              </a:rPr>
              <a:t>である</a:t>
            </a:r>
            <a:r>
              <a:rPr lang="zh-CN" altLang="en-US">
                <a:sym typeface="+mn-ea"/>
              </a:rPr>
              <a:t>体</a:t>
            </a:r>
            <a:endParaRPr lang="zh-CN" altLang="en-US"/>
          </a:p>
          <a:p>
            <a:r>
              <a:rPr lang="zh-CN" altLang="en-US">
                <a:sym typeface="+mn-ea"/>
              </a:rPr>
              <a:t>文法：</a:t>
            </a:r>
            <a:endParaRPr lang="zh-CN" altLang="en-US"/>
          </a:p>
          <a:p>
            <a:r>
              <a:rPr lang="zh-CN" altLang="en-US">
                <a:sym typeface="+mn-ea"/>
              </a:rPr>
              <a:t>单词：书面语</a:t>
            </a:r>
            <a:endParaRPr lang="zh-CN" altLang="en-US"/>
          </a:p>
          <a:p>
            <a:r>
              <a:rPr lang="zh-CN" altLang="en-US">
                <a:sym typeface="+mn-ea"/>
              </a:rPr>
              <a:t>转折词</a:t>
            </a:r>
            <a:endParaRPr lang="zh-CN" altLang="en-US"/>
          </a:p>
          <a:p>
            <a:r>
              <a:rPr lang="en-US" altLang="zh-CN">
                <a:sym typeface="+mn-ea"/>
              </a:rPr>
              <a:t>2 </a:t>
            </a:r>
            <a:r>
              <a:rPr lang="zh-CN" altLang="en-US">
                <a:sym typeface="+mn-ea"/>
              </a:rPr>
              <a:t>输入：</a:t>
            </a:r>
            <a:endParaRPr lang="zh-CN" altLang="en-US">
              <a:sym typeface="+mn-ea"/>
            </a:endParaRPr>
          </a:p>
          <a:p>
            <a:r>
              <a:rPr lang="zh-CN" altLang="en-US">
                <a:sym typeface="+mn-ea"/>
              </a:rPr>
              <a:t>专业课本</a:t>
            </a:r>
            <a:endParaRPr lang="zh-CN" altLang="en-US">
              <a:sym typeface="+mn-ea"/>
            </a:endParaRPr>
          </a:p>
          <a:p>
            <a:r>
              <a:rPr lang="zh-CN" altLang="en-US">
                <a:sym typeface="+mn-ea"/>
              </a:rPr>
              <a:t>论文</a:t>
            </a:r>
            <a:endParaRPr lang="zh-CN" altLang="en-US"/>
          </a:p>
          <a:p>
            <a:r>
              <a:rPr lang="en-US" altLang="zh-CN">
                <a:solidFill>
                  <a:srgbClr val="FF0000"/>
                </a:solidFill>
                <a:sym typeface="+mn-ea"/>
              </a:rPr>
              <a:t>3 </a:t>
            </a:r>
            <a:r>
              <a:rPr lang="zh-CN" altLang="en-US">
                <a:solidFill>
                  <a:srgbClr val="FF0000"/>
                </a:solidFill>
                <a:sym typeface="+mn-ea"/>
              </a:rPr>
              <a:t>输出</a:t>
            </a:r>
            <a:r>
              <a:rPr lang="en-US" altLang="zh-CN">
                <a:solidFill>
                  <a:srgbClr val="FF0000"/>
                </a:solidFill>
                <a:sym typeface="+mn-ea"/>
              </a:rPr>
              <a:t> </a:t>
            </a:r>
            <a:endParaRPr lang="en-US" altLang="zh-CN">
              <a:solidFill>
                <a:srgbClr val="FF0000"/>
              </a:solidFill>
            </a:endParaRPr>
          </a:p>
          <a:p>
            <a:r>
              <a:rPr lang="en-US" altLang="zh-CN">
                <a:solidFill>
                  <a:srgbClr val="FF0000"/>
                </a:solidFill>
                <a:sym typeface="+mn-ea"/>
              </a:rPr>
              <a:t>  1 </a:t>
            </a:r>
            <a:r>
              <a:rPr lang="zh-CN" altLang="en-US">
                <a:solidFill>
                  <a:srgbClr val="FF0000"/>
                </a:solidFill>
                <a:sym typeface="+mn-ea"/>
              </a:rPr>
              <a:t>反复练习并得到反馈</a:t>
            </a:r>
            <a:endParaRPr lang="zh-CN" altLang="en-US">
              <a:solidFill>
                <a:srgbClr val="FF0000"/>
              </a:solidFill>
            </a:endParaRPr>
          </a:p>
          <a:p>
            <a:r>
              <a:rPr lang="zh-CN" altLang="en-US">
                <a:solidFill>
                  <a:srgbClr val="FF0000"/>
                </a:solidFill>
                <a:sym typeface="+mn-ea"/>
              </a:rPr>
              <a:t>  </a:t>
            </a:r>
            <a:r>
              <a:rPr lang="en-US" altLang="zh-CN">
                <a:solidFill>
                  <a:srgbClr val="FF0000"/>
                </a:solidFill>
                <a:sym typeface="+mn-ea"/>
              </a:rPr>
              <a:t>2 </a:t>
            </a:r>
            <a:r>
              <a:rPr lang="zh-CN" altLang="en-US">
                <a:solidFill>
                  <a:srgbClr val="FF0000"/>
                </a:solidFill>
                <a:sym typeface="+mn-ea"/>
              </a:rPr>
              <a:t>和输入并行</a:t>
            </a:r>
            <a:endParaRPr lang="zh-CN" altLang="en-US">
              <a:solidFill>
                <a:srgbClr val="FF0000"/>
              </a:solidFill>
            </a:endParaRPr>
          </a:p>
          <a:p>
            <a:endParaRPr lang="zh-CN" altLang="en-US"/>
          </a:p>
        </p:txBody>
      </p:sp>
      <p:pic>
        <p:nvPicPr>
          <p:cNvPr id="4" name="图片 3" descr="图片2"/>
          <p:cNvPicPr>
            <a:picLocks noChangeAspect="1"/>
          </p:cNvPicPr>
          <p:nvPr/>
        </p:nvPicPr>
        <p:blipFill>
          <a:blip r:embed="rId1"/>
          <a:stretch>
            <a:fillRect/>
          </a:stretch>
        </p:blipFill>
        <p:spPr>
          <a:xfrm>
            <a:off x="5344160" y="1509395"/>
            <a:ext cx="2625090" cy="3498215"/>
          </a:xfrm>
          <a:prstGeom prst="rect">
            <a:avLst/>
          </a:prstGeom>
        </p:spPr>
      </p:pic>
      <p:pic>
        <p:nvPicPr>
          <p:cNvPr id="5" name="图片 4" descr="图片3"/>
          <p:cNvPicPr>
            <a:picLocks noChangeAspect="1"/>
          </p:cNvPicPr>
          <p:nvPr/>
        </p:nvPicPr>
        <p:blipFill>
          <a:blip r:embed="rId2"/>
          <a:stretch>
            <a:fillRect/>
          </a:stretch>
        </p:blipFill>
        <p:spPr>
          <a:xfrm>
            <a:off x="8500745" y="1477010"/>
            <a:ext cx="2670175" cy="3562985"/>
          </a:xfrm>
          <a:prstGeom prst="rect">
            <a:avLst/>
          </a:prstGeom>
        </p:spPr>
      </p:pic>
      <p:sp>
        <p:nvSpPr>
          <p:cNvPr id="7" name="文本框 6"/>
          <p:cNvSpPr txBox="1"/>
          <p:nvPr/>
        </p:nvSpPr>
        <p:spPr>
          <a:xfrm>
            <a:off x="3330575" y="2269490"/>
            <a:ext cx="1851025" cy="3138170"/>
          </a:xfrm>
          <a:prstGeom prst="rect">
            <a:avLst/>
          </a:prstGeom>
          <a:noFill/>
          <a:ln w="28575" cmpd="sng">
            <a:solidFill>
              <a:schemeClr val="accent1">
                <a:shade val="50000"/>
              </a:schemeClr>
            </a:solidFill>
            <a:prstDash val="sysDash"/>
          </a:ln>
        </p:spPr>
        <p:txBody>
          <a:bodyPr wrap="square" rtlCol="0">
            <a:spAutoFit/>
          </a:bodyPr>
          <a:p>
            <a:r>
              <a:rPr lang="zh-CN" altLang="en-US">
                <a:sym typeface="+mn-ea"/>
              </a:rPr>
              <a:t>日语究竟要写到什么程度？</a:t>
            </a:r>
            <a:endParaRPr lang="zh-CN" altLang="en-US">
              <a:sym typeface="+mn-ea"/>
            </a:endParaRPr>
          </a:p>
          <a:p>
            <a:r>
              <a:rPr lang="en-US" altLang="zh-CN">
                <a:sym typeface="+mn-ea"/>
              </a:rPr>
              <a:t>1</a:t>
            </a:r>
            <a:r>
              <a:rPr lang="zh-CN" altLang="en-US">
                <a:sym typeface="+mn-ea"/>
              </a:rPr>
              <a:t>具有对复杂抽象事物进行阐述的能力</a:t>
            </a:r>
            <a:endParaRPr lang="zh-CN" altLang="en-US"/>
          </a:p>
          <a:p>
            <a:r>
              <a:rPr lang="en-US" altLang="zh-CN">
                <a:sym typeface="+mn-ea"/>
              </a:rPr>
              <a:t>2 </a:t>
            </a:r>
            <a:r>
              <a:rPr lang="zh-CN" altLang="en-US">
                <a:sym typeface="+mn-ea"/>
              </a:rPr>
              <a:t>日本人的要求：</a:t>
            </a:r>
            <a:r>
              <a:rPr lang="ja-JP" altLang="en-US">
                <a:sym typeface="+mn-ea"/>
              </a:rPr>
              <a:t>わかりやすい</a:t>
            </a:r>
            <a:endParaRPr lang="zh-CN" altLang="en-US"/>
          </a:p>
          <a:p>
            <a:r>
              <a:rPr lang="en-US" altLang="zh-CN">
                <a:sym typeface="+mn-ea"/>
              </a:rPr>
              <a:t>3 </a:t>
            </a:r>
            <a:r>
              <a:rPr lang="zh-CN" altLang="en-US">
                <a:sym typeface="+mn-ea"/>
              </a:rPr>
              <a:t>和考上的前辈达到同等及以上水平</a:t>
            </a:r>
            <a:endParaRPr lang="zh-CN" altLang="en-US"/>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210560" y="573405"/>
            <a:ext cx="10363200" cy="1107440"/>
          </a:xfrm>
        </p:spPr>
        <p:txBody>
          <a:bodyPr/>
          <a:p>
            <a:r>
              <a:rPr lang="zh-CN" altLang="en-US" sz="3600"/>
              <a:t>如何储备相关知识？</a:t>
            </a:r>
            <a:r>
              <a:rPr lang="ja-JP" altLang="zh-CN" sz="2000"/>
              <a:t>　</a:t>
            </a:r>
            <a:r>
              <a:rPr lang="en-US" altLang="zh-CN" sz="2000" b="1">
                <a:sym typeface="+mn-ea"/>
              </a:rPr>
              <a:t>1 </a:t>
            </a:r>
            <a:r>
              <a:rPr lang="zh-CN" altLang="en-US" sz="2000" b="1">
                <a:sym typeface="+mn-ea"/>
              </a:rPr>
              <a:t>点滴积累式：新闻评论节目与社说</a:t>
            </a:r>
            <a:br>
              <a:rPr lang="zh-CN" altLang="en-US" sz="3600" b="1"/>
            </a:br>
            <a:endParaRPr lang="ja-JP" altLang="zh-CN" sz="3600"/>
          </a:p>
        </p:txBody>
      </p:sp>
      <p:sp>
        <p:nvSpPr>
          <p:cNvPr id="3" name="副标题 2"/>
          <p:cNvSpPr>
            <a:spLocks noGrp="1"/>
          </p:cNvSpPr>
          <p:nvPr>
            <p:ph type="subTitle" idx="4"/>
          </p:nvPr>
        </p:nvSpPr>
        <p:spPr>
          <a:xfrm>
            <a:off x="546100" y="2029460"/>
            <a:ext cx="4125595" cy="3877945"/>
          </a:xfrm>
        </p:spPr>
        <p:txBody>
          <a:bodyPr wrap="square"/>
          <a:p>
            <a:pPr marL="0" indent="0">
              <a:buNone/>
            </a:pPr>
            <a:endParaRPr lang="zh-CN" altLang="en-US" b="1"/>
          </a:p>
          <a:p>
            <a:pPr marL="0" indent="0">
              <a:buNone/>
            </a:pPr>
            <a:r>
              <a:rPr lang="zh-CN" altLang="en-US" b="1">
                <a:sym typeface="+mn-ea"/>
              </a:rPr>
              <a:t>NHK 解説委員室 | 解説アーカイブス</a:t>
            </a:r>
            <a:endParaRPr lang="zh-CN" altLang="en-US" b="1"/>
          </a:p>
          <a:p>
            <a:r>
              <a:rPr lang="zh-CN" altLang="en-US" b="1">
                <a:sym typeface="+mn-ea"/>
              </a:rPr>
              <a:t>時論公論</a:t>
            </a:r>
            <a:endParaRPr lang="zh-CN" altLang="en-US" b="1"/>
          </a:p>
          <a:p>
            <a:endParaRPr lang="ja-JP" altLang="en-US" b="1"/>
          </a:p>
          <a:p>
            <a:r>
              <a:rPr lang="ja-JP" altLang="en-US" b="1">
                <a:sym typeface="+mn-ea"/>
              </a:rPr>
              <a:t>クローズアップ現代</a:t>
            </a:r>
            <a:endParaRPr lang="zh-CN" altLang="en-US" b="1"/>
          </a:p>
          <a:p>
            <a:pPr marL="0" indent="0">
              <a:buNone/>
            </a:pPr>
            <a:r>
              <a:rPr lang="zh-CN" altLang="en-US" b="1">
                <a:sym typeface="+mn-ea"/>
              </a:rPr>
              <a:t>https://www.nhk.or.jp/gendai/</a:t>
            </a:r>
            <a:endParaRPr lang="zh-CN" altLang="en-US" b="1"/>
          </a:p>
          <a:p>
            <a:pPr marL="0" indent="0">
              <a:buNone/>
            </a:pPr>
            <a:endParaRPr lang="zh-CN" altLang="en-US" b="1"/>
          </a:p>
          <a:p>
            <a:r>
              <a:rPr lang="zh-CN" altLang="en-US" b="1">
                <a:sym typeface="+mn-ea"/>
              </a:rPr>
              <a:t>学习方法：</a:t>
            </a:r>
            <a:r>
              <a:rPr lang="zh-CN" altLang="en-US" b="1">
                <a:sym typeface="+mn-ea"/>
              </a:rPr>
              <a:t>一天</a:t>
            </a:r>
            <a:r>
              <a:rPr lang="en-US" altLang="zh-CN" b="1">
                <a:sym typeface="+mn-ea"/>
              </a:rPr>
              <a:t>1h</a:t>
            </a:r>
            <a:r>
              <a:rPr lang="ja-JP" altLang="en-US" b="1">
                <a:sym typeface="+mn-ea"/>
              </a:rPr>
              <a:t>　専用のメモ帳</a:t>
            </a:r>
            <a:endParaRPr lang="ja-JP" altLang="en-US" b="1">
              <a:sym typeface="+mn-ea"/>
            </a:endParaRPr>
          </a:p>
          <a:p>
            <a:r>
              <a:rPr lang="zh-CN" altLang="ja-JP" b="1"/>
              <a:t>优点：</a:t>
            </a:r>
            <a:r>
              <a:rPr lang="en-US" altLang="zh-CN" b="1"/>
              <a:t>1 </a:t>
            </a:r>
            <a:r>
              <a:rPr lang="zh-CN" altLang="en-US" b="1"/>
              <a:t>可练听力，可摘抄相关句型句式提高书面写作能力</a:t>
            </a:r>
            <a:endParaRPr lang="zh-CN" altLang="en-US" b="1"/>
          </a:p>
          <a:p>
            <a:r>
              <a:rPr lang="zh-CN" altLang="en-US" b="1"/>
              <a:t>             </a:t>
            </a:r>
            <a:r>
              <a:rPr lang="en-US" altLang="zh-CN" b="1"/>
              <a:t>2</a:t>
            </a:r>
            <a:r>
              <a:rPr lang="zh-CN" altLang="en-US" sz="1800" b="1"/>
              <a:t>对研究计划书的写作也有帮助</a:t>
            </a:r>
            <a:endParaRPr lang="zh-CN" altLang="en-US" sz="1800" b="1"/>
          </a:p>
          <a:p>
            <a:r>
              <a:rPr lang="zh-CN" altLang="en-US" sz="1800" b="1"/>
              <a:t>                            提供灵感</a:t>
            </a:r>
            <a:endParaRPr lang="zh-CN" altLang="en-US" sz="1800" b="1"/>
          </a:p>
          <a:p>
            <a:r>
              <a:rPr lang="zh-CN" altLang="en-US" sz="1800" b="1"/>
              <a:t>       了解对日本社会来说什么才是重要的</a:t>
            </a:r>
            <a:endParaRPr lang="ja-JP" altLang="en-US" b="1"/>
          </a:p>
          <a:p>
            <a:endParaRPr lang="zh-CN" altLang="en-US"/>
          </a:p>
        </p:txBody>
      </p:sp>
      <p:pic>
        <p:nvPicPr>
          <p:cNvPr id="4" name="图片 3" descr="图片1"/>
          <p:cNvPicPr>
            <a:picLocks noChangeAspect="1"/>
          </p:cNvPicPr>
          <p:nvPr/>
        </p:nvPicPr>
        <p:blipFill>
          <a:blip r:embed="rId1"/>
          <a:stretch>
            <a:fillRect/>
          </a:stretch>
        </p:blipFill>
        <p:spPr>
          <a:xfrm>
            <a:off x="4963160" y="1332230"/>
            <a:ext cx="6858000" cy="47866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5654" y="579469"/>
            <a:ext cx="4495800" cy="320040"/>
          </a:xfrm>
          <a:prstGeom prst="rect">
            <a:avLst/>
          </a:prstGeom>
        </p:spPr>
        <p:txBody>
          <a:bodyPr vert="horz" wrap="square" lIns="0" tIns="12700" rIns="0" bIns="0" rtlCol="0">
            <a:spAutoFit/>
          </a:bodyPr>
          <a:lstStyle/>
          <a:p>
            <a:pPr marL="12700">
              <a:lnSpc>
                <a:spcPct val="100000"/>
              </a:lnSpc>
              <a:spcBef>
                <a:spcPts val="100"/>
              </a:spcBef>
            </a:pPr>
            <a:r>
              <a:rPr lang="en-US" altLang="zh-CN" sz="2000" b="1">
                <a:sym typeface="+mn-ea"/>
              </a:rPr>
              <a:t>2 </a:t>
            </a:r>
            <a:r>
              <a:rPr lang="zh-CN" altLang="en-US" sz="2000" b="1">
                <a:sym typeface="+mn-ea"/>
              </a:rPr>
              <a:t>为了备考一网打尽样</a:t>
            </a:r>
            <a:endParaRPr lang="zh-CN" altLang="en-US" sz="2000" b="1">
              <a:sym typeface="+mn-ea"/>
            </a:endParaRPr>
          </a:p>
        </p:txBody>
      </p:sp>
      <p:pic>
        <p:nvPicPr>
          <p:cNvPr id="4" name="图片 3" descr="c545a50ac28f2afbf04ff4be3fc2e86a"/>
          <p:cNvPicPr>
            <a:picLocks noChangeAspect="1"/>
          </p:cNvPicPr>
          <p:nvPr/>
        </p:nvPicPr>
        <p:blipFill>
          <a:blip r:embed="rId1"/>
          <a:stretch>
            <a:fillRect/>
          </a:stretch>
        </p:blipFill>
        <p:spPr>
          <a:xfrm>
            <a:off x="6576695" y="1380490"/>
            <a:ext cx="4902200" cy="3924300"/>
          </a:xfrm>
          <a:prstGeom prst="rect">
            <a:avLst/>
          </a:prstGeom>
        </p:spPr>
      </p:pic>
      <p:pic>
        <p:nvPicPr>
          <p:cNvPr id="5" name="图片 4" descr="d194ae94be2b283ca6a420a6f9b2463a"/>
          <p:cNvPicPr>
            <a:picLocks noChangeAspect="1"/>
          </p:cNvPicPr>
          <p:nvPr/>
        </p:nvPicPr>
        <p:blipFill>
          <a:blip r:embed="rId2"/>
          <a:stretch>
            <a:fillRect/>
          </a:stretch>
        </p:blipFill>
        <p:spPr>
          <a:xfrm>
            <a:off x="3081020" y="1380490"/>
            <a:ext cx="2451100" cy="46037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2420" y="43370"/>
            <a:ext cx="2663952" cy="1078992"/>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4091305" y="472259"/>
            <a:ext cx="6121400" cy="909320"/>
          </a:xfrm>
          <a:prstGeom prst="rect">
            <a:avLst/>
          </a:prstGeom>
        </p:spPr>
        <p:txBody>
          <a:bodyPr vert="horz" wrap="square" lIns="0" tIns="17145" rIns="0" bIns="0" rtlCol="0">
            <a:spAutoFit/>
          </a:bodyPr>
          <a:lstStyle/>
          <a:p>
            <a:pPr marL="12700">
              <a:lnSpc>
                <a:spcPct val="100000"/>
              </a:lnSpc>
              <a:spcBef>
                <a:spcPts val="135"/>
              </a:spcBef>
            </a:pPr>
            <a:r>
              <a:rPr spc="200" dirty="0"/>
              <a:t>二、小论文的</a:t>
            </a:r>
            <a:r>
              <a:rPr lang="zh-CN" spc="200" dirty="0"/>
              <a:t>结构</a:t>
            </a:r>
            <a:endParaRPr lang="zh-CN" spc="200" dirty="0"/>
          </a:p>
        </p:txBody>
      </p:sp>
      <p:sp>
        <p:nvSpPr>
          <p:cNvPr id="4" name="文本框 3"/>
          <p:cNvSpPr txBox="1"/>
          <p:nvPr/>
        </p:nvSpPr>
        <p:spPr>
          <a:xfrm>
            <a:off x="958850" y="1957070"/>
            <a:ext cx="3931920" cy="3138170"/>
          </a:xfrm>
          <a:prstGeom prst="rect">
            <a:avLst/>
          </a:prstGeom>
          <a:noFill/>
        </p:spPr>
        <p:txBody>
          <a:bodyPr wrap="square" rtlCol="0">
            <a:spAutoFit/>
          </a:bodyPr>
          <a:p>
            <a:r>
              <a:rPr lang="zh-CN" altLang="en-US" b="1">
                <a:sym typeface="+mn-ea"/>
              </a:rPr>
              <a:t>结构原则：先总后分</a:t>
            </a:r>
            <a:endParaRPr lang="en-US" altLang="zh-CN" b="1">
              <a:sym typeface="+mn-ea"/>
            </a:endParaRPr>
          </a:p>
          <a:p>
            <a:endParaRPr lang="en-US" altLang="zh-CN" b="1">
              <a:sym typeface="+mn-ea"/>
            </a:endParaRPr>
          </a:p>
          <a:p>
            <a:r>
              <a:rPr lang="en-US" altLang="zh-CN" b="1">
                <a:sym typeface="+mn-ea"/>
              </a:rPr>
              <a:t>1 </a:t>
            </a:r>
            <a:r>
              <a:rPr lang="zh-CN" altLang="en-US" b="1">
                <a:sym typeface="+mn-ea"/>
              </a:rPr>
              <a:t>要有清晰的总体框架（文</a:t>
            </a:r>
            <a:r>
              <a:rPr lang="zh-CN" altLang="en-US" b="1">
                <a:sym typeface="+mn-ea"/>
              </a:rPr>
              <a:t>）</a:t>
            </a:r>
            <a:endParaRPr lang="zh-CN" altLang="en-US" b="1">
              <a:sym typeface="+mn-ea"/>
            </a:endParaRPr>
          </a:p>
          <a:p>
            <a:endParaRPr lang="zh-CN" altLang="en-US" b="1"/>
          </a:p>
          <a:p>
            <a:r>
              <a:rPr lang="en-US" altLang="zh-CN" b="1">
                <a:sym typeface="+mn-ea"/>
              </a:rPr>
              <a:t>2 </a:t>
            </a:r>
            <a:r>
              <a:rPr lang="zh-CN" altLang="en-US" b="1">
                <a:sym typeface="+mn-ea"/>
              </a:rPr>
              <a:t>要将最重要的东西</a:t>
            </a:r>
            <a:r>
              <a:rPr lang="ja-JP" altLang="zh-CN" b="1">
                <a:sym typeface="+mn-ea"/>
              </a:rPr>
              <a:t>（中心文）</a:t>
            </a:r>
            <a:r>
              <a:rPr lang="zh-CN" altLang="en-US" b="1">
                <a:sym typeface="+mn-ea"/>
              </a:rPr>
              <a:t>先总说，之后再详细阐述（段</a:t>
            </a:r>
            <a:r>
              <a:rPr lang="zh-CN" altLang="en-US" b="1">
                <a:sym typeface="+mn-ea"/>
              </a:rPr>
              <a:t>）</a:t>
            </a:r>
            <a:endParaRPr lang="zh-CN" altLang="en-US" b="1">
              <a:sym typeface="+mn-ea"/>
            </a:endParaRPr>
          </a:p>
          <a:p>
            <a:endParaRPr lang="zh-CN" altLang="en-US" b="1">
              <a:sym typeface="+mn-ea"/>
            </a:endParaRPr>
          </a:p>
          <a:p>
            <a:r>
              <a:rPr lang="en-US" altLang="zh-CN" b="1"/>
              <a:t>3 </a:t>
            </a:r>
            <a:r>
              <a:rPr lang="zh-CN" altLang="en-US" b="1"/>
              <a:t>一文一义（句</a:t>
            </a:r>
            <a:r>
              <a:rPr lang="zh-CN" altLang="en-US" b="1"/>
              <a:t>）</a:t>
            </a:r>
            <a:endParaRPr lang="zh-CN" altLang="en-US" b="1"/>
          </a:p>
          <a:p>
            <a:endParaRPr lang="zh-CN" altLang="en-US" b="1"/>
          </a:p>
          <a:p>
            <a:r>
              <a:rPr lang="en-US" altLang="zh-CN">
                <a:sym typeface="+mn-ea"/>
              </a:rPr>
              <a:t>4</a:t>
            </a:r>
            <a:r>
              <a:rPr lang="zh-CN" altLang="en-US" b="1">
                <a:sym typeface="+mn-ea"/>
              </a:rPr>
              <a:t>主张</a:t>
            </a:r>
            <a:r>
              <a:rPr lang="en-US" altLang="zh-CN" b="1">
                <a:sym typeface="+mn-ea"/>
              </a:rPr>
              <a:t>+</a:t>
            </a:r>
            <a:r>
              <a:rPr lang="zh-CN" altLang="en-US" b="1">
                <a:sym typeface="+mn-ea"/>
              </a:rPr>
              <a:t>根据</a:t>
            </a:r>
            <a:endParaRPr lang="zh-CN" altLang="en-US"/>
          </a:p>
          <a:p>
            <a:endParaRPr lang="zh-CN" altLang="en-US" b="1"/>
          </a:p>
        </p:txBody>
      </p:sp>
      <p:sp>
        <p:nvSpPr>
          <p:cNvPr id="5" name="文本框 4"/>
          <p:cNvSpPr txBox="1"/>
          <p:nvPr/>
        </p:nvSpPr>
        <p:spPr>
          <a:xfrm>
            <a:off x="5324475" y="2172970"/>
            <a:ext cx="5080635" cy="368300"/>
          </a:xfrm>
          <a:prstGeom prst="rect">
            <a:avLst/>
          </a:prstGeom>
          <a:noFill/>
        </p:spPr>
        <p:txBody>
          <a:bodyPr wrap="square" rtlCol="0">
            <a:spAutoFit/>
          </a:bodyPr>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36575" y="1586865"/>
            <a:ext cx="5631815" cy="2461895"/>
          </a:xfrm>
        </p:spPr>
        <p:txBody>
          <a:bodyPr wrap="square"/>
          <a:p>
            <a:r>
              <a:rPr lang="en-US" altLang="zh-CN" sz="4400" b="1">
                <a:sym typeface="+mn-ea"/>
              </a:rPr>
              <a:t>1 </a:t>
            </a:r>
            <a:r>
              <a:rPr lang="zh-CN" altLang="en-US" sz="4400" b="1">
                <a:sym typeface="+mn-ea"/>
              </a:rPr>
              <a:t>要有清晰的总体框架</a:t>
            </a:r>
            <a:br>
              <a:rPr lang="zh-CN" altLang="en-US" sz="4400" b="1">
                <a:sym typeface="+mn-ea"/>
              </a:rPr>
            </a:br>
            <a:br>
              <a:rPr lang="zh-CN" altLang="en-US" b="1"/>
            </a:br>
            <a:endParaRPr lang="zh-CN" altLang="en-US"/>
          </a:p>
        </p:txBody>
      </p:sp>
      <p:sp>
        <p:nvSpPr>
          <p:cNvPr id="3" name="副标题 2"/>
          <p:cNvSpPr>
            <a:spLocks noGrp="1"/>
          </p:cNvSpPr>
          <p:nvPr>
            <p:ph type="subTitle" idx="4"/>
          </p:nvPr>
        </p:nvSpPr>
        <p:spPr>
          <a:xfrm>
            <a:off x="772160" y="2579370"/>
            <a:ext cx="3435985" cy="2215515"/>
          </a:xfrm>
        </p:spPr>
        <p:txBody>
          <a:bodyPr wrap="square"/>
          <a:p>
            <a:endParaRPr lang="zh-CN" altLang="en-US"/>
          </a:p>
          <a:p>
            <a:r>
              <a:rPr lang="zh-CN" altLang="en-US"/>
              <a:t>总</a:t>
            </a:r>
            <a:r>
              <a:rPr lang="zh-CN" altLang="en-US"/>
              <a:t>分总结构</a:t>
            </a:r>
            <a:endParaRPr lang="zh-CN" altLang="en-US"/>
          </a:p>
          <a:p>
            <a:endParaRPr lang="zh-CN" altLang="en-US"/>
          </a:p>
          <a:p>
            <a:endParaRPr lang="zh-CN" altLang="en-US"/>
          </a:p>
          <a:p>
            <a:r>
              <a:rPr lang="zh-CN" altLang="en-US"/>
              <a:t>首先，其次，最重要的是</a:t>
            </a:r>
            <a:r>
              <a:rPr lang="en-US" altLang="zh-CN"/>
              <a:t>……</a:t>
            </a:r>
            <a:endParaRPr lang="en-US" altLang="zh-CN"/>
          </a:p>
          <a:p>
            <a:endParaRPr lang="en-US" altLang="zh-CN"/>
          </a:p>
          <a:p>
            <a:endParaRPr lang="en-US" altLang="zh-CN"/>
          </a:p>
          <a:p>
            <a:r>
              <a:rPr lang="zh-CN" altLang="en-US"/>
              <a:t>（</a:t>
            </a:r>
            <a:r>
              <a:rPr lang="en-US" altLang="zh-CN"/>
              <a:t>1</a:t>
            </a:r>
            <a:r>
              <a:rPr lang="zh-CN" altLang="en-US"/>
              <a:t>）（</a:t>
            </a:r>
            <a:r>
              <a:rPr lang="en-US" altLang="zh-CN"/>
              <a:t>2</a:t>
            </a:r>
            <a:r>
              <a:rPr lang="zh-CN" altLang="en-US"/>
              <a:t>）（</a:t>
            </a:r>
            <a:r>
              <a:rPr lang="en-US" altLang="zh-CN"/>
              <a:t>3</a:t>
            </a:r>
            <a:r>
              <a:rPr lang="zh-CN" altLang="en-US"/>
              <a:t>）</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058795" y="654050"/>
            <a:ext cx="10363200" cy="5816600"/>
          </a:xfrm>
        </p:spPr>
        <p:txBody>
          <a:bodyPr wrap="square"/>
          <a:p>
            <a:r>
              <a:rPr lang="en-US" altLang="zh-CN" sz="1800"/>
              <a:t>                             </a:t>
            </a:r>
            <a:r>
              <a:rPr lang="en-US" altLang="zh-CN" sz="1800" b="1"/>
              <a:t>   </a:t>
            </a:r>
            <a:r>
              <a:rPr lang="zh-CN" altLang="en-US" sz="1800" b="1"/>
              <a:t>お中元、お歳暮が社会にもたらす利点</a:t>
            </a:r>
            <a:br>
              <a:rPr lang="zh-CN" altLang="en-US" sz="1800"/>
            </a:br>
            <a:r>
              <a:rPr lang="zh-CN" altLang="en-US" sz="1800"/>
              <a:t>    日本のお中元、お歳群の慣習が日本社会にとって利点があると思われ</a:t>
            </a:r>
            <a:br>
              <a:rPr lang="zh-CN" altLang="en-US" sz="1800"/>
            </a:br>
            <a:r>
              <a:rPr lang="zh-CN" altLang="en-US" sz="1800"/>
              <a:t>る。</a:t>
            </a:r>
            <a:r>
              <a:rPr lang="ja-JP" altLang="zh-CN" sz="1800"/>
              <a:t>（意見）</a:t>
            </a:r>
            <a:br>
              <a:rPr lang="ja-JP" altLang="zh-CN" sz="1800"/>
            </a:br>
            <a:r>
              <a:rPr lang="ja-JP" altLang="zh-CN" sz="1800"/>
              <a:t>　　</a:t>
            </a:r>
            <a:r>
              <a:rPr lang="zh-CN" altLang="en-US" sz="1800"/>
              <a:t>以下に2点整理してみよう。</a:t>
            </a:r>
            <a:br>
              <a:rPr lang="zh-CN" altLang="en-US" sz="1800"/>
            </a:br>
            <a:br>
              <a:rPr lang="zh-CN" altLang="en-US" sz="1800"/>
            </a:br>
            <a:r>
              <a:rPr lang="zh-CN" altLang="en-US" sz="1800"/>
              <a:t>    1点目として挙げられるのは「贈り手および貰い手にとって有用であ</a:t>
            </a:r>
            <a:br>
              <a:rPr lang="zh-CN" altLang="en-US" sz="1800"/>
            </a:br>
            <a:r>
              <a:rPr lang="zh-CN" altLang="en-US" sz="1800"/>
              <a:t>る」という点である。</a:t>
            </a:r>
            <a:r>
              <a:rPr lang="ja-JP" altLang="zh-CN" sz="1800"/>
              <a:t>（主張１）</a:t>
            </a:r>
            <a:r>
              <a:rPr lang="zh-CN" altLang="en-US" sz="1800"/>
              <a:t>贈り手は日頃お世話になっている人に対して、</a:t>
            </a:r>
            <a:br>
              <a:rPr lang="zh-CN" altLang="en-US" sz="1800"/>
            </a:br>
            <a:r>
              <a:rPr lang="zh-CN" altLang="en-US" sz="1800"/>
              <a:t>直接出向いて感謝の気持ちを述べるべきところ、物を贈ることで代替でき</a:t>
            </a:r>
            <a:br>
              <a:rPr lang="zh-CN" altLang="en-US" sz="1800"/>
            </a:br>
            <a:r>
              <a:rPr lang="zh-CN" altLang="en-US" sz="1800"/>
              <a:t>る。貰い手は、訪問によって時間が割かれることがなく、実用的な物を</a:t>
            </a:r>
            <a:br>
              <a:rPr lang="zh-CN" altLang="en-US" sz="1800"/>
            </a:br>
            <a:r>
              <a:rPr lang="zh-CN" altLang="en-US" sz="1800"/>
              <a:t>貰うことができる。</a:t>
            </a:r>
            <a:r>
              <a:rPr lang="ja-JP" altLang="zh-CN" sz="1800"/>
              <a:t>（主張１を支える根拠）</a:t>
            </a:r>
            <a:br>
              <a:rPr lang="zh-CN" altLang="en-US" sz="1800"/>
            </a:br>
            <a:br>
              <a:rPr lang="zh-CN" altLang="en-US" sz="1800"/>
            </a:br>
            <a:r>
              <a:rPr lang="zh-CN" altLang="en-US" sz="1800"/>
              <a:t>     現代は個人の趣味や志向が多様化し、贈られる側の趣味や志向を把</a:t>
            </a:r>
            <a:br>
              <a:rPr lang="zh-CN" altLang="en-US" sz="1800"/>
            </a:br>
            <a:r>
              <a:rPr lang="zh-CN" altLang="en-US" sz="1800"/>
              <a:t>することが難しい</a:t>
            </a:r>
            <a:r>
              <a:rPr lang="ja-JP" altLang="zh-CN" sz="1800"/>
              <a:t>（主張２）</a:t>
            </a:r>
            <a:r>
              <a:rPr lang="zh-CN" altLang="en-US" sz="1800"/>
              <a:t>。カタログギフトが重宝されるのはその表れである。</a:t>
            </a:r>
            <a:br>
              <a:rPr lang="zh-CN" altLang="en-US" sz="1800"/>
            </a:br>
            <a:r>
              <a:rPr lang="zh-CN" altLang="en-US" sz="1800"/>
              <a:t>相手の好みの贈り物を選ぶことが困難なことから贈る側は精神的に負担</a:t>
            </a:r>
            <a:br>
              <a:rPr lang="zh-CN" altLang="en-US" sz="1800"/>
            </a:br>
            <a:r>
              <a:rPr lang="zh-CN" altLang="en-US" sz="1800"/>
              <a:t>2点目として挙げられるのは「経済を活性化している」という点である。</a:t>
            </a:r>
            <a:br>
              <a:rPr lang="zh-CN" altLang="en-US" sz="1800"/>
            </a:br>
            <a:r>
              <a:rPr lang="zh-CN" altLang="en-US" sz="1800"/>
              <a:t>お中元・お歳暮用の商品が作られ、それが生産者から卸売業者、小売業</a:t>
            </a:r>
            <a:br>
              <a:rPr lang="zh-CN" altLang="en-US" sz="1800"/>
            </a:br>
            <a:r>
              <a:rPr lang="zh-CN" altLang="en-US" sz="1800"/>
              <a:t>者、貰い手という順で流通する。配達アルバイトなどの期間限定の労働</a:t>
            </a:r>
            <a:br>
              <a:rPr lang="zh-CN" altLang="en-US" sz="1800"/>
            </a:br>
            <a:r>
              <a:rPr lang="zh-CN" altLang="en-US" sz="1800"/>
              <a:t>需要も発生させる</a:t>
            </a:r>
            <a:r>
              <a:rPr lang="ja-JP" altLang="zh-CN" sz="1800"/>
              <a:t>（主張を支える論拠２</a:t>
            </a:r>
            <a:r>
              <a:rPr lang="ja-JP" altLang="zh-CN" sz="1800"/>
              <a:t>）</a:t>
            </a:r>
            <a:r>
              <a:rPr lang="zh-CN" altLang="en-US" sz="1800"/>
              <a:t>。</a:t>
            </a:r>
            <a:br>
              <a:rPr lang="zh-CN" altLang="en-US" sz="1800"/>
            </a:br>
            <a:br>
              <a:rPr lang="zh-CN" altLang="en-US" sz="1800"/>
            </a:br>
            <a:r>
              <a:rPr lang="zh-CN" altLang="en-US" sz="1800"/>
              <a:t>     このようにお中元・お歳暮の慣習は、消費者にとっても業者にとって</a:t>
            </a:r>
            <a:br>
              <a:rPr lang="zh-CN" altLang="en-US" sz="1800"/>
            </a:br>
            <a:r>
              <a:rPr lang="zh-CN" altLang="en-US" sz="1800"/>
              <a:t>も有益で、日本社会に利点をもたらしている。</a:t>
            </a:r>
            <a:r>
              <a:rPr lang="ja-JP" altLang="zh-CN" sz="1800"/>
              <a:t>（まとめ</a:t>
            </a:r>
            <a:r>
              <a:rPr lang="ja-JP" altLang="zh-CN" sz="1800"/>
              <a:t>）</a:t>
            </a:r>
            <a:endParaRPr lang="ja-JP"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2420" y="43370"/>
            <a:ext cx="2663952" cy="1078992"/>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1602739" y="2029142"/>
            <a:ext cx="2311400" cy="1435100"/>
          </a:xfrm>
          <a:prstGeom prst="rect">
            <a:avLst/>
          </a:prstGeom>
        </p:spPr>
        <p:txBody>
          <a:bodyPr vert="horz" wrap="square" lIns="0" tIns="12700" rIns="0" bIns="0" rtlCol="0">
            <a:spAutoFit/>
          </a:bodyPr>
          <a:lstStyle/>
          <a:p>
            <a:pPr marL="12700">
              <a:lnSpc>
                <a:spcPts val="2300"/>
              </a:lnSpc>
              <a:spcBef>
                <a:spcPts val="100"/>
              </a:spcBef>
            </a:pPr>
            <a:r>
              <a:rPr sz="2000" b="0" dirty="0">
                <a:latin typeface="Yu Gothic Light" panose="020B0300000000000000" charset="-128"/>
                <a:cs typeface="Yu Gothic Light" panose="020B0300000000000000" charset="-128"/>
              </a:rPr>
              <a:t>⼀、概要</a:t>
            </a:r>
            <a:endParaRPr sz="2000">
              <a:latin typeface="Yu Gothic Light" panose="020B0300000000000000" charset="-128"/>
              <a:cs typeface="Yu Gothic Light" panose="020B0300000000000000" charset="-128"/>
            </a:endParaRPr>
          </a:p>
          <a:p>
            <a:pPr marL="12700">
              <a:lnSpc>
                <a:spcPts val="2150"/>
              </a:lnSpc>
            </a:pPr>
            <a:r>
              <a:rPr sz="2000" b="0" dirty="0">
                <a:latin typeface="等线 Light" panose="02010600030101010101" charset="-122"/>
                <a:cs typeface="等线 Light" panose="02010600030101010101" charset="-122"/>
              </a:rPr>
              <a:t>二、小论文构成</a:t>
            </a:r>
            <a:endParaRPr sz="2000">
              <a:latin typeface="等线 Light" panose="02010600030101010101" charset="-122"/>
              <a:cs typeface="等线 Light" panose="02010600030101010101" charset="-122"/>
            </a:endParaRPr>
          </a:p>
          <a:p>
            <a:pPr marL="12700" marR="5080">
              <a:lnSpc>
                <a:spcPts val="2200"/>
              </a:lnSpc>
              <a:spcBef>
                <a:spcPts val="90"/>
              </a:spcBef>
            </a:pPr>
            <a:r>
              <a:rPr sz="2000" b="0" dirty="0">
                <a:latin typeface="等线 Light" panose="02010600030101010101" charset="-122"/>
                <a:cs typeface="等线 Light" panose="02010600030101010101" charset="-122"/>
              </a:rPr>
              <a:t>三、专业知识与观点 四、如何写事例</a:t>
            </a:r>
            <a:endParaRPr sz="2000">
              <a:latin typeface="等线 Light" panose="02010600030101010101" charset="-122"/>
              <a:cs typeface="等线 Light" panose="02010600030101010101" charset="-122"/>
            </a:endParaRPr>
          </a:p>
          <a:p>
            <a:pPr marL="12700">
              <a:lnSpc>
                <a:spcPts val="2160"/>
              </a:lnSpc>
            </a:pPr>
            <a:r>
              <a:rPr sz="2000" b="0" dirty="0">
                <a:latin typeface="等线 Light" panose="02010600030101010101" charset="-122"/>
                <a:cs typeface="等线 Light" panose="02010600030101010101" charset="-122"/>
              </a:rPr>
              <a:t>五、小论文写作</a:t>
            </a:r>
            <a:endParaRPr sz="2000">
              <a:latin typeface="等线 Light" panose="02010600030101010101" charset="-122"/>
              <a:cs typeface="等线 Light" panose="0201060003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473700" y="390525"/>
            <a:ext cx="6384925" cy="1230630"/>
          </a:xfrm>
        </p:spPr>
        <p:txBody>
          <a:bodyPr wrap="square"/>
          <a:p>
            <a:r>
              <a:rPr lang="en-US" altLang="zh-CN" sz="4000"/>
              <a:t>2 </a:t>
            </a:r>
            <a:r>
              <a:rPr lang="zh-CN" altLang="en-US" sz="4000"/>
              <a:t>要将最重要的东西</a:t>
            </a:r>
            <a:r>
              <a:rPr lang="ja-JP" altLang="zh-CN" sz="4000"/>
              <a:t>（中心文）</a:t>
            </a:r>
            <a:r>
              <a:rPr lang="zh-CN" altLang="en-US" sz="4000"/>
              <a:t>先总说，之后再详细阐述</a:t>
            </a:r>
            <a:endParaRPr lang="zh-CN" altLang="en-US" sz="4000"/>
          </a:p>
        </p:txBody>
      </p:sp>
      <p:sp>
        <p:nvSpPr>
          <p:cNvPr id="3" name="副标题 2"/>
          <p:cNvSpPr>
            <a:spLocks noGrp="1"/>
          </p:cNvSpPr>
          <p:nvPr>
            <p:ph type="subTitle" idx="4"/>
          </p:nvPr>
        </p:nvSpPr>
        <p:spPr>
          <a:xfrm>
            <a:off x="675005" y="2137410"/>
            <a:ext cx="5861685" cy="4154805"/>
          </a:xfrm>
        </p:spPr>
        <p:txBody>
          <a:bodyPr wrap="square"/>
          <a:p>
            <a:r>
              <a:rPr lang="zh-CN" altLang="en-US"/>
              <a:t>A</a:t>
            </a:r>
            <a:endParaRPr lang="zh-CN" altLang="en-US"/>
          </a:p>
          <a:p>
            <a:r>
              <a:rPr lang="zh-CN" altLang="en-US"/>
              <a:t>      地下鉄早稲田駅を降りて高田馬場方面に向かいます。歩いている途中に差点があります。大学の講義の合間には非常に込み合う交差点です。</a:t>
            </a:r>
            <a:endParaRPr lang="zh-CN" altLang="en-US"/>
          </a:p>
          <a:p>
            <a:r>
              <a:rPr lang="zh-CN" altLang="en-US"/>
              <a:t>     右に曲がると昔ながらの洋食屋さんがたくさんあります。昔、私は大学に入りたてのころ、講義の間にレストランに行ったら迷子になってしまったことがありました。とにかくお寺を右に見ながらまっすぐ歩きます。右手に美容院や銭湯があるはずです。いまどき銭湯なんてめずらしいですよね。環境のことを考えると、ひょっとすると公共のお風呂もエネルギー削減になるのかもしれないなんて思います。もう少し歩くと三叉路があるので、右に曲がってください。研究室のあるビルがあります。歩いて15分ぐらいだと思います。</a:t>
            </a:r>
            <a:endParaRPr lang="zh-CN" altLang="en-US"/>
          </a:p>
          <a:p>
            <a:endParaRPr lang="zh-CN" altLang="en-US"/>
          </a:p>
        </p:txBody>
      </p:sp>
      <p:sp>
        <p:nvSpPr>
          <p:cNvPr id="4" name="文本框 3"/>
          <p:cNvSpPr txBox="1"/>
          <p:nvPr/>
        </p:nvSpPr>
        <p:spPr>
          <a:xfrm>
            <a:off x="7814945" y="2219960"/>
            <a:ext cx="3843655" cy="3415030"/>
          </a:xfrm>
          <a:prstGeom prst="rect">
            <a:avLst/>
          </a:prstGeom>
          <a:noFill/>
        </p:spPr>
        <p:txBody>
          <a:bodyPr wrap="square" rtlCol="0">
            <a:spAutoFit/>
          </a:bodyPr>
          <a:p>
            <a:r>
              <a:rPr lang="zh-CN" altLang="en-US">
                <a:sym typeface="+mn-ea"/>
              </a:rPr>
              <a:t>B</a:t>
            </a:r>
            <a:endParaRPr lang="zh-CN" altLang="en-US"/>
          </a:p>
          <a:p>
            <a:r>
              <a:rPr lang="zh-CN" altLang="en-US">
                <a:sym typeface="+mn-ea"/>
              </a:rPr>
              <a:t>     地下鉄早稲田駅から、私の研究室までは、歩いて15分ほどの、ほとんど一本道です。早稲田駅を降りて、高田馬場方面に向かいます。交差点</a:t>
            </a:r>
            <a:endParaRPr lang="zh-CN" altLang="en-US"/>
          </a:p>
          <a:p>
            <a:r>
              <a:rPr lang="zh-CN" altLang="en-US">
                <a:sym typeface="+mn-ea"/>
              </a:rPr>
              <a:t>はまっすぐ渡ってください。右手にお寺が見えるはずです。そのまま道</a:t>
            </a:r>
            <a:endParaRPr lang="zh-CN" altLang="en-US"/>
          </a:p>
          <a:p>
            <a:r>
              <a:rPr lang="zh-CN" altLang="en-US">
                <a:sym typeface="+mn-ea"/>
              </a:rPr>
              <a:t>なりに歩いていくと右手には美容院や、銭湯があるはずです。車道の三</a:t>
            </a:r>
            <a:endParaRPr lang="zh-CN" altLang="en-US"/>
          </a:p>
          <a:p>
            <a:r>
              <a:rPr lang="zh-CN" altLang="en-US">
                <a:sym typeface="+mn-ea"/>
              </a:rPr>
              <a:t>叉路を右に曲がると、研究室のあるビルがあります。</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4"/>
          </p:nvPr>
        </p:nvSpPr>
        <p:spPr>
          <a:xfrm>
            <a:off x="2981960" y="666115"/>
            <a:ext cx="8534400" cy="3662045"/>
          </a:xfrm>
        </p:spPr>
        <p:txBody>
          <a:bodyPr/>
          <a:p>
            <a:r>
              <a:rPr lang="zh-CN" altLang="en-US" sz="4000"/>
              <a:t>「パラグラフ」</a:t>
            </a:r>
            <a:endParaRPr lang="zh-CN" altLang="en-US" sz="4000"/>
          </a:p>
          <a:p>
            <a:r>
              <a:rPr lang="ja-JP" altLang="zh-CN"/>
              <a:t>・</a:t>
            </a:r>
            <a:r>
              <a:rPr lang="zh-CN" altLang="en-US"/>
              <a:t>パラグラフは、一つの</a:t>
            </a:r>
            <a:r>
              <a:rPr lang="zh-CN" altLang="en-US" b="1">
                <a:solidFill>
                  <a:srgbClr val="FF0000"/>
                </a:solidFill>
              </a:rPr>
              <a:t>中心文</a:t>
            </a:r>
            <a:r>
              <a:rPr lang="zh-CN" altLang="en-US"/>
              <a:t>(トピック・センテンス)を</a:t>
            </a:r>
            <a:r>
              <a:rPr lang="zh-CN" altLang="en-US">
                <a:solidFill>
                  <a:srgbClr val="FF0000"/>
                </a:solidFill>
              </a:rPr>
              <a:t>サポートする</a:t>
            </a:r>
            <a:r>
              <a:rPr lang="zh-CN" altLang="en-US"/>
              <a:t>文(情報)の塊です。</a:t>
            </a:r>
            <a:endParaRPr lang="zh-CN" altLang="en-US"/>
          </a:p>
          <a:p>
            <a:r>
              <a:rPr lang="ja-JP" altLang="zh-CN"/>
              <a:t>・</a:t>
            </a:r>
            <a:r>
              <a:rPr lang="zh-CN" altLang="en-US"/>
              <a:t>パラグラフを書く上では構成が大切になります。</a:t>
            </a:r>
            <a:r>
              <a:rPr lang="zh-CN" altLang="en-US" b="1">
                <a:solidFill>
                  <a:srgbClr val="FF0000"/>
                </a:solidFill>
              </a:rPr>
              <a:t>一つのパラグラフで一つ</a:t>
            </a:r>
            <a:endParaRPr lang="zh-CN" altLang="en-US" b="1">
              <a:solidFill>
                <a:srgbClr val="FF0000"/>
              </a:solidFill>
            </a:endParaRPr>
          </a:p>
          <a:p>
            <a:r>
              <a:rPr lang="zh-CN" altLang="en-US" b="1">
                <a:solidFill>
                  <a:srgbClr val="FF0000"/>
                </a:solidFill>
              </a:rPr>
              <a:t>の情報だけを扱います</a:t>
            </a:r>
            <a:r>
              <a:rPr lang="zh-CN" altLang="en-US"/>
              <a:t>。</a:t>
            </a:r>
            <a:endParaRPr lang="zh-CN" altLang="en-US"/>
          </a:p>
          <a:p>
            <a:r>
              <a:rPr lang="ja-JP" altLang="zh-CN" b="1">
                <a:solidFill>
                  <a:srgbClr val="FF0000"/>
                </a:solidFill>
              </a:rPr>
              <a:t>・</a:t>
            </a:r>
            <a:r>
              <a:rPr lang="zh-CN" altLang="en-US" b="1">
                <a:solidFill>
                  <a:srgbClr val="FF0000"/>
                </a:solidFill>
              </a:rPr>
              <a:t>パラグラフの頭に、そのパラグラフの目的が明らかになるような中心文を書いた後、その他の情報を入れて一つの情報の塊を作</a:t>
            </a:r>
            <a:endParaRPr lang="zh-CN" altLang="en-US" b="1">
              <a:solidFill>
                <a:srgbClr val="FF0000"/>
              </a:solidFill>
            </a:endParaRPr>
          </a:p>
          <a:p>
            <a:r>
              <a:rPr lang="zh-CN" altLang="en-US" b="1">
                <a:solidFill>
                  <a:srgbClr val="FF0000"/>
                </a:solidFill>
              </a:rPr>
              <a:t>ります。</a:t>
            </a:r>
            <a:endParaRPr lang="zh-CN" altLang="en-US" b="1">
              <a:solidFill>
                <a:srgbClr val="FF0000"/>
              </a:solidFill>
            </a:endParaRPr>
          </a:p>
          <a:p>
            <a:r>
              <a:rPr lang="ja-JP" altLang="zh-CN"/>
              <a:t>・</a:t>
            </a:r>
            <a:r>
              <a:rPr lang="zh-CN" altLang="en-US"/>
              <a:t>パラグラフ内の情報はもうわかっていること(既出情報)から、読</a:t>
            </a:r>
            <a:endParaRPr lang="zh-CN" altLang="en-US"/>
          </a:p>
          <a:p>
            <a:r>
              <a:rPr lang="zh-CN" altLang="en-US"/>
              <a:t>者が知らないであろう情報(新出情報)の順番に並べます。</a:t>
            </a:r>
            <a:endParaRPr lang="zh-CN" altLang="en-US"/>
          </a:p>
          <a:p>
            <a:r>
              <a:rPr lang="ja-JP" altLang="zh-CN"/>
              <a:t>・</a:t>
            </a:r>
            <a:r>
              <a:rPr lang="zh-CN" altLang="en-US"/>
              <a:t>序論部分や、結論部分では、中心文が最後に来ることもありますが、基本形はこの形です。</a:t>
            </a:r>
            <a:endParaRPr lang="zh-CN" altLang="en-US"/>
          </a:p>
        </p:txBody>
      </p:sp>
      <p:sp>
        <p:nvSpPr>
          <p:cNvPr id="4" name="文本框 3"/>
          <p:cNvSpPr txBox="1"/>
          <p:nvPr/>
        </p:nvSpPr>
        <p:spPr>
          <a:xfrm>
            <a:off x="2698750" y="4878070"/>
            <a:ext cx="6793865" cy="1691640"/>
          </a:xfrm>
          <a:prstGeom prst="rect">
            <a:avLst/>
          </a:prstGeom>
          <a:noFill/>
        </p:spPr>
        <p:txBody>
          <a:bodyPr wrap="square" rtlCol="0">
            <a:spAutoFit/>
          </a:bodyPr>
          <a:p>
            <a:r>
              <a:rPr lang="ja-JP" altLang="zh-CN" sz="3200" b="1"/>
              <a:t>面接にも生かせる？</a:t>
            </a:r>
            <a:endParaRPr lang="ja-JP" altLang="zh-CN" sz="3200" b="1"/>
          </a:p>
          <a:p>
            <a:r>
              <a:rPr lang="ja-JP" altLang="zh-CN" sz="2400"/>
              <a:t>・研究計画書を簡単にまとめてください。</a:t>
            </a:r>
            <a:endParaRPr lang="ja-JP" altLang="zh-CN" sz="2400"/>
          </a:p>
          <a:p>
            <a:r>
              <a:rPr lang="ja-JP" altLang="zh-CN" sz="2400"/>
              <a:t>・なぜうちへ進学したいですか？</a:t>
            </a:r>
            <a:endParaRPr lang="ja-JP" altLang="zh-CN" sz="2400"/>
          </a:p>
          <a:p>
            <a:r>
              <a:rPr lang="ja-JP" altLang="zh-CN" sz="2400"/>
              <a:t>・弦子は誰ですか？</a:t>
            </a:r>
            <a:endParaRPr lang="ja-JP" altLang="zh-CN"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30885" y="2546985"/>
            <a:ext cx="10363200" cy="676910"/>
          </a:xfrm>
        </p:spPr>
        <p:txBody>
          <a:bodyPr/>
          <a:p>
            <a:r>
              <a:rPr lang="en-US" altLang="zh-CN" sz="4400"/>
              <a:t>3.</a:t>
            </a:r>
            <a:r>
              <a:rPr lang="zh-CN" altLang="en-US" sz="4400"/>
              <a:t>一文一义</a:t>
            </a:r>
            <a:endParaRPr lang="zh-CN" altLang="en-US" sz="4400"/>
          </a:p>
        </p:txBody>
      </p:sp>
      <p:sp>
        <p:nvSpPr>
          <p:cNvPr id="4" name="文本框 3"/>
          <p:cNvSpPr txBox="1"/>
          <p:nvPr/>
        </p:nvSpPr>
        <p:spPr>
          <a:xfrm>
            <a:off x="4668520" y="626110"/>
            <a:ext cx="6887210" cy="5908040"/>
          </a:xfrm>
          <a:prstGeom prst="rect">
            <a:avLst/>
          </a:prstGeom>
          <a:noFill/>
        </p:spPr>
        <p:txBody>
          <a:bodyPr wrap="square" rtlCol="0">
            <a:spAutoFit/>
          </a:bodyPr>
          <a:p>
            <a:r>
              <a:rPr lang="en-US" altLang="zh-CN"/>
              <a:t>1</a:t>
            </a:r>
            <a:endParaRPr lang="en-US" altLang="zh-CN"/>
          </a:p>
          <a:p>
            <a:r>
              <a:rPr lang="ja-JP" altLang="en-US" b="1"/>
              <a:t>テロリストを</a:t>
            </a:r>
            <a:r>
              <a:rPr lang="zh-CN" altLang="en-US" b="1">
                <a:sym typeface="+mn-ea"/>
              </a:rPr>
              <a:t>炙り出す</a:t>
            </a:r>
            <a:r>
              <a:rPr lang="ja-JP" altLang="zh-CN" b="1">
                <a:sym typeface="+mn-ea"/>
              </a:rPr>
              <a:t>という大義名分のもとに人権を無視した</a:t>
            </a:r>
            <a:r>
              <a:rPr lang="zh-CN" altLang="en-US" b="1"/>
              <a:t>不当逮捕は何があっても許してはならない。</a:t>
            </a:r>
            <a:endParaRPr lang="zh-CN" altLang="en-US" b="1"/>
          </a:p>
          <a:p>
            <a:endParaRPr lang="zh-CN" altLang="en-US"/>
          </a:p>
          <a:p>
            <a:r>
              <a:rPr lang="zh-CN" altLang="en-US"/>
              <a:t>不当逮捕は、テロリストを炙り出すという大義名分の元で行われる、人権を無視した行為だからである(理由)。</a:t>
            </a:r>
            <a:endParaRPr lang="zh-CN" altLang="en-US"/>
          </a:p>
          <a:p>
            <a:r>
              <a:rPr lang="zh-CN" altLang="en-US"/>
              <a:t>このような逮捕は、許してはならない。</a:t>
            </a:r>
            <a:endParaRPr lang="zh-CN" altLang="en-US"/>
          </a:p>
          <a:p>
            <a:endParaRPr lang="zh-CN" altLang="en-US"/>
          </a:p>
          <a:p>
            <a:r>
              <a:rPr lang="zh-CN" altLang="en-US"/>
              <a:t>2</a:t>
            </a:r>
            <a:endParaRPr lang="zh-CN" altLang="en-US"/>
          </a:p>
          <a:p>
            <a:r>
              <a:rPr lang="zh-CN" altLang="en-US" b="1"/>
              <a:t>二宮尊徳は、経済的にも道徳的にも破綻し、危機に瀕していた桜町領の復興を言い渡され、これを10年がかりで成功させたのである。</a:t>
            </a:r>
            <a:endParaRPr lang="zh-CN" altLang="en-US" b="1"/>
          </a:p>
          <a:p>
            <a:endParaRPr lang="zh-CN" altLang="en-US" b="1"/>
          </a:p>
          <a:p>
            <a:r>
              <a:rPr lang="zh-CN" altLang="en-US"/>
              <a:t>二宮尊徳は桜町領の復興を言い渡された(主旨)。桜町領は当時危機に瀕していた(詳細)。経済的にも道徳的にも破綻していたのである(詳細の詳細)。尊徳は復興を成功させた(詳細)。10年がかりで成功させたのである(詳細の詳細)。または、</a:t>
            </a:r>
            <a:endParaRPr lang="zh-CN" altLang="en-US"/>
          </a:p>
          <a:p>
            <a:endParaRPr lang="zh-CN" altLang="en-US"/>
          </a:p>
          <a:p>
            <a:r>
              <a:rPr lang="zh-CN" altLang="en-US"/>
              <a:t>二宮尊徳は桜町領の復興を成功させた(結果)。桜町領は経済的道徳的にも破綻し、危機に瀕していたため、復興を言い渡されたのである(原因)。復興は10年がかりであった(過程)。</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005194" y="1777714"/>
            <a:ext cx="3378200" cy="689610"/>
          </a:xfrm>
          <a:prstGeom prst="rect">
            <a:avLst/>
          </a:prstGeom>
        </p:spPr>
        <p:txBody>
          <a:bodyPr vert="horz" wrap="square" lIns="0" tIns="12700" rIns="0" bIns="0" rtlCol="0">
            <a:spAutoFit/>
          </a:bodyPr>
          <a:lstStyle/>
          <a:p>
            <a:pPr marL="12700">
              <a:lnSpc>
                <a:spcPct val="100000"/>
              </a:lnSpc>
              <a:spcBef>
                <a:spcPts val="100"/>
              </a:spcBef>
            </a:pPr>
            <a:endParaRPr lang="en-US" sz="4400" b="1" dirty="0">
              <a:solidFill>
                <a:srgbClr val="FFFFFF"/>
              </a:solidFill>
              <a:latin typeface="Microsoft JhengHei" panose="020B0604030504040204" charset="-120"/>
              <a:cs typeface="Microsoft JhengHei" panose="020B0604030504040204" charset="-120"/>
            </a:endParaRPr>
          </a:p>
        </p:txBody>
      </p:sp>
      <p:sp>
        <p:nvSpPr>
          <p:cNvPr id="5" name="object 5"/>
          <p:cNvSpPr txBox="1"/>
          <p:nvPr/>
        </p:nvSpPr>
        <p:spPr>
          <a:xfrm>
            <a:off x="1175384" y="1526166"/>
            <a:ext cx="10210800" cy="3651250"/>
          </a:xfrm>
          <a:prstGeom prst="rect">
            <a:avLst/>
          </a:prstGeom>
        </p:spPr>
        <p:txBody>
          <a:bodyPr vert="horz" wrap="square" lIns="0" tIns="93980" rIns="0" bIns="0" rtlCol="0">
            <a:spAutoFit/>
          </a:bodyPr>
          <a:lstStyle/>
          <a:p>
            <a:pPr marL="12700" indent="0">
              <a:lnSpc>
                <a:spcPct val="100000"/>
              </a:lnSpc>
              <a:spcBef>
                <a:spcPts val="740"/>
              </a:spcBef>
              <a:buFont typeface="Arial" panose="020B0604020202020204"/>
              <a:buNone/>
              <a:tabLst>
                <a:tab pos="241300" algn="l"/>
              </a:tabLst>
            </a:pPr>
            <a:r>
              <a:rPr sz="2800" dirty="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rPr>
              <a:t>１．定義解明（○○とは○○である）</a:t>
            </a:r>
            <a:endParaRPr sz="280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endParaRPr>
          </a:p>
          <a:p>
            <a:pPr marL="12700" indent="0">
              <a:lnSpc>
                <a:spcPct val="100000"/>
              </a:lnSpc>
              <a:spcBef>
                <a:spcPts val="640"/>
              </a:spcBef>
              <a:buFont typeface="Arial" panose="020B0604020202020204"/>
              <a:buNone/>
              <a:tabLst>
                <a:tab pos="241300" algn="l"/>
              </a:tabLst>
            </a:pPr>
            <a:r>
              <a:rPr sz="2800" dirty="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rPr>
              <a:t>２．それぞれの要点を挙げて、説明する。</a:t>
            </a:r>
            <a:endParaRPr sz="280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endParaRPr>
          </a:p>
          <a:p>
            <a:pPr marL="12700" marR="5080" indent="0">
              <a:lnSpc>
                <a:spcPts val="3000"/>
              </a:lnSpc>
              <a:spcBef>
                <a:spcPts val="1140"/>
              </a:spcBef>
              <a:buFont typeface="Arial" panose="020B0604020202020204"/>
              <a:buNone/>
              <a:tabLst>
                <a:tab pos="596265" algn="l"/>
                <a:tab pos="596900" algn="l"/>
              </a:tabLst>
            </a:pPr>
            <a:r>
              <a:rPr sz="2800" dirty="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rPr>
              <a:t>（具体的には以下のような</a:t>
            </a:r>
            <a:r>
              <a:rPr sz="2800" b="1" dirty="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rPr>
              <a:t>三点</a:t>
            </a:r>
            <a:r>
              <a:rPr sz="2800" dirty="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rPr>
              <a:t>を分けて、分析することにする。）</a:t>
            </a:r>
            <a:endParaRPr sz="2800" dirty="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endParaRPr>
          </a:p>
          <a:p>
            <a:pPr marL="12700" marR="5080" indent="0">
              <a:lnSpc>
                <a:spcPts val="3000"/>
              </a:lnSpc>
              <a:spcBef>
                <a:spcPts val="1140"/>
              </a:spcBef>
              <a:buFont typeface="Arial" panose="020B0604020202020204"/>
              <a:buNone/>
              <a:tabLst>
                <a:tab pos="596265" algn="l"/>
                <a:tab pos="596900" algn="l"/>
              </a:tabLst>
            </a:pPr>
            <a:r>
              <a:rPr sz="2800" dirty="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rPr>
              <a:t>３．</a:t>
            </a:r>
            <a:r>
              <a:rPr lang="ja-JP" sz="2800" dirty="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rPr>
              <a:t>主張＋</a:t>
            </a:r>
            <a:r>
              <a:rPr lang="zh-CN" altLang="ja-JP" sz="2800" dirty="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rPr>
              <a:t>证明主张的论证＋例子</a:t>
            </a:r>
            <a:endParaRPr sz="280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endParaRPr>
          </a:p>
          <a:p>
            <a:pPr marL="12700" indent="0">
              <a:lnSpc>
                <a:spcPct val="100000"/>
              </a:lnSpc>
              <a:spcBef>
                <a:spcPts val="640"/>
              </a:spcBef>
              <a:buFont typeface="Arial" panose="020B0604020202020204"/>
              <a:buNone/>
              <a:tabLst>
                <a:tab pos="596265" algn="l"/>
                <a:tab pos="596900" algn="l"/>
              </a:tabLst>
            </a:pPr>
            <a:r>
              <a:rPr sz="2800" dirty="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rPr>
              <a:t>（例えば、あるいは具体的な例として）</a:t>
            </a:r>
            <a:endParaRPr sz="280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endParaRPr>
          </a:p>
          <a:p>
            <a:pPr marL="12700" indent="0">
              <a:lnSpc>
                <a:spcPct val="100000"/>
              </a:lnSpc>
              <a:spcBef>
                <a:spcPts val="740"/>
              </a:spcBef>
              <a:buFont typeface="Arial" panose="020B0604020202020204"/>
              <a:buNone/>
              <a:tabLst>
                <a:tab pos="241300" algn="l"/>
              </a:tabLst>
            </a:pPr>
            <a:r>
              <a:rPr sz="2800" dirty="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rPr>
              <a:t>４．まとめ</a:t>
            </a:r>
            <a:endParaRPr sz="280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endParaRPr>
          </a:p>
          <a:p>
            <a:pPr marL="12700" indent="0">
              <a:lnSpc>
                <a:spcPct val="100000"/>
              </a:lnSpc>
              <a:spcBef>
                <a:spcPts val="640"/>
              </a:spcBef>
              <a:buFont typeface="Arial" panose="020B0604020202020204"/>
              <a:buNone/>
              <a:tabLst>
                <a:tab pos="596265" algn="l"/>
                <a:tab pos="596900" algn="l"/>
              </a:tabLst>
            </a:pPr>
            <a:r>
              <a:rPr sz="2800" dirty="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rPr>
              <a:t>（以上のように）</a:t>
            </a:r>
            <a:endParaRPr sz="2800" dirty="0">
              <a:solidFill>
                <a:schemeClr val="tx1"/>
              </a:solidFill>
              <a:effectLst>
                <a:outerShdw blurRad="38100" dist="19050" dir="2700000" algn="tl" rotWithShape="0">
                  <a:schemeClr val="dk1">
                    <a:alpha val="40000"/>
                  </a:schemeClr>
                </a:outerShdw>
              </a:effectLst>
              <a:latin typeface="Yu Gothic" panose="020B0400000000000000" charset="-128"/>
              <a:cs typeface="Yu Gothic" panose="020B0400000000000000" charset="-128"/>
            </a:endParaRPr>
          </a:p>
        </p:txBody>
      </p:sp>
      <p:sp>
        <p:nvSpPr>
          <p:cNvPr id="2" name="文本框 1"/>
          <p:cNvSpPr txBox="1"/>
          <p:nvPr/>
        </p:nvSpPr>
        <p:spPr>
          <a:xfrm>
            <a:off x="4091940" y="340360"/>
            <a:ext cx="6060440" cy="706755"/>
          </a:xfrm>
          <a:prstGeom prst="rect">
            <a:avLst/>
          </a:prstGeom>
          <a:noFill/>
        </p:spPr>
        <p:txBody>
          <a:bodyPr wrap="square" rtlCol="0">
            <a:spAutoFit/>
          </a:bodyPr>
          <a:p>
            <a:r>
              <a:rPr lang="zh-CN" altLang="en-US" sz="4000" b="1"/>
              <a:t>应试</a:t>
            </a:r>
            <a:r>
              <a:rPr lang="zh-CN" altLang="en-US" sz="4000" b="1"/>
              <a:t>总体框架</a:t>
            </a:r>
            <a:endParaRPr lang="zh-CN" altLang="en-US" sz="40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331970" y="594360"/>
            <a:ext cx="6741160" cy="492125"/>
          </a:xfrm>
        </p:spPr>
        <p:txBody>
          <a:bodyPr wrap="square"/>
          <a:p>
            <a:r>
              <a:rPr lang="ja-JP" altLang="zh-CN" sz="3200">
                <a:sym typeface="+mn-ea"/>
              </a:rPr>
              <a:t>（知識説明型・意見論拠型）</a:t>
            </a:r>
            <a:endParaRPr lang="zh-CN" altLang="en-US" sz="3200"/>
          </a:p>
        </p:txBody>
      </p:sp>
      <p:sp>
        <p:nvSpPr>
          <p:cNvPr id="3" name="副标题 2"/>
          <p:cNvSpPr>
            <a:spLocks noGrp="1"/>
          </p:cNvSpPr>
          <p:nvPr>
            <p:ph type="subTitle" idx="4"/>
          </p:nvPr>
        </p:nvSpPr>
        <p:spPr>
          <a:xfrm>
            <a:off x="934085" y="1652270"/>
            <a:ext cx="8534400" cy="1661795"/>
          </a:xfrm>
          <a:ln>
            <a:solidFill>
              <a:schemeClr val="accent1">
                <a:lumMod val="40000"/>
                <a:lumOff val="60000"/>
              </a:schemeClr>
            </a:solidFill>
          </a:ln>
        </p:spPr>
        <p:txBody>
          <a:bodyPr/>
          <a:p>
            <a:r>
              <a:rPr lang="zh-CN" altLang="en-US" sz="1800"/>
              <a:t>⽇本におけるメディアリテラシー研究の特質、その時代背景ととも</a:t>
            </a:r>
            <a:endParaRPr lang="zh-CN" altLang="en-US" sz="1800"/>
          </a:p>
          <a:p>
            <a:r>
              <a:rPr lang="zh-CN" altLang="en-US" sz="1800"/>
              <a:t>に説明しなさい  （不需要有例子也无所谓）</a:t>
            </a:r>
            <a:endParaRPr lang="zh-CN" altLang="en-US" sz="1800"/>
          </a:p>
          <a:p>
            <a:endParaRPr lang="zh-CN" altLang="en-US" sz="1800"/>
          </a:p>
          <a:p>
            <a:r>
              <a:rPr lang="zh-CN" altLang="en-US" sz="1800"/>
              <a:t>コミュニケーション論、マス・コミュニケーション論と対比さ</a:t>
            </a:r>
            <a:endParaRPr lang="zh-CN" altLang="en-US" sz="1800"/>
          </a:p>
          <a:p>
            <a:r>
              <a:rPr lang="zh-CN" altLang="en-US" sz="1800"/>
              <a:t>せながら、ジャーナリズム論の存在意義について論じなさい（没有例子也无所谓，有则更加出彩</a:t>
            </a:r>
            <a:r>
              <a:rPr lang="zh-CN" altLang="en-US" sz="1800"/>
              <a:t>）</a:t>
            </a:r>
            <a:endParaRPr lang="zh-CN" altLang="en-US" sz="1800"/>
          </a:p>
        </p:txBody>
      </p:sp>
      <p:sp>
        <p:nvSpPr>
          <p:cNvPr id="4" name="文本框 3"/>
          <p:cNvSpPr txBox="1"/>
          <p:nvPr/>
        </p:nvSpPr>
        <p:spPr>
          <a:xfrm>
            <a:off x="874395" y="3702050"/>
            <a:ext cx="8312785" cy="1476375"/>
          </a:xfrm>
          <a:prstGeom prst="rect">
            <a:avLst/>
          </a:prstGeom>
          <a:noFill/>
          <a:ln>
            <a:solidFill>
              <a:schemeClr val="accent2">
                <a:lumMod val="60000"/>
                <a:lumOff val="40000"/>
              </a:schemeClr>
            </a:solidFill>
          </a:ln>
        </p:spPr>
        <p:txBody>
          <a:bodyPr wrap="square" rtlCol="0">
            <a:spAutoFit/>
          </a:bodyPr>
          <a:p>
            <a:pPr algn="l">
              <a:buClrTx/>
              <a:buSzTx/>
              <a:buNone/>
            </a:pPr>
            <a:r>
              <a:rPr lang="zh-CN" altLang="en-US" kern="0"/>
              <a:t>インターネットやソーシャルメディアが急速に普及し、単なる趣味や⼈間関係をつなぐメディアではなくなり、政治や経済への影響も注⽬されるようになった。これらの新たなテクノロジーによって⽣まれた空間が、社会の世論や政治にどのような影響を与えるかについて、⾃分の考えを述べなさい。（最好有例子</a:t>
            </a:r>
            <a:r>
              <a:rPr lang="zh-CN" altLang="en-US" kern="0"/>
              <a:t>）</a:t>
            </a:r>
            <a:endParaRPr lang="en-US" altLang="zh-CN" kern="0"/>
          </a:p>
        </p:txBody>
      </p:sp>
      <p:sp>
        <p:nvSpPr>
          <p:cNvPr id="5" name="文本框 4"/>
          <p:cNvSpPr txBox="1"/>
          <p:nvPr/>
        </p:nvSpPr>
        <p:spPr>
          <a:xfrm>
            <a:off x="953770" y="5504180"/>
            <a:ext cx="8266430" cy="645160"/>
          </a:xfrm>
          <a:prstGeom prst="rect">
            <a:avLst/>
          </a:prstGeom>
          <a:noFill/>
          <a:ln>
            <a:solidFill>
              <a:schemeClr val="accent1">
                <a:lumMod val="75000"/>
              </a:schemeClr>
            </a:solidFill>
          </a:ln>
        </p:spPr>
        <p:txBody>
          <a:bodyPr wrap="square" rtlCol="0">
            <a:spAutoFit/>
          </a:bodyPr>
          <a:p>
            <a:r>
              <a:rPr lang="zh-CN" altLang="en-US">
                <a:sym typeface="+mn-ea"/>
              </a:rPr>
              <a:t>国家查出了某种市面上流通的除草剂，含有某种对人体健康有危害的有毒物质，但是科学家并不能百分百证明它的存在，你认为政府应该怎么做？</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951480" y="530225"/>
            <a:ext cx="10363200" cy="553720"/>
          </a:xfrm>
        </p:spPr>
        <p:txBody>
          <a:bodyPr/>
          <a:p>
            <a:r>
              <a:rPr lang="ja-JP" altLang="en-US" sz="3600"/>
              <a:t>練習</a:t>
            </a:r>
            <a:endParaRPr lang="ja-JP" altLang="en-US" sz="3600"/>
          </a:p>
        </p:txBody>
      </p:sp>
      <p:sp>
        <p:nvSpPr>
          <p:cNvPr id="3" name="副标题 2"/>
          <p:cNvSpPr>
            <a:spLocks noGrp="1"/>
          </p:cNvSpPr>
          <p:nvPr>
            <p:ph type="subTitle" idx="4"/>
          </p:nvPr>
        </p:nvSpPr>
        <p:spPr>
          <a:xfrm>
            <a:off x="1225550" y="1905635"/>
            <a:ext cx="8534400" cy="830580"/>
          </a:xfrm>
        </p:spPr>
        <p:txBody>
          <a:bodyPr wrap="square"/>
          <a:p>
            <a:r>
              <a:rPr lang="en-US" altLang="zh-CN"/>
              <a:t>1941</a:t>
            </a:r>
            <a:r>
              <a:rPr lang="zh-CN" altLang="en-US"/>
              <a:t>年</a:t>
            </a:r>
            <a:r>
              <a:rPr lang="ja-JP" altLang="zh-CN"/>
              <a:t>前後の新聞・放送ジャーナリズムの特徴と問題点を論じせよ</a:t>
            </a:r>
            <a:endParaRPr lang="ja-JP" altLang="zh-CN"/>
          </a:p>
          <a:p>
            <a:r>
              <a:rPr lang="ja-JP" altLang="zh-CN"/>
              <a:t>                  </a:t>
            </a:r>
            <a:endParaRPr lang="ja-JP" altLang="zh-CN"/>
          </a:p>
          <a:p>
            <a:endParaRPr lang="ja-JP"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2420" y="43370"/>
            <a:ext cx="2663952" cy="1078992"/>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2654300" y="2499179"/>
            <a:ext cx="6883400" cy="915669"/>
          </a:xfrm>
          <a:prstGeom prst="rect">
            <a:avLst/>
          </a:prstGeom>
        </p:spPr>
        <p:txBody>
          <a:bodyPr vert="horz" wrap="square" lIns="0" tIns="17145" rIns="0" bIns="0" rtlCol="0">
            <a:spAutoFit/>
          </a:bodyPr>
          <a:lstStyle/>
          <a:p>
            <a:pPr marL="12700">
              <a:lnSpc>
                <a:spcPct val="100000"/>
              </a:lnSpc>
              <a:spcBef>
                <a:spcPts val="135"/>
              </a:spcBef>
            </a:pPr>
            <a:r>
              <a:rPr spc="200" dirty="0"/>
              <a:t>三、专业知识与观点</a:t>
            </a:r>
            <a:endParaRPr spc="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458845" y="594995"/>
            <a:ext cx="7291070" cy="615315"/>
          </a:xfrm>
        </p:spPr>
        <p:txBody>
          <a:bodyPr wrap="square"/>
          <a:p>
            <a:r>
              <a:rPr lang="ja-JP" altLang="zh-CN" sz="4000"/>
              <a:t>専門知と例はどこから？</a:t>
            </a:r>
            <a:endParaRPr lang="ja-JP" altLang="zh-CN" sz="4000"/>
          </a:p>
        </p:txBody>
      </p:sp>
      <p:sp>
        <p:nvSpPr>
          <p:cNvPr id="3" name="副标题 2"/>
          <p:cNvSpPr>
            <a:spLocks noGrp="1"/>
          </p:cNvSpPr>
          <p:nvPr>
            <p:ph type="subTitle" idx="4"/>
          </p:nvPr>
        </p:nvSpPr>
        <p:spPr>
          <a:xfrm>
            <a:off x="794385" y="2212975"/>
            <a:ext cx="4481195" cy="2585085"/>
          </a:xfrm>
        </p:spPr>
        <p:txBody>
          <a:bodyPr wrap="square"/>
          <a:p>
            <a:r>
              <a:rPr lang="en-US" altLang="zh-CN" sz="2400"/>
              <a:t>1 </a:t>
            </a:r>
            <a:r>
              <a:rPr lang="zh-CN" altLang="en-US" sz="2400"/>
              <a:t>专业课与教科书</a:t>
            </a:r>
            <a:endParaRPr lang="zh-CN" altLang="en-US" sz="2400"/>
          </a:p>
          <a:p>
            <a:r>
              <a:rPr lang="en-US" altLang="zh-CN" sz="2400"/>
              <a:t>2 </a:t>
            </a:r>
            <a:r>
              <a:rPr lang="zh-CN" altLang="en-US" sz="2400"/>
              <a:t>其他教科书</a:t>
            </a:r>
            <a:endParaRPr lang="zh-CN" altLang="en-US" sz="2400"/>
          </a:p>
          <a:p>
            <a:r>
              <a:rPr lang="zh-CN" altLang="en-US" sz="2400"/>
              <a:t>      每个学校有其偏好的教科书</a:t>
            </a:r>
            <a:endParaRPr lang="zh-CN" altLang="en-US" sz="2400"/>
          </a:p>
          <a:p>
            <a:r>
              <a:rPr lang="en-US" altLang="zh-CN" sz="2400"/>
              <a:t>3 </a:t>
            </a:r>
            <a:r>
              <a:rPr lang="zh-CN" altLang="en-US" sz="2400"/>
              <a:t>专著（专业课会提</a:t>
            </a:r>
            <a:r>
              <a:rPr lang="zh-CN" altLang="en-US" sz="2400"/>
              <a:t>）</a:t>
            </a:r>
            <a:endParaRPr lang="zh-CN" altLang="en-US" sz="2400"/>
          </a:p>
          <a:p>
            <a:r>
              <a:rPr lang="en-US" altLang="zh-CN" sz="2400"/>
              <a:t>4</a:t>
            </a:r>
            <a:r>
              <a:rPr lang="zh-CN" altLang="en-US" sz="2400"/>
              <a:t>辞典类（包罗万象</a:t>
            </a:r>
            <a:r>
              <a:rPr lang="zh-CN" altLang="en-US" sz="2400"/>
              <a:t>）</a:t>
            </a:r>
            <a:endParaRPr lang="zh-CN" altLang="en-US" sz="2400"/>
          </a:p>
          <a:p>
            <a:r>
              <a:rPr lang="en-US" altLang="zh-CN" sz="2400"/>
              <a:t>5 </a:t>
            </a:r>
            <a:r>
              <a:rPr lang="zh-CN" altLang="en-US" sz="2400"/>
              <a:t>自己搜索论文：</a:t>
            </a:r>
            <a:r>
              <a:rPr lang="en-US" altLang="zh-CN" sz="2400"/>
              <a:t>cinii   </a:t>
            </a:r>
            <a:r>
              <a:rPr lang="zh-CN" altLang="en-US" sz="2400"/>
              <a:t>国会国立图书馆</a:t>
            </a:r>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3759" y="1100169"/>
            <a:ext cx="4495800" cy="695960"/>
          </a:xfrm>
          <a:prstGeom prst="rect">
            <a:avLst/>
          </a:prstGeom>
        </p:spPr>
        <p:txBody>
          <a:bodyPr vert="horz" wrap="square" lIns="0" tIns="12700" rIns="0" bIns="0" rtlCol="0">
            <a:spAutoFit/>
          </a:bodyPr>
          <a:lstStyle/>
          <a:p>
            <a:pPr marL="12700">
              <a:lnSpc>
                <a:spcPct val="100000"/>
              </a:lnSpc>
              <a:spcBef>
                <a:spcPts val="100"/>
              </a:spcBef>
            </a:pPr>
            <a:r>
              <a:rPr sz="4400" dirty="0">
                <a:latin typeface="Yu Gothic Light" panose="020B0300000000000000" charset="-128"/>
                <a:cs typeface="Yu Gothic Light" panose="020B0300000000000000" charset="-128"/>
              </a:rPr>
              <a:t>⽂献・資料の種類</a:t>
            </a:r>
            <a:endParaRPr sz="4400">
              <a:latin typeface="Yu Gothic Light" panose="020B0300000000000000" charset="-128"/>
              <a:cs typeface="Yu Gothic Light" panose="020B0300000000000000" charset="-128"/>
            </a:endParaRPr>
          </a:p>
        </p:txBody>
      </p:sp>
      <p:sp>
        <p:nvSpPr>
          <p:cNvPr id="3" name="object 3"/>
          <p:cNvSpPr/>
          <p:nvPr/>
        </p:nvSpPr>
        <p:spPr>
          <a:xfrm>
            <a:off x="447676" y="2325139"/>
            <a:ext cx="11644120" cy="3913265"/>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03500" y="260350"/>
            <a:ext cx="6985000" cy="63373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2420" y="43370"/>
            <a:ext cx="2663952" cy="1078992"/>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239520" y="2499360"/>
            <a:ext cx="6393180" cy="909320"/>
          </a:xfrm>
          <a:prstGeom prst="rect">
            <a:avLst/>
          </a:prstGeom>
        </p:spPr>
        <p:txBody>
          <a:bodyPr vert="horz" wrap="square" lIns="0" tIns="17145" rIns="0" bIns="0" rtlCol="0">
            <a:spAutoFit/>
          </a:bodyPr>
          <a:lstStyle/>
          <a:p>
            <a:pPr marL="12700">
              <a:lnSpc>
                <a:spcPct val="100000"/>
              </a:lnSpc>
              <a:spcBef>
                <a:spcPts val="135"/>
              </a:spcBef>
            </a:pPr>
            <a:r>
              <a:rPr spc="200" dirty="0"/>
              <a:t>一、</a:t>
            </a:r>
            <a:r>
              <a:rPr lang="ja-JP" spc="200" dirty="0"/>
              <a:t>小論文とは</a:t>
            </a:r>
            <a:endParaRPr lang="ja-JP" spc="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833245"/>
            <a:ext cx="1447800" cy="452120"/>
          </a:xfrm>
          <a:prstGeom prst="rect">
            <a:avLst/>
          </a:prstGeom>
        </p:spPr>
        <p:txBody>
          <a:bodyPr vert="horz" wrap="square" lIns="0" tIns="12700" rIns="0" bIns="0" rtlCol="0">
            <a:spAutoFit/>
          </a:bodyPr>
          <a:lstStyle/>
          <a:p>
            <a:pPr marL="12700">
              <a:lnSpc>
                <a:spcPct val="100000"/>
              </a:lnSpc>
              <a:spcBef>
                <a:spcPts val="100"/>
              </a:spcBef>
            </a:pPr>
            <a:r>
              <a:rPr sz="2800" b="0" dirty="0">
                <a:latin typeface="Yu Gothic" panose="020B0400000000000000" charset="-128"/>
                <a:cs typeface="Yu Gothic" panose="020B0400000000000000" charset="-128"/>
              </a:rPr>
              <a:t>注意！！</a:t>
            </a:r>
            <a:endParaRPr sz="2800">
              <a:latin typeface="Yu Gothic" panose="020B0400000000000000" charset="-128"/>
              <a:cs typeface="Yu Gothic" panose="020B0400000000000000" charset="-128"/>
            </a:endParaRPr>
          </a:p>
        </p:txBody>
      </p:sp>
      <p:sp>
        <p:nvSpPr>
          <p:cNvPr id="3" name="object 3"/>
          <p:cNvSpPr txBox="1"/>
          <p:nvPr/>
        </p:nvSpPr>
        <p:spPr>
          <a:xfrm>
            <a:off x="916939" y="2684145"/>
            <a:ext cx="10264775" cy="883919"/>
          </a:xfrm>
          <a:prstGeom prst="rect">
            <a:avLst/>
          </a:prstGeom>
        </p:spPr>
        <p:txBody>
          <a:bodyPr vert="horz" wrap="square" lIns="0" tIns="7620" rIns="0" bIns="0" rtlCol="0">
            <a:spAutoFit/>
          </a:bodyPr>
          <a:lstStyle/>
          <a:p>
            <a:pPr marL="12700" marR="5080">
              <a:lnSpc>
                <a:spcPct val="101000"/>
              </a:lnSpc>
              <a:spcBef>
                <a:spcPts val="60"/>
              </a:spcBef>
            </a:pPr>
            <a:r>
              <a:rPr sz="2800" spc="-5" dirty="0">
                <a:latin typeface="Calibri" panose="020F0502020204030204"/>
                <a:cs typeface="Calibri" panose="020F0502020204030204"/>
              </a:rPr>
              <a:t>Wi</a:t>
            </a:r>
            <a:r>
              <a:rPr sz="2800" dirty="0">
                <a:latin typeface="Calibri" panose="020F0502020204030204"/>
                <a:cs typeface="Calibri" panose="020F0502020204030204"/>
              </a:rPr>
              <a:t>k</a:t>
            </a:r>
            <a:r>
              <a:rPr sz="2800" spc="-10" dirty="0">
                <a:latin typeface="Calibri" panose="020F0502020204030204"/>
                <a:cs typeface="Calibri" panose="020F0502020204030204"/>
              </a:rPr>
              <a:t>i</a:t>
            </a:r>
            <a:r>
              <a:rPr sz="2800" b="0" dirty="0">
                <a:latin typeface="等线 Light" panose="02010600030101010101" charset="-122"/>
                <a:cs typeface="等线 Light" panose="02010600030101010101" charset="-122"/>
              </a:rPr>
              <a:t>，</a:t>
            </a:r>
            <a:r>
              <a:rPr sz="2800" spc="-25" dirty="0">
                <a:latin typeface="Calibri" panose="020F0502020204030204"/>
                <a:cs typeface="Calibri" panose="020F0502020204030204"/>
              </a:rPr>
              <a:t>g</a:t>
            </a:r>
            <a:r>
              <a:rPr sz="2800" dirty="0">
                <a:latin typeface="Calibri" panose="020F0502020204030204"/>
                <a:cs typeface="Calibri" panose="020F0502020204030204"/>
              </a:rPr>
              <a:t>o</a:t>
            </a:r>
            <a:r>
              <a:rPr sz="2800" spc="-5" dirty="0">
                <a:latin typeface="Calibri" panose="020F0502020204030204"/>
                <a:cs typeface="Calibri" panose="020F0502020204030204"/>
              </a:rPr>
              <a:t>o</a:t>
            </a:r>
            <a:r>
              <a:rPr sz="2800" spc="-10" dirty="0">
                <a:latin typeface="Calibri" panose="020F0502020204030204"/>
                <a:cs typeface="Calibri" panose="020F0502020204030204"/>
              </a:rPr>
              <a:t>g</a:t>
            </a:r>
            <a:r>
              <a:rPr sz="2800" spc="-5" dirty="0">
                <a:latin typeface="Calibri" panose="020F0502020204030204"/>
                <a:cs typeface="Calibri" panose="020F0502020204030204"/>
              </a:rPr>
              <a:t>l</a:t>
            </a:r>
            <a:r>
              <a:rPr sz="2800" spc="-10" dirty="0">
                <a:latin typeface="Calibri" panose="020F0502020204030204"/>
                <a:cs typeface="Calibri" panose="020F0502020204030204"/>
              </a:rPr>
              <a:t>e</a:t>
            </a:r>
            <a:r>
              <a:rPr sz="2800" b="0" dirty="0">
                <a:latin typeface="等线 Light" panose="02010600030101010101" charset="-122"/>
                <a:cs typeface="等线 Light" panose="02010600030101010101" charset="-122"/>
              </a:rPr>
              <a:t>，</a:t>
            </a:r>
            <a:r>
              <a:rPr sz="2800" dirty="0">
                <a:latin typeface="Calibri" panose="020F0502020204030204"/>
                <a:cs typeface="Calibri" panose="020F0502020204030204"/>
              </a:rPr>
              <a:t>b</a:t>
            </a:r>
            <a:r>
              <a:rPr sz="2800" spc="-5" dirty="0">
                <a:latin typeface="Calibri" panose="020F0502020204030204"/>
                <a:cs typeface="Calibri" panose="020F0502020204030204"/>
              </a:rPr>
              <a:t>ai</a:t>
            </a:r>
            <a:r>
              <a:rPr sz="2800" dirty="0">
                <a:latin typeface="Calibri" panose="020F0502020204030204"/>
                <a:cs typeface="Calibri" panose="020F0502020204030204"/>
              </a:rPr>
              <a:t>du</a:t>
            </a:r>
            <a:r>
              <a:rPr sz="2800" dirty="0">
                <a:latin typeface="Yu Gothic" panose="020B0400000000000000" charset="-128"/>
                <a:cs typeface="Yu Gothic" panose="020B0400000000000000" charset="-128"/>
              </a:rPr>
              <a:t>などインタネット資料は参考⽂献として認め られないので、引⽤しないでください。</a:t>
            </a:r>
            <a:endParaRPr sz="2800">
              <a:latin typeface="Yu Gothic" panose="020B0400000000000000" charset="-128"/>
              <a:cs typeface="Yu Gothic" panose="020B0400000000000000"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0" y="207645"/>
            <a:ext cx="7747635" cy="5812155"/>
          </a:xfrm>
          <a:prstGeom prst="rect">
            <a:avLst/>
          </a:prstGeom>
          <a:blipFill>
            <a:blip r:embed="rId1" cstate="print"/>
            <a:stretch>
              <a:fillRect/>
            </a:stretch>
          </a:blipFill>
        </p:spPr>
        <p:txBody>
          <a:bodyPr wrap="square" lIns="0" tIns="0" rIns="0" bIns="0" rtlCol="0"/>
          <a:lstStyle/>
          <a:p/>
        </p:txBody>
      </p:sp>
      <p:sp>
        <p:nvSpPr>
          <p:cNvPr id="3" name="文本框 2"/>
          <p:cNvSpPr txBox="1"/>
          <p:nvPr/>
        </p:nvSpPr>
        <p:spPr>
          <a:xfrm>
            <a:off x="7914640" y="1656715"/>
            <a:ext cx="4010660" cy="368300"/>
          </a:xfrm>
          <a:prstGeom prst="rect">
            <a:avLst/>
          </a:prstGeom>
          <a:noFill/>
        </p:spPr>
        <p:txBody>
          <a:bodyPr wrap="square" rtlCol="0">
            <a:spAutoFit/>
          </a:bodyPr>
          <a:p>
            <a:r>
              <a:rPr lang="zh-CN" altLang="en-US"/>
              <a:t>https://zhuanlan.zhihu.com/p/25525658</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2420" y="43370"/>
            <a:ext cx="2663952" cy="1078992"/>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4904105" y="763724"/>
            <a:ext cx="5359400" cy="915670"/>
          </a:xfrm>
          <a:prstGeom prst="rect">
            <a:avLst/>
          </a:prstGeom>
        </p:spPr>
        <p:txBody>
          <a:bodyPr vert="horz" wrap="square" lIns="0" tIns="17145" rIns="0" bIns="0" rtlCol="0">
            <a:spAutoFit/>
          </a:bodyPr>
          <a:lstStyle/>
          <a:p>
            <a:pPr marL="12700">
              <a:lnSpc>
                <a:spcPct val="100000"/>
              </a:lnSpc>
              <a:spcBef>
                <a:spcPts val="135"/>
              </a:spcBef>
            </a:pPr>
            <a:r>
              <a:rPr spc="200" dirty="0"/>
              <a:t>四、如何写事例</a:t>
            </a:r>
            <a:endParaRPr spc="200" dirty="0"/>
          </a:p>
        </p:txBody>
      </p:sp>
      <p:sp>
        <p:nvSpPr>
          <p:cNvPr id="4" name="文本框 3"/>
          <p:cNvSpPr txBox="1"/>
          <p:nvPr/>
        </p:nvSpPr>
        <p:spPr>
          <a:xfrm>
            <a:off x="1939925" y="2054225"/>
            <a:ext cx="5627370" cy="1906905"/>
          </a:xfrm>
          <a:prstGeom prst="rect">
            <a:avLst/>
          </a:prstGeom>
          <a:noFill/>
        </p:spPr>
        <p:txBody>
          <a:bodyPr wrap="square" rtlCol="0">
            <a:spAutoFit/>
          </a:bodyPr>
          <a:p>
            <a:r>
              <a:rPr lang="en-US" altLang="zh-CN" sz="3200" b="1"/>
              <a:t>1</a:t>
            </a:r>
            <a:r>
              <a:rPr lang="zh-CN" altLang="en-US" sz="3200" b="1"/>
              <a:t>整理过去问</a:t>
            </a:r>
            <a:endParaRPr lang="zh-CN" altLang="en-US" sz="3200" b="1"/>
          </a:p>
          <a:p>
            <a:r>
              <a:rPr lang="en-US" altLang="zh-CN" sz="3200" b="1"/>
              <a:t>2</a:t>
            </a:r>
            <a:r>
              <a:rPr lang="zh-CN" altLang="en-US" sz="3200" b="1"/>
              <a:t>有针对性地整理例子</a:t>
            </a:r>
            <a:endParaRPr lang="en-US" altLang="zh-CN" sz="3200" b="1"/>
          </a:p>
          <a:p>
            <a:endParaRPr lang="en-US" altLang="zh-CN"/>
          </a:p>
          <a:p>
            <a:endParaRPr lang="en-US" altLang="zh-CN"/>
          </a:p>
          <a:p>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2339" y="2832858"/>
            <a:ext cx="3937000" cy="2616835"/>
          </a:xfrm>
          <a:prstGeom prst="rect">
            <a:avLst/>
          </a:prstGeom>
        </p:spPr>
        <p:txBody>
          <a:bodyPr vert="horz" wrap="square" lIns="0" tIns="16510" rIns="0" bIns="0" rtlCol="0">
            <a:spAutoFit/>
          </a:bodyPr>
          <a:lstStyle/>
          <a:p>
            <a:pPr marL="12700">
              <a:lnSpc>
                <a:spcPct val="100000"/>
              </a:lnSpc>
              <a:spcBef>
                <a:spcPts val="130"/>
              </a:spcBef>
            </a:pPr>
            <a:r>
              <a:rPr sz="4250" spc="150" dirty="0"/>
              <a:t>五、小论文写作</a:t>
            </a:r>
            <a:br>
              <a:rPr sz="4250" spc="150" dirty="0"/>
            </a:br>
            <a:r>
              <a:rPr lang="ja-JP" sz="2800" b="1" spc="150" dirty="0"/>
              <a:t>である</a:t>
            </a:r>
            <a:r>
              <a:rPr lang="zh-CN" sz="2800" b="1" spc="150" dirty="0"/>
              <a:t>体</a:t>
            </a:r>
            <a:br>
              <a:rPr lang="zh-CN" sz="2800" b="1" spc="150" dirty="0"/>
            </a:br>
            <a:r>
              <a:rPr lang="ja-JP" altLang="zh-CN" sz="2800" b="1" spc="150" dirty="0"/>
              <a:t>専門用語</a:t>
            </a:r>
            <a:br>
              <a:rPr lang="ja-JP" altLang="zh-CN" sz="2800" b="1" spc="150" dirty="0"/>
            </a:br>
            <a:r>
              <a:rPr lang="ja-JP" altLang="zh-CN" sz="2800" b="1" spc="150" dirty="0"/>
              <a:t>接続詞</a:t>
            </a:r>
            <a:br>
              <a:rPr lang="ja-JP" altLang="zh-CN" sz="4250" spc="150" dirty="0"/>
            </a:br>
            <a:r>
              <a:rPr lang="zh-CN" altLang="ja-JP" sz="4250" spc="150" dirty="0">
                <a:solidFill>
                  <a:srgbClr val="FF0000"/>
                </a:solidFill>
              </a:rPr>
              <a:t>练习方法</a:t>
            </a:r>
            <a:endParaRPr lang="zh-CN" altLang="ja-JP" sz="4250" spc="150"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32516" y="2347697"/>
            <a:ext cx="8613904" cy="3804652"/>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350948" y="1259950"/>
            <a:ext cx="1854200" cy="574040"/>
          </a:xfrm>
          <a:prstGeom prst="rect">
            <a:avLst/>
          </a:prstGeom>
        </p:spPr>
        <p:txBody>
          <a:bodyPr vert="horz" wrap="square" lIns="0" tIns="12700" rIns="0" bIns="0" rtlCol="0">
            <a:spAutoFit/>
          </a:bodyPr>
          <a:lstStyle/>
          <a:p>
            <a:pPr marL="12700">
              <a:lnSpc>
                <a:spcPct val="100000"/>
              </a:lnSpc>
              <a:spcBef>
                <a:spcPts val="100"/>
              </a:spcBef>
            </a:pPr>
            <a:r>
              <a:rPr sz="3600" b="0" dirty="0">
                <a:latin typeface="Yu Gothic" panose="020B0400000000000000" charset="-128"/>
                <a:cs typeface="Yu Gothic" panose="020B0400000000000000" charset="-128"/>
              </a:rPr>
              <a:t>１、⽂体</a:t>
            </a:r>
            <a:endParaRPr sz="3600">
              <a:latin typeface="Yu Gothic" panose="020B0400000000000000" charset="-128"/>
              <a:cs typeface="Yu Gothic" panose="020B0400000000000000"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25700" y="2101850"/>
            <a:ext cx="7264400" cy="24511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2900" y="200660"/>
            <a:ext cx="2663952" cy="1078992"/>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3203502" y="2020221"/>
            <a:ext cx="6198418" cy="243758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2900" y="200660"/>
            <a:ext cx="2663952" cy="1078992"/>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2005511" y="1304833"/>
            <a:ext cx="3454400" cy="4414520"/>
          </a:xfrm>
          <a:prstGeom prst="rect">
            <a:avLst/>
          </a:prstGeom>
        </p:spPr>
        <p:txBody>
          <a:bodyPr vert="horz" wrap="square" lIns="0" tIns="12700" rIns="0" bIns="0" rtlCol="0">
            <a:spAutoFit/>
          </a:bodyPr>
          <a:lstStyle/>
          <a:p>
            <a:pPr marL="12700">
              <a:lnSpc>
                <a:spcPct val="100000"/>
              </a:lnSpc>
              <a:spcBef>
                <a:spcPts val="100"/>
              </a:spcBef>
            </a:pPr>
            <a:r>
              <a:rPr sz="1800" dirty="0">
                <a:latin typeface="Yu Gothic" panose="020B0400000000000000" charset="-128"/>
                <a:cs typeface="Yu Gothic" panose="020B0400000000000000" charset="-128"/>
              </a:rPr>
              <a:t>推量によく使う表現</a:t>
            </a:r>
            <a:endParaRPr sz="1800">
              <a:latin typeface="Yu Gothic" panose="020B0400000000000000" charset="-128"/>
              <a:cs typeface="Yu Gothic" panose="020B0400000000000000" charset="-128"/>
            </a:endParaRPr>
          </a:p>
          <a:p>
            <a:pPr>
              <a:lnSpc>
                <a:spcPct val="100000"/>
              </a:lnSpc>
            </a:pPr>
            <a:endParaRPr sz="2000">
              <a:latin typeface="Times New Roman" panose="02020603050405020304"/>
              <a:cs typeface="Times New Roman" panose="02020603050405020304"/>
            </a:endParaRPr>
          </a:p>
          <a:p>
            <a:pPr>
              <a:lnSpc>
                <a:spcPct val="100000"/>
              </a:lnSpc>
              <a:spcBef>
                <a:spcPts val="25"/>
              </a:spcBef>
            </a:pPr>
            <a:endParaRPr sz="1750">
              <a:latin typeface="Times New Roman" panose="02020603050405020304"/>
              <a:cs typeface="Times New Roman" panose="02020603050405020304"/>
            </a:endParaRPr>
          </a:p>
          <a:p>
            <a:pPr marL="12700">
              <a:lnSpc>
                <a:spcPct val="100000"/>
              </a:lnSpc>
            </a:pPr>
            <a:r>
              <a:rPr sz="1800" dirty="0">
                <a:latin typeface="Yu Gothic" panose="020B0400000000000000" charset="-128"/>
                <a:cs typeface="Yu Gothic" panose="020B0400000000000000" charset="-128"/>
              </a:rPr>
              <a:t>〜〜と思われる</a:t>
            </a:r>
            <a:endParaRPr sz="1800">
              <a:latin typeface="Yu Gothic" panose="020B0400000000000000" charset="-128"/>
              <a:cs typeface="Yu Gothic" panose="020B0400000000000000" charset="-128"/>
            </a:endParaRPr>
          </a:p>
          <a:p>
            <a:pPr>
              <a:lnSpc>
                <a:spcPct val="100000"/>
              </a:lnSpc>
              <a:spcBef>
                <a:spcPts val="15"/>
              </a:spcBef>
            </a:pPr>
            <a:endParaRPr sz="1850">
              <a:latin typeface="Times New Roman" panose="02020603050405020304"/>
              <a:cs typeface="Times New Roman" panose="02020603050405020304"/>
            </a:endParaRPr>
          </a:p>
          <a:p>
            <a:pPr marL="12700">
              <a:lnSpc>
                <a:spcPct val="100000"/>
              </a:lnSpc>
            </a:pPr>
            <a:r>
              <a:rPr sz="1800" dirty="0">
                <a:latin typeface="Yu Gothic" panose="020B0400000000000000" charset="-128"/>
                <a:cs typeface="Yu Gothic" panose="020B0400000000000000" charset="-128"/>
              </a:rPr>
              <a:t>〜〜だろう・であろう</a:t>
            </a:r>
            <a:endParaRPr sz="1800">
              <a:latin typeface="Yu Gothic" panose="020B0400000000000000" charset="-128"/>
              <a:cs typeface="Yu Gothic" panose="020B0400000000000000" charset="-128"/>
            </a:endParaRPr>
          </a:p>
          <a:p>
            <a:pPr>
              <a:lnSpc>
                <a:spcPct val="100000"/>
              </a:lnSpc>
              <a:spcBef>
                <a:spcPts val="10"/>
              </a:spcBef>
            </a:pPr>
            <a:endParaRPr sz="1850">
              <a:latin typeface="Times New Roman" panose="02020603050405020304"/>
              <a:cs typeface="Times New Roman" panose="02020603050405020304"/>
            </a:endParaRPr>
          </a:p>
          <a:p>
            <a:pPr marL="12700">
              <a:lnSpc>
                <a:spcPct val="100000"/>
              </a:lnSpc>
            </a:pPr>
            <a:r>
              <a:rPr sz="1800" dirty="0">
                <a:latin typeface="Yu Gothic" panose="020B0400000000000000" charset="-128"/>
                <a:cs typeface="Yu Gothic" panose="020B0400000000000000" charset="-128"/>
              </a:rPr>
              <a:t>〜〜かもしれない</a:t>
            </a:r>
            <a:endParaRPr sz="1800">
              <a:latin typeface="Yu Gothic" panose="020B0400000000000000" charset="-128"/>
              <a:cs typeface="Yu Gothic" panose="020B0400000000000000" charset="-128"/>
            </a:endParaRPr>
          </a:p>
          <a:p>
            <a:pPr>
              <a:lnSpc>
                <a:spcPct val="100000"/>
              </a:lnSpc>
              <a:spcBef>
                <a:spcPts val="15"/>
              </a:spcBef>
            </a:pPr>
            <a:endParaRPr sz="1850">
              <a:latin typeface="Times New Roman" panose="02020603050405020304"/>
              <a:cs typeface="Times New Roman" panose="02020603050405020304"/>
            </a:endParaRPr>
          </a:p>
          <a:p>
            <a:pPr marL="12700">
              <a:lnSpc>
                <a:spcPct val="100000"/>
              </a:lnSpc>
            </a:pPr>
            <a:r>
              <a:rPr sz="1800" dirty="0">
                <a:latin typeface="Yu Gothic" panose="020B0400000000000000" charset="-128"/>
                <a:cs typeface="Yu Gothic" panose="020B0400000000000000" charset="-128"/>
              </a:rPr>
              <a:t>〜〜ようである</a:t>
            </a:r>
            <a:endParaRPr sz="1800">
              <a:latin typeface="Yu Gothic" panose="020B0400000000000000" charset="-128"/>
              <a:cs typeface="Yu Gothic" panose="020B0400000000000000" charset="-128"/>
            </a:endParaRPr>
          </a:p>
          <a:p>
            <a:pPr marL="12700" marR="5080">
              <a:lnSpc>
                <a:spcPct val="199000"/>
              </a:lnSpc>
              <a:spcBef>
                <a:spcPts val="100"/>
              </a:spcBef>
              <a:tabLst>
                <a:tab pos="2068830" algn="l"/>
              </a:tabLst>
            </a:pPr>
            <a:r>
              <a:rPr sz="1800" dirty="0">
                <a:latin typeface="Yu Gothic" panose="020B0400000000000000" charset="-128"/>
                <a:cs typeface="Yu Gothic" panose="020B0400000000000000" charset="-128"/>
              </a:rPr>
              <a:t>（らしい、そうだ	は使わない） 伝聞によく使う表現</a:t>
            </a:r>
            <a:endParaRPr sz="1800">
              <a:latin typeface="Yu Gothic" panose="020B0400000000000000" charset="-128"/>
              <a:cs typeface="Yu Gothic" panose="020B0400000000000000" charset="-128"/>
            </a:endParaRPr>
          </a:p>
          <a:p>
            <a:pPr>
              <a:lnSpc>
                <a:spcPct val="100000"/>
              </a:lnSpc>
              <a:spcBef>
                <a:spcPts val="10"/>
              </a:spcBef>
            </a:pPr>
            <a:endParaRPr sz="1850">
              <a:latin typeface="Times New Roman" panose="02020603050405020304"/>
              <a:cs typeface="Times New Roman" panose="02020603050405020304"/>
            </a:endParaRPr>
          </a:p>
          <a:p>
            <a:pPr marL="12700">
              <a:lnSpc>
                <a:spcPct val="100000"/>
              </a:lnSpc>
            </a:pPr>
            <a:r>
              <a:rPr sz="1800" dirty="0">
                <a:latin typeface="Yu Gothic" panose="020B0400000000000000" charset="-128"/>
                <a:cs typeface="Yu Gothic" panose="020B0400000000000000" charset="-128"/>
              </a:rPr>
              <a:t>〜〜という</a:t>
            </a:r>
            <a:endParaRPr sz="1800">
              <a:latin typeface="Yu Gothic" panose="020B0400000000000000" charset="-128"/>
              <a:cs typeface="Yu Gothic" panose="020B0400000000000000"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2900" y="200660"/>
            <a:ext cx="2663952" cy="1078992"/>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2851150" y="1279525"/>
            <a:ext cx="8064500" cy="476250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2900" y="200660"/>
            <a:ext cx="2663952" cy="1078992"/>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3321050" y="2260600"/>
            <a:ext cx="5289550" cy="227965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7475" y="148590"/>
            <a:ext cx="4986655" cy="1058545"/>
          </a:xfrm>
          <a:prstGeom prst="rect">
            <a:avLst/>
          </a:prstGeom>
        </p:spPr>
        <p:txBody>
          <a:bodyPr vert="horz" wrap="square" lIns="0" tIns="12700" rIns="0" bIns="0" rtlCol="0">
            <a:spAutoFit/>
          </a:bodyPr>
          <a:lstStyle/>
          <a:p>
            <a:pPr marL="12700">
              <a:lnSpc>
                <a:spcPct val="100000"/>
              </a:lnSpc>
              <a:spcBef>
                <a:spcPts val="100"/>
              </a:spcBef>
            </a:pPr>
            <a:r>
              <a:rPr sz="4400" dirty="0">
                <a:latin typeface="Yu Gothic Light" panose="020B0300000000000000" charset="-128"/>
                <a:cs typeface="Yu Gothic Light" panose="020B0300000000000000" charset="-128"/>
              </a:rPr>
              <a:t>                                 </a:t>
            </a:r>
            <a:r>
              <a:rPr lang="ja-JP" sz="4400" dirty="0">
                <a:latin typeface="Yu Gothic Light" panose="020B0300000000000000" charset="-128"/>
                <a:cs typeface="Yu Gothic Light" panose="020B0300000000000000" charset="-128"/>
              </a:rPr>
              <a:t>　　　　　　　　　　　　　　　　　</a:t>
            </a:r>
            <a:r>
              <a:rPr lang="ja-JP" sz="2400" dirty="0">
                <a:latin typeface="Yu Gothic Light" panose="020B0300000000000000" charset="-128"/>
                <a:cs typeface="Yu Gothic Light" panose="020B0300000000000000" charset="-128"/>
              </a:rPr>
              <a:t>小論文とは：</a:t>
            </a:r>
            <a:r>
              <a:rPr lang="ja-JP" sz="2400" dirty="0">
                <a:latin typeface="Yu Gothic Light" panose="020B0300000000000000" charset="-128"/>
                <a:cs typeface="Yu Gothic Light" panose="020B0300000000000000" charset="-128"/>
              </a:rPr>
              <a:t> 試験における位置</a:t>
            </a:r>
            <a:endParaRPr lang="ja-JP" sz="2400" dirty="0">
              <a:latin typeface="Yu Gothic Light" panose="020B0300000000000000" charset="-128"/>
              <a:cs typeface="Yu Gothic Light" panose="020B0300000000000000" charset="-128"/>
            </a:endParaRPr>
          </a:p>
        </p:txBody>
      </p:sp>
      <p:sp>
        <p:nvSpPr>
          <p:cNvPr id="3" name="object 3"/>
          <p:cNvSpPr/>
          <p:nvPr/>
        </p:nvSpPr>
        <p:spPr>
          <a:xfrm>
            <a:off x="198260" y="1844267"/>
            <a:ext cx="11255728" cy="4778374"/>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2900" y="200660"/>
            <a:ext cx="2663952" cy="1078992"/>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2133600" y="1149350"/>
            <a:ext cx="7924800" cy="455930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2900" y="200660"/>
            <a:ext cx="2663952" cy="1078992"/>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1515466" y="1584081"/>
            <a:ext cx="9398000" cy="49606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333333"/>
                </a:solidFill>
                <a:latin typeface="Microsoft JhengHei" panose="020B0604030504040204" charset="-120"/>
                <a:cs typeface="Microsoft JhengHei" panose="020B0604030504040204" charset="-120"/>
              </a:rPr>
              <a:t>２、</a:t>
            </a:r>
            <a:r>
              <a:rPr sz="1800" b="1" dirty="0">
                <a:solidFill>
                  <a:srgbClr val="333333"/>
                </a:solidFill>
                <a:latin typeface="等线" panose="02010600030101010101" charset="-122"/>
                <a:cs typeface="等线" panose="02010600030101010101" charset="-122"/>
              </a:rPr>
              <a:t>専門用語</a:t>
            </a:r>
            <a:endParaRPr sz="1800">
              <a:latin typeface="等线" panose="02010600030101010101" charset="-122"/>
              <a:cs typeface="等线" panose="02010600030101010101" charset="-122"/>
            </a:endParaRPr>
          </a:p>
          <a:p>
            <a:pPr marL="12700" marR="5080">
              <a:lnSpc>
                <a:spcPct val="102000"/>
              </a:lnSpc>
              <a:spcBef>
                <a:spcPts val="2095"/>
              </a:spcBef>
            </a:pPr>
            <a:r>
              <a:rPr sz="1800" b="0" dirty="0">
                <a:latin typeface="等线 Light" panose="02010600030101010101" charset="-122"/>
                <a:cs typeface="等线 Light" panose="02010600030101010101" charset="-122"/>
              </a:rPr>
              <a:t>大学生になると、自分の学ぶ専攻科目があり、その専攻によって使われている特別な言葉が ありますね。</a:t>
            </a:r>
            <a:endParaRPr sz="1800">
              <a:latin typeface="等线 Light" panose="02010600030101010101" charset="-122"/>
              <a:cs typeface="等线 Light" panose="02010600030101010101" charset="-122"/>
            </a:endParaRPr>
          </a:p>
          <a:p>
            <a:pPr>
              <a:lnSpc>
                <a:spcPct val="100000"/>
              </a:lnSpc>
              <a:spcBef>
                <a:spcPts val="20"/>
              </a:spcBef>
            </a:pPr>
            <a:endParaRPr sz="1950">
              <a:latin typeface="Times New Roman" panose="02020603050405020304"/>
              <a:cs typeface="Times New Roman" panose="02020603050405020304"/>
            </a:endParaRPr>
          </a:p>
          <a:p>
            <a:pPr marL="12700" marR="5080">
              <a:lnSpc>
                <a:spcPts val="2100"/>
              </a:lnSpc>
            </a:pPr>
            <a:r>
              <a:rPr sz="1800" b="0" dirty="0">
                <a:latin typeface="等线 Light" panose="02010600030101010101" charset="-122"/>
                <a:cs typeface="等线 Light" panose="02010600030101010101" charset="-122"/>
              </a:rPr>
              <a:t>そういった言葉を専門用語といいます。専門用語には、学術的な用語があり、それは「学術 用語」とも呼ばれます。</a:t>
            </a:r>
            <a:endParaRPr sz="1800">
              <a:latin typeface="等线 Light" panose="02010600030101010101" charset="-122"/>
              <a:cs typeface="等线 Light" panose="02010600030101010101" charset="-122"/>
            </a:endParaRPr>
          </a:p>
          <a:p>
            <a:pPr>
              <a:lnSpc>
                <a:spcPct val="100000"/>
              </a:lnSpc>
            </a:pPr>
            <a:endParaRPr sz="2000">
              <a:latin typeface="Times New Roman" panose="02020603050405020304"/>
              <a:cs typeface="Times New Roman" panose="02020603050405020304"/>
            </a:endParaRPr>
          </a:p>
          <a:p>
            <a:pPr marL="12700" marR="5080">
              <a:lnSpc>
                <a:spcPts val="2100"/>
              </a:lnSpc>
            </a:pPr>
            <a:r>
              <a:rPr sz="1800" b="0" dirty="0">
                <a:latin typeface="等线 Light" panose="02010600030101010101" charset="-122"/>
                <a:cs typeface="等线 Light" panose="02010600030101010101" charset="-122"/>
              </a:rPr>
              <a:t>経済学には経済学、心理学には心理学と、それぞれの学問の研究をするうえで、わかりやす い共通の言葉ということができるでしょう。</a:t>
            </a:r>
            <a:endParaRPr sz="1800">
              <a:latin typeface="等线 Light" panose="02010600030101010101" charset="-122"/>
              <a:cs typeface="等线 Light" panose="02010600030101010101" charset="-122"/>
            </a:endParaRPr>
          </a:p>
          <a:p>
            <a:pPr>
              <a:lnSpc>
                <a:spcPct val="100000"/>
              </a:lnSpc>
              <a:spcBef>
                <a:spcPts val="25"/>
              </a:spcBef>
            </a:pPr>
            <a:endParaRPr sz="1750">
              <a:latin typeface="Times New Roman" panose="02020603050405020304"/>
              <a:cs typeface="Times New Roman" panose="02020603050405020304"/>
            </a:endParaRPr>
          </a:p>
          <a:p>
            <a:pPr marL="12700" marR="5080">
              <a:lnSpc>
                <a:spcPct val="102000"/>
              </a:lnSpc>
            </a:pPr>
            <a:r>
              <a:rPr sz="1800" b="0" dirty="0">
                <a:latin typeface="等线 Light" panose="02010600030101010101" charset="-122"/>
                <a:cs typeface="等线 Light" panose="02010600030101010101" charset="-122"/>
              </a:rPr>
              <a:t>そのため、大学生が書くレポートは、当然専門的分野になるため、文章を作成していくうえ でも、専門用語を使わなくてはいけません。</a:t>
            </a:r>
            <a:endParaRPr sz="1800">
              <a:latin typeface="等线 Light" panose="02010600030101010101" charset="-122"/>
              <a:cs typeface="等线 Light" panose="02010600030101010101" charset="-122"/>
            </a:endParaRPr>
          </a:p>
          <a:p>
            <a:pPr>
              <a:lnSpc>
                <a:spcPct val="100000"/>
              </a:lnSpc>
              <a:spcBef>
                <a:spcPts val="30"/>
              </a:spcBef>
            </a:pPr>
            <a:endParaRPr sz="1800">
              <a:latin typeface="Times New Roman" panose="02020603050405020304"/>
              <a:cs typeface="Times New Roman" panose="02020603050405020304"/>
            </a:endParaRPr>
          </a:p>
          <a:p>
            <a:pPr marL="12700" marR="5080">
              <a:lnSpc>
                <a:spcPct val="102000"/>
              </a:lnSpc>
            </a:pPr>
            <a:r>
              <a:rPr sz="1800" b="0" dirty="0">
                <a:latin typeface="等线 Light" panose="02010600030101010101" charset="-122"/>
                <a:cs typeface="等线 Light" panose="02010600030101010101" charset="-122"/>
              </a:rPr>
              <a:t>ここでは、専攻科目に関係なく、大学で学ぶどのような科目でも共通する専門用語について 記していきます。</a:t>
            </a:r>
            <a:endParaRPr sz="1800">
              <a:latin typeface="等线 Light" panose="02010600030101010101" charset="-122"/>
              <a:cs typeface="等线 Light" panose="02010600030101010101" charset="-122"/>
            </a:endParaRPr>
          </a:p>
          <a:p>
            <a:pPr>
              <a:lnSpc>
                <a:spcPct val="100000"/>
              </a:lnSpc>
              <a:spcBef>
                <a:spcPts val="15"/>
              </a:spcBef>
            </a:pPr>
            <a:endParaRPr sz="1850">
              <a:latin typeface="Times New Roman" panose="02020603050405020304"/>
              <a:cs typeface="Times New Roman" panose="02020603050405020304"/>
            </a:endParaRPr>
          </a:p>
          <a:p>
            <a:pPr marL="12700">
              <a:lnSpc>
                <a:spcPct val="100000"/>
              </a:lnSpc>
            </a:pPr>
            <a:r>
              <a:rPr sz="1800" b="0" dirty="0">
                <a:latin typeface="等线 Light" panose="02010600030101010101" charset="-122"/>
                <a:cs typeface="等线 Light" panose="02010600030101010101" charset="-122"/>
              </a:rPr>
              <a:t>基本的なことなので、ぜひ覚えてくださいね。</a:t>
            </a:r>
            <a:endParaRPr sz="1800">
              <a:latin typeface="等线 Light" panose="02010600030101010101" charset="-122"/>
              <a:cs typeface="等线 Light" panose="0201060003010101010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2900" y="200660"/>
            <a:ext cx="2663952" cy="1078992"/>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3011170" y="1127760"/>
            <a:ext cx="6833306" cy="4505954"/>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37370" y="0"/>
            <a:ext cx="5987869" cy="685799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37774" y="0"/>
            <a:ext cx="5516450" cy="6847267"/>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49550" y="1447800"/>
            <a:ext cx="6604000" cy="38481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2900" y="200660"/>
            <a:ext cx="2663952" cy="1078992"/>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1601469" y="1542203"/>
            <a:ext cx="8920056" cy="3418416"/>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36800" y="2241550"/>
            <a:ext cx="7473950" cy="215265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4100" y="2330450"/>
            <a:ext cx="7270750" cy="215265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8278" y="562692"/>
            <a:ext cx="1320800" cy="452120"/>
          </a:xfrm>
          <a:prstGeom prst="rect">
            <a:avLst/>
          </a:prstGeom>
        </p:spPr>
        <p:txBody>
          <a:bodyPr vert="horz" wrap="square" lIns="0" tIns="12700" rIns="0" bIns="0" rtlCol="0">
            <a:spAutoFit/>
          </a:bodyPr>
          <a:lstStyle/>
          <a:p>
            <a:pPr marL="241300" indent="-228600">
              <a:lnSpc>
                <a:spcPct val="100000"/>
              </a:lnSpc>
              <a:spcBef>
                <a:spcPts val="100"/>
              </a:spcBef>
              <a:buFont typeface="Arial" panose="020B0604020202020204"/>
              <a:buChar char="•"/>
              <a:tabLst>
                <a:tab pos="241300" algn="l"/>
              </a:tabLst>
            </a:pPr>
            <a:r>
              <a:rPr sz="2800" dirty="0">
                <a:latin typeface="Yu Gothic" panose="020B0400000000000000" charset="-128"/>
                <a:cs typeface="Yu Gothic" panose="020B0400000000000000" charset="-128"/>
              </a:rPr>
              <a:t>接続詞</a:t>
            </a:r>
            <a:endParaRPr sz="2800">
              <a:latin typeface="Yu Gothic" panose="020B0400000000000000" charset="-128"/>
              <a:cs typeface="Yu Gothic" panose="020B0400000000000000" charset="-128"/>
            </a:endParaRPr>
          </a:p>
        </p:txBody>
      </p:sp>
      <p:sp>
        <p:nvSpPr>
          <p:cNvPr id="3" name="object 3"/>
          <p:cNvSpPr/>
          <p:nvPr/>
        </p:nvSpPr>
        <p:spPr>
          <a:xfrm>
            <a:off x="4824156" y="81039"/>
            <a:ext cx="6280590" cy="6776960"/>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698278" y="1356340"/>
            <a:ext cx="3340735" cy="299720"/>
          </a:xfrm>
          <a:prstGeom prst="rect">
            <a:avLst/>
          </a:prstGeom>
        </p:spPr>
        <p:txBody>
          <a:bodyPr vert="horz" wrap="square" lIns="0" tIns="12700" rIns="0" bIns="0" rtlCol="0">
            <a:spAutoFit/>
          </a:bodyPr>
          <a:lstStyle/>
          <a:p>
            <a:pPr marL="12700">
              <a:lnSpc>
                <a:spcPct val="100000"/>
              </a:lnSpc>
              <a:spcBef>
                <a:spcPts val="100"/>
              </a:spcBef>
            </a:pPr>
            <a:r>
              <a:rPr sz="1800" u="sng" spc="-10" dirty="0">
                <a:solidFill>
                  <a:srgbClr val="0563C1"/>
                </a:solidFill>
                <a:uFill>
                  <a:solidFill>
                    <a:srgbClr val="0563C1"/>
                  </a:solidFill>
                </a:uFill>
                <a:latin typeface="Calibri" panose="020F0502020204030204"/>
                <a:cs typeface="Calibri" panose="020F0502020204030204"/>
              </a:rPr>
              <a:t>https://pothos.blue/setuzokusi.htm</a:t>
            </a:r>
            <a:endParaRPr sz="180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48125" y="508635"/>
            <a:ext cx="6543675" cy="430530"/>
          </a:xfrm>
        </p:spPr>
        <p:txBody>
          <a:bodyPr wrap="square"/>
          <a:p>
            <a:r>
              <a:rPr lang="ja-JP" altLang="zh-CN" sz="2800"/>
              <a:t>小論文とは</a:t>
            </a:r>
            <a:r>
              <a:rPr lang="en-US" altLang="ja-JP" sz="2800"/>
              <a:t>:</a:t>
            </a:r>
            <a:r>
              <a:rPr lang="zh-CN" altLang="en-US" sz="2800"/>
              <a:t>小论文＝议论文</a:t>
            </a:r>
            <a:endParaRPr lang="zh-CN" altLang="en-US" sz="2800"/>
          </a:p>
        </p:txBody>
      </p:sp>
      <p:sp>
        <p:nvSpPr>
          <p:cNvPr id="3" name="副标题 2"/>
          <p:cNvSpPr>
            <a:spLocks noGrp="1"/>
          </p:cNvSpPr>
          <p:nvPr>
            <p:ph type="subTitle" idx="4"/>
          </p:nvPr>
        </p:nvSpPr>
        <p:spPr>
          <a:xfrm>
            <a:off x="2227580" y="3926840"/>
            <a:ext cx="4104640" cy="1938655"/>
          </a:xfrm>
        </p:spPr>
        <p:txBody>
          <a:bodyPr wrap="square"/>
          <a:p>
            <a:endParaRPr lang="zh-CN" altLang="en-US"/>
          </a:p>
          <a:p>
            <a:r>
              <a:rPr lang="zh-CN" altLang="en-US"/>
              <a:t>小論文は、</a:t>
            </a:r>
            <a:r>
              <a:rPr lang="zh-CN" altLang="en-US" b="1">
                <a:solidFill>
                  <a:srgbClr val="FF0000"/>
                </a:solidFill>
              </a:rPr>
              <a:t>問われていること</a:t>
            </a:r>
            <a:r>
              <a:rPr lang="zh-CN" altLang="en-US"/>
              <a:t>に対して「私は、～と考える。」という</a:t>
            </a:r>
            <a:r>
              <a:rPr lang="zh-CN" altLang="en-US" b="1">
                <a:solidFill>
                  <a:srgbClr val="FF0000"/>
                </a:solidFill>
              </a:rPr>
              <a:t>意見</a:t>
            </a:r>
            <a:r>
              <a:rPr lang="zh-CN" altLang="en-US"/>
              <a:t>を述べ、「なぜなら、～だからだ。」という</a:t>
            </a:r>
            <a:r>
              <a:rPr lang="zh-CN" altLang="en-US" b="1">
                <a:solidFill>
                  <a:srgbClr val="FF0000"/>
                </a:solidFill>
              </a:rPr>
              <a:t>理由</a:t>
            </a:r>
            <a:r>
              <a:rPr lang="zh-CN" altLang="en-US"/>
              <a:t>（論拠）を筋道立てて説明し、相手を説得する文章のこと。</a:t>
            </a:r>
            <a:r>
              <a:rPr lang="zh-CN" altLang="en-US" b="1">
                <a:solidFill>
                  <a:srgbClr val="FF0000"/>
                </a:solidFill>
              </a:rPr>
              <a:t>論理性</a:t>
            </a:r>
            <a:r>
              <a:rPr lang="zh-CN" altLang="en-US" b="1"/>
              <a:t>や</a:t>
            </a:r>
            <a:r>
              <a:rPr lang="zh-CN" altLang="en-US" b="1">
                <a:solidFill>
                  <a:srgbClr val="FF0000"/>
                </a:solidFill>
              </a:rPr>
              <a:t>説得力の高さ</a:t>
            </a:r>
            <a:r>
              <a:rPr lang="zh-CN" altLang="en-US"/>
              <a:t>にポイントが置かれる。</a:t>
            </a:r>
            <a:endParaRPr lang="zh-CN" altLang="en-US"/>
          </a:p>
        </p:txBody>
      </p:sp>
      <p:pic>
        <p:nvPicPr>
          <p:cNvPr id="5" name="图片 4" descr="1111"/>
          <p:cNvPicPr>
            <a:picLocks noChangeAspect="1"/>
          </p:cNvPicPr>
          <p:nvPr/>
        </p:nvPicPr>
        <p:blipFill>
          <a:blip r:embed="rId1"/>
          <a:stretch>
            <a:fillRect/>
          </a:stretch>
        </p:blipFill>
        <p:spPr>
          <a:xfrm>
            <a:off x="2623185" y="1246505"/>
            <a:ext cx="8309610" cy="2604770"/>
          </a:xfrm>
          <a:prstGeom prst="rect">
            <a:avLst/>
          </a:prstGeom>
        </p:spPr>
      </p:pic>
      <p:sp>
        <p:nvSpPr>
          <p:cNvPr id="7" name="文本框 6"/>
          <p:cNvSpPr txBox="1"/>
          <p:nvPr/>
        </p:nvSpPr>
        <p:spPr>
          <a:xfrm>
            <a:off x="7189470" y="4296410"/>
            <a:ext cx="4163695" cy="1476375"/>
          </a:xfrm>
          <a:prstGeom prst="rect">
            <a:avLst/>
          </a:prstGeom>
          <a:noFill/>
        </p:spPr>
        <p:txBody>
          <a:bodyPr wrap="square" rtlCol="0">
            <a:spAutoFit/>
          </a:bodyPr>
          <a:p>
            <a:r>
              <a:rPr lang="zh-CN" altLang="en-US"/>
              <a:t>作文は、「～だと思う。」「～して楽しかった。」など、</a:t>
            </a:r>
            <a:r>
              <a:rPr lang="zh-CN" altLang="en-US">
                <a:solidFill>
                  <a:srgbClr val="FF0000"/>
                </a:solidFill>
              </a:rPr>
              <a:t>ある出来事から自分の心境や感想</a:t>
            </a:r>
            <a:r>
              <a:rPr lang="zh-CN" altLang="en-US"/>
              <a:t>を述べた文章のこと。</a:t>
            </a:r>
            <a:r>
              <a:rPr lang="zh-CN" altLang="en-US">
                <a:solidFill>
                  <a:srgbClr val="FF0000"/>
                </a:solidFill>
              </a:rPr>
              <a:t>文章の流れ</a:t>
            </a:r>
            <a:r>
              <a:rPr lang="zh-CN" altLang="en-US"/>
              <a:t>、</a:t>
            </a:r>
            <a:r>
              <a:rPr lang="zh-CN" altLang="en-US">
                <a:solidFill>
                  <a:srgbClr val="FF0000"/>
                </a:solidFill>
              </a:rPr>
              <a:t>感性の豊かさ</a:t>
            </a:r>
            <a:r>
              <a:rPr lang="zh-CN" altLang="en-US"/>
              <a:t>、</a:t>
            </a:r>
            <a:r>
              <a:rPr lang="zh-CN" altLang="en-US">
                <a:solidFill>
                  <a:srgbClr val="FF0000"/>
                </a:solidFill>
              </a:rPr>
              <a:t>表現のうまさ</a:t>
            </a:r>
            <a:r>
              <a:rPr lang="zh-CN" altLang="en-US"/>
              <a:t>などにポイントが置かれる。</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8278" y="562692"/>
            <a:ext cx="1320800" cy="452120"/>
          </a:xfrm>
          <a:prstGeom prst="rect">
            <a:avLst/>
          </a:prstGeom>
        </p:spPr>
        <p:txBody>
          <a:bodyPr vert="horz" wrap="square" lIns="0" tIns="12700" rIns="0" bIns="0" rtlCol="0">
            <a:spAutoFit/>
          </a:bodyPr>
          <a:lstStyle/>
          <a:p>
            <a:pPr marL="241300" indent="-228600">
              <a:lnSpc>
                <a:spcPct val="100000"/>
              </a:lnSpc>
              <a:spcBef>
                <a:spcPts val="100"/>
              </a:spcBef>
              <a:buFont typeface="Arial" panose="020B0604020202020204"/>
              <a:buChar char="•"/>
              <a:tabLst>
                <a:tab pos="241300" algn="l"/>
              </a:tabLst>
            </a:pPr>
            <a:r>
              <a:rPr sz="2800" dirty="0">
                <a:latin typeface="Yu Gothic" panose="020B0400000000000000" charset="-128"/>
                <a:cs typeface="Yu Gothic" panose="020B0400000000000000" charset="-128"/>
              </a:rPr>
              <a:t>接続詞</a:t>
            </a:r>
            <a:endParaRPr sz="2800">
              <a:latin typeface="Yu Gothic" panose="020B0400000000000000" charset="-128"/>
              <a:cs typeface="Yu Gothic" panose="020B0400000000000000" charset="-128"/>
            </a:endParaRPr>
          </a:p>
        </p:txBody>
      </p:sp>
      <p:sp>
        <p:nvSpPr>
          <p:cNvPr id="3" name="object 3"/>
          <p:cNvSpPr/>
          <p:nvPr/>
        </p:nvSpPr>
        <p:spPr>
          <a:xfrm>
            <a:off x="2922894" y="0"/>
            <a:ext cx="6335973" cy="685799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7556"/>
            <a:ext cx="12192000" cy="6542886"/>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3569" y="1107440"/>
            <a:ext cx="11188701" cy="467359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058795" y="654050"/>
            <a:ext cx="10363200" cy="5262880"/>
          </a:xfrm>
        </p:spPr>
        <p:txBody>
          <a:bodyPr wrap="square"/>
          <a:p>
            <a:r>
              <a:rPr lang="en-US" altLang="zh-CN" sz="1800"/>
              <a:t>                             </a:t>
            </a:r>
            <a:r>
              <a:rPr lang="en-US" altLang="zh-CN" sz="1800" b="1"/>
              <a:t>   </a:t>
            </a:r>
            <a:r>
              <a:rPr lang="zh-CN" altLang="en-US" sz="1800" b="1"/>
              <a:t>お中元、お歳暮が社会にもたらす利点</a:t>
            </a:r>
            <a:br>
              <a:rPr lang="zh-CN" altLang="en-US" sz="1800"/>
            </a:br>
            <a:r>
              <a:rPr lang="zh-CN" altLang="en-US" sz="1800"/>
              <a:t>    日本の、お歳</a:t>
            </a:r>
            <a:r>
              <a:rPr lang="zh-CN" altLang="en-US" sz="1800">
                <a:sym typeface="+mn-ea"/>
              </a:rPr>
              <a:t>暮</a:t>
            </a:r>
            <a:r>
              <a:rPr lang="zh-CN" altLang="en-US" sz="1800"/>
              <a:t>の慣習が日本社会にとって利点があると思われ</a:t>
            </a:r>
            <a:br>
              <a:rPr lang="zh-CN" altLang="en-US" sz="1800"/>
            </a:br>
            <a:r>
              <a:rPr lang="zh-CN" altLang="en-US" sz="1800"/>
              <a:t>る。</a:t>
            </a:r>
            <a:r>
              <a:rPr lang="ja-JP" altLang="zh-CN" sz="1800"/>
              <a:t>（意見）</a:t>
            </a:r>
            <a:br>
              <a:rPr lang="ja-JP" altLang="zh-CN" sz="1800"/>
            </a:br>
            <a:r>
              <a:rPr lang="ja-JP" altLang="zh-CN" sz="1800"/>
              <a:t>　　</a:t>
            </a:r>
            <a:r>
              <a:rPr lang="zh-CN" altLang="en-US" sz="1800"/>
              <a:t>以下に2点整理してみよう。</a:t>
            </a:r>
            <a:br>
              <a:rPr lang="zh-CN" altLang="en-US" sz="1800"/>
            </a:br>
            <a:br>
              <a:rPr lang="zh-CN" altLang="en-US" sz="1800"/>
            </a:br>
            <a:r>
              <a:rPr lang="zh-CN" altLang="en-US" sz="1800"/>
              <a:t>    1点目として挙げられるのは「贈り手および貰い手にとって有用であ</a:t>
            </a:r>
            <a:br>
              <a:rPr lang="zh-CN" altLang="en-US" sz="1800"/>
            </a:br>
            <a:r>
              <a:rPr lang="zh-CN" altLang="en-US" sz="1800"/>
              <a:t>る」という点である。</a:t>
            </a:r>
            <a:r>
              <a:rPr lang="ja-JP" altLang="zh-CN" sz="1800"/>
              <a:t>（主張１）</a:t>
            </a:r>
            <a:r>
              <a:rPr lang="zh-CN" altLang="en-US" sz="1800"/>
              <a:t>贈り手は日頃お世話になっている人に対して、</a:t>
            </a:r>
            <a:br>
              <a:rPr lang="zh-CN" altLang="en-US" sz="1800"/>
            </a:br>
            <a:r>
              <a:rPr lang="zh-CN" altLang="en-US" sz="1800"/>
              <a:t>直接出向いて感謝の気持ちを述べるべきところ、物を贈ることで代替でき</a:t>
            </a:r>
            <a:br>
              <a:rPr lang="zh-CN" altLang="en-US" sz="1800"/>
            </a:br>
            <a:r>
              <a:rPr lang="zh-CN" altLang="en-US" sz="1800"/>
              <a:t>る。貰い手は、訪問によって時間が割かれることがなく、実用的な物を</a:t>
            </a:r>
            <a:br>
              <a:rPr lang="zh-CN" altLang="en-US" sz="1800"/>
            </a:br>
            <a:r>
              <a:rPr lang="zh-CN" altLang="en-US" sz="1800"/>
              <a:t>貰うことができる。</a:t>
            </a:r>
            <a:r>
              <a:rPr lang="ja-JP" altLang="zh-CN" sz="1800"/>
              <a:t>（主張１を支える根拠）</a:t>
            </a:r>
            <a:br>
              <a:rPr lang="zh-CN" altLang="en-US" sz="1800"/>
            </a:br>
            <a:br>
              <a:rPr lang="zh-CN" altLang="en-US" sz="1800"/>
            </a:br>
            <a:br>
              <a:rPr lang="zh-CN" altLang="en-US" sz="1800"/>
            </a:br>
            <a:r>
              <a:rPr lang="zh-CN" altLang="en-US" sz="1800"/>
              <a:t>2点目として挙げられるのは「経済を活性化している」という点である。</a:t>
            </a:r>
            <a:r>
              <a:rPr lang="ja-JP" altLang="zh-CN" sz="1800">
                <a:sym typeface="+mn-ea"/>
              </a:rPr>
              <a:t>（主張２）</a:t>
            </a:r>
            <a:br>
              <a:rPr lang="zh-CN" altLang="en-US" sz="1800"/>
            </a:br>
            <a:r>
              <a:rPr lang="zh-CN" altLang="en-US" sz="1800"/>
              <a:t>お中元・お歳暮用の商品が作られ、それが生産者から卸売業者、小売業</a:t>
            </a:r>
            <a:br>
              <a:rPr lang="zh-CN" altLang="en-US" sz="1800"/>
            </a:br>
            <a:r>
              <a:rPr lang="zh-CN" altLang="en-US" sz="1800"/>
              <a:t>者、貰い手という順で流通する。配達アルバイトなどの期間限定の労働</a:t>
            </a:r>
            <a:br>
              <a:rPr lang="zh-CN" altLang="en-US" sz="1800"/>
            </a:br>
            <a:r>
              <a:rPr lang="zh-CN" altLang="en-US" sz="1800"/>
              <a:t>需要も発生させる</a:t>
            </a:r>
            <a:r>
              <a:rPr lang="ja-JP" altLang="zh-CN" sz="1800"/>
              <a:t>（主張を支える論拠２</a:t>
            </a:r>
            <a:r>
              <a:rPr lang="ja-JP" altLang="zh-CN" sz="1800"/>
              <a:t>）</a:t>
            </a:r>
            <a:r>
              <a:rPr lang="zh-CN" altLang="en-US" sz="1800"/>
              <a:t>。</a:t>
            </a:r>
            <a:br>
              <a:rPr lang="zh-CN" altLang="en-US" sz="1800"/>
            </a:br>
            <a:br>
              <a:rPr lang="zh-CN" altLang="en-US" sz="1800"/>
            </a:br>
            <a:r>
              <a:rPr lang="zh-CN" altLang="en-US" sz="1800"/>
              <a:t>     このようにお中元・お歳暮の慣習は、消費者にとっても業者にとって</a:t>
            </a:r>
            <a:br>
              <a:rPr lang="zh-CN" altLang="en-US" sz="1800"/>
            </a:br>
            <a:r>
              <a:rPr lang="zh-CN" altLang="en-US" sz="1800"/>
              <a:t>も有益で、日本社会に利点をもたらしている。</a:t>
            </a:r>
            <a:r>
              <a:rPr lang="ja-JP" altLang="zh-CN" sz="1800"/>
              <a:t>（まとめ</a:t>
            </a:r>
            <a:r>
              <a:rPr lang="ja-JP" altLang="zh-CN" sz="1800"/>
              <a:t>）</a:t>
            </a:r>
            <a:endParaRPr lang="ja-JP"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512185" y="368935"/>
            <a:ext cx="6126480" cy="892175"/>
          </a:xfrm>
        </p:spPr>
        <p:txBody>
          <a:bodyPr wrap="square"/>
          <a:p>
            <a:r>
              <a:rPr lang="ja-JP" sz="3200" dirty="0">
                <a:latin typeface="Yu Gothic Light" panose="020B0300000000000000" charset="-128"/>
                <a:cs typeface="Yu Gothic Light" panose="020B0300000000000000" charset="-128"/>
                <a:sym typeface="+mn-ea"/>
              </a:rPr>
              <a:t>小論文とは：</a:t>
            </a:r>
            <a:r>
              <a:rPr lang="ja-JP" dirty="0">
                <a:latin typeface="Yu Gothic Light" panose="020B0300000000000000" charset="-128"/>
                <a:cs typeface="Yu Gothic Light" panose="020B0300000000000000" charset="-128"/>
                <a:sym typeface="+mn-ea"/>
              </a:rPr>
              <a:t> </a:t>
            </a:r>
            <a:r>
              <a:rPr lang="ja-JP" sz="2000" dirty="0">
                <a:latin typeface="Yu Gothic Light" panose="020B0300000000000000" charset="-128"/>
                <a:cs typeface="Yu Gothic Light" panose="020B0300000000000000" charset="-128"/>
                <a:sym typeface="+mn-ea"/>
              </a:rPr>
              <a:t>小論文に通じて、何が見えてくる？</a:t>
            </a:r>
            <a:endParaRPr lang="ja-JP" sz="2000" dirty="0">
              <a:latin typeface="Yu Gothic Light" panose="020B0300000000000000" charset="-128"/>
              <a:cs typeface="Yu Gothic Light" panose="020B0300000000000000" charset="-128"/>
              <a:sym typeface="+mn-ea"/>
            </a:endParaRPr>
          </a:p>
        </p:txBody>
      </p:sp>
      <p:sp>
        <p:nvSpPr>
          <p:cNvPr id="3" name="副标题 2"/>
          <p:cNvSpPr>
            <a:spLocks noGrp="1"/>
          </p:cNvSpPr>
          <p:nvPr>
            <p:ph type="subTitle" idx="4"/>
          </p:nvPr>
        </p:nvSpPr>
        <p:spPr>
          <a:xfrm>
            <a:off x="513715" y="1576705"/>
            <a:ext cx="8534400" cy="4986020"/>
          </a:xfrm>
        </p:spPr>
        <p:style>
          <a:lnRef idx="2">
            <a:schemeClr val="accent2"/>
          </a:lnRef>
          <a:fillRef idx="1">
            <a:schemeClr val="lt1"/>
          </a:fillRef>
          <a:effectRef idx="0">
            <a:schemeClr val="accent2"/>
          </a:effectRef>
          <a:fontRef idx="minor">
            <a:schemeClr val="dk1"/>
          </a:fontRef>
        </p:style>
        <p:txBody>
          <a:bodyPr wrap="square"/>
          <a:p>
            <a:r>
              <a:rPr lang="zh-CN" altLang="en-US" b="1">
                <a:sym typeface="+mn-ea"/>
              </a:rPr>
              <a:t>読解力</a:t>
            </a:r>
            <a:r>
              <a:rPr lang="ja-JP" altLang="zh-CN">
                <a:sym typeface="+mn-ea"/>
              </a:rPr>
              <a:t>：</a:t>
            </a:r>
            <a:r>
              <a:rPr lang="zh-CN" altLang="en-US"/>
              <a:t>設問・資料を客観的に読みとったうえで、その背景にあるものまでを読みとる力。小論文における読解力とは、現代文で養成する読解力とは違い「論じるための読解」だ。</a:t>
            </a:r>
            <a:endParaRPr lang="zh-CN" altLang="en-US"/>
          </a:p>
          <a:p>
            <a:endParaRPr lang="zh-CN" altLang="en-US"/>
          </a:p>
          <a:p>
            <a:r>
              <a:rPr lang="ja-JP" altLang="zh-CN"/>
              <a:t>発想力：</a:t>
            </a:r>
            <a:r>
              <a:rPr lang="zh-CN" altLang="en-US"/>
              <a:t>資料に疑問をぶつけたり</a:t>
            </a:r>
            <a:r>
              <a:rPr lang="zh-CN" altLang="en-US">
                <a:solidFill>
                  <a:srgbClr val="FF0000"/>
                </a:solidFill>
              </a:rPr>
              <a:t>、自分なりの</a:t>
            </a:r>
            <a:r>
              <a:rPr lang="ja-JP" altLang="zh-CN">
                <a:solidFill>
                  <a:srgbClr val="FF0000"/>
                </a:solidFill>
              </a:rPr>
              <a:t>アイディア</a:t>
            </a:r>
            <a:r>
              <a:rPr lang="zh-CN" altLang="en-US"/>
              <a:t>・</a:t>
            </a:r>
            <a:r>
              <a:rPr lang="zh-CN" altLang="en-US" b="1">
                <a:solidFill>
                  <a:srgbClr val="FF0000"/>
                </a:solidFill>
              </a:rPr>
              <a:t>具体例</a:t>
            </a:r>
            <a:r>
              <a:rPr lang="zh-CN" altLang="en-US"/>
              <a:t>などを考えたりするときに使う力。</a:t>
            </a:r>
            <a:endParaRPr lang="zh-CN" altLang="en-US"/>
          </a:p>
          <a:p>
            <a:endParaRPr lang="zh-CN" altLang="en-US"/>
          </a:p>
          <a:p>
            <a:r>
              <a:rPr lang="ja-JP" altLang="zh-CN"/>
              <a:t>論理的思考力：</a:t>
            </a:r>
            <a:r>
              <a:rPr lang="zh-CN" altLang="en-US" sz="1800"/>
              <a:t>発想力を使って洗い</a:t>
            </a:r>
            <a:r>
              <a:rPr lang="zh-CN" altLang="en-US"/>
              <a:t>出した、課題に</a:t>
            </a:r>
            <a:r>
              <a:rPr lang="zh-CN" altLang="en-US" b="1">
                <a:solidFill>
                  <a:srgbClr val="FF0000"/>
                </a:solidFill>
              </a:rPr>
              <a:t>対する自分の意見や理由（論拠）を筋道立てて組み立てる力       </a:t>
            </a:r>
            <a:endParaRPr lang="zh-CN" altLang="en-US" b="1">
              <a:solidFill>
                <a:srgbClr val="FF0000"/>
              </a:solidFill>
            </a:endParaRPr>
          </a:p>
          <a:p>
            <a:r>
              <a:rPr lang="en-US" altLang="zh-CN" b="1">
                <a:solidFill>
                  <a:srgbClr val="FF0000"/>
                </a:solidFill>
              </a:rPr>
              <a:t>1 </a:t>
            </a:r>
            <a:r>
              <a:rPr lang="zh-CN" altLang="en-US" b="1">
                <a:solidFill>
                  <a:srgbClr val="FF0000"/>
                </a:solidFill>
              </a:rPr>
              <a:t>有理有据</a:t>
            </a:r>
            <a:endParaRPr lang="zh-CN" altLang="en-US" b="1">
              <a:solidFill>
                <a:srgbClr val="FF0000"/>
              </a:solidFill>
            </a:endParaRPr>
          </a:p>
          <a:p>
            <a:r>
              <a:rPr lang="en-US" altLang="zh-CN" b="1">
                <a:solidFill>
                  <a:srgbClr val="FF0000"/>
                </a:solidFill>
              </a:rPr>
              <a:t>2 </a:t>
            </a:r>
            <a:r>
              <a:rPr lang="zh-CN" altLang="en-US" b="1">
                <a:solidFill>
                  <a:srgbClr val="FF0000"/>
                </a:solidFill>
              </a:rPr>
              <a:t>有条理</a:t>
            </a:r>
            <a:endParaRPr lang="zh-CN" altLang="en-US" b="1">
              <a:solidFill>
                <a:srgbClr val="FF0000"/>
              </a:solidFill>
            </a:endParaRPr>
          </a:p>
          <a:p>
            <a:endParaRPr lang="zh-CN" altLang="en-US"/>
          </a:p>
          <a:p>
            <a:r>
              <a:rPr lang="ja-JP" altLang="zh-CN"/>
              <a:t>表現力：自</a:t>
            </a:r>
            <a:r>
              <a:rPr lang="zh-CN" altLang="en-US"/>
              <a:t>分の考えを表現して、読み手に伝える力。</a:t>
            </a:r>
            <a:endParaRPr lang="zh-CN" altLang="en-US"/>
          </a:p>
          <a:p>
            <a:endParaRPr lang="zh-CN" altLang="en-US"/>
          </a:p>
          <a:p>
            <a:r>
              <a:rPr lang="zh-CN" altLang="en-US"/>
              <a:t>これらの４つの力は、小論文を書くために欠かせない力だ。そして、すべての土台になるのが、ほかの誰でもない「自分自身」。自分の中に持っている経験やそこから得た実感、</a:t>
            </a:r>
            <a:r>
              <a:rPr lang="zh-CN" altLang="en-US" b="1">
                <a:solidFill>
                  <a:srgbClr val="FF0000"/>
                </a:solidFill>
              </a:rPr>
              <a:t>また各教科の知識、社会の出来事に対する知識、志望する学問の知識が、「小論文を書くための材料」になるのだ。</a:t>
            </a:r>
            <a:endParaRPr lang="zh-CN" altLang="en-US" b="1">
              <a:solidFill>
                <a:srgbClr val="FF0000"/>
              </a:solidFill>
            </a:endParaRPr>
          </a:p>
        </p:txBody>
      </p:sp>
      <p:pic>
        <p:nvPicPr>
          <p:cNvPr id="4" name="图片 3" descr="fig_idx-06"/>
          <p:cNvPicPr>
            <a:picLocks noChangeAspect="1"/>
          </p:cNvPicPr>
          <p:nvPr/>
        </p:nvPicPr>
        <p:blipFill>
          <a:blip r:embed="rId1"/>
          <a:stretch>
            <a:fillRect/>
          </a:stretch>
        </p:blipFill>
        <p:spPr>
          <a:xfrm>
            <a:off x="9453880" y="1497965"/>
            <a:ext cx="1714500" cy="3409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4"/>
          </p:nvPr>
        </p:nvSpPr>
        <p:spPr>
          <a:xfrm>
            <a:off x="2055495" y="1619885"/>
            <a:ext cx="8534400" cy="4431665"/>
          </a:xfrm>
        </p:spPr>
        <p:txBody>
          <a:bodyPr wrap="square"/>
          <a:p>
            <a:r>
              <a:rPr lang="zh-CN" altLang="en-US"/>
              <a:t>日本社会におけるお中元、お歳暮の習慣お中元、お歳暮の習慣は見直されるべきである。以下二つの側面からその理由を述べる。これら二つの側面から、日本社会の変化を認識し、お中元、お歳暮の習慣が時代に合わなくなっていることを再確認したい。</a:t>
            </a:r>
            <a:endParaRPr lang="zh-CN" altLang="en-US"/>
          </a:p>
          <a:p>
            <a:endParaRPr lang="zh-CN" altLang="en-US"/>
          </a:p>
          <a:p>
            <a:r>
              <a:rPr lang="zh-CN" altLang="en-US"/>
              <a:t>(1)個人主義の強まり</a:t>
            </a:r>
            <a:endParaRPr lang="zh-CN" altLang="en-US"/>
          </a:p>
          <a:p>
            <a:r>
              <a:rPr lang="zh-CN" altLang="en-US"/>
              <a:t>現代は個人の趣味や志向が多様化し、贈られる側の趣味や志向を把握することが難しい。カタログギフトが重宝されるのはその表れである。相手の好みの贈り物を選ぶことが困難なことから贈る側は精神的に負担を感じる。贈られる側にとっても、趣味や志向に合わないものをもらったときには負担になる。</a:t>
            </a:r>
            <a:endParaRPr lang="zh-CN" altLang="en-US"/>
          </a:p>
          <a:p>
            <a:endParaRPr lang="zh-CN" altLang="en-US"/>
          </a:p>
          <a:p>
            <a:r>
              <a:rPr lang="zh-CN" altLang="en-US"/>
              <a:t>(2) 「モノ余り」傾向の強まり</a:t>
            </a:r>
            <a:endParaRPr lang="zh-CN" altLang="en-US"/>
          </a:p>
          <a:p>
            <a:r>
              <a:rPr lang="zh-CN" altLang="en-US"/>
              <a:t>日本は世界でも有数の豊かな国となりモノがあふれている。モノを揃</a:t>
            </a:r>
            <a:endParaRPr lang="zh-CN" altLang="en-US"/>
          </a:p>
          <a:p>
            <a:r>
              <a:rPr lang="zh-CN" altLang="en-US"/>
              <a:t>えることよりも、いかにモノを減らしてすっきりと暮らすかということを特集した書物が流行るくらいである。こうした「モノ余り」の社会の中で、実用品を貰うという喜びは、以前と比べて薄くなっている。</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8394" y="590264"/>
            <a:ext cx="6172200" cy="689610"/>
          </a:xfrm>
          <a:prstGeom prst="rect">
            <a:avLst/>
          </a:prstGeom>
        </p:spPr>
        <p:txBody>
          <a:bodyPr vert="horz" wrap="square" lIns="0" tIns="12700" rIns="0" bIns="0" rtlCol="0">
            <a:spAutoFit/>
          </a:bodyPr>
          <a:lstStyle/>
          <a:p>
            <a:pPr marL="12700">
              <a:lnSpc>
                <a:spcPct val="100000"/>
              </a:lnSpc>
              <a:spcBef>
                <a:spcPts val="100"/>
              </a:spcBef>
            </a:pPr>
            <a:r>
              <a:rPr sz="4400" b="1" dirty="0">
                <a:latin typeface="Yu Gothic Light" panose="020B0300000000000000" charset="-128"/>
                <a:cs typeface="Yu Gothic Light" panose="020B0300000000000000" charset="-128"/>
              </a:rPr>
              <a:t>⼊試</a:t>
            </a:r>
            <a:r>
              <a:rPr lang="ja-JP" sz="4400" b="1" dirty="0">
                <a:latin typeface="Yu Gothic Light" panose="020B0300000000000000" charset="-128"/>
                <a:cs typeface="Yu Gothic Light" panose="020B0300000000000000" charset="-128"/>
              </a:rPr>
              <a:t>のための小論文</a:t>
            </a:r>
            <a:endParaRPr lang="ja-JP" sz="4400" b="1" dirty="0">
              <a:latin typeface="Yu Gothic Light" panose="020B0300000000000000" charset="-128"/>
              <a:cs typeface="Yu Gothic Light" panose="020B0300000000000000" charset="-128"/>
            </a:endParaRPr>
          </a:p>
        </p:txBody>
      </p:sp>
      <p:sp>
        <p:nvSpPr>
          <p:cNvPr id="4" name="文本框 3"/>
          <p:cNvSpPr txBox="1"/>
          <p:nvPr/>
        </p:nvSpPr>
        <p:spPr>
          <a:xfrm>
            <a:off x="1572895" y="1784350"/>
            <a:ext cx="8050530" cy="3784600"/>
          </a:xfrm>
          <a:prstGeom prst="rect">
            <a:avLst/>
          </a:prstGeom>
          <a:noFill/>
        </p:spPr>
        <p:txBody>
          <a:bodyPr wrap="square" rtlCol="0">
            <a:spAutoFit/>
          </a:bodyPr>
          <a:p>
            <a:r>
              <a:rPr lang="zh-CN" altLang="en-US" sz="2400"/>
              <a:t>*1時間・1000字程度</a:t>
            </a:r>
            <a:endParaRPr lang="zh-CN" altLang="en-US" sz="2400"/>
          </a:p>
          <a:p>
            <a:r>
              <a:rPr lang="zh-CN" altLang="en-US" sz="2400">
                <a:sym typeface="+mn-ea"/>
              </a:rPr>
              <a:t>*問は限定されている。</a:t>
            </a:r>
            <a:endParaRPr lang="zh-CN" altLang="en-US" sz="2400"/>
          </a:p>
          <a:p>
            <a:pPr algn="l">
              <a:buClrTx/>
              <a:buSzTx/>
              <a:buFontTx/>
            </a:pPr>
            <a:r>
              <a:rPr lang="zh-CN" altLang="en-US" sz="2400"/>
              <a:t>*小論文の目的は、</a:t>
            </a:r>
            <a:r>
              <a:rPr lang="ja-JP" altLang="zh-CN" sz="2400">
                <a:solidFill>
                  <a:srgbClr val="FF0000"/>
                </a:solidFill>
              </a:rPr>
              <a:t>持つ専門知</a:t>
            </a:r>
            <a:r>
              <a:rPr lang="ja-JP" altLang="zh-CN" sz="2400"/>
              <a:t>、</a:t>
            </a:r>
            <a:r>
              <a:rPr lang="zh-CN" altLang="en-US" sz="2400" b="1">
                <a:solidFill>
                  <a:srgbClr val="FF0000"/>
                </a:solidFill>
              </a:rPr>
              <a:t>文章表現力</a:t>
            </a:r>
            <a:r>
              <a:rPr lang="zh-CN" altLang="en-US" sz="2400"/>
              <a:t>と</a:t>
            </a:r>
            <a:r>
              <a:rPr lang="zh-CN" altLang="en-US" sz="2400" b="1">
                <a:solidFill>
                  <a:srgbClr val="FF0000"/>
                </a:solidFill>
              </a:rPr>
              <a:t>論理構成力</a:t>
            </a:r>
            <a:r>
              <a:rPr lang="zh-CN" altLang="en-US" sz="2400"/>
              <a:t>が</a:t>
            </a:r>
            <a:r>
              <a:rPr lang="zh-CN" altLang="en-US" sz="2400" b="1">
                <a:solidFill>
                  <a:srgbClr val="FF0000"/>
                </a:solidFill>
              </a:rPr>
              <a:t>一定の水準</a:t>
            </a:r>
            <a:r>
              <a:rPr lang="zh-CN" altLang="en-US" sz="2400"/>
              <a:t>にあることを示して試験に合格すること。</a:t>
            </a:r>
            <a:endParaRPr lang="zh-CN" altLang="en-US" sz="2400"/>
          </a:p>
          <a:p>
            <a:pPr algn="l">
              <a:buClrTx/>
              <a:buSzTx/>
              <a:buFontTx/>
            </a:pPr>
            <a:endParaRPr lang="zh-CN" altLang="en-US" sz="2400"/>
          </a:p>
          <a:p>
            <a:pPr algn="l">
              <a:buClrTx/>
              <a:buSzTx/>
              <a:buFontTx/>
            </a:pPr>
            <a:endParaRPr lang="zh-CN" altLang="en-US" sz="2400"/>
          </a:p>
          <a:p>
            <a:r>
              <a:rPr lang="zh-CN" altLang="en-US" sz="2400"/>
              <a:t>* 時間制限があり、資料などを参考にできない環境での執筆なので、内容が論理的で面白ければ良いわけで、厳密な意味でのオリジナリティ</a:t>
            </a:r>
            <a:r>
              <a:rPr lang="zh-CN" altLang="en-US" sz="2400" b="1">
                <a:solidFill>
                  <a:srgbClr val="FF0000"/>
                </a:solidFill>
              </a:rPr>
              <a:t>、すなわち書き手自身が初めて考えたという独創性は求められない。</a:t>
            </a:r>
            <a:endParaRPr lang="zh-CN" altLang="en-US" sz="2400" b="1">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5758</Words>
  <Application>WPS 演示</Application>
  <PresentationFormat>On-screen Show (4:3)</PresentationFormat>
  <Paragraphs>297</Paragraphs>
  <Slides>52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52</vt:i4>
      </vt:variant>
    </vt:vector>
  </HeadingPairs>
  <TitlesOfParts>
    <vt:vector size="69" baseType="lpstr">
      <vt:lpstr>Arial</vt:lpstr>
      <vt:lpstr>宋体</vt:lpstr>
      <vt:lpstr>Wingdings</vt:lpstr>
      <vt:lpstr>等线 Light</vt:lpstr>
      <vt:lpstr>Calibri Light</vt:lpstr>
      <vt:lpstr>Yu Gothic Light</vt:lpstr>
      <vt:lpstr>Calibri</vt:lpstr>
      <vt:lpstr>微软雅黑</vt:lpstr>
      <vt:lpstr>MS PGothic</vt:lpstr>
      <vt:lpstr>Arial Unicode MS</vt:lpstr>
      <vt:lpstr>Microsoft JhengHei</vt:lpstr>
      <vt:lpstr>Arial</vt:lpstr>
      <vt:lpstr>Yu Gothic</vt:lpstr>
      <vt:lpstr>Calibri</vt:lpstr>
      <vt:lpstr>Times New Roman</vt:lpstr>
      <vt:lpstr>等线</vt:lpstr>
      <vt:lpstr>Office Theme</vt:lpstr>
      <vt:lpstr>小论文（新传）</vt:lpstr>
      <vt:lpstr>PowerPoint 演示文稿</vt:lpstr>
      <vt:lpstr>一、小論文とは</vt:lpstr>
      <vt:lpstr>                                 　　　　　　　　　　　　　　　　　小論文とは： 試験における位置</vt:lpstr>
      <vt:lpstr>小論文とは:小论文＝议论文</vt:lpstr>
      <vt:lpstr>                                お中元、お歳暮が社会にもたらす利点     日本の、お歳暮の慣習が日本社会にとって利点があると思われ る。（意見） 　　以下に2点整理してみよう。      1点目として挙げられるのは「贈り手および貰い手にとって有用であ る」という点である。（主張１）贈り手は日頃お世話になっている人に対して、 直接出向いて感謝の気持ちを述べるべきところ、物を贈ることで代替でき る。貰い手は、訪問によって時間が割かれることがなく、実用的な物を 貰うことができる。（主張１を支える根拠）   2点目として挙げられるのは「経済を活性化している」という点である。（主張２） お中元・お歳暮用の商品が作られ、それが生産者から卸売業者、小売業 者、貰い手という順で流通する。配達アルバイトなどの期間限定の労働 需要も発生させる（主張を支える論拠２）。       このようにお中元・お歳暮の慣習は、消費者にとっても業者にとって も有益で、日本社会に利点をもたらしている。（まとめ）</vt:lpstr>
      <vt:lpstr>小論文とは： 小論文に通じて、何が見えてくる？</vt:lpstr>
      <vt:lpstr>PowerPoint 演示文稿</vt:lpstr>
      <vt:lpstr>⼊試のための小論文</vt:lpstr>
      <vt:lpstr>（知識説明型・意見論拠型）</vt:lpstr>
      <vt:lpstr>おすすめの参考書</vt:lpstr>
      <vt:lpstr>小論文とは： 留学生が持つべき質素 </vt:lpstr>
      <vt:lpstr>专业课怎么听，怎么学？</vt:lpstr>
      <vt:lpstr>如何提高日语学术写作能力　</vt:lpstr>
      <vt:lpstr>如何储备相关知识？　1 点滴积累式：新闻评论节目与社说 </vt:lpstr>
      <vt:lpstr>2 为了备考一网打尽样</vt:lpstr>
      <vt:lpstr>二、小论文的结构</vt:lpstr>
      <vt:lpstr>1 要有清晰的总体框架  </vt:lpstr>
      <vt:lpstr>                                お中元、お歳暮が社会にもたらす利点     日本のお中元、お歳群の慣習が日本社会にとって利点があると思われ る。（意見） 　　以下に2点整理してみよう。      1点目として挙げられるのは「贈り手および貰い手にとって有用であ る」という点である。（主張１）贈り手は日頃お世話になっている人に対して、 直接出向いて感謝の気持ちを述べるべきところ、物を贈ることで代替でき る。貰い手は、訪問によって時間が割かれることがなく、実用的な物を 貰うことができる。（主張１を支える根拠）       現代は個人の趣味や志向が多様化し、贈られる側の趣味や志向を把 することが難しい（主張２）。カタログギフトが重宝されるのはその表れである。 相手の好みの贈り物を選ぶことが困難なことから贈る側は精神的に負担 2点目として挙げられるのは「経済を活性化している」という点である。 お中元・お歳暮用の商品が作られ、それが生産者から卸売業者、小売業 者、貰い手という順で流通する。配達アルバイトなどの期間限定の労働 需要も発生させる（主張を支える論拠２）。       このようにお中元・お歳暮の慣習は、消費者にとっても業者にとって も有益で、日本社会に利点をもたらしている。（まとめ）</vt:lpstr>
      <vt:lpstr>2 要将最重要的东西（中心文）先总说，之后再详细阐述</vt:lpstr>
      <vt:lpstr>PowerPoint 演示文稿</vt:lpstr>
      <vt:lpstr>3.一文一义</vt:lpstr>
      <vt:lpstr>PowerPoint 演示文稿</vt:lpstr>
      <vt:lpstr>（知識説明型・意見論拠型）</vt:lpstr>
      <vt:lpstr>練習</vt:lpstr>
      <vt:lpstr>三、专业知识与观点</vt:lpstr>
      <vt:lpstr>専門知と例はどこから？</vt:lpstr>
      <vt:lpstr>⽂献・資料の種類</vt:lpstr>
      <vt:lpstr>PowerPoint 演示文稿</vt:lpstr>
      <vt:lpstr>注意！！</vt:lpstr>
      <vt:lpstr>PowerPoint 演示文稿</vt:lpstr>
      <vt:lpstr>四、如何写事例</vt:lpstr>
      <vt:lpstr>五、小论文写作 である体 専門用語 接続詞 练习方法</vt:lpstr>
      <vt:lpstr>１、⽂体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小论文（新传）</dc:title>
  <dc:creator/>
  <cp:lastModifiedBy>王 格格</cp:lastModifiedBy>
  <cp:revision>5</cp:revision>
  <dcterms:created xsi:type="dcterms:W3CDTF">2020-12-11T14:16:00Z</dcterms:created>
  <dcterms:modified xsi:type="dcterms:W3CDTF">2020-12-12T09:55:40Z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