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4"/>
  </p:notesMasterIdLst>
  <p:sldIdLst>
    <p:sldId id="256" r:id="rId2"/>
    <p:sldId id="258" r:id="rId3"/>
    <p:sldId id="259" r:id="rId4"/>
    <p:sldId id="260" r:id="rId5"/>
    <p:sldId id="328" r:id="rId6"/>
    <p:sldId id="327" r:id="rId7"/>
    <p:sldId id="313" r:id="rId8"/>
    <p:sldId id="314" r:id="rId9"/>
    <p:sldId id="329" r:id="rId10"/>
    <p:sldId id="330" r:id="rId11"/>
    <p:sldId id="311" r:id="rId12"/>
    <p:sldId id="312" r:id="rId13"/>
  </p:sldIdLst>
  <p:sldSz cx="9144000" cy="5143500" type="screen16x9"/>
  <p:notesSz cx="6858000" cy="9144000"/>
  <p:embeddedFontLst>
    <p:embeddedFont>
      <p:font typeface="IBM Plex Mono" panose="020B0509050203000203" pitchFamily="49" charset="0"/>
      <p:regular r:id="rId15"/>
      <p:bold r:id="rId16"/>
      <p:italic r:id="rId17"/>
      <p:boldItalic r:id="rId18"/>
    </p:embeddedFont>
    <p:embeddedFont>
      <p:font typeface="Poppins" panose="00000500000000000000"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Source Code Pro" panose="020B0509030403020204"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4B92CE-9059-45D4-AF1A-06D6055AE45F}">
  <a:tblStyle styleId="{064B92CE-9059-45D4-AF1A-06D6055AE4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Kiểu Trung bình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Kiểu Sáng 2 - Màu chủ đề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5" d="100"/>
          <a:sy n="135" d="100"/>
        </p:scale>
        <p:origin x="25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a:extLst>
            <a:ext uri="{FF2B5EF4-FFF2-40B4-BE49-F238E27FC236}">
              <a16:creationId xmlns:a16="http://schemas.microsoft.com/office/drawing/2014/main" id="{B33FDD8D-E80C-3745-E6D2-C598D6CCA3DA}"/>
            </a:ext>
          </a:extLst>
        </p:cNvPr>
        <p:cNvGrpSpPr/>
        <p:nvPr/>
      </p:nvGrpSpPr>
      <p:grpSpPr>
        <a:xfrm>
          <a:off x="0" y="0"/>
          <a:ext cx="0" cy="0"/>
          <a:chOff x="0" y="0"/>
          <a:chExt cx="0" cy="0"/>
        </a:xfrm>
      </p:grpSpPr>
      <p:sp>
        <p:nvSpPr>
          <p:cNvPr id="1527" name="Google Shape;1527;g24ed99bf1a4_0_71:notes">
            <a:extLst>
              <a:ext uri="{FF2B5EF4-FFF2-40B4-BE49-F238E27FC236}">
                <a16:creationId xmlns:a16="http://schemas.microsoft.com/office/drawing/2014/main" id="{B2CBBCB4-87DA-C88B-EEEA-B466E4CB93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a:extLst>
              <a:ext uri="{FF2B5EF4-FFF2-40B4-BE49-F238E27FC236}">
                <a16:creationId xmlns:a16="http://schemas.microsoft.com/office/drawing/2014/main" id="{BC35B042-C4F9-7346-682D-038B9D0191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2988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a:extLst>
            <a:ext uri="{FF2B5EF4-FFF2-40B4-BE49-F238E27FC236}">
              <a16:creationId xmlns:a16="http://schemas.microsoft.com/office/drawing/2014/main" id="{93EFAA21-903F-409E-305D-687A0B401F3D}"/>
            </a:ext>
          </a:extLst>
        </p:cNvPr>
        <p:cNvGrpSpPr/>
        <p:nvPr/>
      </p:nvGrpSpPr>
      <p:grpSpPr>
        <a:xfrm>
          <a:off x="0" y="0"/>
          <a:ext cx="0" cy="0"/>
          <a:chOff x="0" y="0"/>
          <a:chExt cx="0" cy="0"/>
        </a:xfrm>
      </p:grpSpPr>
      <p:sp>
        <p:nvSpPr>
          <p:cNvPr id="1480" name="Google Shape;1480;g24e6b4d5c31_0_0:notes">
            <a:extLst>
              <a:ext uri="{FF2B5EF4-FFF2-40B4-BE49-F238E27FC236}">
                <a16:creationId xmlns:a16="http://schemas.microsoft.com/office/drawing/2014/main" id="{572B634D-77A1-9A76-B2BA-52EC14515B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e6b4d5c31_0_0:notes">
            <a:extLst>
              <a:ext uri="{FF2B5EF4-FFF2-40B4-BE49-F238E27FC236}">
                <a16:creationId xmlns:a16="http://schemas.microsoft.com/office/drawing/2014/main" id="{C87F2EF0-2453-E85F-F1B5-5E93A3727A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9446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a:extLst>
            <a:ext uri="{FF2B5EF4-FFF2-40B4-BE49-F238E27FC236}">
              <a16:creationId xmlns:a16="http://schemas.microsoft.com/office/drawing/2014/main" id="{6D417159-95A8-FEBE-87C5-94A5841CBF67}"/>
            </a:ext>
          </a:extLst>
        </p:cNvPr>
        <p:cNvGrpSpPr/>
        <p:nvPr/>
      </p:nvGrpSpPr>
      <p:grpSpPr>
        <a:xfrm>
          <a:off x="0" y="0"/>
          <a:ext cx="0" cy="0"/>
          <a:chOff x="0" y="0"/>
          <a:chExt cx="0" cy="0"/>
        </a:xfrm>
      </p:grpSpPr>
      <p:sp>
        <p:nvSpPr>
          <p:cNvPr id="1527" name="Google Shape;1527;g24ed99bf1a4_0_71:notes">
            <a:extLst>
              <a:ext uri="{FF2B5EF4-FFF2-40B4-BE49-F238E27FC236}">
                <a16:creationId xmlns:a16="http://schemas.microsoft.com/office/drawing/2014/main" id="{883B70C7-0644-EFCF-2EB6-ECABD906A1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a:extLst>
              <a:ext uri="{FF2B5EF4-FFF2-40B4-BE49-F238E27FC236}">
                <a16:creationId xmlns:a16="http://schemas.microsoft.com/office/drawing/2014/main" id="{E842E018-2387-7268-92FC-F9FFB70F99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220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p:cNvGrpSpPr/>
        <p:nvPr/>
      </p:nvGrpSpPr>
      <p:grpSpPr>
        <a:xfrm>
          <a:off x="0" y="0"/>
          <a:ext cx="0" cy="0"/>
          <a:chOff x="0" y="0"/>
          <a:chExt cx="0" cy="0"/>
        </a:xfrm>
      </p:grpSpPr>
      <p:sp>
        <p:nvSpPr>
          <p:cNvPr id="1527" name="Google Shape;1527;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a:extLst>
            <a:ext uri="{FF2B5EF4-FFF2-40B4-BE49-F238E27FC236}">
              <a16:creationId xmlns:a16="http://schemas.microsoft.com/office/drawing/2014/main" id="{1C392A40-D516-B994-5486-E57FB033D36D}"/>
            </a:ext>
          </a:extLst>
        </p:cNvPr>
        <p:cNvGrpSpPr/>
        <p:nvPr/>
      </p:nvGrpSpPr>
      <p:grpSpPr>
        <a:xfrm>
          <a:off x="0" y="0"/>
          <a:ext cx="0" cy="0"/>
          <a:chOff x="0" y="0"/>
          <a:chExt cx="0" cy="0"/>
        </a:xfrm>
      </p:grpSpPr>
      <p:sp>
        <p:nvSpPr>
          <p:cNvPr id="1527" name="Google Shape;1527;g24ed99bf1a4_0_71:notes">
            <a:extLst>
              <a:ext uri="{FF2B5EF4-FFF2-40B4-BE49-F238E27FC236}">
                <a16:creationId xmlns:a16="http://schemas.microsoft.com/office/drawing/2014/main" id="{31CBE005-4C13-0BF3-D108-553570DCBE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a:extLst>
              <a:ext uri="{FF2B5EF4-FFF2-40B4-BE49-F238E27FC236}">
                <a16:creationId xmlns:a16="http://schemas.microsoft.com/office/drawing/2014/main" id="{7096B5B4-B734-7F2A-0B88-D090EC3743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8586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a:extLst>
            <a:ext uri="{FF2B5EF4-FFF2-40B4-BE49-F238E27FC236}">
              <a16:creationId xmlns:a16="http://schemas.microsoft.com/office/drawing/2014/main" id="{E5392BD4-E431-9ACE-CFE3-214069A98A26}"/>
            </a:ext>
          </a:extLst>
        </p:cNvPr>
        <p:cNvGrpSpPr/>
        <p:nvPr/>
      </p:nvGrpSpPr>
      <p:grpSpPr>
        <a:xfrm>
          <a:off x="0" y="0"/>
          <a:ext cx="0" cy="0"/>
          <a:chOff x="0" y="0"/>
          <a:chExt cx="0" cy="0"/>
        </a:xfrm>
      </p:grpSpPr>
      <p:sp>
        <p:nvSpPr>
          <p:cNvPr id="1527" name="Google Shape;1527;g24ed99bf1a4_0_71:notes">
            <a:extLst>
              <a:ext uri="{FF2B5EF4-FFF2-40B4-BE49-F238E27FC236}">
                <a16:creationId xmlns:a16="http://schemas.microsoft.com/office/drawing/2014/main" id="{CB676FEF-4540-B88C-B581-665171C752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a:extLst>
              <a:ext uri="{FF2B5EF4-FFF2-40B4-BE49-F238E27FC236}">
                <a16:creationId xmlns:a16="http://schemas.microsoft.com/office/drawing/2014/main" id="{B702CCCA-6D96-8BD0-1461-B6423C1785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0979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a:extLst>
            <a:ext uri="{FF2B5EF4-FFF2-40B4-BE49-F238E27FC236}">
              <a16:creationId xmlns:a16="http://schemas.microsoft.com/office/drawing/2014/main" id="{16A7B985-7FE2-94B7-0085-9CE2B8547E88}"/>
            </a:ext>
          </a:extLst>
        </p:cNvPr>
        <p:cNvGrpSpPr/>
        <p:nvPr/>
      </p:nvGrpSpPr>
      <p:grpSpPr>
        <a:xfrm>
          <a:off x="0" y="0"/>
          <a:ext cx="0" cy="0"/>
          <a:chOff x="0" y="0"/>
          <a:chExt cx="0" cy="0"/>
        </a:xfrm>
      </p:grpSpPr>
      <p:sp>
        <p:nvSpPr>
          <p:cNvPr id="1527" name="Google Shape;1527;g24ed99bf1a4_0_71:notes">
            <a:extLst>
              <a:ext uri="{FF2B5EF4-FFF2-40B4-BE49-F238E27FC236}">
                <a16:creationId xmlns:a16="http://schemas.microsoft.com/office/drawing/2014/main" id="{59AA77BF-5F50-5C87-6927-6FD27AA21B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a:extLst>
              <a:ext uri="{FF2B5EF4-FFF2-40B4-BE49-F238E27FC236}">
                <a16:creationId xmlns:a16="http://schemas.microsoft.com/office/drawing/2014/main" id="{BC98B4AB-D4CB-8E2F-5C07-7909F08A53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277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a:extLst>
            <a:ext uri="{FF2B5EF4-FFF2-40B4-BE49-F238E27FC236}">
              <a16:creationId xmlns:a16="http://schemas.microsoft.com/office/drawing/2014/main" id="{EE514AE0-0781-B184-5403-2279ABED3D64}"/>
            </a:ext>
          </a:extLst>
        </p:cNvPr>
        <p:cNvGrpSpPr/>
        <p:nvPr/>
      </p:nvGrpSpPr>
      <p:grpSpPr>
        <a:xfrm>
          <a:off x="0" y="0"/>
          <a:ext cx="0" cy="0"/>
          <a:chOff x="0" y="0"/>
          <a:chExt cx="0" cy="0"/>
        </a:xfrm>
      </p:grpSpPr>
      <p:sp>
        <p:nvSpPr>
          <p:cNvPr id="1527" name="Google Shape;1527;g24ed99bf1a4_0_71:notes">
            <a:extLst>
              <a:ext uri="{FF2B5EF4-FFF2-40B4-BE49-F238E27FC236}">
                <a16:creationId xmlns:a16="http://schemas.microsoft.com/office/drawing/2014/main" id="{466472C1-2B41-FE04-F654-3023640A5A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a:extLst>
              <a:ext uri="{FF2B5EF4-FFF2-40B4-BE49-F238E27FC236}">
                <a16:creationId xmlns:a16="http://schemas.microsoft.com/office/drawing/2014/main" id="{252E1CCD-895E-07F6-BB2A-AADEB6328F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965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6">
          <a:extLst>
            <a:ext uri="{FF2B5EF4-FFF2-40B4-BE49-F238E27FC236}">
              <a16:creationId xmlns:a16="http://schemas.microsoft.com/office/drawing/2014/main" id="{B4FF167F-8419-7107-89F6-B7CED3C75D56}"/>
            </a:ext>
          </a:extLst>
        </p:cNvPr>
        <p:cNvGrpSpPr/>
        <p:nvPr/>
      </p:nvGrpSpPr>
      <p:grpSpPr>
        <a:xfrm>
          <a:off x="0" y="0"/>
          <a:ext cx="0" cy="0"/>
          <a:chOff x="0" y="0"/>
          <a:chExt cx="0" cy="0"/>
        </a:xfrm>
      </p:grpSpPr>
      <p:sp>
        <p:nvSpPr>
          <p:cNvPr id="1527" name="Google Shape;1527;g24ed99bf1a4_0_71:notes">
            <a:extLst>
              <a:ext uri="{FF2B5EF4-FFF2-40B4-BE49-F238E27FC236}">
                <a16:creationId xmlns:a16="http://schemas.microsoft.com/office/drawing/2014/main" id="{7810080D-AE67-9109-B256-446405622F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a:extLst>
              <a:ext uri="{FF2B5EF4-FFF2-40B4-BE49-F238E27FC236}">
                <a16:creationId xmlns:a16="http://schemas.microsoft.com/office/drawing/2014/main" id="{10AAEC2A-13F4-76D4-C543-E189493AD5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99545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8"/>
        <p:cNvGrpSpPr/>
        <p:nvPr/>
      </p:nvGrpSpPr>
      <p:grpSpPr>
        <a:xfrm>
          <a:off x="0" y="0"/>
          <a:ext cx="0" cy="0"/>
          <a:chOff x="0" y="0"/>
          <a:chExt cx="0" cy="0"/>
        </a:xfrm>
      </p:grpSpPr>
      <p:grpSp>
        <p:nvGrpSpPr>
          <p:cNvPr id="1339" name="Google Shape;1339;p30"/>
          <p:cNvGrpSpPr/>
          <p:nvPr/>
        </p:nvGrpSpPr>
        <p:grpSpPr>
          <a:xfrm>
            <a:off x="-623241" y="3925887"/>
            <a:ext cx="2833357" cy="1517787"/>
            <a:chOff x="-623241" y="3849687"/>
            <a:chExt cx="2833357" cy="1517787"/>
          </a:xfrm>
        </p:grpSpPr>
        <p:grpSp>
          <p:nvGrpSpPr>
            <p:cNvPr id="1340" name="Google Shape;1340;p30"/>
            <p:cNvGrpSpPr/>
            <p:nvPr/>
          </p:nvGrpSpPr>
          <p:grpSpPr>
            <a:xfrm rot="5400000">
              <a:off x="-879113" y="4155104"/>
              <a:ext cx="1517787" cy="906953"/>
              <a:chOff x="-55500" y="4835979"/>
              <a:chExt cx="1517787" cy="906953"/>
            </a:xfrm>
          </p:grpSpPr>
          <p:sp>
            <p:nvSpPr>
              <p:cNvPr id="1341" name="Google Shape;1341;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5" name="Google Shape;1345;p30"/>
            <p:cNvGrpSpPr/>
            <p:nvPr/>
          </p:nvGrpSpPr>
          <p:grpSpPr>
            <a:xfrm>
              <a:off x="-623241" y="3946426"/>
              <a:ext cx="2833357" cy="1421047"/>
              <a:chOff x="-677366" y="4067276"/>
              <a:chExt cx="2833357" cy="1421047"/>
            </a:xfrm>
          </p:grpSpPr>
          <p:sp>
            <p:nvSpPr>
              <p:cNvPr id="1346" name="Google Shape;1346;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30"/>
              <p:cNvGrpSpPr/>
              <p:nvPr/>
            </p:nvGrpSpPr>
            <p:grpSpPr>
              <a:xfrm>
                <a:off x="317735" y="4614472"/>
                <a:ext cx="161977" cy="161940"/>
                <a:chOff x="1101075" y="2142375"/>
                <a:chExt cx="439200" cy="439100"/>
              </a:xfrm>
            </p:grpSpPr>
            <p:sp>
              <p:nvSpPr>
                <p:cNvPr id="1348" name="Google Shape;1348;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0" name="Google Shape;1350;p30"/>
              <p:cNvGrpSpPr/>
              <p:nvPr/>
            </p:nvGrpSpPr>
            <p:grpSpPr>
              <a:xfrm rot="10800000">
                <a:off x="1700151" y="5032693"/>
                <a:ext cx="161977" cy="161940"/>
                <a:chOff x="1101075" y="2142375"/>
                <a:chExt cx="439200" cy="439100"/>
              </a:xfrm>
            </p:grpSpPr>
            <p:sp>
              <p:nvSpPr>
                <p:cNvPr id="1351" name="Google Shape;1351;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3" name="Google Shape;1353;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4" name="Google Shape;1354;p30"/>
          <p:cNvGrpSpPr/>
          <p:nvPr/>
        </p:nvGrpSpPr>
        <p:grpSpPr>
          <a:xfrm>
            <a:off x="6323925" y="-1678249"/>
            <a:ext cx="4189199" cy="3065874"/>
            <a:chOff x="6171525" y="-1678249"/>
            <a:chExt cx="4189199" cy="3065874"/>
          </a:xfrm>
        </p:grpSpPr>
        <p:sp>
          <p:nvSpPr>
            <p:cNvPr id="1355" name="Google Shape;1355;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6" name="Google Shape;1356;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7" name="Google Shape;1357;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30"/>
            <p:cNvGrpSpPr/>
            <p:nvPr/>
          </p:nvGrpSpPr>
          <p:grpSpPr>
            <a:xfrm rot="-2700000">
              <a:off x="8302147" y="61289"/>
              <a:ext cx="582044" cy="582419"/>
              <a:chOff x="959750" y="3039275"/>
              <a:chExt cx="582050" cy="582425"/>
            </a:xfrm>
          </p:grpSpPr>
          <p:sp>
            <p:nvSpPr>
              <p:cNvPr id="1359" name="Google Shape;1359;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6" name="Google Shape;1366;p30"/>
            <p:cNvGrpSpPr/>
            <p:nvPr/>
          </p:nvGrpSpPr>
          <p:grpSpPr>
            <a:xfrm rot="-2700000">
              <a:off x="8551447" y="61289"/>
              <a:ext cx="582044" cy="582419"/>
              <a:chOff x="959750" y="3039275"/>
              <a:chExt cx="582050" cy="582425"/>
            </a:xfrm>
          </p:grpSpPr>
          <p:sp>
            <p:nvSpPr>
              <p:cNvPr id="1367" name="Google Shape;1367;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4" name="Google Shape;1374;p30"/>
          <p:cNvGrpSpPr/>
          <p:nvPr/>
        </p:nvGrpSpPr>
        <p:grpSpPr>
          <a:xfrm rot="2700000">
            <a:off x="8945322" y="2352177"/>
            <a:ext cx="439196" cy="439096"/>
            <a:chOff x="1101075" y="2142375"/>
            <a:chExt cx="439200" cy="439100"/>
          </a:xfrm>
        </p:grpSpPr>
        <p:sp>
          <p:nvSpPr>
            <p:cNvPr id="1375" name="Google Shape;1375;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7"/>
        <p:cNvGrpSpPr/>
        <p:nvPr/>
      </p:nvGrpSpPr>
      <p:grpSpPr>
        <a:xfrm>
          <a:off x="0" y="0"/>
          <a:ext cx="0" cy="0"/>
          <a:chOff x="0" y="0"/>
          <a:chExt cx="0" cy="0"/>
        </a:xfrm>
      </p:grpSpPr>
      <p:grpSp>
        <p:nvGrpSpPr>
          <p:cNvPr id="1378" name="Google Shape;1378;p31"/>
          <p:cNvGrpSpPr/>
          <p:nvPr/>
        </p:nvGrpSpPr>
        <p:grpSpPr>
          <a:xfrm>
            <a:off x="8332551" y="-7"/>
            <a:ext cx="2386151" cy="3293873"/>
            <a:chOff x="8256351" y="-7"/>
            <a:chExt cx="2386151" cy="3293873"/>
          </a:xfrm>
        </p:grpSpPr>
        <p:pic>
          <p:nvPicPr>
            <p:cNvPr id="1379" name="Google Shape;1379;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0" name="Google Shape;1380;p31"/>
            <p:cNvGrpSpPr/>
            <p:nvPr/>
          </p:nvGrpSpPr>
          <p:grpSpPr>
            <a:xfrm rot="10800000">
              <a:off x="8452444" y="-7"/>
              <a:ext cx="325154" cy="1788670"/>
              <a:chOff x="8869019" y="-622132"/>
              <a:chExt cx="325154" cy="1788670"/>
            </a:xfrm>
          </p:grpSpPr>
          <p:sp>
            <p:nvSpPr>
              <p:cNvPr id="1381" name="Google Shape;1381;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2" name="Google Shape;1382;p31"/>
              <p:cNvGrpSpPr/>
              <p:nvPr/>
            </p:nvGrpSpPr>
            <p:grpSpPr>
              <a:xfrm rot="1800062">
                <a:off x="9035610" y="1007995"/>
                <a:ext cx="134040" cy="134009"/>
                <a:chOff x="1101075" y="2142375"/>
                <a:chExt cx="439200" cy="439100"/>
              </a:xfrm>
            </p:grpSpPr>
            <p:sp>
              <p:nvSpPr>
                <p:cNvPr id="1383" name="Google Shape;1383;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5" name="Google Shape;1385;p31"/>
          <p:cNvGrpSpPr/>
          <p:nvPr/>
        </p:nvGrpSpPr>
        <p:grpSpPr>
          <a:xfrm>
            <a:off x="-213525" y="171225"/>
            <a:ext cx="439200" cy="439100"/>
            <a:chOff x="1101075" y="2142375"/>
            <a:chExt cx="439200" cy="439100"/>
          </a:xfrm>
        </p:grpSpPr>
        <p:sp>
          <p:nvSpPr>
            <p:cNvPr id="1386" name="Google Shape;1386;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8" name="Google Shape;1388;p31"/>
          <p:cNvGrpSpPr/>
          <p:nvPr/>
        </p:nvGrpSpPr>
        <p:grpSpPr>
          <a:xfrm>
            <a:off x="-1262974" y="3161328"/>
            <a:ext cx="4822591" cy="2934500"/>
            <a:chOff x="-1186774" y="3161328"/>
            <a:chExt cx="4822591" cy="2934500"/>
          </a:xfrm>
        </p:grpSpPr>
        <p:pic>
          <p:nvPicPr>
            <p:cNvPr id="1389" name="Google Shape;1389;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0" name="Google Shape;1390;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1" name="Google Shape;1391;p31"/>
            <p:cNvGrpSpPr/>
            <p:nvPr/>
          </p:nvGrpSpPr>
          <p:grpSpPr>
            <a:xfrm>
              <a:off x="58899" y="4608583"/>
              <a:ext cx="604346" cy="657081"/>
              <a:chOff x="58899" y="4608583"/>
              <a:chExt cx="604346" cy="657081"/>
            </a:xfrm>
          </p:grpSpPr>
          <p:grpSp>
            <p:nvGrpSpPr>
              <p:cNvPr id="1392" name="Google Shape;1392;p31"/>
              <p:cNvGrpSpPr/>
              <p:nvPr/>
            </p:nvGrpSpPr>
            <p:grpSpPr>
              <a:xfrm rot="10800000">
                <a:off x="58899" y="4608583"/>
                <a:ext cx="328346" cy="328531"/>
                <a:chOff x="3678700" y="407275"/>
                <a:chExt cx="708100" cy="708500"/>
              </a:xfrm>
            </p:grpSpPr>
            <p:sp>
              <p:nvSpPr>
                <p:cNvPr id="1393" name="Google Shape;1393;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400;p31"/>
              <p:cNvGrpSpPr/>
              <p:nvPr/>
            </p:nvGrpSpPr>
            <p:grpSpPr>
              <a:xfrm rot="10800000">
                <a:off x="334899" y="4608583"/>
                <a:ext cx="328346" cy="328531"/>
                <a:chOff x="3678700" y="407275"/>
                <a:chExt cx="708100" cy="708500"/>
              </a:xfrm>
            </p:grpSpPr>
            <p:sp>
              <p:nvSpPr>
                <p:cNvPr id="1401" name="Google Shape;1401;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31"/>
              <p:cNvGrpSpPr/>
              <p:nvPr/>
            </p:nvGrpSpPr>
            <p:grpSpPr>
              <a:xfrm rot="10800000">
                <a:off x="282574" y="4937133"/>
                <a:ext cx="328346" cy="328531"/>
                <a:chOff x="3678700" y="407275"/>
                <a:chExt cx="708100" cy="708500"/>
              </a:xfrm>
            </p:grpSpPr>
            <p:sp>
              <p:nvSpPr>
                <p:cNvPr id="1409" name="Google Shape;1409;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6" name="Google Shape;1416;p31"/>
            <p:cNvGrpSpPr/>
            <p:nvPr/>
          </p:nvGrpSpPr>
          <p:grpSpPr>
            <a:xfrm>
              <a:off x="-923150" y="4796551"/>
              <a:ext cx="4558967" cy="134100"/>
              <a:chOff x="796100" y="3019701"/>
              <a:chExt cx="4558967" cy="134100"/>
            </a:xfrm>
          </p:grpSpPr>
          <p:sp>
            <p:nvSpPr>
              <p:cNvPr id="1417" name="Google Shape;1417;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8" name="Google Shape;1418;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19" name="Google Shape;1419;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5" r:id="rId5"/>
    <p:sldLayoutId id="2147483676"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9"/>
        <p:cNvGrpSpPr/>
        <p:nvPr/>
      </p:nvGrpSpPr>
      <p:grpSpPr>
        <a:xfrm>
          <a:off x="0" y="0"/>
          <a:ext cx="0" cy="0"/>
          <a:chOff x="0" y="0"/>
          <a:chExt cx="0" cy="0"/>
        </a:xfrm>
      </p:grpSpPr>
      <p:sp>
        <p:nvSpPr>
          <p:cNvPr id="1430" name="Google Shape;1430;p35"/>
          <p:cNvSpPr txBox="1">
            <a:spLocks noGrp="1"/>
          </p:cNvSpPr>
          <p:nvPr>
            <p:ph type="subTitle" idx="1"/>
          </p:nvPr>
        </p:nvSpPr>
        <p:spPr>
          <a:xfrm>
            <a:off x="1096850" y="3425629"/>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Roboto" panose="02000000000000000000" pitchFamily="2" charset="0"/>
                <a:ea typeface="Roboto" panose="02000000000000000000" pitchFamily="2" charset="0"/>
                <a:cs typeface="Roboto Condensed Light" panose="02000000000000000000" pitchFamily="2" charset="0"/>
              </a:rPr>
              <a:t>Thành viên:</a:t>
            </a:r>
          </a:p>
          <a:p>
            <a:pPr marL="0" lvl="0" indent="0" algn="l" rtl="0">
              <a:spcBef>
                <a:spcPts val="0"/>
              </a:spcBef>
              <a:spcAft>
                <a:spcPts val="0"/>
              </a:spcAft>
              <a:buNone/>
            </a:pPr>
            <a:r>
              <a:rPr lang="en-US" b="1">
                <a:latin typeface="Roboto" panose="02000000000000000000" pitchFamily="2" charset="0"/>
                <a:ea typeface="Roboto" panose="02000000000000000000" pitchFamily="2" charset="0"/>
                <a:cs typeface="Roboto Condensed Light" panose="02000000000000000000" pitchFamily="2" charset="0"/>
              </a:rPr>
              <a:t>Huỳnh Danh Đạt – 22520211</a:t>
            </a:r>
          </a:p>
          <a:p>
            <a:pPr marL="0" lvl="0" indent="0" algn="l" rtl="0">
              <a:spcBef>
                <a:spcPts val="0"/>
              </a:spcBef>
              <a:spcAft>
                <a:spcPts val="0"/>
              </a:spcAft>
              <a:buNone/>
            </a:pPr>
            <a:r>
              <a:rPr lang="en-US" b="1">
                <a:latin typeface="Roboto" panose="02000000000000000000" pitchFamily="2" charset="0"/>
                <a:ea typeface="Roboto" panose="02000000000000000000" pitchFamily="2" charset="0"/>
                <a:cs typeface="Roboto Condensed Light" panose="02000000000000000000" pitchFamily="2" charset="0"/>
              </a:rPr>
              <a:t>Trần Đình Khánh Đăng – 22521095</a:t>
            </a:r>
          </a:p>
          <a:p>
            <a:pPr marL="0" lvl="0" indent="0" algn="l" rtl="0">
              <a:spcBef>
                <a:spcPts val="0"/>
              </a:spcBef>
              <a:spcAft>
                <a:spcPts val="0"/>
              </a:spcAft>
              <a:buNone/>
            </a:pPr>
            <a:r>
              <a:rPr lang="en-US">
                <a:latin typeface="Roboto" panose="02000000000000000000" pitchFamily="2" charset="0"/>
                <a:ea typeface="Roboto" panose="02000000000000000000" pitchFamily="2" charset="0"/>
                <a:cs typeface="Roboto Condensed Light" panose="02000000000000000000" pitchFamily="2" charset="0"/>
              </a:rPr>
              <a:t> Giảng viên hướng dẫn: </a:t>
            </a:r>
            <a:r>
              <a:rPr lang="en-US" b="1">
                <a:latin typeface="Roboto" panose="02000000000000000000" pitchFamily="2" charset="0"/>
                <a:ea typeface="Roboto" panose="02000000000000000000" pitchFamily="2" charset="0"/>
                <a:cs typeface="Roboto Condensed Light" panose="02000000000000000000" pitchFamily="2" charset="0"/>
              </a:rPr>
              <a:t>Đặng Văn Thìn</a:t>
            </a:r>
            <a:endParaRPr lang="en" b="1" dirty="0">
              <a:latin typeface="Roboto" panose="02000000000000000000" pitchFamily="2" charset="0"/>
              <a:ea typeface="Roboto" panose="02000000000000000000" pitchFamily="2" charset="0"/>
              <a:cs typeface="Roboto Condensed Light" panose="02000000000000000000" pitchFamily="2" charset="0"/>
            </a:endParaRPr>
          </a:p>
          <a:p>
            <a:pPr marL="0" lvl="0" indent="0" algn="l" rtl="0">
              <a:spcBef>
                <a:spcPts val="0"/>
              </a:spcBef>
              <a:spcAft>
                <a:spcPts val="0"/>
              </a:spcAft>
              <a:buNone/>
            </a:pPr>
            <a:endParaRPr lang="en" dirty="0">
              <a:latin typeface="Roboto" panose="02000000000000000000" pitchFamily="2" charset="0"/>
              <a:ea typeface="Roboto" panose="02000000000000000000" pitchFamily="2" charset="0"/>
            </a:endParaRPr>
          </a:p>
        </p:txBody>
      </p:sp>
      <p:sp>
        <p:nvSpPr>
          <p:cNvPr id="1431" name="Google Shape;1431;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solidFill>
                  <a:schemeClr val="dk2"/>
                </a:solidFill>
              </a:rPr>
              <a:t>Biomedical QA</a:t>
            </a:r>
            <a:br>
              <a:rPr lang="en-US">
                <a:solidFill>
                  <a:schemeClr val="dk2"/>
                </a:solidFill>
              </a:rPr>
            </a:br>
            <a:r>
              <a:rPr lang="en-US">
                <a:solidFill>
                  <a:schemeClr val="dk2"/>
                </a:solidFill>
              </a:rPr>
              <a:t>Progress Report</a:t>
            </a:r>
            <a:endParaRPr dirty="0">
              <a:solidFill>
                <a:schemeClr val="dk1"/>
              </a:solidFill>
            </a:endParaRPr>
          </a:p>
        </p:txBody>
      </p:sp>
      <p:grpSp>
        <p:nvGrpSpPr>
          <p:cNvPr id="1432" name="Google Shape;1432;p35"/>
          <p:cNvGrpSpPr/>
          <p:nvPr/>
        </p:nvGrpSpPr>
        <p:grpSpPr>
          <a:xfrm>
            <a:off x="1096850" y="3242811"/>
            <a:ext cx="3936683" cy="134070"/>
            <a:chOff x="1096850" y="3242811"/>
            <a:chExt cx="3936683" cy="134070"/>
          </a:xfrm>
        </p:grpSpPr>
        <p:cxnSp>
          <p:nvCxnSpPr>
            <p:cNvPr id="1433"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4" name="Google Shape;1434;p35"/>
            <p:cNvGrpSpPr/>
            <p:nvPr/>
          </p:nvGrpSpPr>
          <p:grpSpPr>
            <a:xfrm>
              <a:off x="4899464" y="3242811"/>
              <a:ext cx="134070" cy="134070"/>
              <a:chOff x="8382514" y="1084976"/>
              <a:chExt cx="265800" cy="265800"/>
            </a:xfrm>
          </p:grpSpPr>
          <p:sp>
            <p:nvSpPr>
              <p:cNvPr id="1435"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7" name="Google Shape;1437;p35"/>
          <p:cNvGrpSpPr/>
          <p:nvPr/>
        </p:nvGrpSpPr>
        <p:grpSpPr>
          <a:xfrm>
            <a:off x="8017432" y="-313900"/>
            <a:ext cx="134070" cy="1891362"/>
            <a:chOff x="8017432" y="-313900"/>
            <a:chExt cx="134070" cy="1891362"/>
          </a:xfrm>
        </p:grpSpPr>
        <p:sp>
          <p:nvSpPr>
            <p:cNvPr id="1438" name="Google Shape;1438;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9" name="Google Shape;1439;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0" name="Google Shape;1440;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1" name="Google Shape;1441;p35"/>
          <p:cNvGrpSpPr/>
          <p:nvPr/>
        </p:nvGrpSpPr>
        <p:grpSpPr>
          <a:xfrm>
            <a:off x="6309526" y="957475"/>
            <a:ext cx="3504715" cy="5119205"/>
            <a:chOff x="6309526" y="836950"/>
            <a:chExt cx="3504715" cy="5119205"/>
          </a:xfrm>
        </p:grpSpPr>
        <p:sp>
          <p:nvSpPr>
            <p:cNvPr id="1442" name="Google Shape;1442;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3" name="Google Shape;1443;p35"/>
            <p:cNvGrpSpPr/>
            <p:nvPr/>
          </p:nvGrpSpPr>
          <p:grpSpPr>
            <a:xfrm>
              <a:off x="7728436" y="3524084"/>
              <a:ext cx="134004" cy="134004"/>
              <a:chOff x="8356813" y="1074288"/>
              <a:chExt cx="351900" cy="351900"/>
            </a:xfrm>
          </p:grpSpPr>
          <p:sp>
            <p:nvSpPr>
              <p:cNvPr id="1444" name="Google Shape;1444;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35"/>
            <p:cNvGrpSpPr/>
            <p:nvPr/>
          </p:nvGrpSpPr>
          <p:grpSpPr>
            <a:xfrm>
              <a:off x="7344361" y="3150259"/>
              <a:ext cx="134004" cy="134004"/>
              <a:chOff x="8356813" y="1074288"/>
              <a:chExt cx="351900" cy="351900"/>
            </a:xfrm>
          </p:grpSpPr>
          <p:sp>
            <p:nvSpPr>
              <p:cNvPr id="1447" name="Google Shape;1447;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9" name="Google Shape;1449;p35"/>
            <p:cNvGrpSpPr/>
            <p:nvPr/>
          </p:nvGrpSpPr>
          <p:grpSpPr>
            <a:xfrm>
              <a:off x="8337811" y="2464059"/>
              <a:ext cx="134004" cy="134004"/>
              <a:chOff x="8356813" y="1074288"/>
              <a:chExt cx="351900" cy="351900"/>
            </a:xfrm>
          </p:grpSpPr>
          <p:sp>
            <p:nvSpPr>
              <p:cNvPr id="1450" name="Google Shape;1450;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2" name="Google Shape;1452;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Hình ảnh 2">
            <a:extLst>
              <a:ext uri="{FF2B5EF4-FFF2-40B4-BE49-F238E27FC236}">
                <a16:creationId xmlns:a16="http://schemas.microsoft.com/office/drawing/2014/main" id="{A9DC239F-8588-31C1-46E8-2A295E65A782}"/>
              </a:ext>
            </a:extLst>
          </p:cNvPr>
          <p:cNvPicPr>
            <a:picLocks noChangeAspect="1"/>
          </p:cNvPicPr>
          <p:nvPr/>
        </p:nvPicPr>
        <p:blipFill>
          <a:blip r:embed="rId3"/>
          <a:stretch>
            <a:fillRect/>
          </a:stretch>
        </p:blipFill>
        <p:spPr>
          <a:xfrm>
            <a:off x="8151502" y="75728"/>
            <a:ext cx="925044" cy="74774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9">
          <a:extLst>
            <a:ext uri="{FF2B5EF4-FFF2-40B4-BE49-F238E27FC236}">
              <a16:creationId xmlns:a16="http://schemas.microsoft.com/office/drawing/2014/main" id="{5A6F9CBD-1002-8621-5CBA-A508CE1C3A7E}"/>
            </a:ext>
          </a:extLst>
        </p:cNvPr>
        <p:cNvGrpSpPr/>
        <p:nvPr/>
      </p:nvGrpSpPr>
      <p:grpSpPr>
        <a:xfrm>
          <a:off x="0" y="0"/>
          <a:ext cx="0" cy="0"/>
          <a:chOff x="0" y="0"/>
          <a:chExt cx="0" cy="0"/>
        </a:xfrm>
      </p:grpSpPr>
      <p:sp>
        <p:nvSpPr>
          <p:cNvPr id="1530" name="Google Shape;1530;p39">
            <a:extLst>
              <a:ext uri="{FF2B5EF4-FFF2-40B4-BE49-F238E27FC236}">
                <a16:creationId xmlns:a16="http://schemas.microsoft.com/office/drawing/2014/main" id="{D8148667-C49A-46E6-4E9B-EEA5B702023F}"/>
              </a:ext>
            </a:extLst>
          </p:cNvPr>
          <p:cNvSpPr txBox="1">
            <a:spLocks noGrp="1"/>
          </p:cNvSpPr>
          <p:nvPr>
            <p:ph type="title"/>
          </p:nvPr>
        </p:nvSpPr>
        <p:spPr>
          <a:xfrm>
            <a:off x="720000" y="2215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Annotation Process</a:t>
            </a:r>
            <a:endParaRPr/>
          </a:p>
        </p:txBody>
      </p:sp>
      <p:grpSp>
        <p:nvGrpSpPr>
          <p:cNvPr id="1533" name="Google Shape;1533;p39">
            <a:extLst>
              <a:ext uri="{FF2B5EF4-FFF2-40B4-BE49-F238E27FC236}">
                <a16:creationId xmlns:a16="http://schemas.microsoft.com/office/drawing/2014/main" id="{EE7D5B75-0A23-7106-7F54-574C227C2275}"/>
              </a:ext>
            </a:extLst>
          </p:cNvPr>
          <p:cNvGrpSpPr/>
          <p:nvPr/>
        </p:nvGrpSpPr>
        <p:grpSpPr>
          <a:xfrm>
            <a:off x="-123925" y="4518859"/>
            <a:ext cx="4558967" cy="1141122"/>
            <a:chOff x="-123925" y="4132283"/>
            <a:chExt cx="4558967" cy="1141122"/>
          </a:xfrm>
        </p:grpSpPr>
        <p:grpSp>
          <p:nvGrpSpPr>
            <p:cNvPr id="1534" name="Google Shape;1534;p39">
              <a:extLst>
                <a:ext uri="{FF2B5EF4-FFF2-40B4-BE49-F238E27FC236}">
                  <a16:creationId xmlns:a16="http://schemas.microsoft.com/office/drawing/2014/main" id="{6224B457-5E33-B6C4-1B17-8EEF2F8FAA55}"/>
                </a:ext>
              </a:extLst>
            </p:cNvPr>
            <p:cNvGrpSpPr/>
            <p:nvPr/>
          </p:nvGrpSpPr>
          <p:grpSpPr>
            <a:xfrm>
              <a:off x="-2" y="4132283"/>
              <a:ext cx="2308406" cy="1141122"/>
              <a:chOff x="-2" y="4132283"/>
              <a:chExt cx="2308406" cy="1141122"/>
            </a:xfrm>
          </p:grpSpPr>
          <p:sp>
            <p:nvSpPr>
              <p:cNvPr id="1535" name="Google Shape;1535;p39">
                <a:extLst>
                  <a:ext uri="{FF2B5EF4-FFF2-40B4-BE49-F238E27FC236}">
                    <a16:creationId xmlns:a16="http://schemas.microsoft.com/office/drawing/2014/main" id="{3F1EAE54-32BB-DD66-004E-1DFA4C43BEEA}"/>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a:extLst>
                  <a:ext uri="{FF2B5EF4-FFF2-40B4-BE49-F238E27FC236}">
                    <a16:creationId xmlns:a16="http://schemas.microsoft.com/office/drawing/2014/main" id="{B85B1DEE-2F31-CD14-C860-840ACF15896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39">
              <a:extLst>
                <a:ext uri="{FF2B5EF4-FFF2-40B4-BE49-F238E27FC236}">
                  <a16:creationId xmlns:a16="http://schemas.microsoft.com/office/drawing/2014/main" id="{42150268-D6A3-2D57-3FF9-40424EBF3541}"/>
                </a:ext>
              </a:extLst>
            </p:cNvPr>
            <p:cNvGrpSpPr/>
            <p:nvPr/>
          </p:nvGrpSpPr>
          <p:grpSpPr>
            <a:xfrm>
              <a:off x="-123925" y="4386226"/>
              <a:ext cx="4558967" cy="134100"/>
              <a:chOff x="796100" y="3019701"/>
              <a:chExt cx="4558967" cy="134100"/>
            </a:xfrm>
          </p:grpSpPr>
          <p:sp>
            <p:nvSpPr>
              <p:cNvPr id="1538" name="Google Shape;1538;p39">
                <a:extLst>
                  <a:ext uri="{FF2B5EF4-FFF2-40B4-BE49-F238E27FC236}">
                    <a16:creationId xmlns:a16="http://schemas.microsoft.com/office/drawing/2014/main" id="{1D61F2E2-913D-3B51-57B5-CE2D6EDCE54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9" name="Google Shape;1539;p39">
                <a:extLst>
                  <a:ext uri="{FF2B5EF4-FFF2-40B4-BE49-F238E27FC236}">
                    <a16:creationId xmlns:a16="http://schemas.microsoft.com/office/drawing/2014/main" id="{05139375-B174-AC97-BC2D-CCE119C971CC}"/>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a:extLst>
                  <a:ext uri="{FF2B5EF4-FFF2-40B4-BE49-F238E27FC236}">
                    <a16:creationId xmlns:a16="http://schemas.microsoft.com/office/drawing/2014/main" id="{5C55B552-7B80-78A6-E1CD-7280B583329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1531;p39">
            <a:extLst>
              <a:ext uri="{FF2B5EF4-FFF2-40B4-BE49-F238E27FC236}">
                <a16:creationId xmlns:a16="http://schemas.microsoft.com/office/drawing/2014/main" id="{4F49398A-6AF5-DC4D-60C6-4B000E2EA8AB}"/>
              </a:ext>
            </a:extLst>
          </p:cNvPr>
          <p:cNvSpPr txBox="1">
            <a:spLocks/>
          </p:cNvSpPr>
          <p:nvPr/>
        </p:nvSpPr>
        <p:spPr>
          <a:xfrm>
            <a:off x="720000" y="1445964"/>
            <a:ext cx="7900380" cy="20590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algn="l" rtl="0">
              <a:lnSpc>
                <a:spcPct val="115000"/>
              </a:lnSpc>
              <a:buNone/>
            </a:pPr>
            <a:endParaRPr lang="en-US">
              <a:effectLst/>
              <a:latin typeface="Roboto" panose="02000000000000000000" pitchFamily="2" charset="0"/>
              <a:ea typeface="Roboto" panose="02000000000000000000" pitchFamily="2" charset="0"/>
            </a:endParaRPr>
          </a:p>
        </p:txBody>
      </p:sp>
      <p:sp>
        <p:nvSpPr>
          <p:cNvPr id="7" name="Hộp Văn bản 6">
            <a:extLst>
              <a:ext uri="{FF2B5EF4-FFF2-40B4-BE49-F238E27FC236}">
                <a16:creationId xmlns:a16="http://schemas.microsoft.com/office/drawing/2014/main" id="{DEDB02E2-E655-C957-6503-14DAAC015D82}"/>
              </a:ext>
            </a:extLst>
          </p:cNvPr>
          <p:cNvSpPr txBox="1"/>
          <p:nvPr/>
        </p:nvSpPr>
        <p:spPr>
          <a:xfrm>
            <a:off x="247446" y="1071909"/>
            <a:ext cx="4462800" cy="3323987"/>
          </a:xfrm>
          <a:prstGeom prst="rect">
            <a:avLst/>
          </a:prstGeom>
          <a:noFill/>
        </p:spPr>
        <p:txBody>
          <a:bodyPr wrap="square" rtlCol="0">
            <a:spAutoFit/>
          </a:bodyPr>
          <a:lstStyle/>
          <a:p>
            <a:r>
              <a:rPr lang="en-US" b="1">
                <a:effectLst/>
                <a:latin typeface="Roboto" panose="02000000000000000000" pitchFamily="2" charset="0"/>
                <a:ea typeface="Roboto" panose="02000000000000000000" pitchFamily="2" charset="0"/>
                <a:cs typeface="Arial" panose="020B0604020202020204" pitchFamily="34" charset="0"/>
              </a:rPr>
              <a:t>Step 6: Revision</a:t>
            </a:r>
          </a:p>
          <a:p>
            <a:r>
              <a:rPr lang="en-US">
                <a:latin typeface="Roboto" panose="02000000000000000000" pitchFamily="2" charset="0"/>
                <a:ea typeface="Roboto" panose="02000000000000000000" pitchFamily="2" charset="0"/>
                <a:cs typeface="Arial" panose="020B0604020202020204" pitchFamily="34" charset="0"/>
              </a:rPr>
              <a:t>Kiểm tra lại quy trình, nếu chưa có thể lặp lại quy trình và tiếp tục truy vấn.</a:t>
            </a:r>
          </a:p>
          <a:p>
            <a:r>
              <a:rPr lang="en-US">
                <a:latin typeface="Roboto" panose="02000000000000000000" pitchFamily="2" charset="0"/>
                <a:ea typeface="Roboto" panose="02000000000000000000" pitchFamily="2" charset="0"/>
                <a:cs typeface="Arial" panose="020B0604020202020204" pitchFamily="34" charset="0"/>
              </a:rPr>
              <a:t>Nếu quá trình truy vấn nhiều lần vẫn không trả lời được câu hỏi, câu hỏi sẽ bị loại bỏ</a:t>
            </a:r>
            <a:endParaRPr lang="en-US">
              <a:effectLst/>
              <a:latin typeface="Roboto" panose="02000000000000000000" pitchFamily="2" charset="0"/>
              <a:ea typeface="Roboto" panose="02000000000000000000" pitchFamily="2" charset="0"/>
              <a:cs typeface="Arial" panose="020B0604020202020204" pitchFamily="34" charset="0"/>
            </a:endParaRPr>
          </a:p>
          <a:p>
            <a:r>
              <a:rPr lang="en-US" b="1">
                <a:latin typeface="Roboto" panose="02000000000000000000" pitchFamily="2" charset="0"/>
                <a:ea typeface="Roboto" panose="02000000000000000000" pitchFamily="2" charset="0"/>
                <a:cs typeface="Arial" panose="020B0604020202020204" pitchFamily="34" charset="0"/>
              </a:rPr>
              <a:t>Step 7: Exact answer</a:t>
            </a:r>
          </a:p>
          <a:p>
            <a:r>
              <a:rPr lang="en-US">
                <a:latin typeface="Roboto" panose="02000000000000000000" pitchFamily="2" charset="0"/>
                <a:ea typeface="Roboto" panose="02000000000000000000" pitchFamily="2" charset="0"/>
                <a:cs typeface="Arial" panose="020B0604020202020204" pitchFamily="34" charset="0"/>
              </a:rPr>
              <a:t>Sau quá trình thu thập, tiến hành tạo các đáp án chính xác cho từng loại câu hỏi:</a:t>
            </a:r>
          </a:p>
          <a:p>
            <a:pPr marL="285750" lvl="2" indent="-285750">
              <a:buFont typeface="Arial" panose="020B0604020202020204" pitchFamily="34" charset="0"/>
              <a:buChar char="•"/>
            </a:pPr>
            <a:r>
              <a:rPr lang="en-US">
                <a:latin typeface="Roboto" panose="02000000000000000000" pitchFamily="2" charset="0"/>
                <a:ea typeface="Roboto" panose="02000000000000000000" pitchFamily="2" charset="0"/>
                <a:cs typeface="Arial" panose="020B0604020202020204" pitchFamily="34" charset="0"/>
              </a:rPr>
              <a:t>Yes/No: Yes hoặc No</a:t>
            </a:r>
          </a:p>
          <a:p>
            <a:pPr marL="285750" lvl="2" indent="-285750">
              <a:buFont typeface="Arial" panose="020B0604020202020204" pitchFamily="34" charset="0"/>
              <a:buChar char="•"/>
            </a:pPr>
            <a:r>
              <a:rPr lang="en-US">
                <a:latin typeface="Roboto" panose="02000000000000000000" pitchFamily="2" charset="0"/>
                <a:ea typeface="Roboto" panose="02000000000000000000" pitchFamily="2" charset="0"/>
                <a:cs typeface="Arial" panose="020B0604020202020204" pitchFamily="34" charset="0"/>
              </a:rPr>
              <a:t>Factoid: Cung cấp một thực thể </a:t>
            </a:r>
          </a:p>
          <a:p>
            <a:pPr marL="285750" lvl="2" indent="-285750">
              <a:buFont typeface="Arial" panose="020B0604020202020204" pitchFamily="34" charset="0"/>
              <a:buChar char="•"/>
            </a:pPr>
            <a:r>
              <a:rPr lang="en-US">
                <a:latin typeface="Roboto" panose="02000000000000000000" pitchFamily="2" charset="0"/>
                <a:ea typeface="Roboto" panose="02000000000000000000" pitchFamily="2" charset="0"/>
                <a:cs typeface="Arial" panose="020B0604020202020204" pitchFamily="34" charset="0"/>
              </a:rPr>
              <a:t>List: Danh sách các thực thể</a:t>
            </a:r>
          </a:p>
          <a:p>
            <a:r>
              <a:rPr lang="en-US" b="1">
                <a:latin typeface="Roboto" panose="02000000000000000000" pitchFamily="2" charset="0"/>
                <a:ea typeface="Roboto" panose="02000000000000000000" pitchFamily="2" charset="0"/>
                <a:cs typeface="Arial" panose="020B0604020202020204" pitchFamily="34" charset="0"/>
              </a:rPr>
              <a:t>Step 8: Ideal answer:</a:t>
            </a:r>
          </a:p>
          <a:p>
            <a:r>
              <a:rPr lang="en-US"/>
              <a:t>Thiết kế câu trả lời lý tưởng (sát với thực tế) dành cho độc giả là các chuyên gia cùng lĩnh vực (có thể bổ sung them thông tin cho câu trả lời)</a:t>
            </a:r>
          </a:p>
        </p:txBody>
      </p:sp>
      <p:pic>
        <p:nvPicPr>
          <p:cNvPr id="1026" name="Picture 2" descr="Fig. 4">
            <a:extLst>
              <a:ext uri="{FF2B5EF4-FFF2-40B4-BE49-F238E27FC236}">
                <a16:creationId xmlns:a16="http://schemas.microsoft.com/office/drawing/2014/main" id="{14D7B5F3-DCB0-2A06-2871-444B57B329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0246" y="1457025"/>
            <a:ext cx="4108291" cy="20480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D87D4BA9-F735-911F-AE38-0725004974CF}"/>
              </a:ext>
            </a:extLst>
          </p:cNvPr>
          <p:cNvSpPr txBox="1"/>
          <p:nvPr/>
        </p:nvSpPr>
        <p:spPr>
          <a:xfrm>
            <a:off x="5069946" y="3688866"/>
            <a:ext cx="3388889" cy="261610"/>
          </a:xfrm>
          <a:prstGeom prst="rect">
            <a:avLst/>
          </a:prstGeom>
          <a:noFill/>
        </p:spPr>
        <p:txBody>
          <a:bodyPr wrap="square" rtlCol="0">
            <a:spAutoFit/>
          </a:bodyPr>
          <a:lstStyle/>
          <a:p>
            <a:pPr algn="ctr"/>
            <a:r>
              <a:rPr lang="en-US" sz="1050" i="1">
                <a:latin typeface="Roboto" panose="02000000000000000000" pitchFamily="2" charset="0"/>
                <a:ea typeface="Roboto" panose="02000000000000000000" pitchFamily="2" charset="0"/>
              </a:rPr>
              <a:t>Một số đề tài phổ biến trong BioASQ</a:t>
            </a:r>
          </a:p>
        </p:txBody>
      </p:sp>
    </p:spTree>
    <p:extLst>
      <p:ext uri="{BB962C8B-B14F-4D97-AF65-F5344CB8AC3E}">
        <p14:creationId xmlns:p14="http://schemas.microsoft.com/office/powerpoint/2010/main" val="1723902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2">
          <a:extLst>
            <a:ext uri="{FF2B5EF4-FFF2-40B4-BE49-F238E27FC236}">
              <a16:creationId xmlns:a16="http://schemas.microsoft.com/office/drawing/2014/main" id="{0C98057F-CF60-D5C8-2438-FF8AB345BE9A}"/>
            </a:ext>
          </a:extLst>
        </p:cNvPr>
        <p:cNvGrpSpPr/>
        <p:nvPr/>
      </p:nvGrpSpPr>
      <p:grpSpPr>
        <a:xfrm>
          <a:off x="0" y="0"/>
          <a:ext cx="0" cy="0"/>
          <a:chOff x="0" y="0"/>
          <a:chExt cx="0" cy="0"/>
        </a:xfrm>
      </p:grpSpPr>
      <p:sp>
        <p:nvSpPr>
          <p:cNvPr id="1483" name="Google Shape;1483;p38">
            <a:extLst>
              <a:ext uri="{FF2B5EF4-FFF2-40B4-BE49-F238E27FC236}">
                <a16:creationId xmlns:a16="http://schemas.microsoft.com/office/drawing/2014/main" id="{39096288-1A20-2A26-1A96-515C48980CD0}"/>
              </a:ext>
            </a:extLst>
          </p:cNvPr>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grpSp>
        <p:nvGrpSpPr>
          <p:cNvPr id="1485" name="Google Shape;1485;p38">
            <a:extLst>
              <a:ext uri="{FF2B5EF4-FFF2-40B4-BE49-F238E27FC236}">
                <a16:creationId xmlns:a16="http://schemas.microsoft.com/office/drawing/2014/main" id="{0DC59471-273D-D6B3-956E-77D1958497BF}"/>
              </a:ext>
            </a:extLst>
          </p:cNvPr>
          <p:cNvGrpSpPr/>
          <p:nvPr/>
        </p:nvGrpSpPr>
        <p:grpSpPr>
          <a:xfrm>
            <a:off x="-374387" y="3354325"/>
            <a:ext cx="3922590" cy="2969900"/>
            <a:chOff x="-374387" y="3354325"/>
            <a:chExt cx="3922590" cy="2969900"/>
          </a:xfrm>
        </p:grpSpPr>
        <p:pic>
          <p:nvPicPr>
            <p:cNvPr id="1486" name="Google Shape;1486;p38">
              <a:extLst>
                <a:ext uri="{FF2B5EF4-FFF2-40B4-BE49-F238E27FC236}">
                  <a16:creationId xmlns:a16="http://schemas.microsoft.com/office/drawing/2014/main" id="{F6CB8BE8-F7D6-3078-D8B1-3A0504C81DAA}"/>
                </a:ext>
              </a:extLst>
            </p:cNvPr>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7" name="Google Shape;1487;p38">
              <a:extLst>
                <a:ext uri="{FF2B5EF4-FFF2-40B4-BE49-F238E27FC236}">
                  <a16:creationId xmlns:a16="http://schemas.microsoft.com/office/drawing/2014/main" id="{53BE9651-0226-EE9F-8E25-E41449AE3908}"/>
                </a:ext>
              </a:extLst>
            </p:cNvPr>
            <p:cNvGrpSpPr/>
            <p:nvPr/>
          </p:nvGrpSpPr>
          <p:grpSpPr>
            <a:xfrm>
              <a:off x="1853583" y="4445557"/>
              <a:ext cx="1694620" cy="1360169"/>
              <a:chOff x="7945225" y="4302000"/>
              <a:chExt cx="904666" cy="726121"/>
            </a:xfrm>
          </p:grpSpPr>
          <p:sp>
            <p:nvSpPr>
              <p:cNvPr id="1488" name="Google Shape;1488;p38">
                <a:extLst>
                  <a:ext uri="{FF2B5EF4-FFF2-40B4-BE49-F238E27FC236}">
                    <a16:creationId xmlns:a16="http://schemas.microsoft.com/office/drawing/2014/main" id="{2D6F22C2-6B3B-AAC6-487A-33D2245F80F5}"/>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a:extLst>
                  <a:ext uri="{FF2B5EF4-FFF2-40B4-BE49-F238E27FC236}">
                    <a16:creationId xmlns:a16="http://schemas.microsoft.com/office/drawing/2014/main" id="{C612ED86-F343-E339-0452-AD58D38F8EB3}"/>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a:extLst>
                  <a:ext uri="{FF2B5EF4-FFF2-40B4-BE49-F238E27FC236}">
                    <a16:creationId xmlns:a16="http://schemas.microsoft.com/office/drawing/2014/main" id="{E5CA204A-8DFD-542D-4E64-F479AEBB3BDB}"/>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1" name="Google Shape;1491;p38">
            <a:extLst>
              <a:ext uri="{FF2B5EF4-FFF2-40B4-BE49-F238E27FC236}">
                <a16:creationId xmlns:a16="http://schemas.microsoft.com/office/drawing/2014/main" id="{E446507B-85A2-AFDF-8B49-BE1EF4131E58}"/>
              </a:ext>
            </a:extLst>
          </p:cNvPr>
          <p:cNvSpPr txBox="1">
            <a:spLocks noGrp="1"/>
          </p:cNvSpPr>
          <p:nvPr>
            <p:ph type="title"/>
          </p:nvPr>
        </p:nvSpPr>
        <p:spPr>
          <a:xfrm>
            <a:off x="673038" y="2242500"/>
            <a:ext cx="6504482"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Những gì chưa làm được</a:t>
            </a:r>
            <a:endParaRPr/>
          </a:p>
        </p:txBody>
      </p:sp>
      <p:grpSp>
        <p:nvGrpSpPr>
          <p:cNvPr id="1492" name="Google Shape;1492;p38">
            <a:extLst>
              <a:ext uri="{FF2B5EF4-FFF2-40B4-BE49-F238E27FC236}">
                <a16:creationId xmlns:a16="http://schemas.microsoft.com/office/drawing/2014/main" id="{106ED795-09B7-27E7-C602-66CD07BB67C6}"/>
              </a:ext>
            </a:extLst>
          </p:cNvPr>
          <p:cNvGrpSpPr/>
          <p:nvPr/>
        </p:nvGrpSpPr>
        <p:grpSpPr>
          <a:xfrm>
            <a:off x="7033761" y="-1253690"/>
            <a:ext cx="4268216" cy="6666030"/>
            <a:chOff x="6128138" y="-1301175"/>
            <a:chExt cx="4268216" cy="6666030"/>
          </a:xfrm>
        </p:grpSpPr>
        <p:sp>
          <p:nvSpPr>
            <p:cNvPr id="1493" name="Google Shape;1493;p38">
              <a:extLst>
                <a:ext uri="{FF2B5EF4-FFF2-40B4-BE49-F238E27FC236}">
                  <a16:creationId xmlns:a16="http://schemas.microsoft.com/office/drawing/2014/main" id="{63B1B8C8-A9EB-FDC9-0295-33C7BC92FC62}"/>
                </a:ext>
              </a:extLst>
            </p:cNvPr>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a:extLst>
                <a:ext uri="{FF2B5EF4-FFF2-40B4-BE49-F238E27FC236}">
                  <a16:creationId xmlns:a16="http://schemas.microsoft.com/office/drawing/2014/main" id="{63890089-43C1-AF58-DBE6-BBF7418AA51C}"/>
                </a:ext>
              </a:extLst>
            </p:cNvPr>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a:extLst>
                <a:ext uri="{FF2B5EF4-FFF2-40B4-BE49-F238E27FC236}">
                  <a16:creationId xmlns:a16="http://schemas.microsoft.com/office/drawing/2014/main" id="{30D6CF24-B90B-6FE9-0B77-972976AACAFE}"/>
                </a:ext>
              </a:extLst>
            </p:cNvPr>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a:extLst>
                <a:ext uri="{FF2B5EF4-FFF2-40B4-BE49-F238E27FC236}">
                  <a16:creationId xmlns:a16="http://schemas.microsoft.com/office/drawing/2014/main" id="{13F85B54-CE72-AD57-2A08-9DC223B9802C}"/>
                </a:ext>
              </a:extLst>
            </p:cNvPr>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a:extLst>
                <a:ext uri="{FF2B5EF4-FFF2-40B4-BE49-F238E27FC236}">
                  <a16:creationId xmlns:a16="http://schemas.microsoft.com/office/drawing/2014/main" id="{0BF03615-068D-B7D1-3412-A74669069146}"/>
                </a:ext>
              </a:extLst>
            </p:cNvPr>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8" name="Google Shape;1498;p38">
              <a:extLst>
                <a:ext uri="{FF2B5EF4-FFF2-40B4-BE49-F238E27FC236}">
                  <a16:creationId xmlns:a16="http://schemas.microsoft.com/office/drawing/2014/main" id="{42B1F9AA-53B3-20BC-4C42-A51CC44F12B1}"/>
                </a:ext>
              </a:extLst>
            </p:cNvPr>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499" name="Google Shape;1499;p38">
              <a:extLst>
                <a:ext uri="{FF2B5EF4-FFF2-40B4-BE49-F238E27FC236}">
                  <a16:creationId xmlns:a16="http://schemas.microsoft.com/office/drawing/2014/main" id="{3E0170B0-445D-CF3F-B568-9EA63135C28D}"/>
                </a:ext>
              </a:extLst>
            </p:cNvPr>
            <p:cNvGrpSpPr/>
            <p:nvPr/>
          </p:nvGrpSpPr>
          <p:grpSpPr>
            <a:xfrm rot="5400000">
              <a:off x="7873341" y="4254316"/>
              <a:ext cx="708100" cy="708500"/>
              <a:chOff x="3678700" y="407275"/>
              <a:chExt cx="708100" cy="708500"/>
            </a:xfrm>
          </p:grpSpPr>
          <p:sp>
            <p:nvSpPr>
              <p:cNvPr id="1500" name="Google Shape;1500;p38">
                <a:extLst>
                  <a:ext uri="{FF2B5EF4-FFF2-40B4-BE49-F238E27FC236}">
                    <a16:creationId xmlns:a16="http://schemas.microsoft.com/office/drawing/2014/main" id="{856128D8-0A5E-E716-8318-189EF710151F}"/>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a:extLst>
                  <a:ext uri="{FF2B5EF4-FFF2-40B4-BE49-F238E27FC236}">
                    <a16:creationId xmlns:a16="http://schemas.microsoft.com/office/drawing/2014/main" id="{608B4DC6-64B7-FDA2-2A87-35B998F7487F}"/>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a:extLst>
                  <a:ext uri="{FF2B5EF4-FFF2-40B4-BE49-F238E27FC236}">
                    <a16:creationId xmlns:a16="http://schemas.microsoft.com/office/drawing/2014/main" id="{518D4124-94F0-302D-2A3D-E2502BA85FB1}"/>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a:extLst>
                  <a:ext uri="{FF2B5EF4-FFF2-40B4-BE49-F238E27FC236}">
                    <a16:creationId xmlns:a16="http://schemas.microsoft.com/office/drawing/2014/main" id="{52732715-7F4D-38E8-AB05-CA843BA34594}"/>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a:extLst>
                  <a:ext uri="{FF2B5EF4-FFF2-40B4-BE49-F238E27FC236}">
                    <a16:creationId xmlns:a16="http://schemas.microsoft.com/office/drawing/2014/main" id="{2998B340-B4DF-B829-F35C-6E2203C07A8E}"/>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a:extLst>
                  <a:ext uri="{FF2B5EF4-FFF2-40B4-BE49-F238E27FC236}">
                    <a16:creationId xmlns:a16="http://schemas.microsoft.com/office/drawing/2014/main" id="{063A99B3-FF14-3BDA-711D-95BED6DE1F0E}"/>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a:extLst>
                  <a:ext uri="{FF2B5EF4-FFF2-40B4-BE49-F238E27FC236}">
                    <a16:creationId xmlns:a16="http://schemas.microsoft.com/office/drawing/2014/main" id="{477E800A-605F-8E6F-83F0-13CB0F94FB8F}"/>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38">
              <a:extLst>
                <a:ext uri="{FF2B5EF4-FFF2-40B4-BE49-F238E27FC236}">
                  <a16:creationId xmlns:a16="http://schemas.microsoft.com/office/drawing/2014/main" id="{542E6213-C340-686E-21A0-593A19660F77}"/>
                </a:ext>
              </a:extLst>
            </p:cNvPr>
            <p:cNvGrpSpPr/>
            <p:nvPr/>
          </p:nvGrpSpPr>
          <p:grpSpPr>
            <a:xfrm rot="5400000">
              <a:off x="8639847" y="3354200"/>
              <a:ext cx="457787" cy="458045"/>
              <a:chOff x="3678700" y="407275"/>
              <a:chExt cx="708100" cy="708500"/>
            </a:xfrm>
          </p:grpSpPr>
          <p:sp>
            <p:nvSpPr>
              <p:cNvPr id="1508" name="Google Shape;1508;p38">
                <a:extLst>
                  <a:ext uri="{FF2B5EF4-FFF2-40B4-BE49-F238E27FC236}">
                    <a16:creationId xmlns:a16="http://schemas.microsoft.com/office/drawing/2014/main" id="{AFFD8DDA-A332-AE05-1C4F-22E6A2E437EF}"/>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a:extLst>
                  <a:ext uri="{FF2B5EF4-FFF2-40B4-BE49-F238E27FC236}">
                    <a16:creationId xmlns:a16="http://schemas.microsoft.com/office/drawing/2014/main" id="{1D2651A6-D964-901D-90A7-E933161F51A5}"/>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a:extLst>
                  <a:ext uri="{FF2B5EF4-FFF2-40B4-BE49-F238E27FC236}">
                    <a16:creationId xmlns:a16="http://schemas.microsoft.com/office/drawing/2014/main" id="{A8077B47-42A5-FFC2-4821-43290B2D8330}"/>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a:extLst>
                  <a:ext uri="{FF2B5EF4-FFF2-40B4-BE49-F238E27FC236}">
                    <a16:creationId xmlns:a16="http://schemas.microsoft.com/office/drawing/2014/main" id="{EFD27923-05F1-0789-6E92-61831462E79F}"/>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a:extLst>
                  <a:ext uri="{FF2B5EF4-FFF2-40B4-BE49-F238E27FC236}">
                    <a16:creationId xmlns:a16="http://schemas.microsoft.com/office/drawing/2014/main" id="{502D3A95-71D7-0C5A-4F60-86F3818D7DBD}"/>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a:extLst>
                  <a:ext uri="{FF2B5EF4-FFF2-40B4-BE49-F238E27FC236}">
                    <a16:creationId xmlns:a16="http://schemas.microsoft.com/office/drawing/2014/main" id="{B07FE32B-E968-D5C7-E21E-5E1F27F9E24B}"/>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a:extLst>
                  <a:ext uri="{FF2B5EF4-FFF2-40B4-BE49-F238E27FC236}">
                    <a16:creationId xmlns:a16="http://schemas.microsoft.com/office/drawing/2014/main" id="{D34E2F01-856C-AE9D-CB00-CC755BD97D30}"/>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38">
              <a:extLst>
                <a:ext uri="{FF2B5EF4-FFF2-40B4-BE49-F238E27FC236}">
                  <a16:creationId xmlns:a16="http://schemas.microsoft.com/office/drawing/2014/main" id="{B85D683D-F55E-4DC0-65F6-95863AE8F137}"/>
                </a:ext>
              </a:extLst>
            </p:cNvPr>
            <p:cNvGrpSpPr/>
            <p:nvPr/>
          </p:nvGrpSpPr>
          <p:grpSpPr>
            <a:xfrm>
              <a:off x="7787267" y="539497"/>
              <a:ext cx="208184" cy="208184"/>
              <a:chOff x="8356813" y="1074288"/>
              <a:chExt cx="351900" cy="351900"/>
            </a:xfrm>
          </p:grpSpPr>
          <p:sp>
            <p:nvSpPr>
              <p:cNvPr id="1516" name="Google Shape;1516;p38">
                <a:extLst>
                  <a:ext uri="{FF2B5EF4-FFF2-40B4-BE49-F238E27FC236}">
                    <a16:creationId xmlns:a16="http://schemas.microsoft.com/office/drawing/2014/main" id="{649BDABF-544B-CF81-3DB7-DD54E709173D}"/>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a:extLst>
                  <a:ext uri="{FF2B5EF4-FFF2-40B4-BE49-F238E27FC236}">
                    <a16:creationId xmlns:a16="http://schemas.microsoft.com/office/drawing/2014/main" id="{1AEF059E-E63C-DE8B-E67C-519C2EAEF3BF}"/>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38">
              <a:extLst>
                <a:ext uri="{FF2B5EF4-FFF2-40B4-BE49-F238E27FC236}">
                  <a16:creationId xmlns:a16="http://schemas.microsoft.com/office/drawing/2014/main" id="{41FEA405-1818-60F0-BF0A-BA4FE1913C7C}"/>
                </a:ext>
              </a:extLst>
            </p:cNvPr>
            <p:cNvGrpSpPr/>
            <p:nvPr/>
          </p:nvGrpSpPr>
          <p:grpSpPr>
            <a:xfrm>
              <a:off x="7194842" y="2467660"/>
              <a:ext cx="208184" cy="208184"/>
              <a:chOff x="8356813" y="1074288"/>
              <a:chExt cx="351900" cy="351900"/>
            </a:xfrm>
          </p:grpSpPr>
          <p:sp>
            <p:nvSpPr>
              <p:cNvPr id="1519" name="Google Shape;1519;p38">
                <a:extLst>
                  <a:ext uri="{FF2B5EF4-FFF2-40B4-BE49-F238E27FC236}">
                    <a16:creationId xmlns:a16="http://schemas.microsoft.com/office/drawing/2014/main" id="{E6310330-56BA-24D6-B266-C748AD3D8B6A}"/>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a:extLst>
                  <a:ext uri="{FF2B5EF4-FFF2-40B4-BE49-F238E27FC236}">
                    <a16:creationId xmlns:a16="http://schemas.microsoft.com/office/drawing/2014/main" id="{B7D5FD9A-5E0D-2960-1F98-872C4EB21546}"/>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38">
              <a:extLst>
                <a:ext uri="{FF2B5EF4-FFF2-40B4-BE49-F238E27FC236}">
                  <a16:creationId xmlns:a16="http://schemas.microsoft.com/office/drawing/2014/main" id="{51AECB13-4881-F4AD-F2AA-7A27E661F23E}"/>
                </a:ext>
              </a:extLst>
            </p:cNvPr>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8">
            <a:extLst>
              <a:ext uri="{FF2B5EF4-FFF2-40B4-BE49-F238E27FC236}">
                <a16:creationId xmlns:a16="http://schemas.microsoft.com/office/drawing/2014/main" id="{477EEA1D-6417-FEF7-FF67-B4FF39B41BED}"/>
              </a:ext>
            </a:extLst>
          </p:cNvPr>
          <p:cNvGrpSpPr/>
          <p:nvPr/>
        </p:nvGrpSpPr>
        <p:grpSpPr>
          <a:xfrm>
            <a:off x="749196" y="3447231"/>
            <a:ext cx="4558967" cy="134100"/>
            <a:chOff x="796100" y="3019701"/>
            <a:chExt cx="4558967" cy="134100"/>
          </a:xfrm>
        </p:grpSpPr>
        <p:sp>
          <p:nvSpPr>
            <p:cNvPr id="1523" name="Google Shape;1523;p38">
              <a:extLst>
                <a:ext uri="{FF2B5EF4-FFF2-40B4-BE49-F238E27FC236}">
                  <a16:creationId xmlns:a16="http://schemas.microsoft.com/office/drawing/2014/main" id="{55FF0E0D-141C-5A1B-76F5-347C8CC40AF8}"/>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4" name="Google Shape;1524;p38">
              <a:extLst>
                <a:ext uri="{FF2B5EF4-FFF2-40B4-BE49-F238E27FC236}">
                  <a16:creationId xmlns:a16="http://schemas.microsoft.com/office/drawing/2014/main" id="{BC3CD8C1-7677-8996-850F-CE2515277874}"/>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5" name="Google Shape;1525;p38">
              <a:extLst>
                <a:ext uri="{FF2B5EF4-FFF2-40B4-BE49-F238E27FC236}">
                  <a16:creationId xmlns:a16="http://schemas.microsoft.com/office/drawing/2014/main" id="{B8282C1D-023A-F36B-01DB-281DEA3020A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61672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9">
          <a:extLst>
            <a:ext uri="{FF2B5EF4-FFF2-40B4-BE49-F238E27FC236}">
              <a16:creationId xmlns:a16="http://schemas.microsoft.com/office/drawing/2014/main" id="{30106E83-7759-6590-8EEC-63B651094868}"/>
            </a:ext>
          </a:extLst>
        </p:cNvPr>
        <p:cNvGrpSpPr/>
        <p:nvPr/>
      </p:nvGrpSpPr>
      <p:grpSpPr>
        <a:xfrm>
          <a:off x="0" y="0"/>
          <a:ext cx="0" cy="0"/>
          <a:chOff x="0" y="0"/>
          <a:chExt cx="0" cy="0"/>
        </a:xfrm>
      </p:grpSpPr>
      <p:grpSp>
        <p:nvGrpSpPr>
          <p:cNvPr id="1533" name="Google Shape;1533;p39">
            <a:extLst>
              <a:ext uri="{FF2B5EF4-FFF2-40B4-BE49-F238E27FC236}">
                <a16:creationId xmlns:a16="http://schemas.microsoft.com/office/drawing/2014/main" id="{950C534E-9802-D60D-0F0D-39018032CE5F}"/>
              </a:ext>
            </a:extLst>
          </p:cNvPr>
          <p:cNvGrpSpPr/>
          <p:nvPr/>
        </p:nvGrpSpPr>
        <p:grpSpPr>
          <a:xfrm rot="10800000">
            <a:off x="4789451" y="4288086"/>
            <a:ext cx="4558967" cy="1141122"/>
            <a:chOff x="-123925" y="4132284"/>
            <a:chExt cx="4558967" cy="1141122"/>
          </a:xfrm>
        </p:grpSpPr>
        <p:grpSp>
          <p:nvGrpSpPr>
            <p:cNvPr id="1534" name="Google Shape;1534;p39">
              <a:extLst>
                <a:ext uri="{FF2B5EF4-FFF2-40B4-BE49-F238E27FC236}">
                  <a16:creationId xmlns:a16="http://schemas.microsoft.com/office/drawing/2014/main" id="{6179382C-D469-97A5-8D44-0AAA8CF39A8D}"/>
                </a:ext>
              </a:extLst>
            </p:cNvPr>
            <p:cNvGrpSpPr/>
            <p:nvPr/>
          </p:nvGrpSpPr>
          <p:grpSpPr>
            <a:xfrm>
              <a:off x="-3" y="4132284"/>
              <a:ext cx="2308406" cy="1141122"/>
              <a:chOff x="-3" y="4132284"/>
              <a:chExt cx="2308406" cy="1141122"/>
            </a:xfrm>
          </p:grpSpPr>
          <p:sp>
            <p:nvSpPr>
              <p:cNvPr id="1535" name="Google Shape;1535;p39">
                <a:extLst>
                  <a:ext uri="{FF2B5EF4-FFF2-40B4-BE49-F238E27FC236}">
                    <a16:creationId xmlns:a16="http://schemas.microsoft.com/office/drawing/2014/main" id="{91263484-5220-5244-148F-750CE6497899}"/>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a:extLst>
                  <a:ext uri="{FF2B5EF4-FFF2-40B4-BE49-F238E27FC236}">
                    <a16:creationId xmlns:a16="http://schemas.microsoft.com/office/drawing/2014/main" id="{955ACED9-9853-CEA9-44A4-6826BE09E4E0}"/>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39">
              <a:extLst>
                <a:ext uri="{FF2B5EF4-FFF2-40B4-BE49-F238E27FC236}">
                  <a16:creationId xmlns:a16="http://schemas.microsoft.com/office/drawing/2014/main" id="{3E4E3928-A556-089A-4462-71CD953AF288}"/>
                </a:ext>
              </a:extLst>
            </p:cNvPr>
            <p:cNvGrpSpPr/>
            <p:nvPr/>
          </p:nvGrpSpPr>
          <p:grpSpPr>
            <a:xfrm>
              <a:off x="-123925" y="4386226"/>
              <a:ext cx="4558967" cy="134100"/>
              <a:chOff x="796100" y="3019701"/>
              <a:chExt cx="4558967" cy="134100"/>
            </a:xfrm>
          </p:grpSpPr>
          <p:sp>
            <p:nvSpPr>
              <p:cNvPr id="1538" name="Google Shape;1538;p39">
                <a:extLst>
                  <a:ext uri="{FF2B5EF4-FFF2-40B4-BE49-F238E27FC236}">
                    <a16:creationId xmlns:a16="http://schemas.microsoft.com/office/drawing/2014/main" id="{6D09C91F-0804-0A09-0873-E24181735F9B}"/>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9" name="Google Shape;1539;p39">
                <a:extLst>
                  <a:ext uri="{FF2B5EF4-FFF2-40B4-BE49-F238E27FC236}">
                    <a16:creationId xmlns:a16="http://schemas.microsoft.com/office/drawing/2014/main" id="{95DAF2ED-CA8F-AD1B-6E17-E1F959514483}"/>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a:extLst>
                  <a:ext uri="{FF2B5EF4-FFF2-40B4-BE49-F238E27FC236}">
                    <a16:creationId xmlns:a16="http://schemas.microsoft.com/office/drawing/2014/main" id="{E11443A8-B18B-9CBC-92CD-98A589005F5E}"/>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1842;p46">
            <a:extLst>
              <a:ext uri="{FF2B5EF4-FFF2-40B4-BE49-F238E27FC236}">
                <a16:creationId xmlns:a16="http://schemas.microsoft.com/office/drawing/2014/main" id="{BA5DE34D-1313-0490-5046-716BBAE8CA0E}"/>
              </a:ext>
            </a:extLst>
          </p:cNvPr>
          <p:cNvSpPr txBox="1">
            <a:spLocks noGrp="1"/>
          </p:cNvSpPr>
          <p:nvPr>
            <p:ph type="subTitle" idx="1"/>
          </p:nvPr>
        </p:nvSpPr>
        <p:spPr>
          <a:xfrm>
            <a:off x="1448859" y="1871944"/>
            <a:ext cx="6741558" cy="18968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Roboto" panose="02000000000000000000" pitchFamily="2" charset="0"/>
                <a:ea typeface="Roboto" panose="02000000000000000000" pitchFamily="2" charset="0"/>
              </a:rPr>
              <a:t>- Chưa thực hiện được </a:t>
            </a:r>
          </a:p>
        </p:txBody>
      </p:sp>
      <p:sp>
        <p:nvSpPr>
          <p:cNvPr id="4" name="Title 3">
            <a:extLst>
              <a:ext uri="{FF2B5EF4-FFF2-40B4-BE49-F238E27FC236}">
                <a16:creationId xmlns:a16="http://schemas.microsoft.com/office/drawing/2014/main" id="{804A9A23-8C1D-913B-4782-AA317C70CF70}"/>
              </a:ext>
            </a:extLst>
          </p:cNvPr>
          <p:cNvSpPr>
            <a:spLocks noGrp="1"/>
          </p:cNvSpPr>
          <p:nvPr>
            <p:ph type="title"/>
          </p:nvPr>
        </p:nvSpPr>
        <p:spPr/>
        <p:txBody>
          <a:bodyPr/>
          <a:lstStyle/>
          <a:p>
            <a:r>
              <a:rPr lang="en-US"/>
              <a:t>Những gì chưa thực hiện được</a:t>
            </a:r>
          </a:p>
        </p:txBody>
      </p:sp>
    </p:spTree>
    <p:extLst>
      <p:ext uri="{BB962C8B-B14F-4D97-AF65-F5344CB8AC3E}">
        <p14:creationId xmlns:p14="http://schemas.microsoft.com/office/powerpoint/2010/main" val="2354574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sp>
        <p:nvSpPr>
          <p:cNvPr id="1466" name="Google Shape;1466;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solidFill>
                  <a:schemeClr val="dk2"/>
                </a:solidFill>
                <a:latin typeface="IBM Plex Mono"/>
                <a:ea typeface="IBM Plex Mono"/>
                <a:cs typeface="IBM Plex Mono"/>
                <a:sym typeface="IBM Plex Mono"/>
              </a:rPr>
              <a:t>Table of contents</a:t>
            </a:r>
            <a:endParaRPr sz="3200">
              <a:solidFill>
                <a:schemeClr val="dk2"/>
              </a:solidFill>
              <a:latin typeface="IBM Plex Mono"/>
              <a:ea typeface="IBM Plex Mono"/>
              <a:cs typeface="IBM Plex Mono"/>
              <a:sym typeface="IBM Plex Mono"/>
            </a:endParaRPr>
          </a:p>
        </p:txBody>
      </p:sp>
      <p:sp>
        <p:nvSpPr>
          <p:cNvPr id="1467" name="Google Shape;1467;p37"/>
          <p:cNvSpPr txBox="1">
            <a:spLocks noGrp="1"/>
          </p:cNvSpPr>
          <p:nvPr>
            <p:ph type="subTitle" idx="9"/>
          </p:nvPr>
        </p:nvSpPr>
        <p:spPr>
          <a:xfrm>
            <a:off x="645659" y="2932711"/>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latin typeface="Roboto" panose="02000000000000000000" pitchFamily="2" charset="0"/>
                <a:ea typeface="Roboto" panose="02000000000000000000" pitchFamily="2" charset="0"/>
              </a:rPr>
              <a:t>Những gì đã làm</a:t>
            </a:r>
            <a:endParaRPr sz="2400">
              <a:latin typeface="Roboto" panose="02000000000000000000" pitchFamily="2" charset="0"/>
              <a:ea typeface="Roboto" panose="02000000000000000000" pitchFamily="2" charset="0"/>
            </a:endParaRPr>
          </a:p>
        </p:txBody>
      </p:sp>
      <p:sp>
        <p:nvSpPr>
          <p:cNvPr id="1472" name="Google Shape;1472;p37"/>
          <p:cNvSpPr txBox="1">
            <a:spLocks noGrp="1"/>
          </p:cNvSpPr>
          <p:nvPr>
            <p:ph type="title" idx="5"/>
          </p:nvPr>
        </p:nvSpPr>
        <p:spPr>
          <a:xfrm>
            <a:off x="645662" y="2358811"/>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01</a:t>
            </a:r>
            <a:endParaRPr sz="3600"/>
          </a:p>
        </p:txBody>
      </p:sp>
      <p:sp>
        <p:nvSpPr>
          <p:cNvPr id="1474" name="Google Shape;1474;p37"/>
          <p:cNvSpPr txBox="1">
            <a:spLocks noGrp="1"/>
          </p:cNvSpPr>
          <p:nvPr>
            <p:ph type="title" idx="7"/>
          </p:nvPr>
        </p:nvSpPr>
        <p:spPr>
          <a:xfrm>
            <a:off x="5190300" y="2325007"/>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a:t>02</a:t>
            </a:r>
            <a:endParaRPr sz="3600"/>
          </a:p>
        </p:txBody>
      </p:sp>
      <p:sp>
        <p:nvSpPr>
          <p:cNvPr id="1476" name="Google Shape;1476;p37"/>
          <p:cNvSpPr txBox="1">
            <a:spLocks noGrp="1"/>
          </p:cNvSpPr>
          <p:nvPr>
            <p:ph type="subTitle" idx="13"/>
          </p:nvPr>
        </p:nvSpPr>
        <p:spPr>
          <a:xfrm>
            <a:off x="5190300" y="2898907"/>
            <a:ext cx="32337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latin typeface="Roboto" panose="02000000000000000000" pitchFamily="2" charset="0"/>
                <a:ea typeface="Roboto" panose="02000000000000000000" pitchFamily="2" charset="0"/>
              </a:rPr>
              <a:t>Chưa thực hiện được</a:t>
            </a:r>
            <a:endParaRPr sz="2400">
              <a:latin typeface="Roboto" panose="02000000000000000000" pitchFamily="2" charset="0"/>
              <a:ea typeface="Roboto" panose="020000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1485" name="Google Shape;1485;p38"/>
          <p:cNvGrpSpPr/>
          <p:nvPr/>
        </p:nvGrpSpPr>
        <p:grpSpPr>
          <a:xfrm>
            <a:off x="-374387" y="3354325"/>
            <a:ext cx="3922590" cy="2969900"/>
            <a:chOff x="-374387" y="3354325"/>
            <a:chExt cx="3922590" cy="2969900"/>
          </a:xfrm>
        </p:grpSpPr>
        <p:pic>
          <p:nvPicPr>
            <p:cNvPr id="1486" name="Google Shape;1486;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7" name="Google Shape;1487;p38"/>
            <p:cNvGrpSpPr/>
            <p:nvPr/>
          </p:nvGrpSpPr>
          <p:grpSpPr>
            <a:xfrm>
              <a:off x="1853583" y="4445557"/>
              <a:ext cx="1694620" cy="1360169"/>
              <a:chOff x="7945225" y="4302000"/>
              <a:chExt cx="904666" cy="726121"/>
            </a:xfrm>
          </p:grpSpPr>
          <p:sp>
            <p:nvSpPr>
              <p:cNvPr id="1488" name="Google Shape;1488;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1" name="Google Shape;1491;p38"/>
          <p:cNvSpPr txBox="1">
            <a:spLocks noGrp="1"/>
          </p:cNvSpPr>
          <p:nvPr>
            <p:ph type="title"/>
          </p:nvPr>
        </p:nvSpPr>
        <p:spPr>
          <a:xfrm>
            <a:off x="719999" y="2079325"/>
            <a:ext cx="7353483"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Những gì đã làm</a:t>
            </a:r>
            <a:endParaRPr/>
          </a:p>
        </p:txBody>
      </p:sp>
      <p:grpSp>
        <p:nvGrpSpPr>
          <p:cNvPr id="1492" name="Google Shape;1492;p38"/>
          <p:cNvGrpSpPr/>
          <p:nvPr/>
        </p:nvGrpSpPr>
        <p:grpSpPr>
          <a:xfrm>
            <a:off x="7033761" y="-1253690"/>
            <a:ext cx="4268216" cy="6666030"/>
            <a:chOff x="6128138" y="-1301175"/>
            <a:chExt cx="4268216" cy="6666030"/>
          </a:xfrm>
        </p:grpSpPr>
        <p:sp>
          <p:nvSpPr>
            <p:cNvPr id="1493" name="Google Shape;1493;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8" name="Google Shape;1498;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499" name="Google Shape;1499;p38"/>
            <p:cNvGrpSpPr/>
            <p:nvPr/>
          </p:nvGrpSpPr>
          <p:grpSpPr>
            <a:xfrm rot="5400000">
              <a:off x="7873341" y="4254316"/>
              <a:ext cx="708100" cy="708500"/>
              <a:chOff x="3678700" y="407275"/>
              <a:chExt cx="708100" cy="708500"/>
            </a:xfrm>
          </p:grpSpPr>
          <p:sp>
            <p:nvSpPr>
              <p:cNvPr id="1500" name="Google Shape;1500;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38"/>
            <p:cNvGrpSpPr/>
            <p:nvPr/>
          </p:nvGrpSpPr>
          <p:grpSpPr>
            <a:xfrm rot="5400000">
              <a:off x="8639847" y="3354200"/>
              <a:ext cx="457787" cy="458045"/>
              <a:chOff x="3678700" y="407275"/>
              <a:chExt cx="708100" cy="708500"/>
            </a:xfrm>
          </p:grpSpPr>
          <p:sp>
            <p:nvSpPr>
              <p:cNvPr id="1508" name="Google Shape;1508;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5" name="Google Shape;1515;p38"/>
            <p:cNvGrpSpPr/>
            <p:nvPr/>
          </p:nvGrpSpPr>
          <p:grpSpPr>
            <a:xfrm>
              <a:off x="7787267" y="539497"/>
              <a:ext cx="208184" cy="208184"/>
              <a:chOff x="8356813" y="1074288"/>
              <a:chExt cx="351900" cy="351900"/>
            </a:xfrm>
          </p:grpSpPr>
          <p:sp>
            <p:nvSpPr>
              <p:cNvPr id="1516" name="Google Shape;151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38"/>
            <p:cNvGrpSpPr/>
            <p:nvPr/>
          </p:nvGrpSpPr>
          <p:grpSpPr>
            <a:xfrm>
              <a:off x="7194842" y="2467660"/>
              <a:ext cx="208184" cy="208184"/>
              <a:chOff x="8356813" y="1074288"/>
              <a:chExt cx="351900" cy="351900"/>
            </a:xfrm>
          </p:grpSpPr>
          <p:sp>
            <p:nvSpPr>
              <p:cNvPr id="1519" name="Google Shape;151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8"/>
          <p:cNvGrpSpPr/>
          <p:nvPr/>
        </p:nvGrpSpPr>
        <p:grpSpPr>
          <a:xfrm>
            <a:off x="796100" y="3019701"/>
            <a:ext cx="4558967" cy="134100"/>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4" name="Google Shape;1524;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30" name="Google Shape;1530;p39"/>
          <p:cNvSpPr txBox="1">
            <a:spLocks noGrp="1"/>
          </p:cNvSpPr>
          <p:nvPr>
            <p:ph type="title"/>
          </p:nvPr>
        </p:nvSpPr>
        <p:spPr>
          <a:xfrm>
            <a:off x="720000" y="40387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1.1 Cài đặt đơn giản RAG</a:t>
            </a:r>
            <a:endParaRPr/>
          </a:p>
        </p:txBody>
      </p:sp>
      <p:sp>
        <p:nvSpPr>
          <p:cNvPr id="1531" name="Google Shape;1531;p39"/>
          <p:cNvSpPr txBox="1">
            <a:spLocks noGrp="1"/>
          </p:cNvSpPr>
          <p:nvPr>
            <p:ph type="subTitle" idx="1"/>
          </p:nvPr>
        </p:nvSpPr>
        <p:spPr>
          <a:xfrm>
            <a:off x="719999" y="2715809"/>
            <a:ext cx="3777659" cy="11624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Roboto" panose="02000000000000000000" pitchFamily="2" charset="0"/>
                <a:ea typeface="Roboto" panose="02000000000000000000" pitchFamily="2" charset="0"/>
              </a:rPr>
              <a:t>Framework: Langchain</a:t>
            </a:r>
          </a:p>
          <a:p>
            <a:pPr marL="0" lvl="0" indent="0" algn="l" rtl="0">
              <a:spcBef>
                <a:spcPts val="0"/>
              </a:spcBef>
              <a:spcAft>
                <a:spcPts val="0"/>
              </a:spcAft>
              <a:buNone/>
            </a:pPr>
            <a:r>
              <a:rPr lang="en-US">
                <a:latin typeface="Roboto" panose="02000000000000000000" pitchFamily="2" charset="0"/>
                <a:ea typeface="Roboto" panose="02000000000000000000" pitchFamily="2" charset="0"/>
              </a:rPr>
              <a:t>Vector store: Chromadb</a:t>
            </a:r>
          </a:p>
          <a:p>
            <a:pPr marL="0" lvl="0" indent="0" algn="l" rtl="0">
              <a:spcBef>
                <a:spcPts val="0"/>
              </a:spcBef>
              <a:spcAft>
                <a:spcPts val="0"/>
              </a:spcAft>
              <a:buNone/>
            </a:pPr>
            <a:r>
              <a:rPr lang="en-US">
                <a:latin typeface="Roboto" panose="02000000000000000000" pitchFamily="2" charset="0"/>
                <a:ea typeface="Roboto" panose="02000000000000000000" pitchFamily="2" charset="0"/>
              </a:rPr>
              <a:t>Embedding model: BAAI/bge-small-en-v1.5</a:t>
            </a:r>
            <a:endParaRPr>
              <a:latin typeface="Roboto" panose="02000000000000000000" pitchFamily="2" charset="0"/>
              <a:ea typeface="Roboto" panose="02000000000000000000" pitchFamily="2" charset="0"/>
            </a:endParaRPr>
          </a:p>
        </p:txBody>
      </p:sp>
      <p:sp>
        <p:nvSpPr>
          <p:cNvPr id="1532" name="Google Shape;1532;p39"/>
          <p:cNvSpPr txBox="1">
            <a:spLocks noGrp="1"/>
          </p:cNvSpPr>
          <p:nvPr>
            <p:ph type="subTitle" idx="2"/>
          </p:nvPr>
        </p:nvSpPr>
        <p:spPr>
          <a:xfrm>
            <a:off x="720000" y="1389982"/>
            <a:ext cx="3543000" cy="116241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
                <a:latin typeface="Roboto" panose="02000000000000000000" pitchFamily="2" charset="0"/>
                <a:ea typeface="Roboto" panose="02000000000000000000" pitchFamily="2" charset="0"/>
              </a:rPr>
              <a:t>Quá trình embedding tốn nhiều tài nguyên và rất lâu</a:t>
            </a:r>
          </a:p>
          <a:p>
            <a:pPr marL="0" lvl="0" indent="0" algn="l" rtl="0">
              <a:spcBef>
                <a:spcPts val="0"/>
              </a:spcBef>
              <a:spcAft>
                <a:spcPts val="0"/>
              </a:spcAft>
            </a:pPr>
            <a:r>
              <a:rPr lang="en-US"/>
              <a:t>⇒ </a:t>
            </a:r>
            <a:r>
              <a:rPr lang="en">
                <a:latin typeface="Roboto" panose="02000000000000000000" pitchFamily="2" charset="0"/>
                <a:ea typeface="Roboto" panose="02000000000000000000" pitchFamily="2" charset="0"/>
              </a:rPr>
              <a:t>Thử nghiệm trên khoảng 1/40 Knowledge Database</a:t>
            </a:r>
            <a:endParaRPr>
              <a:latin typeface="Roboto" panose="02000000000000000000" pitchFamily="2" charset="0"/>
              <a:ea typeface="Roboto" panose="02000000000000000000" pitchFamily="2" charset="0"/>
            </a:endParaRPr>
          </a:p>
        </p:txBody>
      </p:sp>
      <p:grpSp>
        <p:nvGrpSpPr>
          <p:cNvPr id="1533" name="Google Shape;1533;p39"/>
          <p:cNvGrpSpPr/>
          <p:nvPr/>
        </p:nvGrpSpPr>
        <p:grpSpPr>
          <a:xfrm>
            <a:off x="-123925" y="4132283"/>
            <a:ext cx="4558967" cy="1141122"/>
            <a:chOff x="-123925" y="4132283"/>
            <a:chExt cx="4558967" cy="1141122"/>
          </a:xfrm>
        </p:grpSpPr>
        <p:grpSp>
          <p:nvGrpSpPr>
            <p:cNvPr id="1534" name="Google Shape;1534;p39"/>
            <p:cNvGrpSpPr/>
            <p:nvPr/>
          </p:nvGrpSpPr>
          <p:grpSpPr>
            <a:xfrm>
              <a:off x="-2" y="4132283"/>
              <a:ext cx="2308406" cy="1141122"/>
              <a:chOff x="-2" y="4132283"/>
              <a:chExt cx="2308406" cy="1141122"/>
            </a:xfrm>
          </p:grpSpPr>
          <p:sp>
            <p:nvSpPr>
              <p:cNvPr id="1535" name="Google Shape;1535;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39"/>
            <p:cNvGrpSpPr/>
            <p:nvPr/>
          </p:nvGrpSpPr>
          <p:grpSpPr>
            <a:xfrm>
              <a:off x="-123925" y="4386226"/>
              <a:ext cx="4558967" cy="134100"/>
              <a:chOff x="796100" y="3019701"/>
              <a:chExt cx="4558967" cy="134100"/>
            </a:xfrm>
          </p:grpSpPr>
          <p:sp>
            <p:nvSpPr>
              <p:cNvPr id="1538" name="Google Shape;1538;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9" name="Google Shape;1539;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descr="ChromaDB: An Open-source vector database | by Debaprasann Bhoi | GoPenAI">
            <a:extLst>
              <a:ext uri="{FF2B5EF4-FFF2-40B4-BE49-F238E27FC236}">
                <a16:creationId xmlns:a16="http://schemas.microsoft.com/office/drawing/2014/main" id="{D5581ED4-CF3B-4675-33A0-6FC79410B6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658" y="1721110"/>
            <a:ext cx="4020148" cy="1701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9">
          <a:extLst>
            <a:ext uri="{FF2B5EF4-FFF2-40B4-BE49-F238E27FC236}">
              <a16:creationId xmlns:a16="http://schemas.microsoft.com/office/drawing/2014/main" id="{3BA98118-FCC5-3A1D-E173-997F757C00D6}"/>
            </a:ext>
          </a:extLst>
        </p:cNvPr>
        <p:cNvGrpSpPr/>
        <p:nvPr/>
      </p:nvGrpSpPr>
      <p:grpSpPr>
        <a:xfrm>
          <a:off x="0" y="0"/>
          <a:ext cx="0" cy="0"/>
          <a:chOff x="0" y="0"/>
          <a:chExt cx="0" cy="0"/>
        </a:xfrm>
      </p:grpSpPr>
      <p:sp>
        <p:nvSpPr>
          <p:cNvPr id="1530" name="Google Shape;1530;p39">
            <a:extLst>
              <a:ext uri="{FF2B5EF4-FFF2-40B4-BE49-F238E27FC236}">
                <a16:creationId xmlns:a16="http://schemas.microsoft.com/office/drawing/2014/main" id="{E6052F16-A2C9-C233-75E6-2F6FC6DD5F45}"/>
              </a:ext>
            </a:extLst>
          </p:cNvPr>
          <p:cNvSpPr txBox="1">
            <a:spLocks noGrp="1"/>
          </p:cNvSpPr>
          <p:nvPr>
            <p:ph type="title"/>
          </p:nvPr>
        </p:nvSpPr>
        <p:spPr>
          <a:xfrm>
            <a:off x="720000" y="2215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Bảng so sánh Vector DB</a:t>
            </a:r>
            <a:endParaRPr/>
          </a:p>
        </p:txBody>
      </p:sp>
      <p:grpSp>
        <p:nvGrpSpPr>
          <p:cNvPr id="1533" name="Google Shape;1533;p39">
            <a:extLst>
              <a:ext uri="{FF2B5EF4-FFF2-40B4-BE49-F238E27FC236}">
                <a16:creationId xmlns:a16="http://schemas.microsoft.com/office/drawing/2014/main" id="{B56F6114-F7B8-90FB-B961-500F50384600}"/>
              </a:ext>
            </a:extLst>
          </p:cNvPr>
          <p:cNvGrpSpPr/>
          <p:nvPr/>
        </p:nvGrpSpPr>
        <p:grpSpPr>
          <a:xfrm>
            <a:off x="-123925" y="4518859"/>
            <a:ext cx="4558967" cy="1141122"/>
            <a:chOff x="-123925" y="4132283"/>
            <a:chExt cx="4558967" cy="1141122"/>
          </a:xfrm>
        </p:grpSpPr>
        <p:grpSp>
          <p:nvGrpSpPr>
            <p:cNvPr id="1534" name="Google Shape;1534;p39">
              <a:extLst>
                <a:ext uri="{FF2B5EF4-FFF2-40B4-BE49-F238E27FC236}">
                  <a16:creationId xmlns:a16="http://schemas.microsoft.com/office/drawing/2014/main" id="{0FB82282-DAD8-0325-9269-1CA6387F82C2}"/>
                </a:ext>
              </a:extLst>
            </p:cNvPr>
            <p:cNvGrpSpPr/>
            <p:nvPr/>
          </p:nvGrpSpPr>
          <p:grpSpPr>
            <a:xfrm>
              <a:off x="-2" y="4132283"/>
              <a:ext cx="2308406" cy="1141122"/>
              <a:chOff x="-2" y="4132283"/>
              <a:chExt cx="2308406" cy="1141122"/>
            </a:xfrm>
          </p:grpSpPr>
          <p:sp>
            <p:nvSpPr>
              <p:cNvPr id="1535" name="Google Shape;1535;p39">
                <a:extLst>
                  <a:ext uri="{FF2B5EF4-FFF2-40B4-BE49-F238E27FC236}">
                    <a16:creationId xmlns:a16="http://schemas.microsoft.com/office/drawing/2014/main" id="{C63D9376-A821-C117-F092-2457DF80C87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a:extLst>
                  <a:ext uri="{FF2B5EF4-FFF2-40B4-BE49-F238E27FC236}">
                    <a16:creationId xmlns:a16="http://schemas.microsoft.com/office/drawing/2014/main" id="{F9738C4F-4C16-3C49-7098-07A5D184FF89}"/>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39">
              <a:extLst>
                <a:ext uri="{FF2B5EF4-FFF2-40B4-BE49-F238E27FC236}">
                  <a16:creationId xmlns:a16="http://schemas.microsoft.com/office/drawing/2014/main" id="{4FAD6E7C-0737-F0A3-A6E6-B9A4E6E13C5B}"/>
                </a:ext>
              </a:extLst>
            </p:cNvPr>
            <p:cNvGrpSpPr/>
            <p:nvPr/>
          </p:nvGrpSpPr>
          <p:grpSpPr>
            <a:xfrm>
              <a:off x="-123925" y="4386226"/>
              <a:ext cx="4558967" cy="134100"/>
              <a:chOff x="796100" y="3019701"/>
              <a:chExt cx="4558967" cy="134100"/>
            </a:xfrm>
          </p:grpSpPr>
          <p:sp>
            <p:nvSpPr>
              <p:cNvPr id="1538" name="Google Shape;1538;p39">
                <a:extLst>
                  <a:ext uri="{FF2B5EF4-FFF2-40B4-BE49-F238E27FC236}">
                    <a16:creationId xmlns:a16="http://schemas.microsoft.com/office/drawing/2014/main" id="{03F3ED69-B60D-FF31-E212-EEFA354E95D6}"/>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9" name="Google Shape;1539;p39">
                <a:extLst>
                  <a:ext uri="{FF2B5EF4-FFF2-40B4-BE49-F238E27FC236}">
                    <a16:creationId xmlns:a16="http://schemas.microsoft.com/office/drawing/2014/main" id="{88EB1402-81A6-9B90-4C4C-5025BBAB6752}"/>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a:extLst>
                  <a:ext uri="{FF2B5EF4-FFF2-40B4-BE49-F238E27FC236}">
                    <a16:creationId xmlns:a16="http://schemas.microsoft.com/office/drawing/2014/main" id="{94B6434E-A567-E24F-C365-7C116924D1B5}"/>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2" name="Bảng 1">
            <a:extLst>
              <a:ext uri="{FF2B5EF4-FFF2-40B4-BE49-F238E27FC236}">
                <a16:creationId xmlns:a16="http://schemas.microsoft.com/office/drawing/2014/main" id="{9B350793-6796-0F07-6556-D3C5ED09121D}"/>
              </a:ext>
            </a:extLst>
          </p:cNvPr>
          <p:cNvGraphicFramePr>
            <a:graphicFrameLocks noGrp="1"/>
          </p:cNvGraphicFramePr>
          <p:nvPr>
            <p:extLst>
              <p:ext uri="{D42A27DB-BD31-4B8C-83A1-F6EECF244321}">
                <p14:modId xmlns:p14="http://schemas.microsoft.com/office/powerpoint/2010/main" val="2495592345"/>
              </p:ext>
            </p:extLst>
          </p:nvPr>
        </p:nvGraphicFramePr>
        <p:xfrm>
          <a:off x="605327" y="1144132"/>
          <a:ext cx="7933345" cy="2814320"/>
        </p:xfrm>
        <a:graphic>
          <a:graphicData uri="http://schemas.openxmlformats.org/drawingml/2006/table">
            <a:tbl>
              <a:tblPr firstRow="1" bandRow="1">
                <a:tableStyleId>{69012ECD-51FC-41F1-AA8D-1B2483CD663E}</a:tableStyleId>
              </a:tblPr>
              <a:tblGrid>
                <a:gridCol w="1586669">
                  <a:extLst>
                    <a:ext uri="{9D8B030D-6E8A-4147-A177-3AD203B41FA5}">
                      <a16:colId xmlns:a16="http://schemas.microsoft.com/office/drawing/2014/main" val="2428467368"/>
                    </a:ext>
                  </a:extLst>
                </a:gridCol>
                <a:gridCol w="1354092">
                  <a:extLst>
                    <a:ext uri="{9D8B030D-6E8A-4147-A177-3AD203B41FA5}">
                      <a16:colId xmlns:a16="http://schemas.microsoft.com/office/drawing/2014/main" val="1073467246"/>
                    </a:ext>
                  </a:extLst>
                </a:gridCol>
                <a:gridCol w="1479395">
                  <a:extLst>
                    <a:ext uri="{9D8B030D-6E8A-4147-A177-3AD203B41FA5}">
                      <a16:colId xmlns:a16="http://schemas.microsoft.com/office/drawing/2014/main" val="2228289285"/>
                    </a:ext>
                  </a:extLst>
                </a:gridCol>
                <a:gridCol w="1152293">
                  <a:extLst>
                    <a:ext uri="{9D8B030D-6E8A-4147-A177-3AD203B41FA5}">
                      <a16:colId xmlns:a16="http://schemas.microsoft.com/office/drawing/2014/main" val="3235957973"/>
                    </a:ext>
                  </a:extLst>
                </a:gridCol>
                <a:gridCol w="2360896">
                  <a:extLst>
                    <a:ext uri="{9D8B030D-6E8A-4147-A177-3AD203B41FA5}">
                      <a16:colId xmlns:a16="http://schemas.microsoft.com/office/drawing/2014/main" val="2782737216"/>
                    </a:ext>
                  </a:extLst>
                </a:gridCol>
              </a:tblGrid>
              <a:tr h="370840">
                <a:tc>
                  <a:txBody>
                    <a:bodyPr/>
                    <a:lstStyle/>
                    <a:p>
                      <a:pPr algn="ctr"/>
                      <a:r>
                        <a:rPr lang="en-US"/>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Storage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Query Speed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Scalability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Support Retrieval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8418635"/>
                  </a:ext>
                </a:extLst>
              </a:tr>
              <a:tr h="370840">
                <a:tc>
                  <a:txBody>
                    <a:bodyPr/>
                    <a:lstStyle/>
                    <a:p>
                      <a:pPr algn="ctr"/>
                      <a:r>
                        <a:rPr lang="en-US" b="1"/>
                        <a:t>ChromaDB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In-memory &amp;</a:t>
                      </a:r>
                    </a:p>
                    <a:p>
                      <a:pPr algn="ctr"/>
                      <a:r>
                        <a:rPr lang="en-US"/>
                        <a:t>Disk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Normal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Normal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Dense (limited Hybrid)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7544541"/>
                  </a:ext>
                </a:extLst>
              </a:tr>
              <a:tr h="370840">
                <a:tc>
                  <a:txBody>
                    <a:bodyPr/>
                    <a:lstStyle/>
                    <a:p>
                      <a:pPr algn="ctr"/>
                      <a:r>
                        <a:rPr lang="en-US" b="1"/>
                        <a:t>Milvus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Disk &amp; Cloud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Dense,Hybrid (filter-level)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147168"/>
                  </a:ext>
                </a:extLst>
              </a:tr>
              <a:tr h="370840">
                <a:tc>
                  <a:txBody>
                    <a:bodyPr/>
                    <a:lstStyle/>
                    <a:p>
                      <a:pPr algn="ctr"/>
                      <a:r>
                        <a:rPr lang="en-US" b="1"/>
                        <a:t>Weaviate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Disk &amp; Cloud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Sparse, Dense, Hybrid (scoring-level)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2957503"/>
                  </a:ext>
                </a:extLst>
              </a:tr>
              <a:tr h="370840">
                <a:tc>
                  <a:txBody>
                    <a:bodyPr/>
                    <a:lstStyle/>
                    <a:p>
                      <a:pPr algn="ctr"/>
                      <a:r>
                        <a:rPr lang="en-US" b="1"/>
                        <a:t>Qdrant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t>Disk &amp; Cloud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Very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Dense, Hybrid (filter-level)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657770"/>
                  </a:ext>
                </a:extLst>
              </a:tr>
              <a:tr h="370840">
                <a:tc>
                  <a:txBody>
                    <a:bodyPr/>
                    <a:lstStyle/>
                    <a:p>
                      <a:pPr algn="ctr"/>
                      <a:r>
                        <a:rPr lang="en-US" b="1"/>
                        <a:t>Elasticsearch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t>Disk &amp; Cloud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Normal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t>Sparse, Dense, Hybrid (scoring-level)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824065"/>
                  </a:ext>
                </a:extLst>
              </a:tr>
            </a:tbl>
          </a:graphicData>
        </a:graphic>
      </p:graphicFrame>
    </p:spTree>
    <p:extLst>
      <p:ext uri="{BB962C8B-B14F-4D97-AF65-F5344CB8AC3E}">
        <p14:creationId xmlns:p14="http://schemas.microsoft.com/office/powerpoint/2010/main" val="3120835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9">
          <a:extLst>
            <a:ext uri="{FF2B5EF4-FFF2-40B4-BE49-F238E27FC236}">
              <a16:creationId xmlns:a16="http://schemas.microsoft.com/office/drawing/2014/main" id="{1CE12A27-608C-BCB1-1320-957F532CA317}"/>
            </a:ext>
          </a:extLst>
        </p:cNvPr>
        <p:cNvGrpSpPr/>
        <p:nvPr/>
      </p:nvGrpSpPr>
      <p:grpSpPr>
        <a:xfrm>
          <a:off x="0" y="0"/>
          <a:ext cx="0" cy="0"/>
          <a:chOff x="0" y="0"/>
          <a:chExt cx="0" cy="0"/>
        </a:xfrm>
      </p:grpSpPr>
      <p:sp>
        <p:nvSpPr>
          <p:cNvPr id="1530" name="Google Shape;1530;p39">
            <a:extLst>
              <a:ext uri="{FF2B5EF4-FFF2-40B4-BE49-F238E27FC236}">
                <a16:creationId xmlns:a16="http://schemas.microsoft.com/office/drawing/2014/main" id="{2E3DAAA4-540E-BED9-0DA4-FB9CFE4DF789}"/>
              </a:ext>
            </a:extLst>
          </p:cNvPr>
          <p:cNvSpPr txBox="1">
            <a:spLocks noGrp="1"/>
          </p:cNvSpPr>
          <p:nvPr>
            <p:ph type="title"/>
          </p:nvPr>
        </p:nvSpPr>
        <p:spPr>
          <a:xfrm>
            <a:off x="720000" y="403874"/>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PIPELINE</a:t>
            </a:r>
            <a:endParaRPr/>
          </a:p>
        </p:txBody>
      </p:sp>
      <p:grpSp>
        <p:nvGrpSpPr>
          <p:cNvPr id="1533" name="Google Shape;1533;p39">
            <a:extLst>
              <a:ext uri="{FF2B5EF4-FFF2-40B4-BE49-F238E27FC236}">
                <a16:creationId xmlns:a16="http://schemas.microsoft.com/office/drawing/2014/main" id="{67D5A86B-1285-E127-4684-3CEA8FB6B8DA}"/>
              </a:ext>
            </a:extLst>
          </p:cNvPr>
          <p:cNvGrpSpPr/>
          <p:nvPr/>
        </p:nvGrpSpPr>
        <p:grpSpPr>
          <a:xfrm>
            <a:off x="-131359" y="4340439"/>
            <a:ext cx="4558967" cy="1141122"/>
            <a:chOff x="-123925" y="4132283"/>
            <a:chExt cx="4558967" cy="1141122"/>
          </a:xfrm>
        </p:grpSpPr>
        <p:grpSp>
          <p:nvGrpSpPr>
            <p:cNvPr id="1534" name="Google Shape;1534;p39">
              <a:extLst>
                <a:ext uri="{FF2B5EF4-FFF2-40B4-BE49-F238E27FC236}">
                  <a16:creationId xmlns:a16="http://schemas.microsoft.com/office/drawing/2014/main" id="{6F8CC197-E21A-AFF7-591A-4C707CBC5B03}"/>
                </a:ext>
              </a:extLst>
            </p:cNvPr>
            <p:cNvGrpSpPr/>
            <p:nvPr/>
          </p:nvGrpSpPr>
          <p:grpSpPr>
            <a:xfrm>
              <a:off x="-2" y="4132283"/>
              <a:ext cx="2308406" cy="1141122"/>
              <a:chOff x="-2" y="4132283"/>
              <a:chExt cx="2308406" cy="1141122"/>
            </a:xfrm>
          </p:grpSpPr>
          <p:sp>
            <p:nvSpPr>
              <p:cNvPr id="1535" name="Google Shape;1535;p39">
                <a:extLst>
                  <a:ext uri="{FF2B5EF4-FFF2-40B4-BE49-F238E27FC236}">
                    <a16:creationId xmlns:a16="http://schemas.microsoft.com/office/drawing/2014/main" id="{92FFFE61-68D6-E690-7B76-37EE9048C5A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a:extLst>
                  <a:ext uri="{FF2B5EF4-FFF2-40B4-BE49-F238E27FC236}">
                    <a16:creationId xmlns:a16="http://schemas.microsoft.com/office/drawing/2014/main" id="{1BF7A7A7-F472-AABB-A4C0-E333888431E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39">
              <a:extLst>
                <a:ext uri="{FF2B5EF4-FFF2-40B4-BE49-F238E27FC236}">
                  <a16:creationId xmlns:a16="http://schemas.microsoft.com/office/drawing/2014/main" id="{D84971A0-3AC2-0AD7-B31D-735CCD18AF7C}"/>
                </a:ext>
              </a:extLst>
            </p:cNvPr>
            <p:cNvGrpSpPr/>
            <p:nvPr/>
          </p:nvGrpSpPr>
          <p:grpSpPr>
            <a:xfrm>
              <a:off x="-123925" y="4386226"/>
              <a:ext cx="4558967" cy="134100"/>
              <a:chOff x="796100" y="3019701"/>
              <a:chExt cx="4558967" cy="134100"/>
            </a:xfrm>
          </p:grpSpPr>
          <p:sp>
            <p:nvSpPr>
              <p:cNvPr id="1538" name="Google Shape;1538;p39">
                <a:extLst>
                  <a:ext uri="{FF2B5EF4-FFF2-40B4-BE49-F238E27FC236}">
                    <a16:creationId xmlns:a16="http://schemas.microsoft.com/office/drawing/2014/main" id="{9980C282-5CE7-6D5B-6CD1-7CDC1A5F543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9" name="Google Shape;1539;p39">
                <a:extLst>
                  <a:ext uri="{FF2B5EF4-FFF2-40B4-BE49-F238E27FC236}">
                    <a16:creationId xmlns:a16="http://schemas.microsoft.com/office/drawing/2014/main" id="{01E41942-2125-5BCC-A6E7-07ABDCBF287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a:extLst>
                  <a:ext uri="{FF2B5EF4-FFF2-40B4-BE49-F238E27FC236}">
                    <a16:creationId xmlns:a16="http://schemas.microsoft.com/office/drawing/2014/main" id="{0C562A45-36A8-EA58-2C17-2C5BCAECC2E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050" name="Picture 2" descr="Đã tạo hình ảnh">
            <a:extLst>
              <a:ext uri="{FF2B5EF4-FFF2-40B4-BE49-F238E27FC236}">
                <a16:creationId xmlns:a16="http://schemas.microsoft.com/office/drawing/2014/main" id="{3D3A2B94-6F4C-EC14-5CE1-905AA5BA9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7486" y="573996"/>
            <a:ext cx="3777659" cy="3374228"/>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532;p39">
            <a:extLst>
              <a:ext uri="{FF2B5EF4-FFF2-40B4-BE49-F238E27FC236}">
                <a16:creationId xmlns:a16="http://schemas.microsoft.com/office/drawing/2014/main" id="{C3794AAC-3658-6D1B-408D-A7A3439A7B02}"/>
              </a:ext>
            </a:extLst>
          </p:cNvPr>
          <p:cNvSpPr txBox="1">
            <a:spLocks/>
          </p:cNvSpPr>
          <p:nvPr/>
        </p:nvSpPr>
        <p:spPr>
          <a:xfrm>
            <a:off x="528855" y="1623066"/>
            <a:ext cx="3543000" cy="11624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285750" indent="-285750">
              <a:buFontTx/>
              <a:buChar char="-"/>
            </a:pPr>
            <a:r>
              <a:rPr lang="en-US">
                <a:latin typeface="Roboto" panose="02000000000000000000" pitchFamily="2" charset="0"/>
                <a:ea typeface="Roboto" panose="02000000000000000000" pitchFamily="2" charset="0"/>
              </a:rPr>
              <a:t>Tuy dễ sử dụng nhưng chromadb kém linh hoạt hơn rất nhiều so với Vector DB khác.</a:t>
            </a:r>
          </a:p>
          <a:p>
            <a:pPr marL="285750" indent="-285750">
              <a:buFontTx/>
              <a:buChar char="-"/>
            </a:pPr>
            <a:r>
              <a:rPr lang="en-US">
                <a:latin typeface="Roboto" panose="02000000000000000000" pitchFamily="2" charset="0"/>
                <a:ea typeface="Roboto" panose="02000000000000000000" pitchFamily="2" charset="0"/>
              </a:rPr>
              <a:t>Sử dụng Weaviate do khả năng scale lớn và hỗ trợ nhiều loại embedding (bao gồm Hybrid)</a:t>
            </a:r>
          </a:p>
        </p:txBody>
      </p:sp>
      <p:sp>
        <p:nvSpPr>
          <p:cNvPr id="2" name="Hộp Văn bản 1">
            <a:extLst>
              <a:ext uri="{FF2B5EF4-FFF2-40B4-BE49-F238E27FC236}">
                <a16:creationId xmlns:a16="http://schemas.microsoft.com/office/drawing/2014/main" id="{84AE1031-1F67-CB95-0F47-42D81A3A6ECE}"/>
              </a:ext>
            </a:extLst>
          </p:cNvPr>
          <p:cNvSpPr txBox="1"/>
          <p:nvPr/>
        </p:nvSpPr>
        <p:spPr>
          <a:xfrm>
            <a:off x="5726854" y="4118346"/>
            <a:ext cx="1998921" cy="261610"/>
          </a:xfrm>
          <a:prstGeom prst="rect">
            <a:avLst/>
          </a:prstGeom>
          <a:noFill/>
        </p:spPr>
        <p:txBody>
          <a:bodyPr wrap="square" rtlCol="0">
            <a:spAutoFit/>
          </a:bodyPr>
          <a:lstStyle/>
          <a:p>
            <a:pPr algn="ctr"/>
            <a:r>
              <a:rPr lang="en-US" sz="1100" i="1">
                <a:latin typeface="Roboto" panose="02000000000000000000" pitchFamily="2" charset="0"/>
                <a:ea typeface="Roboto" panose="02000000000000000000" pitchFamily="2" charset="0"/>
              </a:rPr>
              <a:t>Mô tả pipeline RAG</a:t>
            </a:r>
          </a:p>
        </p:txBody>
      </p:sp>
    </p:spTree>
    <p:extLst>
      <p:ext uri="{BB962C8B-B14F-4D97-AF65-F5344CB8AC3E}">
        <p14:creationId xmlns:p14="http://schemas.microsoft.com/office/powerpoint/2010/main" val="156850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9">
          <a:extLst>
            <a:ext uri="{FF2B5EF4-FFF2-40B4-BE49-F238E27FC236}">
              <a16:creationId xmlns:a16="http://schemas.microsoft.com/office/drawing/2014/main" id="{2035B133-0E6D-9E52-EDBB-52010227FEC0}"/>
            </a:ext>
          </a:extLst>
        </p:cNvPr>
        <p:cNvGrpSpPr/>
        <p:nvPr/>
      </p:nvGrpSpPr>
      <p:grpSpPr>
        <a:xfrm>
          <a:off x="0" y="0"/>
          <a:ext cx="0" cy="0"/>
          <a:chOff x="0" y="0"/>
          <a:chExt cx="0" cy="0"/>
        </a:xfrm>
      </p:grpSpPr>
      <p:sp>
        <p:nvSpPr>
          <p:cNvPr id="1530" name="Google Shape;1530;p39">
            <a:extLst>
              <a:ext uri="{FF2B5EF4-FFF2-40B4-BE49-F238E27FC236}">
                <a16:creationId xmlns:a16="http://schemas.microsoft.com/office/drawing/2014/main" id="{D60DB504-2D3A-C65B-2617-250D2CEA7AEA}"/>
              </a:ext>
            </a:extLst>
          </p:cNvPr>
          <p:cNvSpPr txBox="1">
            <a:spLocks noGrp="1"/>
          </p:cNvSpPr>
          <p:nvPr>
            <p:ph type="title"/>
          </p:nvPr>
        </p:nvSpPr>
        <p:spPr>
          <a:xfrm>
            <a:off x="720000" y="353993"/>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t>Quy trình annotate bộ câu hỏi</a:t>
            </a:r>
            <a:endParaRPr/>
          </a:p>
        </p:txBody>
      </p:sp>
      <p:grpSp>
        <p:nvGrpSpPr>
          <p:cNvPr id="1533" name="Google Shape;1533;p39">
            <a:extLst>
              <a:ext uri="{FF2B5EF4-FFF2-40B4-BE49-F238E27FC236}">
                <a16:creationId xmlns:a16="http://schemas.microsoft.com/office/drawing/2014/main" id="{7CE04930-FF48-0A93-7967-03D87B05DE06}"/>
              </a:ext>
            </a:extLst>
          </p:cNvPr>
          <p:cNvGrpSpPr/>
          <p:nvPr/>
        </p:nvGrpSpPr>
        <p:grpSpPr>
          <a:xfrm>
            <a:off x="-123925" y="4518859"/>
            <a:ext cx="4558967" cy="1141122"/>
            <a:chOff x="-123925" y="4132283"/>
            <a:chExt cx="4558967" cy="1141122"/>
          </a:xfrm>
        </p:grpSpPr>
        <p:grpSp>
          <p:nvGrpSpPr>
            <p:cNvPr id="1534" name="Google Shape;1534;p39">
              <a:extLst>
                <a:ext uri="{FF2B5EF4-FFF2-40B4-BE49-F238E27FC236}">
                  <a16:creationId xmlns:a16="http://schemas.microsoft.com/office/drawing/2014/main" id="{2CE96A63-FCD6-0798-4870-B47201D527E8}"/>
                </a:ext>
              </a:extLst>
            </p:cNvPr>
            <p:cNvGrpSpPr/>
            <p:nvPr/>
          </p:nvGrpSpPr>
          <p:grpSpPr>
            <a:xfrm>
              <a:off x="-2" y="4132283"/>
              <a:ext cx="2308406" cy="1141122"/>
              <a:chOff x="-2" y="4132283"/>
              <a:chExt cx="2308406" cy="1141122"/>
            </a:xfrm>
          </p:grpSpPr>
          <p:sp>
            <p:nvSpPr>
              <p:cNvPr id="1535" name="Google Shape;1535;p39">
                <a:extLst>
                  <a:ext uri="{FF2B5EF4-FFF2-40B4-BE49-F238E27FC236}">
                    <a16:creationId xmlns:a16="http://schemas.microsoft.com/office/drawing/2014/main" id="{0CE5C05F-5CAE-22E8-7707-6E92A9988D2C}"/>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a:extLst>
                  <a:ext uri="{FF2B5EF4-FFF2-40B4-BE49-F238E27FC236}">
                    <a16:creationId xmlns:a16="http://schemas.microsoft.com/office/drawing/2014/main" id="{0D256F6A-E657-AF0B-665E-5444E38046F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39">
              <a:extLst>
                <a:ext uri="{FF2B5EF4-FFF2-40B4-BE49-F238E27FC236}">
                  <a16:creationId xmlns:a16="http://schemas.microsoft.com/office/drawing/2014/main" id="{3CF8F603-D9B7-2566-E324-4BA403643ACA}"/>
                </a:ext>
              </a:extLst>
            </p:cNvPr>
            <p:cNvGrpSpPr/>
            <p:nvPr/>
          </p:nvGrpSpPr>
          <p:grpSpPr>
            <a:xfrm>
              <a:off x="-123925" y="4386226"/>
              <a:ext cx="4558967" cy="134100"/>
              <a:chOff x="796100" y="3019701"/>
              <a:chExt cx="4558967" cy="134100"/>
            </a:xfrm>
          </p:grpSpPr>
          <p:sp>
            <p:nvSpPr>
              <p:cNvPr id="1538" name="Google Shape;1538;p39">
                <a:extLst>
                  <a:ext uri="{FF2B5EF4-FFF2-40B4-BE49-F238E27FC236}">
                    <a16:creationId xmlns:a16="http://schemas.microsoft.com/office/drawing/2014/main" id="{BB645A71-5F2C-F821-DF94-66F1C4A6A90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9" name="Google Shape;1539;p39">
                <a:extLst>
                  <a:ext uri="{FF2B5EF4-FFF2-40B4-BE49-F238E27FC236}">
                    <a16:creationId xmlns:a16="http://schemas.microsoft.com/office/drawing/2014/main" id="{CBD4FCC7-48D5-BAD4-D91D-9C58BB2344BF}"/>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a:extLst>
                  <a:ext uri="{FF2B5EF4-FFF2-40B4-BE49-F238E27FC236}">
                    <a16:creationId xmlns:a16="http://schemas.microsoft.com/office/drawing/2014/main" id="{D6D8D2F8-A43D-D494-5DC1-E5A4302EB1C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1531;p39">
            <a:extLst>
              <a:ext uri="{FF2B5EF4-FFF2-40B4-BE49-F238E27FC236}">
                <a16:creationId xmlns:a16="http://schemas.microsoft.com/office/drawing/2014/main" id="{0860F216-2DA5-3F74-8598-EE54A080CC01}"/>
              </a:ext>
            </a:extLst>
          </p:cNvPr>
          <p:cNvSpPr txBox="1">
            <a:spLocks/>
          </p:cNvSpPr>
          <p:nvPr/>
        </p:nvSpPr>
        <p:spPr>
          <a:xfrm>
            <a:off x="1381779" y="1917095"/>
            <a:ext cx="2535077" cy="10851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a:lnSpc>
                <a:spcPct val="115000"/>
              </a:lnSpc>
              <a:buNone/>
            </a:pPr>
            <a:r>
              <a:rPr lang="en-US" b="1">
                <a:effectLst/>
                <a:latin typeface="Roboto" panose="02000000000000000000" pitchFamily="2" charset="0"/>
                <a:ea typeface="Roboto" panose="02000000000000000000" pitchFamily="2" charset="0"/>
                <a:cs typeface="Arial" panose="020B0604020202020204" pitchFamily="34" charset="0"/>
              </a:rPr>
              <a:t>Step 1: </a:t>
            </a:r>
            <a:r>
              <a:rPr lang="en-US">
                <a:effectLst/>
                <a:latin typeface="Roboto" panose="02000000000000000000" pitchFamily="2" charset="0"/>
                <a:ea typeface="Roboto" panose="02000000000000000000" pitchFamily="2" charset="0"/>
                <a:cs typeface="Arial" panose="020B0604020202020204" pitchFamily="34" charset="0"/>
              </a:rPr>
              <a:t>Question Formula</a:t>
            </a:r>
          </a:p>
          <a:p>
            <a:pPr marL="0" marR="0">
              <a:lnSpc>
                <a:spcPct val="115000"/>
              </a:lnSpc>
              <a:buNone/>
            </a:pPr>
            <a:r>
              <a:rPr lang="en-US" b="1">
                <a:latin typeface="Roboto" panose="02000000000000000000" pitchFamily="2" charset="0"/>
                <a:ea typeface="Roboto" panose="02000000000000000000" pitchFamily="2" charset="0"/>
                <a:cs typeface="Arial" panose="020B0604020202020204" pitchFamily="34" charset="0"/>
              </a:rPr>
              <a:t>Step 2: </a:t>
            </a:r>
            <a:r>
              <a:rPr lang="en-US">
                <a:latin typeface="Roboto" panose="02000000000000000000" pitchFamily="2" charset="0"/>
                <a:ea typeface="Roboto" panose="02000000000000000000" pitchFamily="2" charset="0"/>
                <a:cs typeface="Arial" panose="020B0604020202020204" pitchFamily="34" charset="0"/>
              </a:rPr>
              <a:t>Relevant concepts</a:t>
            </a:r>
          </a:p>
          <a:p>
            <a:pPr marL="0" marR="0">
              <a:lnSpc>
                <a:spcPct val="115000"/>
              </a:lnSpc>
              <a:buNone/>
            </a:pPr>
            <a:r>
              <a:rPr lang="en-US" b="1">
                <a:effectLst/>
                <a:latin typeface="Roboto" panose="02000000000000000000" pitchFamily="2" charset="0"/>
                <a:ea typeface="Roboto" panose="02000000000000000000" pitchFamily="2" charset="0"/>
                <a:cs typeface="Arial" panose="020B0604020202020204" pitchFamily="34" charset="0"/>
              </a:rPr>
              <a:t>Step 3: </a:t>
            </a:r>
            <a:r>
              <a:rPr lang="en-US">
                <a:effectLst/>
                <a:latin typeface="Roboto" panose="02000000000000000000" pitchFamily="2" charset="0"/>
                <a:ea typeface="Roboto" panose="02000000000000000000" pitchFamily="2" charset="0"/>
                <a:cs typeface="Arial" panose="020B0604020202020204" pitchFamily="34" charset="0"/>
              </a:rPr>
              <a:t>Information Retrieval</a:t>
            </a:r>
          </a:p>
          <a:p>
            <a:pPr marL="0" marR="0">
              <a:lnSpc>
                <a:spcPct val="115000"/>
              </a:lnSpc>
              <a:buNone/>
            </a:pPr>
            <a:r>
              <a:rPr lang="en-US" b="1">
                <a:latin typeface="Roboto" panose="02000000000000000000" pitchFamily="2" charset="0"/>
                <a:ea typeface="Roboto" panose="02000000000000000000" pitchFamily="2" charset="0"/>
                <a:cs typeface="Arial" panose="020B0604020202020204" pitchFamily="34" charset="0"/>
              </a:rPr>
              <a:t>Step 4: </a:t>
            </a:r>
            <a:r>
              <a:rPr lang="en-US">
                <a:latin typeface="Roboto" panose="02000000000000000000" pitchFamily="2" charset="0"/>
                <a:ea typeface="Roboto" panose="02000000000000000000" pitchFamily="2" charset="0"/>
                <a:cs typeface="Arial" panose="020B0604020202020204" pitchFamily="34" charset="0"/>
              </a:rPr>
              <a:t>Selection of articles</a:t>
            </a:r>
          </a:p>
        </p:txBody>
      </p:sp>
      <p:sp>
        <p:nvSpPr>
          <p:cNvPr id="7" name="Hộp Văn bản 6">
            <a:extLst>
              <a:ext uri="{FF2B5EF4-FFF2-40B4-BE49-F238E27FC236}">
                <a16:creationId xmlns:a16="http://schemas.microsoft.com/office/drawing/2014/main" id="{3607B863-BB79-36EA-43C7-2E9B35DFB819}"/>
              </a:ext>
            </a:extLst>
          </p:cNvPr>
          <p:cNvSpPr txBox="1"/>
          <p:nvPr/>
        </p:nvSpPr>
        <p:spPr>
          <a:xfrm>
            <a:off x="1270455" y="1398627"/>
            <a:ext cx="6603090" cy="307777"/>
          </a:xfrm>
          <a:prstGeom prst="rect">
            <a:avLst/>
          </a:prstGeom>
          <a:noFill/>
        </p:spPr>
        <p:txBody>
          <a:bodyPr wrap="none" rtlCol="0">
            <a:spAutoFit/>
          </a:bodyPr>
          <a:lstStyle/>
          <a:p>
            <a:r>
              <a:rPr lang="en-US">
                <a:effectLst/>
                <a:latin typeface="Roboto" panose="02000000000000000000" pitchFamily="2" charset="0"/>
                <a:ea typeface="Roboto" panose="02000000000000000000" pitchFamily="2" charset="0"/>
                <a:cs typeface="Arial" panose="020B0604020202020204" pitchFamily="34" charset="0"/>
              </a:rPr>
              <a:t>Quy trình thiết kế và tạo ra bộ câu hỏi, trả lời của BioASQ được chia thành 8 bước</a:t>
            </a:r>
          </a:p>
        </p:txBody>
      </p:sp>
      <p:sp>
        <p:nvSpPr>
          <p:cNvPr id="3" name="TextBox 2">
            <a:extLst>
              <a:ext uri="{FF2B5EF4-FFF2-40B4-BE49-F238E27FC236}">
                <a16:creationId xmlns:a16="http://schemas.microsoft.com/office/drawing/2014/main" id="{C18BAE5B-24A3-79CD-9DB5-45B4E08DEEDA}"/>
              </a:ext>
            </a:extLst>
          </p:cNvPr>
          <p:cNvSpPr txBox="1"/>
          <p:nvPr/>
        </p:nvSpPr>
        <p:spPr>
          <a:xfrm>
            <a:off x="5227145" y="1935973"/>
            <a:ext cx="3118883" cy="1066318"/>
          </a:xfrm>
          <a:prstGeom prst="rect">
            <a:avLst/>
          </a:prstGeom>
          <a:noFill/>
        </p:spPr>
        <p:txBody>
          <a:bodyPr wrap="square">
            <a:spAutoFit/>
          </a:bodyPr>
          <a:lstStyle/>
          <a:p>
            <a:pPr marL="0" marR="0">
              <a:lnSpc>
                <a:spcPct val="115000"/>
              </a:lnSpc>
              <a:buNone/>
            </a:pPr>
            <a:r>
              <a:rPr lang="en-US" b="1">
                <a:latin typeface="Roboto" panose="02000000000000000000" pitchFamily="2" charset="0"/>
                <a:ea typeface="Roboto" panose="02000000000000000000" pitchFamily="2" charset="0"/>
                <a:cs typeface="Arial" panose="020B0604020202020204" pitchFamily="34" charset="0"/>
              </a:rPr>
              <a:t>Step 5: </a:t>
            </a:r>
            <a:r>
              <a:rPr lang="en-US">
                <a:latin typeface="Roboto" panose="02000000000000000000" pitchFamily="2" charset="0"/>
                <a:ea typeface="Roboto" panose="02000000000000000000" pitchFamily="2" charset="0"/>
                <a:cs typeface="Arial" panose="020B0604020202020204" pitchFamily="34" charset="0"/>
              </a:rPr>
              <a:t>Text snippet extraction</a:t>
            </a:r>
          </a:p>
          <a:p>
            <a:pPr marL="0" marR="0">
              <a:lnSpc>
                <a:spcPct val="115000"/>
              </a:lnSpc>
              <a:buNone/>
            </a:pPr>
            <a:r>
              <a:rPr lang="en-US" b="1">
                <a:latin typeface="Roboto" panose="02000000000000000000" pitchFamily="2" charset="0"/>
                <a:ea typeface="Roboto" panose="02000000000000000000" pitchFamily="2" charset="0"/>
                <a:cs typeface="Arial" panose="020B0604020202020204" pitchFamily="34" charset="0"/>
              </a:rPr>
              <a:t>Step 6: </a:t>
            </a:r>
            <a:r>
              <a:rPr lang="en-US">
                <a:latin typeface="Roboto" panose="02000000000000000000" pitchFamily="2" charset="0"/>
                <a:ea typeface="Roboto" panose="02000000000000000000" pitchFamily="2" charset="0"/>
                <a:cs typeface="Arial" panose="020B0604020202020204" pitchFamily="34" charset="0"/>
              </a:rPr>
              <a:t>Query revision</a:t>
            </a:r>
          </a:p>
          <a:p>
            <a:pPr marL="0" marR="0">
              <a:lnSpc>
                <a:spcPct val="115000"/>
              </a:lnSpc>
              <a:buNone/>
            </a:pPr>
            <a:r>
              <a:rPr lang="en-US" b="1">
                <a:latin typeface="Roboto" panose="02000000000000000000" pitchFamily="2" charset="0"/>
                <a:ea typeface="Roboto" panose="02000000000000000000" pitchFamily="2" charset="0"/>
                <a:cs typeface="Arial" panose="020B0604020202020204" pitchFamily="34" charset="0"/>
              </a:rPr>
              <a:t>Step 7: </a:t>
            </a:r>
            <a:r>
              <a:rPr lang="en-US">
                <a:latin typeface="Roboto" panose="02000000000000000000" pitchFamily="2" charset="0"/>
                <a:ea typeface="Roboto" panose="02000000000000000000" pitchFamily="2" charset="0"/>
                <a:cs typeface="Arial" panose="020B0604020202020204" pitchFamily="34" charset="0"/>
              </a:rPr>
              <a:t>Exact answer</a:t>
            </a:r>
          </a:p>
          <a:p>
            <a:pPr marL="0" marR="0">
              <a:lnSpc>
                <a:spcPct val="115000"/>
              </a:lnSpc>
              <a:buNone/>
            </a:pPr>
            <a:r>
              <a:rPr lang="en-US" b="1">
                <a:latin typeface="Roboto" panose="02000000000000000000" pitchFamily="2" charset="0"/>
                <a:ea typeface="Roboto" panose="02000000000000000000" pitchFamily="2" charset="0"/>
                <a:cs typeface="Arial" panose="020B0604020202020204" pitchFamily="34" charset="0"/>
              </a:rPr>
              <a:t>Step 8: </a:t>
            </a:r>
            <a:r>
              <a:rPr lang="en-US">
                <a:latin typeface="Roboto" panose="02000000000000000000" pitchFamily="2" charset="0"/>
                <a:ea typeface="Roboto" panose="02000000000000000000" pitchFamily="2" charset="0"/>
                <a:cs typeface="Arial" panose="020B0604020202020204" pitchFamily="34" charset="0"/>
              </a:rPr>
              <a:t>Ideal answer</a:t>
            </a:r>
          </a:p>
        </p:txBody>
      </p:sp>
    </p:spTree>
    <p:extLst>
      <p:ext uri="{BB962C8B-B14F-4D97-AF65-F5344CB8AC3E}">
        <p14:creationId xmlns:p14="http://schemas.microsoft.com/office/powerpoint/2010/main" val="38373992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9">
          <a:extLst>
            <a:ext uri="{FF2B5EF4-FFF2-40B4-BE49-F238E27FC236}">
              <a16:creationId xmlns:a16="http://schemas.microsoft.com/office/drawing/2014/main" id="{9C250992-8E56-6B91-5EB0-69D2BE3A2B8F}"/>
            </a:ext>
          </a:extLst>
        </p:cNvPr>
        <p:cNvGrpSpPr/>
        <p:nvPr/>
      </p:nvGrpSpPr>
      <p:grpSpPr>
        <a:xfrm>
          <a:off x="0" y="0"/>
          <a:ext cx="0" cy="0"/>
          <a:chOff x="0" y="0"/>
          <a:chExt cx="0" cy="0"/>
        </a:xfrm>
      </p:grpSpPr>
      <p:sp>
        <p:nvSpPr>
          <p:cNvPr id="1530" name="Google Shape;1530;p39">
            <a:extLst>
              <a:ext uri="{FF2B5EF4-FFF2-40B4-BE49-F238E27FC236}">
                <a16:creationId xmlns:a16="http://schemas.microsoft.com/office/drawing/2014/main" id="{9CD83489-6BE6-60F9-658F-BA6B27BD2BDF}"/>
              </a:ext>
            </a:extLst>
          </p:cNvPr>
          <p:cNvSpPr txBox="1">
            <a:spLocks noGrp="1"/>
          </p:cNvSpPr>
          <p:nvPr>
            <p:ph type="title"/>
          </p:nvPr>
        </p:nvSpPr>
        <p:spPr>
          <a:xfrm>
            <a:off x="720000" y="2215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Step 1: Question Formula</a:t>
            </a:r>
            <a:endParaRPr/>
          </a:p>
        </p:txBody>
      </p:sp>
      <p:grpSp>
        <p:nvGrpSpPr>
          <p:cNvPr id="1533" name="Google Shape;1533;p39">
            <a:extLst>
              <a:ext uri="{FF2B5EF4-FFF2-40B4-BE49-F238E27FC236}">
                <a16:creationId xmlns:a16="http://schemas.microsoft.com/office/drawing/2014/main" id="{080EF776-10E6-09EB-69E7-23955F62F1BF}"/>
              </a:ext>
            </a:extLst>
          </p:cNvPr>
          <p:cNvGrpSpPr/>
          <p:nvPr/>
        </p:nvGrpSpPr>
        <p:grpSpPr>
          <a:xfrm>
            <a:off x="-123925" y="4518859"/>
            <a:ext cx="4558967" cy="1141122"/>
            <a:chOff x="-123925" y="4132283"/>
            <a:chExt cx="4558967" cy="1141122"/>
          </a:xfrm>
        </p:grpSpPr>
        <p:grpSp>
          <p:nvGrpSpPr>
            <p:cNvPr id="1534" name="Google Shape;1534;p39">
              <a:extLst>
                <a:ext uri="{FF2B5EF4-FFF2-40B4-BE49-F238E27FC236}">
                  <a16:creationId xmlns:a16="http://schemas.microsoft.com/office/drawing/2014/main" id="{6975F16D-A3EE-3DB1-B635-A68829BE1543}"/>
                </a:ext>
              </a:extLst>
            </p:cNvPr>
            <p:cNvGrpSpPr/>
            <p:nvPr/>
          </p:nvGrpSpPr>
          <p:grpSpPr>
            <a:xfrm>
              <a:off x="-2" y="4132283"/>
              <a:ext cx="2308406" cy="1141122"/>
              <a:chOff x="-2" y="4132283"/>
              <a:chExt cx="2308406" cy="1141122"/>
            </a:xfrm>
          </p:grpSpPr>
          <p:sp>
            <p:nvSpPr>
              <p:cNvPr id="1535" name="Google Shape;1535;p39">
                <a:extLst>
                  <a:ext uri="{FF2B5EF4-FFF2-40B4-BE49-F238E27FC236}">
                    <a16:creationId xmlns:a16="http://schemas.microsoft.com/office/drawing/2014/main" id="{5631ADF1-346D-05BE-4FFD-15AB020D5997}"/>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a:extLst>
                  <a:ext uri="{FF2B5EF4-FFF2-40B4-BE49-F238E27FC236}">
                    <a16:creationId xmlns:a16="http://schemas.microsoft.com/office/drawing/2014/main" id="{872F2282-DA50-2965-5E8D-BD08FDE737E4}"/>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39">
              <a:extLst>
                <a:ext uri="{FF2B5EF4-FFF2-40B4-BE49-F238E27FC236}">
                  <a16:creationId xmlns:a16="http://schemas.microsoft.com/office/drawing/2014/main" id="{8012E248-5BF9-53C4-F813-A52B5F3285FB}"/>
                </a:ext>
              </a:extLst>
            </p:cNvPr>
            <p:cNvGrpSpPr/>
            <p:nvPr/>
          </p:nvGrpSpPr>
          <p:grpSpPr>
            <a:xfrm>
              <a:off x="-123925" y="4386226"/>
              <a:ext cx="4558967" cy="134100"/>
              <a:chOff x="796100" y="3019701"/>
              <a:chExt cx="4558967" cy="134100"/>
            </a:xfrm>
          </p:grpSpPr>
          <p:sp>
            <p:nvSpPr>
              <p:cNvPr id="1538" name="Google Shape;1538;p39">
                <a:extLst>
                  <a:ext uri="{FF2B5EF4-FFF2-40B4-BE49-F238E27FC236}">
                    <a16:creationId xmlns:a16="http://schemas.microsoft.com/office/drawing/2014/main" id="{E3CF4C30-F9F4-867C-C905-69D56985ED0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9" name="Google Shape;1539;p39">
                <a:extLst>
                  <a:ext uri="{FF2B5EF4-FFF2-40B4-BE49-F238E27FC236}">
                    <a16:creationId xmlns:a16="http://schemas.microsoft.com/office/drawing/2014/main" id="{D9963121-CE2C-9783-B8C3-4B9387B1EBB5}"/>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a:extLst>
                  <a:ext uri="{FF2B5EF4-FFF2-40B4-BE49-F238E27FC236}">
                    <a16:creationId xmlns:a16="http://schemas.microsoft.com/office/drawing/2014/main" id="{777D94C6-3193-C8D5-C5CB-0A9D40BF7C0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1531;p39">
            <a:extLst>
              <a:ext uri="{FF2B5EF4-FFF2-40B4-BE49-F238E27FC236}">
                <a16:creationId xmlns:a16="http://schemas.microsoft.com/office/drawing/2014/main" id="{FD3743D6-7919-EBB7-3C52-E486DEB367DB}"/>
              </a:ext>
            </a:extLst>
          </p:cNvPr>
          <p:cNvSpPr txBox="1">
            <a:spLocks/>
          </p:cNvSpPr>
          <p:nvPr/>
        </p:nvSpPr>
        <p:spPr>
          <a:xfrm>
            <a:off x="720000" y="1445964"/>
            <a:ext cx="7900380" cy="20590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algn="l" rtl="0">
              <a:lnSpc>
                <a:spcPct val="115000"/>
              </a:lnSpc>
              <a:buNone/>
            </a:pPr>
            <a:endParaRPr lang="en-US">
              <a:effectLst/>
              <a:latin typeface="Roboto" panose="02000000000000000000" pitchFamily="2" charset="0"/>
              <a:ea typeface="Roboto" panose="02000000000000000000" pitchFamily="2" charset="0"/>
            </a:endParaRPr>
          </a:p>
        </p:txBody>
      </p:sp>
      <p:sp>
        <p:nvSpPr>
          <p:cNvPr id="7" name="Hộp Văn bản 6">
            <a:extLst>
              <a:ext uri="{FF2B5EF4-FFF2-40B4-BE49-F238E27FC236}">
                <a16:creationId xmlns:a16="http://schemas.microsoft.com/office/drawing/2014/main" id="{9036AA95-FD71-F24F-0B0A-F6A16E8DF7CD}"/>
              </a:ext>
            </a:extLst>
          </p:cNvPr>
          <p:cNvSpPr txBox="1"/>
          <p:nvPr/>
        </p:nvSpPr>
        <p:spPr>
          <a:xfrm>
            <a:off x="621810" y="1187718"/>
            <a:ext cx="7900379" cy="2677656"/>
          </a:xfrm>
          <a:prstGeom prst="rect">
            <a:avLst/>
          </a:prstGeom>
          <a:noFill/>
        </p:spPr>
        <p:txBody>
          <a:bodyPr wrap="square" rtlCol="0">
            <a:spAutoFit/>
          </a:bodyPr>
          <a:lstStyle/>
          <a:p>
            <a:r>
              <a:rPr lang="en-US">
                <a:effectLst/>
                <a:latin typeface="Roboto" panose="02000000000000000000" pitchFamily="2" charset="0"/>
                <a:ea typeface="Roboto" panose="02000000000000000000" pitchFamily="2" charset="0"/>
                <a:cs typeface="Arial" panose="020B0604020202020204" pitchFamily="34" charset="0"/>
              </a:rPr>
              <a:t>Các chuyên gia xây dựng các câu hỏi bằng tiếng Anh độc lập với nhau (standalone question).</a:t>
            </a:r>
          </a:p>
          <a:p>
            <a:r>
              <a:rPr lang="en-US">
                <a:latin typeface="Roboto" panose="02000000000000000000" pitchFamily="2" charset="0"/>
                <a:ea typeface="Roboto" panose="02000000000000000000" pitchFamily="2" charset="0"/>
                <a:cs typeface="Arial" panose="020B0604020202020204" pitchFamily="34" charset="0"/>
              </a:rPr>
              <a:t>Các câu hỏi nằm trong các loại sau:</a:t>
            </a:r>
          </a:p>
          <a:p>
            <a:pPr marL="285750" indent="-285750">
              <a:buFont typeface="Arial" panose="020B0604020202020204" pitchFamily="34" charset="0"/>
              <a:buChar char="•"/>
            </a:pPr>
            <a:r>
              <a:rPr lang="en-US" b="1">
                <a:latin typeface="Roboto" panose="02000000000000000000" pitchFamily="2" charset="0"/>
                <a:ea typeface="Roboto" panose="02000000000000000000" pitchFamily="2" charset="0"/>
                <a:cs typeface="Arial" panose="020B0604020202020204" pitchFamily="34" charset="0"/>
              </a:rPr>
              <a:t>Yes/No: </a:t>
            </a:r>
            <a:r>
              <a:rPr lang="en-US">
                <a:latin typeface="Roboto" panose="02000000000000000000" pitchFamily="2" charset="0"/>
                <a:ea typeface="Roboto" panose="02000000000000000000" pitchFamily="2" charset="0"/>
                <a:cs typeface="Arial" panose="020B0604020202020204" pitchFamily="34" charset="0"/>
              </a:rPr>
              <a:t>Các câu hỏi có câu trả lời là yes hoặc no</a:t>
            </a:r>
          </a:p>
          <a:p>
            <a:pPr marL="285750" indent="-285750">
              <a:buFont typeface="Arial" panose="020B0604020202020204" pitchFamily="34" charset="0"/>
              <a:buChar char="•"/>
            </a:pPr>
            <a:r>
              <a:rPr lang="en-US" b="1">
                <a:effectLst/>
                <a:latin typeface="Roboto" panose="02000000000000000000" pitchFamily="2" charset="0"/>
                <a:ea typeface="Roboto" panose="02000000000000000000" pitchFamily="2" charset="0"/>
                <a:cs typeface="Arial" panose="020B0604020202020204" pitchFamily="34" charset="0"/>
              </a:rPr>
              <a:t>Factiod</a:t>
            </a:r>
            <a:r>
              <a:rPr lang="en-US" b="1">
                <a:latin typeface="Roboto" panose="02000000000000000000" pitchFamily="2" charset="0"/>
                <a:ea typeface="Roboto" panose="02000000000000000000" pitchFamily="2" charset="0"/>
                <a:cs typeface="Arial" panose="020B0604020202020204" pitchFamily="34" charset="0"/>
              </a:rPr>
              <a:t>:</a:t>
            </a:r>
            <a:r>
              <a:rPr lang="en-US">
                <a:latin typeface="Roboto" panose="02000000000000000000" pitchFamily="2" charset="0"/>
                <a:ea typeface="Roboto" panose="02000000000000000000" pitchFamily="2" charset="0"/>
                <a:cs typeface="Arial" panose="020B0604020202020204" pitchFamily="34" charset="0"/>
              </a:rPr>
              <a:t> Là các câu hỏi có câu trả lời là một thực thể </a:t>
            </a:r>
          </a:p>
          <a:p>
            <a:pPr marL="285750" indent="-285750">
              <a:buFont typeface="Arial" panose="020B0604020202020204" pitchFamily="34" charset="0"/>
              <a:buChar char="•"/>
            </a:pPr>
            <a:r>
              <a:rPr lang="en-US" b="1">
                <a:latin typeface="Roboto" panose="02000000000000000000" pitchFamily="2" charset="0"/>
                <a:ea typeface="Roboto" panose="02000000000000000000" pitchFamily="2" charset="0"/>
                <a:cs typeface="Arial" panose="020B0604020202020204" pitchFamily="34" charset="0"/>
              </a:rPr>
              <a:t>List:</a:t>
            </a:r>
            <a:r>
              <a:rPr lang="en-US">
                <a:latin typeface="Roboto" panose="02000000000000000000" pitchFamily="2" charset="0"/>
                <a:ea typeface="Roboto" panose="02000000000000000000" pitchFamily="2" charset="0"/>
                <a:cs typeface="Arial" panose="020B0604020202020204" pitchFamily="34" charset="0"/>
              </a:rPr>
              <a:t> Là các câu hỏi cần một danh sách các thực thể là câu trả lời </a:t>
            </a:r>
          </a:p>
          <a:p>
            <a:pPr marL="285750" indent="-285750">
              <a:buFont typeface="Arial" panose="020B0604020202020204" pitchFamily="34" charset="0"/>
              <a:buChar char="•"/>
            </a:pPr>
            <a:r>
              <a:rPr lang="en-US" b="1">
                <a:effectLst/>
                <a:latin typeface="Roboto" panose="02000000000000000000" pitchFamily="2" charset="0"/>
                <a:ea typeface="Roboto" panose="02000000000000000000" pitchFamily="2" charset="0"/>
                <a:cs typeface="Arial" panose="020B0604020202020204" pitchFamily="34" charset="0"/>
              </a:rPr>
              <a:t>Summary: </a:t>
            </a:r>
            <a:r>
              <a:rPr lang="en-US">
                <a:latin typeface="Roboto" panose="02000000000000000000" pitchFamily="2" charset="0"/>
                <a:ea typeface="Roboto" panose="02000000000000000000" pitchFamily="2" charset="0"/>
                <a:cs typeface="Arial" panose="020B0604020202020204" pitchFamily="34" charset="0"/>
              </a:rPr>
              <a:t>là các câu hỏi được trả lời bằng một đoạn văn bản tóm gọn các thông tin quan trọng nhất</a:t>
            </a:r>
          </a:p>
          <a:p>
            <a:endParaRPr lang="en-US">
              <a:latin typeface="Roboto" panose="02000000000000000000" pitchFamily="2" charset="0"/>
              <a:ea typeface="Roboto" panose="02000000000000000000" pitchFamily="2" charset="0"/>
              <a:cs typeface="Arial" panose="020B0604020202020204" pitchFamily="34" charset="0"/>
            </a:endParaRPr>
          </a:p>
          <a:p>
            <a:r>
              <a:rPr lang="en-US">
                <a:latin typeface="Roboto" panose="02000000000000000000" pitchFamily="2" charset="0"/>
                <a:ea typeface="Roboto" panose="02000000000000000000" pitchFamily="2" charset="0"/>
                <a:cs typeface="Arial" panose="020B0604020202020204" pitchFamily="34" charset="0"/>
              </a:rPr>
              <a:t>Các câu hỏi đặt ra chỉ có thể sử dụng một lượng bài báo giới hạn trong PubMed (tối thiểu 10 tối đa 60).</a:t>
            </a:r>
          </a:p>
          <a:p>
            <a:r>
              <a:rPr lang="en-US">
                <a:effectLst/>
                <a:latin typeface="Roboto" panose="02000000000000000000" pitchFamily="2" charset="0"/>
                <a:ea typeface="Roboto" panose="02000000000000000000" pitchFamily="2" charset="0"/>
                <a:cs typeface="Arial" panose="020B0604020202020204" pitchFamily="34" charset="0"/>
              </a:rPr>
              <a:t>Các câu hỏi nằm trong lĩnh vực y sinh, và có câu trả lời rõ ràng nằm trong các tài liệu khoa học</a:t>
            </a:r>
          </a:p>
          <a:p>
            <a:endParaRPr lang="en-US"/>
          </a:p>
        </p:txBody>
      </p:sp>
    </p:spTree>
    <p:extLst>
      <p:ext uri="{BB962C8B-B14F-4D97-AF65-F5344CB8AC3E}">
        <p14:creationId xmlns:p14="http://schemas.microsoft.com/office/powerpoint/2010/main" val="2434915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9">
          <a:extLst>
            <a:ext uri="{FF2B5EF4-FFF2-40B4-BE49-F238E27FC236}">
              <a16:creationId xmlns:a16="http://schemas.microsoft.com/office/drawing/2014/main" id="{C3166445-B112-33F9-A554-2A19FCFE0CC8}"/>
            </a:ext>
          </a:extLst>
        </p:cNvPr>
        <p:cNvGrpSpPr/>
        <p:nvPr/>
      </p:nvGrpSpPr>
      <p:grpSpPr>
        <a:xfrm>
          <a:off x="0" y="0"/>
          <a:ext cx="0" cy="0"/>
          <a:chOff x="0" y="0"/>
          <a:chExt cx="0" cy="0"/>
        </a:xfrm>
      </p:grpSpPr>
      <p:sp>
        <p:nvSpPr>
          <p:cNvPr id="1530" name="Google Shape;1530;p39">
            <a:extLst>
              <a:ext uri="{FF2B5EF4-FFF2-40B4-BE49-F238E27FC236}">
                <a16:creationId xmlns:a16="http://schemas.microsoft.com/office/drawing/2014/main" id="{A715B799-C64A-27F7-E75D-82824102DF30}"/>
              </a:ext>
            </a:extLst>
          </p:cNvPr>
          <p:cNvSpPr txBox="1">
            <a:spLocks noGrp="1"/>
          </p:cNvSpPr>
          <p:nvPr>
            <p:ph type="title"/>
          </p:nvPr>
        </p:nvSpPr>
        <p:spPr>
          <a:xfrm>
            <a:off x="720000" y="221532"/>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Annotation Process</a:t>
            </a:r>
            <a:endParaRPr/>
          </a:p>
        </p:txBody>
      </p:sp>
      <p:grpSp>
        <p:nvGrpSpPr>
          <p:cNvPr id="1533" name="Google Shape;1533;p39">
            <a:extLst>
              <a:ext uri="{FF2B5EF4-FFF2-40B4-BE49-F238E27FC236}">
                <a16:creationId xmlns:a16="http://schemas.microsoft.com/office/drawing/2014/main" id="{BD29E239-94FF-55E6-CB19-501D5C87076D}"/>
              </a:ext>
            </a:extLst>
          </p:cNvPr>
          <p:cNvGrpSpPr/>
          <p:nvPr/>
        </p:nvGrpSpPr>
        <p:grpSpPr>
          <a:xfrm>
            <a:off x="-123925" y="4518859"/>
            <a:ext cx="4558967" cy="1141122"/>
            <a:chOff x="-123925" y="4132283"/>
            <a:chExt cx="4558967" cy="1141122"/>
          </a:xfrm>
        </p:grpSpPr>
        <p:grpSp>
          <p:nvGrpSpPr>
            <p:cNvPr id="1534" name="Google Shape;1534;p39">
              <a:extLst>
                <a:ext uri="{FF2B5EF4-FFF2-40B4-BE49-F238E27FC236}">
                  <a16:creationId xmlns:a16="http://schemas.microsoft.com/office/drawing/2014/main" id="{BB0C55F9-3163-B9C6-CA1F-8A81A8073C3C}"/>
                </a:ext>
              </a:extLst>
            </p:cNvPr>
            <p:cNvGrpSpPr/>
            <p:nvPr/>
          </p:nvGrpSpPr>
          <p:grpSpPr>
            <a:xfrm>
              <a:off x="-2" y="4132283"/>
              <a:ext cx="2308406" cy="1141122"/>
              <a:chOff x="-2" y="4132283"/>
              <a:chExt cx="2308406" cy="1141122"/>
            </a:xfrm>
          </p:grpSpPr>
          <p:sp>
            <p:nvSpPr>
              <p:cNvPr id="1535" name="Google Shape;1535;p39">
                <a:extLst>
                  <a:ext uri="{FF2B5EF4-FFF2-40B4-BE49-F238E27FC236}">
                    <a16:creationId xmlns:a16="http://schemas.microsoft.com/office/drawing/2014/main" id="{6B4F48EC-C021-BC80-3A9A-4047854D22CE}"/>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9">
                <a:extLst>
                  <a:ext uri="{FF2B5EF4-FFF2-40B4-BE49-F238E27FC236}">
                    <a16:creationId xmlns:a16="http://schemas.microsoft.com/office/drawing/2014/main" id="{8DF08352-A965-EAB5-B5E2-B867A157E12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7" name="Google Shape;1537;p39">
              <a:extLst>
                <a:ext uri="{FF2B5EF4-FFF2-40B4-BE49-F238E27FC236}">
                  <a16:creationId xmlns:a16="http://schemas.microsoft.com/office/drawing/2014/main" id="{91BA709A-208A-ABFF-A90B-3C7090A8799A}"/>
                </a:ext>
              </a:extLst>
            </p:cNvPr>
            <p:cNvGrpSpPr/>
            <p:nvPr/>
          </p:nvGrpSpPr>
          <p:grpSpPr>
            <a:xfrm>
              <a:off x="-123925" y="4386226"/>
              <a:ext cx="4558967" cy="134100"/>
              <a:chOff x="796100" y="3019701"/>
              <a:chExt cx="4558967" cy="134100"/>
            </a:xfrm>
          </p:grpSpPr>
          <p:sp>
            <p:nvSpPr>
              <p:cNvPr id="1538" name="Google Shape;1538;p39">
                <a:extLst>
                  <a:ext uri="{FF2B5EF4-FFF2-40B4-BE49-F238E27FC236}">
                    <a16:creationId xmlns:a16="http://schemas.microsoft.com/office/drawing/2014/main" id="{D1E0ACD5-35C7-6591-DF6A-196FE2E1CEF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39" name="Google Shape;1539;p39">
                <a:extLst>
                  <a:ext uri="{FF2B5EF4-FFF2-40B4-BE49-F238E27FC236}">
                    <a16:creationId xmlns:a16="http://schemas.microsoft.com/office/drawing/2014/main" id="{DD13F539-BEF2-B58D-B5EF-2D22F8069713}"/>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0" name="Google Shape;1540;p39">
                <a:extLst>
                  <a:ext uri="{FF2B5EF4-FFF2-40B4-BE49-F238E27FC236}">
                    <a16:creationId xmlns:a16="http://schemas.microsoft.com/office/drawing/2014/main" id="{68715131-E94F-93A3-8CDA-44789E6D25D9}"/>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1531;p39">
            <a:extLst>
              <a:ext uri="{FF2B5EF4-FFF2-40B4-BE49-F238E27FC236}">
                <a16:creationId xmlns:a16="http://schemas.microsoft.com/office/drawing/2014/main" id="{1DD345F7-C1DD-57EA-4216-C11F4D2F4C04}"/>
              </a:ext>
            </a:extLst>
          </p:cNvPr>
          <p:cNvSpPr txBox="1">
            <a:spLocks/>
          </p:cNvSpPr>
          <p:nvPr/>
        </p:nvSpPr>
        <p:spPr>
          <a:xfrm>
            <a:off x="720000" y="1445964"/>
            <a:ext cx="7900380" cy="20590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marR="0" algn="l" rtl="0">
              <a:lnSpc>
                <a:spcPct val="115000"/>
              </a:lnSpc>
              <a:buNone/>
            </a:pPr>
            <a:endParaRPr lang="en-US">
              <a:effectLst/>
              <a:latin typeface="Roboto" panose="02000000000000000000" pitchFamily="2" charset="0"/>
              <a:ea typeface="Roboto" panose="02000000000000000000" pitchFamily="2" charset="0"/>
            </a:endParaRPr>
          </a:p>
        </p:txBody>
      </p:sp>
      <p:sp>
        <p:nvSpPr>
          <p:cNvPr id="7" name="Hộp Văn bản 6">
            <a:extLst>
              <a:ext uri="{FF2B5EF4-FFF2-40B4-BE49-F238E27FC236}">
                <a16:creationId xmlns:a16="http://schemas.microsoft.com/office/drawing/2014/main" id="{98531BB9-3465-472E-8C97-5121FAB219DE}"/>
              </a:ext>
            </a:extLst>
          </p:cNvPr>
          <p:cNvSpPr txBox="1"/>
          <p:nvPr/>
        </p:nvSpPr>
        <p:spPr>
          <a:xfrm>
            <a:off x="339595" y="1227229"/>
            <a:ext cx="4282024" cy="2677656"/>
          </a:xfrm>
          <a:prstGeom prst="rect">
            <a:avLst/>
          </a:prstGeom>
          <a:noFill/>
        </p:spPr>
        <p:txBody>
          <a:bodyPr wrap="square" rtlCol="0">
            <a:spAutoFit/>
          </a:bodyPr>
          <a:lstStyle/>
          <a:p>
            <a:r>
              <a:rPr lang="en-US" b="1">
                <a:effectLst/>
                <a:latin typeface="Roboto" panose="02000000000000000000" pitchFamily="2" charset="0"/>
                <a:ea typeface="Roboto" panose="02000000000000000000" pitchFamily="2" charset="0"/>
                <a:cs typeface="Arial" panose="020B0604020202020204" pitchFamily="34" charset="0"/>
              </a:rPr>
              <a:t>Step 2: Relevant Concepts</a:t>
            </a:r>
          </a:p>
          <a:p>
            <a:pPr marL="285750" indent="-285750">
              <a:buFontTx/>
              <a:buChar char="-"/>
            </a:pPr>
            <a:r>
              <a:rPr lang="en-US">
                <a:effectLst/>
                <a:latin typeface="Roboto" panose="02000000000000000000" pitchFamily="2" charset="0"/>
                <a:ea typeface="Roboto" panose="02000000000000000000" pitchFamily="2" charset="0"/>
                <a:cs typeface="Arial" panose="020B0604020202020204" pitchFamily="34" charset="0"/>
              </a:rPr>
              <a:t>Xây dựng một tập gồm các thuật ngữ và khái niệm liên quan đến các câu hỏi được chọn</a:t>
            </a:r>
          </a:p>
          <a:p>
            <a:r>
              <a:rPr lang="en-US" b="1"/>
              <a:t>Step 3: Information Retrieval</a:t>
            </a:r>
          </a:p>
          <a:p>
            <a:pPr marL="285750" indent="-285750">
              <a:buFontTx/>
              <a:buChar char="-"/>
            </a:pPr>
            <a:r>
              <a:rPr lang="en-US"/>
              <a:t>Sử dụng các thuật ngữ, khái niệm trước đó để tìm kiếm các tài liệu, bài báo liên quan (có thể chọn nhiều câu truy vấn khác nhau cho một bài báo)</a:t>
            </a:r>
          </a:p>
          <a:p>
            <a:r>
              <a:rPr lang="en-US" b="1"/>
              <a:t>Step 4: Text snippet extraction</a:t>
            </a:r>
          </a:p>
          <a:p>
            <a:pPr marL="285750" indent="-285750">
              <a:buFontTx/>
              <a:buChar char="-"/>
            </a:pPr>
            <a:r>
              <a:rPr lang="en-US"/>
              <a:t>Sử dụng công cụ chú thích để trích xuất, đánh dấu các đoạn văn bản có liên quan từ các bài báo đã chọn</a:t>
            </a:r>
          </a:p>
        </p:txBody>
      </p:sp>
      <p:pic>
        <p:nvPicPr>
          <p:cNvPr id="1026" name="Picture 2" descr="Fig. 4">
            <a:extLst>
              <a:ext uri="{FF2B5EF4-FFF2-40B4-BE49-F238E27FC236}">
                <a16:creationId xmlns:a16="http://schemas.microsoft.com/office/drawing/2014/main" id="{012CF4FC-F3CE-140D-A1AF-643D49B96A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6854" y="1445964"/>
            <a:ext cx="4108291" cy="204803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6823945-06F5-3052-A611-ABE2C0935D94}"/>
              </a:ext>
            </a:extLst>
          </p:cNvPr>
          <p:cNvSpPr txBox="1"/>
          <p:nvPr/>
        </p:nvSpPr>
        <p:spPr>
          <a:xfrm>
            <a:off x="4926554" y="3723792"/>
            <a:ext cx="3388889" cy="261610"/>
          </a:xfrm>
          <a:prstGeom prst="rect">
            <a:avLst/>
          </a:prstGeom>
          <a:noFill/>
        </p:spPr>
        <p:txBody>
          <a:bodyPr wrap="square" rtlCol="0">
            <a:spAutoFit/>
          </a:bodyPr>
          <a:lstStyle/>
          <a:p>
            <a:pPr algn="ctr"/>
            <a:r>
              <a:rPr lang="en-US" sz="1050" i="1">
                <a:latin typeface="Roboto" panose="02000000000000000000" pitchFamily="2" charset="0"/>
                <a:ea typeface="Roboto" panose="02000000000000000000" pitchFamily="2" charset="0"/>
              </a:rPr>
              <a:t>Một số đề tài phổ biến trong BioASQ</a:t>
            </a:r>
          </a:p>
        </p:txBody>
      </p:sp>
    </p:spTree>
    <p:extLst>
      <p:ext uri="{BB962C8B-B14F-4D97-AF65-F5344CB8AC3E}">
        <p14:creationId xmlns:p14="http://schemas.microsoft.com/office/powerpoint/2010/main" val="3782543393"/>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1022</TotalTime>
  <Words>689</Words>
  <Application>Microsoft Office PowerPoint</Application>
  <PresentationFormat>On-screen Show (16:9)</PresentationFormat>
  <Paragraphs>98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Poppins</vt:lpstr>
      <vt:lpstr>IBM Plex Mono</vt:lpstr>
      <vt:lpstr>Source Code Pro</vt:lpstr>
      <vt:lpstr>Roboto</vt:lpstr>
      <vt:lpstr>Arial</vt:lpstr>
      <vt:lpstr>Introduction to Coding Workshop by Slidesgo</vt:lpstr>
      <vt:lpstr>Biomedical QA Progress Report</vt:lpstr>
      <vt:lpstr>Table of contents</vt:lpstr>
      <vt:lpstr>01</vt:lpstr>
      <vt:lpstr>1.1 Cài đặt đơn giản RAG</vt:lpstr>
      <vt:lpstr>Bảng so sánh Vector DB</vt:lpstr>
      <vt:lpstr>PIPELINE</vt:lpstr>
      <vt:lpstr>Quy trình annotate bộ câu hỏi</vt:lpstr>
      <vt:lpstr>Step 1: Question Formula</vt:lpstr>
      <vt:lpstr>Annotation Process</vt:lpstr>
      <vt:lpstr>Annotation Process</vt:lpstr>
      <vt:lpstr>02</vt:lpstr>
      <vt:lpstr>Những gì chưa thực hiện được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Danh Đạt Huỳnh</cp:lastModifiedBy>
  <cp:revision>22</cp:revision>
  <dcterms:modified xsi:type="dcterms:W3CDTF">2025-04-12T15:52:09Z</dcterms:modified>
</cp:coreProperties>
</file>