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6" r:id="rId2"/>
    <p:sldId id="258" r:id="rId3"/>
    <p:sldId id="259" r:id="rId4"/>
    <p:sldId id="260" r:id="rId5"/>
    <p:sldId id="261" r:id="rId6"/>
    <p:sldId id="262" r:id="rId7"/>
    <p:sldId id="263"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6" d="100"/>
          <a:sy n="76" d="100"/>
        </p:scale>
        <p:origin x="-1206"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94F0529-9D70-4CC9-89C7-FB3582AFA2C8}" type="datetimeFigureOut">
              <a:rPr lang="en-US" smtClean="0"/>
              <a:t>7/23/23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3B69ED0-3385-48FC-976A-DBAB79CEFF58}" type="slidenum">
              <a:rPr lang="en-US" smtClean="0"/>
              <a:t>‹#›</a:t>
            </a:fld>
            <a:endParaRPr lang="en-US"/>
          </a:p>
        </p:txBody>
      </p:sp>
    </p:spTree>
    <p:extLst>
      <p:ext uri="{BB962C8B-B14F-4D97-AF65-F5344CB8AC3E}">
        <p14:creationId xmlns:p14="http://schemas.microsoft.com/office/powerpoint/2010/main" val="41448759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3B69ED0-3385-48FC-976A-DBAB79CEFF58}" type="slidenum">
              <a:rPr lang="en-US" smtClean="0"/>
              <a:t>1</a:t>
            </a:fld>
            <a:endParaRPr lang="en-US"/>
          </a:p>
        </p:txBody>
      </p:sp>
    </p:spTree>
    <p:extLst>
      <p:ext uri="{BB962C8B-B14F-4D97-AF65-F5344CB8AC3E}">
        <p14:creationId xmlns:p14="http://schemas.microsoft.com/office/powerpoint/2010/main" val="1041519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5BA127E-C94A-43D2-847F-C7904F789327}" type="datetime1">
              <a:rPr lang="en-US" smtClean="0"/>
              <a:t>7/23/23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094E25-CE40-4420-8FAB-1B7C418E51B9}" type="slidenum">
              <a:rPr lang="en-US" smtClean="0"/>
              <a:t>‹#›</a:t>
            </a:fld>
            <a:endParaRPr lang="en-US"/>
          </a:p>
        </p:txBody>
      </p:sp>
    </p:spTree>
    <p:extLst>
      <p:ext uri="{BB962C8B-B14F-4D97-AF65-F5344CB8AC3E}">
        <p14:creationId xmlns:p14="http://schemas.microsoft.com/office/powerpoint/2010/main" val="13256581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8906D2B-555F-44F6-B7AA-7406C2BCCD6C}" type="datetime1">
              <a:rPr lang="en-US" smtClean="0"/>
              <a:t>7/23/23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094E25-CE40-4420-8FAB-1B7C418E51B9}" type="slidenum">
              <a:rPr lang="en-US" smtClean="0"/>
              <a:t>‹#›</a:t>
            </a:fld>
            <a:endParaRPr lang="en-US"/>
          </a:p>
        </p:txBody>
      </p:sp>
    </p:spTree>
    <p:extLst>
      <p:ext uri="{BB962C8B-B14F-4D97-AF65-F5344CB8AC3E}">
        <p14:creationId xmlns:p14="http://schemas.microsoft.com/office/powerpoint/2010/main" val="8785837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6E525BF-E8D6-42A4-9540-25E62D4D07DC}" type="datetime1">
              <a:rPr lang="en-US" smtClean="0"/>
              <a:t>7/23/23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094E25-CE40-4420-8FAB-1B7C418E51B9}" type="slidenum">
              <a:rPr lang="en-US" smtClean="0"/>
              <a:t>‹#›</a:t>
            </a:fld>
            <a:endParaRPr lang="en-US"/>
          </a:p>
        </p:txBody>
      </p:sp>
    </p:spTree>
    <p:extLst>
      <p:ext uri="{BB962C8B-B14F-4D97-AF65-F5344CB8AC3E}">
        <p14:creationId xmlns:p14="http://schemas.microsoft.com/office/powerpoint/2010/main" val="4059361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840AB4A-BE02-4ACA-8E8D-220114904BAB}" type="datetime1">
              <a:rPr lang="en-US" smtClean="0"/>
              <a:t>7/23/23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094E25-CE40-4420-8FAB-1B7C418E51B9}" type="slidenum">
              <a:rPr lang="en-US" smtClean="0"/>
              <a:t>‹#›</a:t>
            </a:fld>
            <a:endParaRPr lang="en-US"/>
          </a:p>
        </p:txBody>
      </p:sp>
    </p:spTree>
    <p:extLst>
      <p:ext uri="{BB962C8B-B14F-4D97-AF65-F5344CB8AC3E}">
        <p14:creationId xmlns:p14="http://schemas.microsoft.com/office/powerpoint/2010/main" val="713289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9AF379E-D9B9-43D3-B9D6-2C7A307DCB8F}" type="datetime1">
              <a:rPr lang="en-US" smtClean="0"/>
              <a:t>7/23/23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094E25-CE40-4420-8FAB-1B7C418E51B9}" type="slidenum">
              <a:rPr lang="en-US" smtClean="0"/>
              <a:t>‹#›</a:t>
            </a:fld>
            <a:endParaRPr lang="en-US"/>
          </a:p>
        </p:txBody>
      </p:sp>
    </p:spTree>
    <p:extLst>
      <p:ext uri="{BB962C8B-B14F-4D97-AF65-F5344CB8AC3E}">
        <p14:creationId xmlns:p14="http://schemas.microsoft.com/office/powerpoint/2010/main" val="41956850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EBD07CB-D7DF-4045-9210-B3EA48EE9D0C}" type="datetime1">
              <a:rPr lang="en-US" smtClean="0"/>
              <a:t>7/23/23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094E25-CE40-4420-8FAB-1B7C418E51B9}" type="slidenum">
              <a:rPr lang="en-US" smtClean="0"/>
              <a:t>‹#›</a:t>
            </a:fld>
            <a:endParaRPr lang="en-US"/>
          </a:p>
        </p:txBody>
      </p:sp>
    </p:spTree>
    <p:extLst>
      <p:ext uri="{BB962C8B-B14F-4D97-AF65-F5344CB8AC3E}">
        <p14:creationId xmlns:p14="http://schemas.microsoft.com/office/powerpoint/2010/main" val="33684884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853072D-CD31-4F56-A79B-C567A480E2CE}" type="datetime1">
              <a:rPr lang="en-US" smtClean="0"/>
              <a:t>7/23/23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094E25-CE40-4420-8FAB-1B7C418E51B9}" type="slidenum">
              <a:rPr lang="en-US" smtClean="0"/>
              <a:t>‹#›</a:t>
            </a:fld>
            <a:endParaRPr lang="en-US"/>
          </a:p>
        </p:txBody>
      </p:sp>
    </p:spTree>
    <p:extLst>
      <p:ext uri="{BB962C8B-B14F-4D97-AF65-F5344CB8AC3E}">
        <p14:creationId xmlns:p14="http://schemas.microsoft.com/office/powerpoint/2010/main" val="22561951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6BF5A6A-FF99-40BA-8A7E-8B83EF864370}" type="datetime1">
              <a:rPr lang="en-US" smtClean="0"/>
              <a:t>7/23/23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094E25-CE40-4420-8FAB-1B7C418E51B9}" type="slidenum">
              <a:rPr lang="en-US" smtClean="0"/>
              <a:t>‹#›</a:t>
            </a:fld>
            <a:endParaRPr lang="en-US"/>
          </a:p>
        </p:txBody>
      </p:sp>
    </p:spTree>
    <p:extLst>
      <p:ext uri="{BB962C8B-B14F-4D97-AF65-F5344CB8AC3E}">
        <p14:creationId xmlns:p14="http://schemas.microsoft.com/office/powerpoint/2010/main" val="5543255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D54A608-878F-423F-BE1D-DD855A7CC896}" type="datetime1">
              <a:rPr lang="en-US" smtClean="0"/>
              <a:t>7/23/23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094E25-CE40-4420-8FAB-1B7C418E51B9}" type="slidenum">
              <a:rPr lang="en-US" smtClean="0"/>
              <a:t>‹#›</a:t>
            </a:fld>
            <a:endParaRPr lang="en-US"/>
          </a:p>
        </p:txBody>
      </p:sp>
    </p:spTree>
    <p:extLst>
      <p:ext uri="{BB962C8B-B14F-4D97-AF65-F5344CB8AC3E}">
        <p14:creationId xmlns:p14="http://schemas.microsoft.com/office/powerpoint/2010/main" val="7501948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2C45115-35D1-49A1-9846-AAFEB8246240}" type="datetime1">
              <a:rPr lang="en-US" smtClean="0"/>
              <a:t>7/23/23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094E25-CE40-4420-8FAB-1B7C418E51B9}" type="slidenum">
              <a:rPr lang="en-US" smtClean="0"/>
              <a:t>‹#›</a:t>
            </a:fld>
            <a:endParaRPr lang="en-US"/>
          </a:p>
        </p:txBody>
      </p:sp>
    </p:spTree>
    <p:extLst>
      <p:ext uri="{BB962C8B-B14F-4D97-AF65-F5344CB8AC3E}">
        <p14:creationId xmlns:p14="http://schemas.microsoft.com/office/powerpoint/2010/main" val="14707462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D266D96-989B-47EF-A49B-CAEF05BD263C}" type="datetime1">
              <a:rPr lang="en-US" smtClean="0"/>
              <a:t>7/23/23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094E25-CE40-4420-8FAB-1B7C418E51B9}" type="slidenum">
              <a:rPr lang="en-US" smtClean="0"/>
              <a:t>‹#›</a:t>
            </a:fld>
            <a:endParaRPr lang="en-US"/>
          </a:p>
        </p:txBody>
      </p:sp>
    </p:spTree>
    <p:extLst>
      <p:ext uri="{BB962C8B-B14F-4D97-AF65-F5344CB8AC3E}">
        <p14:creationId xmlns:p14="http://schemas.microsoft.com/office/powerpoint/2010/main" val="16947295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300F576-3362-465A-AC5C-027843E6B62A}" type="datetime1">
              <a:rPr lang="en-US" smtClean="0"/>
              <a:t>7/23/23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094E25-CE40-4420-8FAB-1B7C418E51B9}" type="slidenum">
              <a:rPr lang="en-US" smtClean="0"/>
              <a:t>‹#›</a:t>
            </a:fld>
            <a:endParaRPr lang="en-US"/>
          </a:p>
        </p:txBody>
      </p:sp>
    </p:spTree>
    <p:extLst>
      <p:ext uri="{BB962C8B-B14F-4D97-AF65-F5344CB8AC3E}">
        <p14:creationId xmlns:p14="http://schemas.microsoft.com/office/powerpoint/2010/main" val="12381941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74426AB7-D619-4515-962A-BC83909EC0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rgbClr val="4F32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DE47DF98-723F-4AAC-ABCF-CACBC438F7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2880" y="256540"/>
            <a:ext cx="8778240" cy="6365239"/>
          </a:xfrm>
          <a:prstGeom prst="rect">
            <a:avLst/>
          </a:prstGeom>
          <a:solidFill>
            <a:srgbClr val="FFFFFF"/>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990600" y="3545080"/>
            <a:ext cx="7475220" cy="1560320"/>
          </a:xfrm>
        </p:spPr>
        <p:txBody>
          <a:bodyPr>
            <a:normAutofit/>
          </a:bodyPr>
          <a:lstStyle/>
          <a:p>
            <a:r>
              <a:rPr lang="en-US" sz="5000" dirty="0">
                <a:solidFill>
                  <a:srgbClr val="4F323C"/>
                </a:solidFill>
                <a:latin typeface="Times New Roman" pitchFamily="18" charset="0"/>
                <a:cs typeface="Times New Roman" pitchFamily="18" charset="0"/>
              </a:rPr>
              <a:t>Batik Industry in Sri Lanka</a:t>
            </a:r>
          </a:p>
        </p:txBody>
      </p:sp>
      <p:sp>
        <p:nvSpPr>
          <p:cNvPr id="4" name="Slide Number Placeholder 3"/>
          <p:cNvSpPr>
            <a:spLocks noGrp="1"/>
          </p:cNvSpPr>
          <p:nvPr>
            <p:ph type="sldNum" sz="quarter" idx="12"/>
          </p:nvPr>
        </p:nvSpPr>
        <p:spPr>
          <a:xfrm>
            <a:off x="6400800" y="6256654"/>
            <a:ext cx="2057400" cy="365125"/>
          </a:xfrm>
        </p:spPr>
        <p:txBody>
          <a:bodyPr>
            <a:normAutofit/>
          </a:bodyPr>
          <a:lstStyle/>
          <a:p>
            <a:pPr>
              <a:spcAft>
                <a:spcPts val="600"/>
              </a:spcAft>
            </a:pPr>
            <a:fld id="{8C094E25-CE40-4420-8FAB-1B7C418E51B9}" type="slidenum">
              <a:rPr lang="en-US" smtClean="0">
                <a:solidFill>
                  <a:schemeClr val="accent1"/>
                </a:solidFill>
              </a:rPr>
              <a:pPr>
                <a:spcAft>
                  <a:spcPts val="600"/>
                </a:spcAft>
              </a:pPr>
              <a:t>1</a:t>
            </a:fld>
            <a:endParaRPr lang="en-US">
              <a:solidFill>
                <a:schemeClr val="accent1"/>
              </a:solidFill>
            </a:endParaRPr>
          </a:p>
        </p:txBody>
      </p:sp>
      <p:pic>
        <p:nvPicPr>
          <p:cNvPr id="7" name="Picture 6"/>
          <p:cNvPicPr>
            <a:picLocks noChangeAspect="1"/>
          </p:cNvPicPr>
          <p:nvPr/>
        </p:nvPicPr>
        <p:blipFill rotWithShape="1">
          <a:blip r:embed="rId3" cstate="print">
            <a:extLst>
              <a:ext uri="{28A0092B-C50C-407E-A947-70E740481C1C}">
                <a14:useLocalDpi xmlns:a14="http://schemas.microsoft.com/office/drawing/2010/main" val="0"/>
              </a:ext>
            </a:extLst>
          </a:blip>
          <a:srcRect b="4416"/>
          <a:stretch/>
        </p:blipFill>
        <p:spPr>
          <a:xfrm>
            <a:off x="2057400" y="358461"/>
            <a:ext cx="6629400" cy="346014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1888978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BE11D37A-7AA3-4967-8594-60AACABF0C81}"/>
              </a:ext>
            </a:extLst>
          </p:cNvPr>
          <p:cNvPicPr>
            <a:picLocks noChangeAspect="1"/>
          </p:cNvPicPr>
          <p:nvPr/>
        </p:nvPicPr>
        <p:blipFill rotWithShape="1">
          <a:blip r:embed="rId2">
            <a:extLst>
              <a:ext uri="{28A0092B-C50C-407E-A947-70E740481C1C}">
                <a14:useLocalDpi xmlns:a14="http://schemas.microsoft.com/office/drawing/2010/main" val="0"/>
              </a:ext>
            </a:extLst>
          </a:blip>
          <a:srcRect l="38560" r="1956"/>
          <a:stretch/>
        </p:blipFill>
        <p:spPr>
          <a:xfrm>
            <a:off x="1" y="228599"/>
            <a:ext cx="5105399" cy="6476995"/>
          </a:xfrm>
          <a:prstGeom prst="rect">
            <a:avLst/>
          </a:prstGeom>
        </p:spPr>
      </p:pic>
      <p:sp>
        <p:nvSpPr>
          <p:cNvPr id="13" name="Rectangle 12">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843764" y="0"/>
            <a:ext cx="5300233"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5257800" y="228599"/>
            <a:ext cx="3657600" cy="1295401"/>
          </a:xfrm>
        </p:spPr>
        <p:txBody>
          <a:bodyPr>
            <a:normAutofit/>
          </a:bodyPr>
          <a:lstStyle/>
          <a:p>
            <a:r>
              <a:rPr lang="en-US" sz="4800" dirty="0">
                <a:latin typeface="Times New Roman" pitchFamily="18" charset="0"/>
                <a:cs typeface="Times New Roman" pitchFamily="18" charset="0"/>
              </a:rPr>
              <a:t>Overview</a:t>
            </a:r>
          </a:p>
        </p:txBody>
      </p:sp>
      <p:sp>
        <p:nvSpPr>
          <p:cNvPr id="3" name="Content Placeholder 2"/>
          <p:cNvSpPr>
            <a:spLocks noGrp="1"/>
          </p:cNvSpPr>
          <p:nvPr>
            <p:ph idx="1"/>
          </p:nvPr>
        </p:nvSpPr>
        <p:spPr>
          <a:xfrm>
            <a:off x="5105399" y="1905000"/>
            <a:ext cx="4038601" cy="4271963"/>
          </a:xfrm>
        </p:spPr>
        <p:txBody>
          <a:bodyPr>
            <a:normAutofit/>
          </a:bodyPr>
          <a:lstStyle/>
          <a:p>
            <a:r>
              <a:rPr lang="en-US" sz="4000" dirty="0">
                <a:latin typeface="Times New Roman" pitchFamily="18" charset="0"/>
                <a:cs typeface="Times New Roman" pitchFamily="18" charset="0"/>
              </a:rPr>
              <a:t>Introduction</a:t>
            </a:r>
          </a:p>
          <a:p>
            <a:pPr lvl="0"/>
            <a:r>
              <a:rPr lang="en-US" sz="4000" dirty="0">
                <a:latin typeface="Times New Roman" pitchFamily="18" charset="0"/>
                <a:cs typeface="Times New Roman" pitchFamily="18" charset="0"/>
              </a:rPr>
              <a:t>Literature Review</a:t>
            </a:r>
          </a:p>
          <a:p>
            <a:r>
              <a:rPr lang="en-US" sz="4000" dirty="0">
                <a:latin typeface="Times New Roman" pitchFamily="18" charset="0"/>
                <a:cs typeface="Times New Roman" pitchFamily="18" charset="0"/>
              </a:rPr>
              <a:t>Methodology</a:t>
            </a:r>
          </a:p>
          <a:p>
            <a:r>
              <a:rPr lang="en-US" sz="4000" dirty="0">
                <a:latin typeface="Times New Roman" pitchFamily="18" charset="0"/>
                <a:cs typeface="Times New Roman" pitchFamily="18" charset="0"/>
              </a:rPr>
              <a:t>References</a:t>
            </a:r>
          </a:p>
          <a:p>
            <a:pPr lvl="0"/>
            <a:endParaRPr lang="en-US" sz="1700" b="1" dirty="0">
              <a:latin typeface="Times New Roman" pitchFamily="18" charset="0"/>
              <a:cs typeface="Times New Roman" pitchFamily="18" charset="0"/>
            </a:endParaRPr>
          </a:p>
          <a:p>
            <a:endParaRPr lang="en-US" sz="1700" dirty="0">
              <a:latin typeface="Times New Roman" pitchFamily="18" charset="0"/>
              <a:cs typeface="Times New Roman" pitchFamily="18" charset="0"/>
            </a:endParaRPr>
          </a:p>
        </p:txBody>
      </p:sp>
      <p:sp>
        <p:nvSpPr>
          <p:cNvPr id="5" name="Slide Number Placeholder 4"/>
          <p:cNvSpPr>
            <a:spLocks noGrp="1"/>
          </p:cNvSpPr>
          <p:nvPr>
            <p:ph type="sldNum" sz="quarter" idx="12"/>
          </p:nvPr>
        </p:nvSpPr>
        <p:spPr>
          <a:xfrm>
            <a:off x="6457950" y="6356350"/>
            <a:ext cx="2057400" cy="365125"/>
          </a:xfrm>
        </p:spPr>
        <p:txBody>
          <a:bodyPr>
            <a:normAutofit/>
          </a:bodyPr>
          <a:lstStyle/>
          <a:p>
            <a:pPr>
              <a:spcAft>
                <a:spcPts val="600"/>
              </a:spcAft>
            </a:pPr>
            <a:fld id="{8C094E25-CE40-4420-8FAB-1B7C418E51B9}" type="slidenum">
              <a:rPr lang="en-US" smtClean="0"/>
              <a:pPr>
                <a:spcAft>
                  <a:spcPts val="600"/>
                </a:spcAft>
              </a:pPr>
              <a:t>2</a:t>
            </a:fld>
            <a:endParaRPr lang="en-US"/>
          </a:p>
        </p:txBody>
      </p:sp>
    </p:spTree>
    <p:extLst>
      <p:ext uri="{BB962C8B-B14F-4D97-AF65-F5344CB8AC3E}">
        <p14:creationId xmlns:p14="http://schemas.microsoft.com/office/powerpoint/2010/main" val="7577785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0">
            <a:extLst>
              <a:ext uri="{FF2B5EF4-FFF2-40B4-BE49-F238E27FC236}">
                <a16:creationId xmlns:a16="http://schemas.microsoft.com/office/drawing/2014/main" id="{9427AF5F-9A0E-42B7-A252-FD64C9885F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27506" y="76201"/>
            <a:ext cx="7886700" cy="1143000"/>
          </a:xfrm>
        </p:spPr>
        <p:txBody>
          <a:bodyPr>
            <a:noAutofit/>
          </a:bodyPr>
          <a:lstStyle/>
          <a:p>
            <a:r>
              <a:rPr lang="en-US" sz="3600" b="1" dirty="0">
                <a:latin typeface="Times New Roman" pitchFamily="18" charset="0"/>
                <a:ea typeface="Adobe Gothic Std B" pitchFamily="34" charset="-128"/>
                <a:cs typeface="Times New Roman" pitchFamily="18" charset="0"/>
              </a:rPr>
              <a:t>Introduction</a:t>
            </a:r>
            <a:br>
              <a:rPr lang="en-US" sz="3600" b="1" dirty="0">
                <a:latin typeface="Times New Roman" pitchFamily="18" charset="0"/>
                <a:ea typeface="Adobe Gothic Std B" pitchFamily="34" charset="-128"/>
                <a:cs typeface="Times New Roman" pitchFamily="18" charset="0"/>
              </a:rPr>
            </a:br>
            <a:endParaRPr lang="en-US" sz="3600" b="1" dirty="0">
              <a:latin typeface="Times New Roman" pitchFamily="18" charset="0"/>
              <a:ea typeface="Adobe Gothic Std B" pitchFamily="34" charset="-128"/>
              <a:cs typeface="Times New Roman" pitchFamily="18" charset="0"/>
            </a:endParaRPr>
          </a:p>
        </p:txBody>
      </p:sp>
      <p:sp>
        <p:nvSpPr>
          <p:cNvPr id="3" name="Content Placeholder 2"/>
          <p:cNvSpPr>
            <a:spLocks noGrp="1"/>
          </p:cNvSpPr>
          <p:nvPr>
            <p:ph idx="1"/>
          </p:nvPr>
        </p:nvSpPr>
        <p:spPr>
          <a:xfrm>
            <a:off x="381000" y="1143000"/>
            <a:ext cx="5104194" cy="4895292"/>
          </a:xfrm>
        </p:spPr>
        <p:txBody>
          <a:bodyPr>
            <a:noAutofit/>
          </a:bodyPr>
          <a:lstStyle/>
          <a:p>
            <a:pPr marL="0" indent="0" algn="just">
              <a:lnSpc>
                <a:spcPct val="90000"/>
              </a:lnSpc>
              <a:buNone/>
            </a:pPr>
            <a:r>
              <a:rPr lang="en-US" sz="2600" dirty="0">
                <a:latin typeface="Times New Roman" pitchFamily="18" charset="0"/>
                <a:cs typeface="Times New Roman" pitchFamily="18" charset="0"/>
              </a:rPr>
              <a:t>Batik is a Javanese word. It is an art and methodology for creating design. It is usually done on cloth by applying wax on materials. This was introduced by the Dutch. Batik industry in Sri Lanka has to face a lot of challenges and lack of raw materials is one of the problems. Accordingly, studying the background of the Batik Industry, identifying the research problems, can be mentioned as key objectives of the study. Next, the literature review and the methodology will be presented.</a:t>
            </a:r>
          </a:p>
          <a:p>
            <a:pPr marL="0" indent="0" algn="just">
              <a:lnSpc>
                <a:spcPct val="90000"/>
              </a:lnSpc>
              <a:buNone/>
            </a:pPr>
            <a:endParaRPr lang="en-US" sz="2600" dirty="0">
              <a:latin typeface="Times New Roman" pitchFamily="18" charset="0"/>
              <a:cs typeface="Times New Roman" pitchFamily="18" charset="0"/>
            </a:endParaRPr>
          </a:p>
        </p:txBody>
      </p:sp>
      <p:pic>
        <p:nvPicPr>
          <p:cNvPr id="6" name="Picture 5">
            <a:extLst>
              <a:ext uri="{FF2B5EF4-FFF2-40B4-BE49-F238E27FC236}">
                <a16:creationId xmlns:a16="http://schemas.microsoft.com/office/drawing/2014/main" id="{F2E05425-6525-407F-B0EE-6FF53B6ECE41}"/>
              </a:ext>
            </a:extLst>
          </p:cNvPr>
          <p:cNvPicPr>
            <a:picLocks noChangeAspect="1"/>
          </p:cNvPicPr>
          <p:nvPr/>
        </p:nvPicPr>
        <p:blipFill rotWithShape="1">
          <a:blip r:embed="rId2">
            <a:extLst>
              <a:ext uri="{28A0092B-C50C-407E-A947-70E740481C1C}">
                <a14:useLocalDpi xmlns:a14="http://schemas.microsoft.com/office/drawing/2010/main" val="0"/>
              </a:ext>
            </a:extLst>
          </a:blip>
          <a:srcRect l="23137" r="3970" b="-2"/>
          <a:stretch/>
        </p:blipFill>
        <p:spPr>
          <a:xfrm>
            <a:off x="5867400" y="1904282"/>
            <a:ext cx="3124200" cy="3201118"/>
          </a:xfrm>
          <a:prstGeom prst="rect">
            <a:avLst/>
          </a:prstGeom>
        </p:spPr>
      </p:pic>
      <p:sp>
        <p:nvSpPr>
          <p:cNvPr id="4" name="Slide Number Placeholder 3"/>
          <p:cNvSpPr>
            <a:spLocks noGrp="1"/>
          </p:cNvSpPr>
          <p:nvPr>
            <p:ph type="sldNum" sz="quarter" idx="12"/>
          </p:nvPr>
        </p:nvSpPr>
        <p:spPr>
          <a:xfrm>
            <a:off x="6457950" y="6356350"/>
            <a:ext cx="2057400" cy="365125"/>
          </a:xfrm>
        </p:spPr>
        <p:txBody>
          <a:bodyPr>
            <a:normAutofit/>
          </a:bodyPr>
          <a:lstStyle/>
          <a:p>
            <a:pPr>
              <a:spcAft>
                <a:spcPts val="600"/>
              </a:spcAft>
            </a:pPr>
            <a:fld id="{8C094E25-CE40-4420-8FAB-1B7C418E51B9}" type="slidenum">
              <a:rPr lang="en-US" smtClean="0"/>
              <a:pPr>
                <a:spcAft>
                  <a:spcPts val="600"/>
                </a:spcAft>
              </a:pPr>
              <a:t>3</a:t>
            </a:fld>
            <a:endParaRPr lang="en-US"/>
          </a:p>
        </p:txBody>
      </p:sp>
    </p:spTree>
    <p:extLst>
      <p:ext uri="{BB962C8B-B14F-4D97-AF65-F5344CB8AC3E}">
        <p14:creationId xmlns:p14="http://schemas.microsoft.com/office/powerpoint/2010/main" val="4410398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9427AF5F-9A0E-42B7-A252-FD64C9885F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28650" y="365125"/>
            <a:ext cx="7886700" cy="1158875"/>
          </a:xfrm>
        </p:spPr>
        <p:txBody>
          <a:bodyPr>
            <a:noAutofit/>
          </a:bodyPr>
          <a:lstStyle/>
          <a:p>
            <a:pPr lvl="0"/>
            <a:r>
              <a:rPr lang="en-US" sz="3600" b="1" dirty="0">
                <a:latin typeface="Times New Roman" pitchFamily="18" charset="0"/>
                <a:cs typeface="Times New Roman" pitchFamily="18" charset="0"/>
              </a:rPr>
              <a:t>Literature Review</a:t>
            </a:r>
            <a:br>
              <a:rPr lang="en-US" sz="3600" b="1" dirty="0">
                <a:latin typeface="Times New Roman" pitchFamily="18" charset="0"/>
                <a:cs typeface="Times New Roman" pitchFamily="18" charset="0"/>
              </a:rPr>
            </a:br>
            <a:endParaRPr lang="en-US" sz="3600" dirty="0">
              <a:latin typeface="Times New Roman" pitchFamily="18" charset="0"/>
              <a:cs typeface="Times New Roman" pitchFamily="18" charset="0"/>
            </a:endParaRPr>
          </a:p>
        </p:txBody>
      </p:sp>
      <p:sp>
        <p:nvSpPr>
          <p:cNvPr id="3" name="Content Placeholder 2"/>
          <p:cNvSpPr>
            <a:spLocks noGrp="1"/>
          </p:cNvSpPr>
          <p:nvPr>
            <p:ph idx="1"/>
          </p:nvPr>
        </p:nvSpPr>
        <p:spPr>
          <a:xfrm>
            <a:off x="228600" y="1825625"/>
            <a:ext cx="4342256" cy="4303464"/>
          </a:xfrm>
        </p:spPr>
        <p:txBody>
          <a:bodyPr>
            <a:normAutofit lnSpcReduction="10000"/>
          </a:bodyPr>
          <a:lstStyle/>
          <a:p>
            <a:pPr lvl="0"/>
            <a:r>
              <a:rPr lang="en-US" sz="2600" dirty="0">
                <a:latin typeface="Times New Roman" pitchFamily="18" charset="0"/>
                <a:cs typeface="Times New Roman" pitchFamily="18" charset="0"/>
              </a:rPr>
              <a:t>Web site –Potential of upgrading Sri Lanka Batik Industry </a:t>
            </a:r>
            <a:r>
              <a:rPr lang="en-US" sz="2600" dirty="0" err="1">
                <a:latin typeface="Times New Roman" pitchFamily="18" charset="0"/>
                <a:cs typeface="Times New Roman" pitchFamily="18" charset="0"/>
              </a:rPr>
              <a:t>Ruwanpathirana</a:t>
            </a:r>
            <a:r>
              <a:rPr lang="en-US" sz="2600" dirty="0">
                <a:latin typeface="Times New Roman" pitchFamily="18" charset="0"/>
                <a:cs typeface="Times New Roman" pitchFamily="18" charset="0"/>
              </a:rPr>
              <a:t>, US (UOM)</a:t>
            </a:r>
          </a:p>
          <a:p>
            <a:pPr lvl="0"/>
            <a:r>
              <a:rPr lang="en-US" sz="2600" dirty="0">
                <a:latin typeface="Times New Roman" pitchFamily="18" charset="0"/>
                <a:cs typeface="Times New Roman" pitchFamily="18" charset="0"/>
              </a:rPr>
              <a:t>Web site – “Sri Lanka Batik Industry – heading for vibrant future by Sri Lanka export development Board (2015.08.21)</a:t>
            </a:r>
          </a:p>
          <a:p>
            <a:pPr lvl="0"/>
            <a:r>
              <a:rPr lang="en-US" sz="2600" dirty="0">
                <a:latin typeface="Times New Roman" pitchFamily="18" charset="0"/>
                <a:cs typeface="Times New Roman" pitchFamily="18" charset="0"/>
              </a:rPr>
              <a:t>Wikipedia – Batik Industry in Sri Lanka</a:t>
            </a:r>
          </a:p>
          <a:p>
            <a:endParaRPr lang="en-US" sz="2400" dirty="0"/>
          </a:p>
        </p:txBody>
      </p:sp>
      <p:pic>
        <p:nvPicPr>
          <p:cNvPr id="8" name="Picture 7">
            <a:extLst>
              <a:ext uri="{FF2B5EF4-FFF2-40B4-BE49-F238E27FC236}">
                <a16:creationId xmlns:a16="http://schemas.microsoft.com/office/drawing/2014/main" id="{87CD1781-1FF9-4355-B3CF-5FCB32E4E3C6}"/>
              </a:ext>
            </a:extLst>
          </p:cNvPr>
          <p:cNvPicPr>
            <a:picLocks noChangeAspect="1"/>
          </p:cNvPicPr>
          <p:nvPr/>
        </p:nvPicPr>
        <p:blipFill rotWithShape="1">
          <a:blip r:embed="rId2">
            <a:extLst>
              <a:ext uri="{28A0092B-C50C-407E-A947-70E740481C1C}">
                <a14:useLocalDpi xmlns:a14="http://schemas.microsoft.com/office/drawing/2010/main" val="0"/>
              </a:ext>
            </a:extLst>
          </a:blip>
          <a:srcRect l="12336" r="13454" b="2"/>
          <a:stretch/>
        </p:blipFill>
        <p:spPr>
          <a:xfrm>
            <a:off x="4654322" y="1904282"/>
            <a:ext cx="4174143" cy="3810718"/>
          </a:xfrm>
          <a:prstGeom prst="rect">
            <a:avLst/>
          </a:prstGeom>
        </p:spPr>
      </p:pic>
      <p:sp>
        <p:nvSpPr>
          <p:cNvPr id="4" name="Slide Number Placeholder 3"/>
          <p:cNvSpPr>
            <a:spLocks noGrp="1"/>
          </p:cNvSpPr>
          <p:nvPr>
            <p:ph type="sldNum" sz="quarter" idx="12"/>
          </p:nvPr>
        </p:nvSpPr>
        <p:spPr>
          <a:xfrm>
            <a:off x="6457950" y="6356350"/>
            <a:ext cx="2057400" cy="365125"/>
          </a:xfrm>
        </p:spPr>
        <p:txBody>
          <a:bodyPr>
            <a:normAutofit/>
          </a:bodyPr>
          <a:lstStyle/>
          <a:p>
            <a:pPr>
              <a:spcAft>
                <a:spcPts val="600"/>
              </a:spcAft>
            </a:pPr>
            <a:fld id="{8C094E25-CE40-4420-8FAB-1B7C418E51B9}" type="slidenum">
              <a:rPr lang="en-US" smtClean="0"/>
              <a:pPr>
                <a:spcAft>
                  <a:spcPts val="600"/>
                </a:spcAft>
              </a:pPr>
              <a:t>4</a:t>
            </a:fld>
            <a:endParaRPr lang="en-US"/>
          </a:p>
        </p:txBody>
      </p:sp>
    </p:spTree>
    <p:extLst>
      <p:ext uri="{BB962C8B-B14F-4D97-AF65-F5344CB8AC3E}">
        <p14:creationId xmlns:p14="http://schemas.microsoft.com/office/powerpoint/2010/main" val="1333702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80060" y="325369"/>
            <a:ext cx="3276451" cy="1956841"/>
          </a:xfrm>
        </p:spPr>
        <p:txBody>
          <a:bodyPr anchor="b">
            <a:normAutofit/>
          </a:bodyPr>
          <a:lstStyle/>
          <a:p>
            <a:pPr lvl="0"/>
            <a:r>
              <a:rPr lang="en-US" sz="3600" b="1" dirty="0">
                <a:latin typeface="Times New Roman" pitchFamily="18" charset="0"/>
                <a:cs typeface="Times New Roman" pitchFamily="18" charset="0"/>
              </a:rPr>
              <a:t>Methodology</a:t>
            </a:r>
            <a:br>
              <a:rPr lang="en-US" sz="3600" b="1" dirty="0">
                <a:latin typeface="Times New Roman" pitchFamily="18" charset="0"/>
                <a:cs typeface="Times New Roman" pitchFamily="18" charset="0"/>
              </a:rPr>
            </a:br>
            <a:endParaRPr lang="en-US" sz="3600" dirty="0">
              <a:latin typeface="Times New Roman" pitchFamily="18" charset="0"/>
              <a:cs typeface="Times New Roman" pitchFamily="18" charset="0"/>
            </a:endParaRPr>
          </a:p>
        </p:txBody>
      </p:sp>
      <p:sp>
        <p:nvSpPr>
          <p:cNvPr id="20"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0060" y="2586994"/>
            <a:ext cx="260604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custGeom>
                    <a:avLst/>
                    <a:gdLst>
                      <a:gd name="connsiteX0" fmla="*/ 0 w 2606040"/>
                      <a:gd name="connsiteY0" fmla="*/ 0 h 18288"/>
                      <a:gd name="connsiteX1" fmla="*/ 625450 w 2606040"/>
                      <a:gd name="connsiteY1" fmla="*/ 0 h 18288"/>
                      <a:gd name="connsiteX2" fmla="*/ 1224839 w 2606040"/>
                      <a:gd name="connsiteY2" fmla="*/ 0 h 18288"/>
                      <a:gd name="connsiteX3" fmla="*/ 1824228 w 2606040"/>
                      <a:gd name="connsiteY3" fmla="*/ 0 h 18288"/>
                      <a:gd name="connsiteX4" fmla="*/ 2606040 w 2606040"/>
                      <a:gd name="connsiteY4" fmla="*/ 0 h 18288"/>
                      <a:gd name="connsiteX5" fmla="*/ 2606040 w 2606040"/>
                      <a:gd name="connsiteY5" fmla="*/ 18288 h 18288"/>
                      <a:gd name="connsiteX6" fmla="*/ 1902409 w 2606040"/>
                      <a:gd name="connsiteY6" fmla="*/ 18288 h 18288"/>
                      <a:gd name="connsiteX7" fmla="*/ 1276960 w 2606040"/>
                      <a:gd name="connsiteY7" fmla="*/ 18288 h 18288"/>
                      <a:gd name="connsiteX8" fmla="*/ 677570 w 2606040"/>
                      <a:gd name="connsiteY8" fmla="*/ 18288 h 18288"/>
                      <a:gd name="connsiteX9" fmla="*/ 0 w 2606040"/>
                      <a:gd name="connsiteY9" fmla="*/ 18288 h 18288"/>
                      <a:gd name="connsiteX10" fmla="*/ 0 w 2606040"/>
                      <a:gd name="connsiteY10"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606040" h="18288" fill="none" extrusionOk="0">
                        <a:moveTo>
                          <a:pt x="0" y="0"/>
                        </a:moveTo>
                        <a:cubicBezTo>
                          <a:pt x="266776" y="-600"/>
                          <a:pt x="322756" y="3201"/>
                          <a:pt x="625450" y="0"/>
                        </a:cubicBezTo>
                        <a:cubicBezTo>
                          <a:pt x="928144" y="-3201"/>
                          <a:pt x="968141" y="9269"/>
                          <a:pt x="1224839" y="0"/>
                        </a:cubicBezTo>
                        <a:cubicBezTo>
                          <a:pt x="1481537" y="-9269"/>
                          <a:pt x="1569059" y="21947"/>
                          <a:pt x="1824228" y="0"/>
                        </a:cubicBezTo>
                        <a:cubicBezTo>
                          <a:pt x="2079397" y="-21947"/>
                          <a:pt x="2326053" y="-10194"/>
                          <a:pt x="2606040" y="0"/>
                        </a:cubicBezTo>
                        <a:cubicBezTo>
                          <a:pt x="2605462" y="4771"/>
                          <a:pt x="2606793" y="12323"/>
                          <a:pt x="2606040" y="18288"/>
                        </a:cubicBezTo>
                        <a:cubicBezTo>
                          <a:pt x="2256758" y="31410"/>
                          <a:pt x="2173673" y="-12878"/>
                          <a:pt x="1902409" y="18288"/>
                        </a:cubicBezTo>
                        <a:cubicBezTo>
                          <a:pt x="1631145" y="49454"/>
                          <a:pt x="1461378" y="5466"/>
                          <a:pt x="1276960" y="18288"/>
                        </a:cubicBezTo>
                        <a:cubicBezTo>
                          <a:pt x="1092542" y="31110"/>
                          <a:pt x="890442" y="13213"/>
                          <a:pt x="677570" y="18288"/>
                        </a:cubicBezTo>
                        <a:cubicBezTo>
                          <a:pt x="464698" y="23364"/>
                          <a:pt x="187648" y="35837"/>
                          <a:pt x="0" y="18288"/>
                        </a:cubicBezTo>
                        <a:cubicBezTo>
                          <a:pt x="841" y="12879"/>
                          <a:pt x="-726" y="3977"/>
                          <a:pt x="0" y="0"/>
                        </a:cubicBezTo>
                        <a:close/>
                      </a:path>
                      <a:path w="2606040" h="18288" stroke="0" extrusionOk="0">
                        <a:moveTo>
                          <a:pt x="0" y="0"/>
                        </a:moveTo>
                        <a:cubicBezTo>
                          <a:pt x="197231" y="3803"/>
                          <a:pt x="358914" y="-9291"/>
                          <a:pt x="599389" y="0"/>
                        </a:cubicBezTo>
                        <a:cubicBezTo>
                          <a:pt x="839864" y="9291"/>
                          <a:pt x="979371" y="8509"/>
                          <a:pt x="1303020" y="0"/>
                        </a:cubicBezTo>
                        <a:cubicBezTo>
                          <a:pt x="1626669" y="-8509"/>
                          <a:pt x="1726300" y="7440"/>
                          <a:pt x="1876349" y="0"/>
                        </a:cubicBezTo>
                        <a:cubicBezTo>
                          <a:pt x="2026398" y="-7440"/>
                          <a:pt x="2430712" y="17957"/>
                          <a:pt x="2606040" y="0"/>
                        </a:cubicBezTo>
                        <a:cubicBezTo>
                          <a:pt x="2605426" y="8857"/>
                          <a:pt x="2606544" y="13619"/>
                          <a:pt x="2606040" y="18288"/>
                        </a:cubicBezTo>
                        <a:cubicBezTo>
                          <a:pt x="2393024" y="2241"/>
                          <a:pt x="2191161" y="39259"/>
                          <a:pt x="1980590" y="18288"/>
                        </a:cubicBezTo>
                        <a:cubicBezTo>
                          <a:pt x="1770019" y="-2683"/>
                          <a:pt x="1476440" y="36114"/>
                          <a:pt x="1276960" y="18288"/>
                        </a:cubicBezTo>
                        <a:cubicBezTo>
                          <a:pt x="1077480" y="463"/>
                          <a:pt x="880988" y="42125"/>
                          <a:pt x="651510" y="18288"/>
                        </a:cubicBezTo>
                        <a:cubicBezTo>
                          <a:pt x="422032" y="-5549"/>
                          <a:pt x="130744" y="-1947"/>
                          <a:pt x="0" y="18288"/>
                        </a:cubicBezTo>
                        <a:cubicBezTo>
                          <a:pt x="-487" y="10816"/>
                          <a:pt x="-839" y="6058"/>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228600" y="2819400"/>
            <a:ext cx="5943600" cy="3320668"/>
          </a:xfrm>
        </p:spPr>
        <p:txBody>
          <a:bodyPr>
            <a:normAutofit/>
          </a:bodyPr>
          <a:lstStyle/>
          <a:p>
            <a:pPr lvl="0"/>
            <a:r>
              <a:rPr lang="en-US" sz="2800" dirty="0">
                <a:latin typeface="Times New Roman" pitchFamily="18" charset="0"/>
                <a:cs typeface="Times New Roman" pitchFamily="18" charset="0"/>
              </a:rPr>
              <a:t>Interviews - Batik Manufactures</a:t>
            </a:r>
          </a:p>
          <a:p>
            <a:pPr lvl="0"/>
            <a:r>
              <a:rPr lang="en-US" sz="2800" dirty="0">
                <a:latin typeface="Times New Roman" pitchFamily="18" charset="0"/>
                <a:cs typeface="Times New Roman" pitchFamily="18" charset="0"/>
              </a:rPr>
              <a:t>Observation</a:t>
            </a:r>
          </a:p>
          <a:p>
            <a:pPr marL="0" indent="0">
              <a:buNone/>
            </a:pPr>
            <a:endParaRPr lang="en-US" sz="2800" dirty="0">
              <a:latin typeface="Times New Roman" pitchFamily="18" charset="0"/>
              <a:cs typeface="Times New Roman" pitchFamily="18" charset="0"/>
            </a:endParaRPr>
          </a:p>
        </p:txBody>
      </p:sp>
      <p:pic>
        <p:nvPicPr>
          <p:cNvPr id="6" name="Picture 5">
            <a:extLst>
              <a:ext uri="{FF2B5EF4-FFF2-40B4-BE49-F238E27FC236}">
                <a16:creationId xmlns:a16="http://schemas.microsoft.com/office/drawing/2014/main" id="{14793D27-EF65-42CE-9E6B-BFB8DE3E9608}"/>
              </a:ext>
            </a:extLst>
          </p:cNvPr>
          <p:cNvPicPr>
            <a:picLocks noChangeAspect="1"/>
          </p:cNvPicPr>
          <p:nvPr/>
        </p:nvPicPr>
        <p:blipFill rotWithShape="1">
          <a:blip r:embed="rId2">
            <a:extLst>
              <a:ext uri="{28A0092B-C50C-407E-A947-70E740481C1C}">
                <a14:useLocalDpi xmlns:a14="http://schemas.microsoft.com/office/drawing/2010/main" val="0"/>
              </a:ext>
            </a:extLst>
          </a:blip>
          <a:srcRect l="28840" r="21321" b="-1"/>
          <a:stretch/>
        </p:blipFill>
        <p:spPr>
          <a:xfrm>
            <a:off x="5867400" y="228600"/>
            <a:ext cx="3124200" cy="601980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
        <p:nvSpPr>
          <p:cNvPr id="4" name="Slide Number Placeholder 3"/>
          <p:cNvSpPr>
            <a:spLocks noGrp="1"/>
          </p:cNvSpPr>
          <p:nvPr>
            <p:ph type="sldNum" sz="quarter" idx="12"/>
          </p:nvPr>
        </p:nvSpPr>
        <p:spPr>
          <a:xfrm>
            <a:off x="7829550" y="6356350"/>
            <a:ext cx="685800" cy="365125"/>
          </a:xfrm>
        </p:spPr>
        <p:txBody>
          <a:bodyPr>
            <a:normAutofit/>
          </a:bodyPr>
          <a:lstStyle/>
          <a:p>
            <a:pPr>
              <a:spcAft>
                <a:spcPts val="600"/>
              </a:spcAft>
            </a:pPr>
            <a:fld id="{8C094E25-CE40-4420-8FAB-1B7C418E51B9}" type="slidenum">
              <a:rPr lang="en-US">
                <a:solidFill>
                  <a:srgbClr val="FFFFFF"/>
                </a:solidFill>
              </a:rPr>
              <a:pPr>
                <a:spcAft>
                  <a:spcPts val="600"/>
                </a:spcAft>
              </a:pPr>
              <a:t>5</a:t>
            </a:fld>
            <a:endParaRPr lang="en-US">
              <a:solidFill>
                <a:srgbClr val="FFFFFF"/>
              </a:solidFill>
            </a:endParaRPr>
          </a:p>
        </p:txBody>
      </p:sp>
    </p:spTree>
    <p:extLst>
      <p:ext uri="{BB962C8B-B14F-4D97-AF65-F5344CB8AC3E}">
        <p14:creationId xmlns:p14="http://schemas.microsoft.com/office/powerpoint/2010/main" val="18896760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91490" y="365125"/>
            <a:ext cx="3840085" cy="1692794"/>
          </a:xfrm>
        </p:spPr>
        <p:txBody>
          <a:bodyPr>
            <a:normAutofit/>
          </a:bodyPr>
          <a:lstStyle/>
          <a:p>
            <a:pPr lvl="0"/>
            <a:r>
              <a:rPr lang="en-US" sz="3600" b="1" dirty="0">
                <a:latin typeface="Times New Roman" pitchFamily="18" charset="0"/>
                <a:cs typeface="Times New Roman" pitchFamily="18" charset="0"/>
              </a:rPr>
              <a:t>References</a:t>
            </a:r>
            <a:br>
              <a:rPr lang="en-US" sz="3600" b="1" dirty="0">
                <a:latin typeface="Times New Roman" pitchFamily="18" charset="0"/>
                <a:cs typeface="Times New Roman" pitchFamily="18" charset="0"/>
              </a:rPr>
            </a:br>
            <a:endParaRPr lang="en-US" sz="3600" dirty="0">
              <a:latin typeface="Times New Roman" pitchFamily="18" charset="0"/>
              <a:cs typeface="Times New Roman" pitchFamily="18" charset="0"/>
            </a:endParaRPr>
          </a:p>
        </p:txBody>
      </p:sp>
      <p:cxnSp>
        <p:nvCxnSpPr>
          <p:cNvPr id="11" name="Straight Arrow Connector 10">
            <a:extLst>
              <a:ext uri="{FF2B5EF4-FFF2-40B4-BE49-F238E27FC236}">
                <a16:creationId xmlns:a16="http://schemas.microsoft.com/office/drawing/2014/main" id="{E4A809D5-3600-46D4-A466-67F2349A54F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1490" y="2316480"/>
            <a:ext cx="3429000" cy="0"/>
          </a:xfrm>
          <a:prstGeom prst="straightConnector1">
            <a:avLst/>
          </a:prstGeom>
          <a:ln w="19050" cap="sq">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152400" y="2575034"/>
            <a:ext cx="4419600" cy="3462228"/>
          </a:xfrm>
        </p:spPr>
        <p:txBody>
          <a:bodyPr>
            <a:normAutofit fontScale="85000" lnSpcReduction="20000"/>
          </a:bodyPr>
          <a:lstStyle/>
          <a:p>
            <a:r>
              <a:rPr lang="en-US" sz="2800" dirty="0" err="1">
                <a:latin typeface="Times New Roman" pitchFamily="18" charset="0"/>
                <a:cs typeface="Times New Roman" pitchFamily="18" charset="0"/>
              </a:rPr>
              <a:t>Ruwanpathirana</a:t>
            </a:r>
            <a:r>
              <a:rPr lang="en-US" sz="2800" dirty="0">
                <a:latin typeface="Times New Roman" pitchFamily="18" charset="0"/>
                <a:cs typeface="Times New Roman" pitchFamily="18" charset="0"/>
              </a:rPr>
              <a:t> (retrieved on 25</a:t>
            </a:r>
            <a:r>
              <a:rPr lang="en-US" sz="2800" baseline="30000" dirty="0">
                <a:latin typeface="Times New Roman" pitchFamily="18" charset="0"/>
                <a:cs typeface="Times New Roman" pitchFamily="18" charset="0"/>
              </a:rPr>
              <a:t>th</a:t>
            </a:r>
            <a:r>
              <a:rPr lang="en-US" sz="2800" dirty="0">
                <a:latin typeface="Times New Roman" pitchFamily="18" charset="0"/>
                <a:cs typeface="Times New Roman" pitchFamily="18" charset="0"/>
              </a:rPr>
              <a:t> September) “Potential of upgrading Sri Lanka Batik Industry”, Digital Library of University of </a:t>
            </a:r>
            <a:r>
              <a:rPr lang="en-US" sz="2800" dirty="0" err="1">
                <a:latin typeface="Times New Roman" pitchFamily="18" charset="0"/>
                <a:cs typeface="Times New Roman" pitchFamily="18" charset="0"/>
              </a:rPr>
              <a:t>Moratuwa</a:t>
            </a:r>
            <a:r>
              <a:rPr lang="en-US" sz="2800" dirty="0">
                <a:latin typeface="Times New Roman" pitchFamily="18" charset="0"/>
                <a:cs typeface="Times New Roman" pitchFamily="18" charset="0"/>
              </a:rPr>
              <a:t>.</a:t>
            </a:r>
          </a:p>
          <a:p>
            <a:endParaRPr lang="en-US" sz="2800" dirty="0">
              <a:latin typeface="Times New Roman" pitchFamily="18" charset="0"/>
              <a:cs typeface="Times New Roman" pitchFamily="18" charset="0"/>
            </a:endParaRPr>
          </a:p>
          <a:p>
            <a:r>
              <a:rPr lang="en-US" sz="2800" dirty="0">
                <a:latin typeface="Times New Roman" pitchFamily="18" charset="0"/>
                <a:cs typeface="Times New Roman" pitchFamily="18" charset="0"/>
              </a:rPr>
              <a:t>2015.08.21 “Sri Lanka Batik Industry - Heading for a Vibrant Future”, Sri Lanka Export Development Board</a:t>
            </a:r>
          </a:p>
          <a:p>
            <a:pPr marL="0" indent="0">
              <a:buNone/>
            </a:pPr>
            <a:endParaRPr lang="en-US" sz="20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a:xfrm>
            <a:off x="5206365" y="6356350"/>
            <a:ext cx="874395" cy="365125"/>
          </a:xfrm>
        </p:spPr>
        <p:txBody>
          <a:bodyPr>
            <a:normAutofit/>
          </a:bodyPr>
          <a:lstStyle/>
          <a:p>
            <a:pPr>
              <a:spcAft>
                <a:spcPts val="600"/>
              </a:spcAft>
            </a:pPr>
            <a:fld id="{8C094E25-CE40-4420-8FAB-1B7C418E51B9}" type="slidenum">
              <a:rPr lang="en-US" smtClean="0"/>
              <a:pPr>
                <a:spcAft>
                  <a:spcPts val="600"/>
                </a:spcAft>
              </a:pPr>
              <a:t>6</a:t>
            </a:fld>
            <a:endParaRPr lang="en-US"/>
          </a:p>
        </p:txBody>
      </p:sp>
      <p:pic>
        <p:nvPicPr>
          <p:cNvPr id="6" name="Picture 5">
            <a:extLst>
              <a:ext uri="{FF2B5EF4-FFF2-40B4-BE49-F238E27FC236}">
                <a16:creationId xmlns:a16="http://schemas.microsoft.com/office/drawing/2014/main" id="{4D8D0F87-A193-4415-A8E1-1B49262626BB}"/>
              </a:ext>
            </a:extLst>
          </p:cNvPr>
          <p:cNvPicPr>
            <a:picLocks noChangeAspect="1"/>
          </p:cNvPicPr>
          <p:nvPr/>
        </p:nvPicPr>
        <p:blipFill rotWithShape="1">
          <a:blip r:embed="rId2">
            <a:extLst>
              <a:ext uri="{28A0092B-C50C-407E-A947-70E740481C1C}">
                <a14:useLocalDpi xmlns:a14="http://schemas.microsoft.com/office/drawing/2010/main" val="0"/>
              </a:ext>
            </a:extLst>
          </a:blip>
          <a:srcRect l="4496" r="14989"/>
          <a:stretch/>
        </p:blipFill>
        <p:spPr>
          <a:xfrm>
            <a:off x="4409136" y="10"/>
            <a:ext cx="4734863" cy="6857987"/>
          </a:xfrm>
          <a:custGeom>
            <a:avLst/>
            <a:gdLst/>
            <a:ahLst/>
            <a:cxnLst/>
            <a:rect l="l" t="t" r="r" b="b"/>
            <a:pathLst>
              <a:path w="6313150" h="6857997">
                <a:moveTo>
                  <a:pt x="65565" y="0"/>
                </a:moveTo>
                <a:lnTo>
                  <a:pt x="6313150" y="0"/>
                </a:lnTo>
                <a:lnTo>
                  <a:pt x="6313150" y="6857997"/>
                </a:lnTo>
                <a:lnTo>
                  <a:pt x="3293946" y="6857997"/>
                </a:lnTo>
                <a:lnTo>
                  <a:pt x="3235857" y="6823061"/>
                </a:lnTo>
                <a:cubicBezTo>
                  <a:pt x="1291240" y="5592803"/>
                  <a:pt x="0" y="3423096"/>
                  <a:pt x="0" y="951803"/>
                </a:cubicBezTo>
                <a:cubicBezTo>
                  <a:pt x="0" y="727140"/>
                  <a:pt x="10673" y="504970"/>
                  <a:pt x="31536" y="285771"/>
                </a:cubicBezTo>
                <a:close/>
              </a:path>
            </a:pathLst>
          </a:custGeom>
        </p:spPr>
      </p:pic>
    </p:spTree>
    <p:extLst>
      <p:ext uri="{BB962C8B-B14F-4D97-AF65-F5344CB8AC3E}">
        <p14:creationId xmlns:p14="http://schemas.microsoft.com/office/powerpoint/2010/main" val="27426282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Box 2"/>
          <p:cNvSpPr txBox="1"/>
          <p:nvPr/>
        </p:nvSpPr>
        <p:spPr>
          <a:xfrm>
            <a:off x="3724073" y="2438400"/>
            <a:ext cx="4939867" cy="3785419"/>
          </a:xfrm>
          <a:prstGeom prst="rect">
            <a:avLst/>
          </a:prstGeom>
        </p:spPr>
        <p:txBody>
          <a:bodyPr vert="horz" lIns="91440" tIns="45720" rIns="91440" bIns="45720" rtlCol="0">
            <a:normAutofit/>
          </a:bodyPr>
          <a:lstStyle/>
          <a:p>
            <a:pPr>
              <a:lnSpc>
                <a:spcPct val="90000"/>
              </a:lnSpc>
              <a:spcAft>
                <a:spcPts val="600"/>
              </a:spcAft>
            </a:pPr>
            <a:endParaRPr lang="en-US" sz="1700" dirty="0"/>
          </a:p>
        </p:txBody>
      </p:sp>
      <p:pic>
        <p:nvPicPr>
          <p:cNvPr id="17" name="Picture 16">
            <a:extLst>
              <a:ext uri="{FF2B5EF4-FFF2-40B4-BE49-F238E27FC236}">
                <a16:creationId xmlns:a16="http://schemas.microsoft.com/office/drawing/2014/main" id="{27E4578F-8C9C-42AB-98D2-FCEDDA2CF191}"/>
              </a:ext>
            </a:extLst>
          </p:cNvPr>
          <p:cNvPicPr>
            <a:picLocks noChangeAspect="1"/>
          </p:cNvPicPr>
          <p:nvPr/>
        </p:nvPicPr>
        <p:blipFill rotWithShape="1">
          <a:blip r:embed="rId2">
            <a:extLst>
              <a:ext uri="{28A0092B-C50C-407E-A947-70E740481C1C}">
                <a14:useLocalDpi xmlns:a14="http://schemas.microsoft.com/office/drawing/2010/main" val="0"/>
              </a:ext>
            </a:extLst>
          </a:blip>
          <a:srcRect l="33786" r="40867"/>
          <a:stretch/>
        </p:blipFill>
        <p:spPr>
          <a:xfrm>
            <a:off x="20" y="10"/>
            <a:ext cx="3476673" cy="6857990"/>
          </a:xfrm>
          <a:prstGeom prst="rect">
            <a:avLst/>
          </a:prstGeom>
          <a:effectLst/>
        </p:spPr>
      </p:pic>
      <p:cxnSp>
        <p:nvCxnSpPr>
          <p:cNvPr id="25" name="Straight Connector 24">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810700" y="2115117"/>
            <a:ext cx="4732020" cy="0"/>
          </a:xfrm>
          <a:prstGeom prst="line">
            <a:avLst/>
          </a:prstGeom>
          <a:ln w="19050">
            <a:solidFill>
              <a:srgbClr val="D08E24"/>
            </a:solidFill>
          </a:ln>
        </p:spPr>
        <p:style>
          <a:lnRef idx="1">
            <a:schemeClr val="accent1"/>
          </a:lnRef>
          <a:fillRef idx="0">
            <a:schemeClr val="accent1"/>
          </a:fillRef>
          <a:effectRef idx="0">
            <a:schemeClr val="accent1"/>
          </a:effectRef>
          <a:fontRef idx="minor">
            <a:schemeClr val="tx1"/>
          </a:fontRef>
        </p:style>
      </p:cxnSp>
      <p:sp>
        <p:nvSpPr>
          <p:cNvPr id="2" name="Slide Number Placeholder 1"/>
          <p:cNvSpPr>
            <a:spLocks noGrp="1"/>
          </p:cNvSpPr>
          <p:nvPr>
            <p:ph type="sldNum" sz="quarter" idx="12"/>
          </p:nvPr>
        </p:nvSpPr>
        <p:spPr>
          <a:xfrm>
            <a:off x="7625281" y="6356350"/>
            <a:ext cx="890069" cy="365125"/>
          </a:xfrm>
        </p:spPr>
        <p:txBody>
          <a:bodyPr vert="horz" lIns="91440" tIns="45720" rIns="91440" bIns="45720" rtlCol="0" anchor="ctr">
            <a:normAutofit/>
          </a:bodyPr>
          <a:lstStyle/>
          <a:p>
            <a:pPr>
              <a:spcAft>
                <a:spcPts val="600"/>
              </a:spcAft>
              <a:defRPr/>
            </a:pPr>
            <a:fld id="{8C094E25-CE40-4420-8FAB-1B7C418E51B9}" type="slidenum">
              <a:rPr lang="en-US" smtClean="0">
                <a:solidFill>
                  <a:prstClr val="black">
                    <a:tint val="75000"/>
                  </a:prstClr>
                </a:solidFill>
                <a:latin typeface="Calibri" panose="020F0502020204030204"/>
              </a:rPr>
              <a:pPr>
                <a:spcAft>
                  <a:spcPts val="600"/>
                </a:spcAft>
                <a:defRPr/>
              </a:pPr>
              <a:t>7</a:t>
            </a:fld>
            <a:endParaRPr lang="en-US">
              <a:solidFill>
                <a:prstClr val="black">
                  <a:tint val="75000"/>
                </a:prstClr>
              </a:solidFill>
              <a:latin typeface="Calibri" panose="020F0502020204030204"/>
            </a:endParaRPr>
          </a:p>
        </p:txBody>
      </p:sp>
      <p:sp>
        <p:nvSpPr>
          <p:cNvPr id="4" name="TextBox 3"/>
          <p:cNvSpPr txBox="1"/>
          <p:nvPr/>
        </p:nvSpPr>
        <p:spPr>
          <a:xfrm>
            <a:off x="4114800" y="2590800"/>
            <a:ext cx="4549140" cy="646331"/>
          </a:xfrm>
          <a:prstGeom prst="rect">
            <a:avLst/>
          </a:prstGeom>
          <a:noFill/>
        </p:spPr>
        <p:txBody>
          <a:bodyPr wrap="square" rtlCol="0">
            <a:spAutoFit/>
          </a:bodyPr>
          <a:lstStyle/>
          <a:p>
            <a:pPr algn="ctr"/>
            <a:r>
              <a:rPr lang="en-US" sz="3600" dirty="0">
                <a:latin typeface="Times New Roman" pitchFamily="18" charset="0"/>
                <a:cs typeface="Times New Roman" pitchFamily="18" charset="0"/>
              </a:rPr>
              <a:t>THANK YOU</a:t>
            </a:r>
          </a:p>
        </p:txBody>
      </p:sp>
    </p:spTree>
    <p:extLst>
      <p:ext uri="{BB962C8B-B14F-4D97-AF65-F5344CB8AC3E}">
        <p14:creationId xmlns:p14="http://schemas.microsoft.com/office/powerpoint/2010/main" val="1841826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196</TotalTime>
  <Words>212</Words>
  <Application>Microsoft Office PowerPoint</Application>
  <PresentationFormat>On-screen Show (4:3)</PresentationFormat>
  <Paragraphs>28</Paragraphs>
  <Slides>7</Slides>
  <Notes>1</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Batik Industry in Sri Lanka</vt:lpstr>
      <vt:lpstr>Overview</vt:lpstr>
      <vt:lpstr>Introduction </vt:lpstr>
      <vt:lpstr>Literature Review </vt:lpstr>
      <vt:lpstr>Methodology </vt:lpstr>
      <vt:lpstr>References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Batik Industry in Sri Lanka</dc:title>
  <dc:creator>Asus</dc:creator>
  <cp:lastModifiedBy>cdilhara615@gmail.com</cp:lastModifiedBy>
  <cp:revision>22</cp:revision>
  <dcterms:created xsi:type="dcterms:W3CDTF">2023-01-21T05:21:39Z</dcterms:created>
  <dcterms:modified xsi:type="dcterms:W3CDTF">2023-07-23T05:50:38Z</dcterms:modified>
</cp:coreProperties>
</file>