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432" r:id="rId3"/>
    <p:sldId id="462" r:id="rId4"/>
    <p:sldId id="463" r:id="rId5"/>
    <p:sldId id="464"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2" r:id="rId21"/>
    <p:sldId id="483" r:id="rId22"/>
    <p:sldId id="484" r:id="rId23"/>
    <p:sldId id="485" r:id="rId24"/>
    <p:sldId id="486" r:id="rId25"/>
    <p:sldId id="487" r:id="rId26"/>
    <p:sldId id="488" r:id="rId27"/>
    <p:sldId id="489" r:id="rId28"/>
    <p:sldId id="490" r:id="rId29"/>
    <p:sldId id="491" r:id="rId30"/>
    <p:sldId id="492" r:id="rId31"/>
    <p:sldId id="503" r:id="rId32"/>
    <p:sldId id="493" r:id="rId33"/>
    <p:sldId id="495" r:id="rId34"/>
    <p:sldId id="496" r:id="rId35"/>
    <p:sldId id="498" r:id="rId36"/>
    <p:sldId id="497" r:id="rId37"/>
    <p:sldId id="499" r:id="rId38"/>
    <p:sldId id="500" r:id="rId39"/>
    <p:sldId id="501" r:id="rId40"/>
    <p:sldId id="502" r:id="rId41"/>
    <p:sldId id="461"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83" d="100"/>
          <a:sy n="83" d="100"/>
        </p:scale>
        <p:origin x="146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0300D67B-8A69-4335-A70E-005D47BE9634}" type="datetimeFigureOut">
              <a:rPr lang="en-US"/>
              <a:pPr>
                <a:defRPr/>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3F50AB18-9900-4B20-A77D-07AC62C81E56}" type="slidenum">
              <a:rPr lang="en-US"/>
              <a:pPr>
                <a:defRPr/>
              </a:pPr>
              <a:t>‹#›</a:t>
            </a:fld>
            <a:endParaRPr lang="en-US"/>
          </a:p>
        </p:txBody>
      </p:sp>
    </p:spTree>
    <p:extLst>
      <p:ext uri="{BB962C8B-B14F-4D97-AF65-F5344CB8AC3E}">
        <p14:creationId xmlns:p14="http://schemas.microsoft.com/office/powerpoint/2010/main" val="3482641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A47490-5409-441B-9B58-C19C17A45A40}" type="slidenum">
              <a:rPr lang="en-US" smtClean="0">
                <a:latin typeface="Arial" charset="0"/>
                <a:cs typeface="Arial" charset="0"/>
              </a:rPr>
              <a:pPr/>
              <a:t>1</a:t>
            </a:fld>
            <a:endParaRPr lang="en-US" smtClean="0">
              <a:latin typeface="Arial" charset="0"/>
              <a:cs typeface="Arial" charset="0"/>
            </a:endParaRPr>
          </a:p>
        </p:txBody>
      </p:sp>
    </p:spTree>
    <p:extLst>
      <p:ext uri="{BB962C8B-B14F-4D97-AF65-F5344CB8AC3E}">
        <p14:creationId xmlns:p14="http://schemas.microsoft.com/office/powerpoint/2010/main" val="414227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F50AB18-9900-4B20-A77D-07AC62C81E56}" type="slidenum">
              <a:rPr lang="en-US" smtClean="0"/>
              <a:pPr>
                <a:defRPr/>
              </a:pPr>
              <a:t>24</a:t>
            </a:fld>
            <a:endParaRPr lang="en-US"/>
          </a:p>
        </p:txBody>
      </p:sp>
    </p:spTree>
    <p:extLst>
      <p:ext uri="{BB962C8B-B14F-4D97-AF65-F5344CB8AC3E}">
        <p14:creationId xmlns:p14="http://schemas.microsoft.com/office/powerpoint/2010/main" val="214564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A2B8659E-3A1A-41F0-92B7-CEA06E02C3B7}" type="datetime1">
              <a:rPr lang="en-US" smtClean="0"/>
              <a:t>2/7/2022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2BFC9E51-36B7-4EC6-9C49-9ECFAF6D9F9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D8D0D8D-065A-42E9-827D-EFD162005B6A}" type="datetime1">
              <a:rPr lang="en-US" smtClean="0"/>
              <a:t>2/7/2022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6" name="Slide Number Placeholder 22"/>
          <p:cNvSpPr>
            <a:spLocks noGrp="1"/>
          </p:cNvSpPr>
          <p:nvPr>
            <p:ph type="sldNum" sz="quarter" idx="12"/>
          </p:nvPr>
        </p:nvSpPr>
        <p:spPr/>
        <p:txBody>
          <a:bodyPr/>
          <a:lstStyle>
            <a:lvl1pPr>
              <a:defRPr/>
            </a:lvl1pPr>
          </a:lstStyle>
          <a:p>
            <a:pPr>
              <a:defRPr/>
            </a:pPr>
            <a:fld id="{F0313F66-DD89-466D-AE31-00565A5B812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8A38C0A-516F-4DEB-BB65-D62F4700AC0E}" type="datetime1">
              <a:rPr lang="en-US" smtClean="0"/>
              <a:t>2/7/2022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6" name="Slide Number Placeholder 22"/>
          <p:cNvSpPr>
            <a:spLocks noGrp="1"/>
          </p:cNvSpPr>
          <p:nvPr>
            <p:ph type="sldNum" sz="quarter" idx="12"/>
          </p:nvPr>
        </p:nvSpPr>
        <p:spPr/>
        <p:txBody>
          <a:bodyPr/>
          <a:lstStyle>
            <a:lvl1pPr>
              <a:defRPr/>
            </a:lvl1pPr>
          </a:lstStyle>
          <a:p>
            <a:pPr>
              <a:defRPr/>
            </a:pPr>
            <a:fld id="{32D1E69F-6356-4201-BBD5-95FBF182D5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Comic Sans MS" panose="030F0702030302020204" pitchFamily="66" charset="0"/>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914400" y="1447800"/>
            <a:ext cx="7772400" cy="4572000"/>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E78D12EA-7776-466E-850E-8D608EBCE339}" type="datetime1">
              <a:rPr lang="en-US" smtClean="0"/>
              <a:t>2/7/2022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6" name="Slide Number Placeholder 22"/>
          <p:cNvSpPr>
            <a:spLocks noGrp="1"/>
          </p:cNvSpPr>
          <p:nvPr>
            <p:ph type="sldNum" sz="quarter" idx="12"/>
          </p:nvPr>
        </p:nvSpPr>
        <p:spPr/>
        <p:txBody>
          <a:bodyPr/>
          <a:lstStyle>
            <a:lvl1pPr>
              <a:defRPr/>
            </a:lvl1pPr>
          </a:lstStyle>
          <a:p>
            <a:pPr>
              <a:defRPr/>
            </a:pPr>
            <a:fld id="{95EEB81C-78F7-4FF8-A3E2-F7189DF97E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166A980D-9CED-4E9C-ABF7-3616682ACC3C}" type="datetime1">
              <a:rPr lang="en-US" smtClean="0"/>
              <a:t>2/7/2022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smtClean="0"/>
              <a:t>Chapter 1 Java Overview compiled by F.E</a:t>
            </a: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3C215B7-2013-4074-9116-2A236A42E54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4CE50CC-152C-422D-B9E8-6236503ABE11}" type="datetime1">
              <a:rPr lang="en-US" smtClean="0"/>
              <a:t>2/7/2022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7" name="Slide Number Placeholder 22"/>
          <p:cNvSpPr>
            <a:spLocks noGrp="1"/>
          </p:cNvSpPr>
          <p:nvPr>
            <p:ph type="sldNum" sz="quarter" idx="12"/>
          </p:nvPr>
        </p:nvSpPr>
        <p:spPr/>
        <p:txBody>
          <a:bodyPr/>
          <a:lstStyle>
            <a:lvl1pPr>
              <a:defRPr/>
            </a:lvl1pPr>
          </a:lstStyle>
          <a:p>
            <a:pPr>
              <a:defRPr/>
            </a:pPr>
            <a:fld id="{32071178-E8C2-4660-A7ED-DF61AE5F68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63C0705A-A980-4A1F-A2B8-882457C99822}" type="datetime1">
              <a:rPr lang="en-US" smtClean="0"/>
              <a:t>2/7/2022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9" name="Slide Number Placeholder 22"/>
          <p:cNvSpPr>
            <a:spLocks noGrp="1"/>
          </p:cNvSpPr>
          <p:nvPr>
            <p:ph type="sldNum" sz="quarter" idx="12"/>
          </p:nvPr>
        </p:nvSpPr>
        <p:spPr/>
        <p:txBody>
          <a:bodyPr/>
          <a:lstStyle>
            <a:lvl1pPr>
              <a:defRPr/>
            </a:lvl1pPr>
          </a:lstStyle>
          <a:p>
            <a:pPr>
              <a:defRPr/>
            </a:pPr>
            <a:fld id="{3E5F3383-440D-4C6E-A48B-0DAC9BF824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E27151E-9DB2-45FF-A0F0-0886CE2089D6}" type="datetime1">
              <a:rPr lang="en-US" smtClean="0"/>
              <a:t>2/7/2022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5" name="Slide Number Placeholder 22"/>
          <p:cNvSpPr>
            <a:spLocks noGrp="1"/>
          </p:cNvSpPr>
          <p:nvPr>
            <p:ph type="sldNum" sz="quarter" idx="12"/>
          </p:nvPr>
        </p:nvSpPr>
        <p:spPr/>
        <p:txBody>
          <a:bodyPr/>
          <a:lstStyle>
            <a:lvl1pPr>
              <a:defRPr/>
            </a:lvl1pPr>
          </a:lstStyle>
          <a:p>
            <a:pPr>
              <a:defRPr/>
            </a:pPr>
            <a:fld id="{874777FD-B93D-4D86-9437-82B943B54DB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C014493-CBFD-4CE7-B371-348F0F0114F9}" type="datetime1">
              <a:rPr lang="en-US" smtClean="0"/>
              <a:t>2/7/2022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4" name="Slide Number Placeholder 22"/>
          <p:cNvSpPr>
            <a:spLocks noGrp="1"/>
          </p:cNvSpPr>
          <p:nvPr>
            <p:ph type="sldNum" sz="quarter" idx="12"/>
          </p:nvPr>
        </p:nvSpPr>
        <p:spPr/>
        <p:txBody>
          <a:bodyPr/>
          <a:lstStyle>
            <a:lvl1pPr>
              <a:defRPr/>
            </a:lvl1pPr>
          </a:lstStyle>
          <a:p>
            <a:pPr>
              <a:defRPr/>
            </a:pPr>
            <a:fld id="{850F0E99-7270-40A1-BFE7-120DA71180A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50E5BFFC-67D3-46F6-ABE3-796FC4D3AA95}" type="datetime1">
              <a:rPr lang="en-US" smtClean="0"/>
              <a:t>2/7/2022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smtClean="0"/>
              <a:t>Chapter 1 Java Overview compiled by F.E</a:t>
            </a:r>
            <a:endParaRPr lang="en-US"/>
          </a:p>
        </p:txBody>
      </p:sp>
      <p:sp>
        <p:nvSpPr>
          <p:cNvPr id="9" name="Slide Number Placeholder 6"/>
          <p:cNvSpPr>
            <a:spLocks noGrp="1"/>
          </p:cNvSpPr>
          <p:nvPr>
            <p:ph type="sldNum" sz="quarter" idx="12"/>
          </p:nvPr>
        </p:nvSpPr>
        <p:spPr/>
        <p:txBody>
          <a:bodyPr/>
          <a:lstStyle>
            <a:lvl1pPr>
              <a:defRPr/>
            </a:lvl1pPr>
          </a:lstStyle>
          <a:p>
            <a:pPr>
              <a:defRPr/>
            </a:pPr>
            <a:fld id="{956A2E59-14FF-43CE-9B2A-F54B1EBFED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1C8E7F49-1703-49D3-8493-A1C3D6FA2065}" type="datetime1">
              <a:rPr lang="en-US" smtClean="0"/>
              <a:t>2/7/2022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smtClean="0"/>
              <a:t>Chapter 1 Java Overview compiled by F.E</a:t>
            </a: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28DADD9-2C27-4AA8-80EC-C80A71147D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BB5BE325-06C0-4522-B97A-5E33C69F66FD}" type="datetime1">
              <a:rPr lang="en-US" smtClean="0"/>
              <a:t>2/7/2022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smtClean="0"/>
              <a:t>Chapter 1 Java Overview compiled by F.E</a:t>
            </a: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D30E647C-3AC1-4D61-A829-1644F0FBE7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hf hd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457200" y="1506538"/>
            <a:ext cx="8229600" cy="1470025"/>
          </a:xfrm>
        </p:spPr>
        <p:txBody>
          <a:bodyPr/>
          <a:lstStyle/>
          <a:p>
            <a:pPr eaLnBrk="1" hangingPunct="1"/>
            <a:r>
              <a:rPr sz="5400" b="1" smtClean="0">
                <a:solidFill>
                  <a:schemeClr val="tx1"/>
                </a:solidFill>
                <a:latin typeface="Comic Sans MS" panose="030F0702030302020204" pitchFamily="66" charset="0"/>
              </a:rPr>
              <a:t>Chapter </a:t>
            </a:r>
            <a:r>
              <a:rPr sz="5400" b="1" smtClean="0">
                <a:solidFill>
                  <a:schemeClr val="tx1"/>
                </a:solidFill>
                <a:latin typeface="Comic Sans MS" panose="030F0702030302020204" pitchFamily="66" charset="0"/>
              </a:rPr>
              <a:t>1</a:t>
            </a:r>
            <a:endParaRPr sz="5400" b="1" dirty="0" smtClean="0">
              <a:solidFill>
                <a:schemeClr val="tx1"/>
              </a:solidFill>
              <a:latin typeface="Comic Sans MS" panose="030F0702030302020204" pitchFamily="66" charset="0"/>
            </a:endParaRPr>
          </a:p>
        </p:txBody>
      </p:sp>
      <p:sp>
        <p:nvSpPr>
          <p:cNvPr id="5" name="TextBox 4"/>
          <p:cNvSpPr txBox="1"/>
          <p:nvPr/>
        </p:nvSpPr>
        <p:spPr>
          <a:xfrm>
            <a:off x="228600" y="3733800"/>
            <a:ext cx="8686800" cy="769441"/>
          </a:xfrm>
          <a:prstGeom prst="rect">
            <a:avLst/>
          </a:prstGeom>
          <a:noFill/>
        </p:spPr>
        <p:txBody>
          <a:bodyPr wrap="square" rtlCol="0">
            <a:spAutoFit/>
          </a:bodyPr>
          <a:lstStyle/>
          <a:p>
            <a:pPr algn="ctr"/>
            <a:r>
              <a:rPr lang="en-US" sz="4400" b="1" dirty="0">
                <a:latin typeface="Comic Sans MS" panose="030F0702030302020204" pitchFamily="66" charset="0"/>
              </a:rPr>
              <a:t>Overview of Java Programming</a:t>
            </a:r>
            <a:endParaRPr lang="en-US" sz="4400" dirty="0">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A8555B46-2B5E-479F-BB3B-90F63BF09BDC}" type="datetime1">
              <a:rPr lang="en-US" smtClean="0"/>
              <a:t>2/7/2022</a:t>
            </a:fld>
            <a:endParaRPr lang="en-US"/>
          </a:p>
        </p:txBody>
      </p:sp>
      <p:sp>
        <p:nvSpPr>
          <p:cNvPr id="7" name="Slide Number Placeholder 6"/>
          <p:cNvSpPr>
            <a:spLocks noGrp="1"/>
          </p:cNvSpPr>
          <p:nvPr>
            <p:ph type="sldNum" sz="quarter" idx="12"/>
          </p:nvPr>
        </p:nvSpPr>
        <p:spPr/>
        <p:txBody>
          <a:bodyPr/>
          <a:lstStyle/>
          <a:p>
            <a:pPr>
              <a:defRPr/>
            </a:pPr>
            <a:fld id="{2BFC9E51-36B7-4EC6-9C49-9ECFAF6D9F91}" type="slidenum">
              <a:rPr lang="en-US" smtClean="0"/>
              <a:pPr>
                <a:defRPr/>
              </a:pPr>
              <a:t>1</a:t>
            </a:fld>
            <a:endParaRPr lang="en-US"/>
          </a:p>
        </p:txBody>
      </p:sp>
      <p:sp>
        <p:nvSpPr>
          <p:cNvPr id="8" name="Footer Placeholder 7"/>
          <p:cNvSpPr>
            <a:spLocks noGrp="1"/>
          </p:cNvSpPr>
          <p:nvPr>
            <p:ph type="ftr" sz="quarter" idx="11"/>
          </p:nvPr>
        </p:nvSpPr>
        <p:spPr/>
        <p:txBody>
          <a:bodyPr/>
          <a:lstStyle/>
          <a:p>
            <a:pPr>
              <a:defRPr/>
            </a:pPr>
            <a:r>
              <a:rPr lang="en-US" smtClean="0"/>
              <a:t>Chapter 1 Java Overview compiled by F.E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914400" y="914400"/>
            <a:ext cx="7772400" cy="5105400"/>
          </a:xfrm>
        </p:spPr>
        <p:txBody>
          <a:bodyPr>
            <a:normAutofit fontScale="77500" lnSpcReduction="20000"/>
          </a:bodyPr>
          <a:lstStyle/>
          <a:p>
            <a:pPr algn="just">
              <a:buSzPct val="60000"/>
              <a:buFont typeface="Wingdings" panose="05000000000000000000" pitchFamily="2" charset="2"/>
              <a:buChar char="v"/>
            </a:pPr>
            <a:r>
              <a:rPr lang="en-GB" sz="2600" dirty="0" smtClean="0">
                <a:solidFill>
                  <a:schemeClr val="tx1"/>
                </a:solidFill>
              </a:rPr>
              <a:t>In </a:t>
            </a:r>
            <a:r>
              <a:rPr lang="en-GB" sz="2600" dirty="0">
                <a:solidFill>
                  <a:schemeClr val="tx1"/>
                </a:solidFill>
              </a:rPr>
              <a:t>Java, a variable declaration can begin with the final keyword. This means that once an initial value is specified for the variable, that value is never allowed to </a:t>
            </a:r>
            <a:r>
              <a:rPr lang="en-GB" sz="2600" dirty="0" smtClean="0">
                <a:solidFill>
                  <a:schemeClr val="tx1"/>
                </a:solidFill>
              </a:rPr>
              <a:t>change.</a:t>
            </a:r>
          </a:p>
          <a:p>
            <a:pPr algn="just">
              <a:buSzPct val="60000"/>
              <a:buFont typeface="Wingdings" panose="05000000000000000000" pitchFamily="2" charset="2"/>
              <a:buChar char="v"/>
            </a:pPr>
            <a:r>
              <a:rPr lang="en-GB" sz="2600" dirty="0" smtClean="0">
                <a:solidFill>
                  <a:schemeClr val="tx1"/>
                </a:solidFill>
              </a:rPr>
              <a:t>Example</a:t>
            </a:r>
            <a:r>
              <a:rPr lang="en-GB" sz="2600" dirty="0">
                <a:solidFill>
                  <a:schemeClr val="tx1"/>
                </a:solidFill>
              </a:rPr>
              <a:t>:  </a:t>
            </a:r>
            <a:r>
              <a:rPr lang="en-GB" sz="2600" dirty="0" smtClean="0">
                <a:solidFill>
                  <a:schemeClr val="tx1"/>
                </a:solidFill>
              </a:rPr>
              <a:t>final </a:t>
            </a:r>
            <a:r>
              <a:rPr lang="en-GB" sz="2600" dirty="0">
                <a:solidFill>
                  <a:schemeClr val="tx1"/>
                </a:solidFill>
              </a:rPr>
              <a:t>float pi=3.14;</a:t>
            </a:r>
          </a:p>
          <a:p>
            <a:pPr marL="0" indent="0" algn="just">
              <a:buNone/>
              <a:defRPr/>
            </a:pPr>
            <a:r>
              <a:rPr lang="en-GB" sz="2600" dirty="0">
                <a:solidFill>
                  <a:schemeClr val="tx1"/>
                </a:solidFill>
              </a:rPr>
              <a:t>                   final int max=100; //or</a:t>
            </a:r>
          </a:p>
          <a:p>
            <a:pPr marL="0" indent="0" algn="just">
              <a:buNone/>
              <a:defRPr/>
            </a:pPr>
            <a:r>
              <a:rPr lang="en-GB" sz="2600" dirty="0">
                <a:solidFill>
                  <a:schemeClr val="tx1"/>
                </a:solidFill>
              </a:rPr>
              <a:t>                   final int max;</a:t>
            </a:r>
          </a:p>
          <a:p>
            <a:pPr marL="0" indent="0" algn="just">
              <a:buNone/>
              <a:defRPr/>
            </a:pPr>
            <a:r>
              <a:rPr lang="en-GB" sz="2600" dirty="0">
                <a:solidFill>
                  <a:schemeClr val="tx1"/>
                </a:solidFill>
              </a:rPr>
              <a:t>                        max=100;</a:t>
            </a:r>
          </a:p>
          <a:p>
            <a:pPr marL="0" indent="0" algn="just">
              <a:buNone/>
              <a:defRPr/>
            </a:pPr>
            <a:r>
              <a:rPr lang="en-GB" sz="2600" dirty="0">
                <a:solidFill>
                  <a:schemeClr val="tx1"/>
                </a:solidFill>
              </a:rPr>
              <a:t>public  class </a:t>
            </a:r>
            <a:r>
              <a:rPr lang="en-GB" sz="2600" dirty="0" err="1">
                <a:solidFill>
                  <a:schemeClr val="tx1"/>
                </a:solidFill>
              </a:rPr>
              <a:t>Area_Circle</a:t>
            </a:r>
            <a:r>
              <a:rPr lang="en-GB" sz="2600" dirty="0">
                <a:solidFill>
                  <a:schemeClr val="tx1"/>
                </a:solidFill>
              </a:rPr>
              <a:t> {</a:t>
            </a:r>
          </a:p>
          <a:p>
            <a:pPr marL="0" indent="0" algn="just">
              <a:buNone/>
              <a:defRPr/>
            </a:pPr>
            <a:r>
              <a:rPr lang="en-GB" sz="2600" dirty="0">
                <a:solidFill>
                  <a:schemeClr val="tx1"/>
                </a:solidFill>
              </a:rPr>
              <a:t>public static void main(String </a:t>
            </a:r>
            <a:r>
              <a:rPr lang="en-GB" sz="2600" dirty="0" err="1">
                <a:solidFill>
                  <a:schemeClr val="tx1"/>
                </a:solidFill>
              </a:rPr>
              <a:t>args</a:t>
            </a:r>
            <a:r>
              <a:rPr lang="en-GB" sz="2600" dirty="0">
                <a:solidFill>
                  <a:schemeClr val="tx1"/>
                </a:solidFill>
              </a:rPr>
              <a:t>[]) {</a:t>
            </a:r>
          </a:p>
          <a:p>
            <a:pPr marL="0" indent="0" algn="just">
              <a:buNone/>
              <a:defRPr/>
            </a:pPr>
            <a:r>
              <a:rPr lang="en-GB" sz="2600" dirty="0">
                <a:solidFill>
                  <a:schemeClr val="tx1"/>
                </a:solidFill>
              </a:rPr>
              <a:t>      final float  pi=3.14;</a:t>
            </a:r>
          </a:p>
          <a:p>
            <a:pPr marL="0" indent="0" algn="just">
              <a:buNone/>
              <a:defRPr/>
            </a:pPr>
            <a:r>
              <a:rPr lang="en-GB" sz="2600" dirty="0">
                <a:solidFill>
                  <a:schemeClr val="tx1"/>
                </a:solidFill>
              </a:rPr>
              <a:t>      float area=0; //initialize area to 0</a:t>
            </a:r>
          </a:p>
          <a:p>
            <a:pPr marL="0" indent="0" algn="just">
              <a:buNone/>
              <a:defRPr/>
            </a:pPr>
            <a:r>
              <a:rPr lang="en-GB" sz="2600" dirty="0">
                <a:solidFill>
                  <a:schemeClr val="tx1"/>
                </a:solidFill>
              </a:rPr>
              <a:t>      float rad=5; </a:t>
            </a:r>
          </a:p>
          <a:p>
            <a:pPr marL="0" indent="0" algn="just">
              <a:buNone/>
              <a:defRPr/>
            </a:pPr>
            <a:r>
              <a:rPr lang="en-GB" sz="2600" dirty="0">
                <a:solidFill>
                  <a:schemeClr val="tx1"/>
                </a:solidFill>
              </a:rPr>
              <a:t>      area=pi*rad*rad; //computer area</a:t>
            </a:r>
          </a:p>
          <a:p>
            <a:pPr marL="0" indent="0" algn="just">
              <a:buNone/>
              <a:defRPr/>
            </a:pPr>
            <a:r>
              <a:rPr lang="en-GB" sz="2600" dirty="0" err="1">
                <a:solidFill>
                  <a:schemeClr val="tx1"/>
                </a:solidFill>
              </a:rPr>
              <a:t>System.out.println</a:t>
            </a:r>
            <a:r>
              <a:rPr lang="en-GB" sz="2600" dirty="0">
                <a:solidFill>
                  <a:schemeClr val="tx1"/>
                </a:solidFill>
              </a:rPr>
              <a:t>(“The Area of the Circle: ”+area);</a:t>
            </a:r>
          </a:p>
          <a:p>
            <a:pPr marL="0" indent="0" algn="just">
              <a:buNone/>
              <a:defRPr/>
            </a:pPr>
            <a:r>
              <a:rPr lang="en-GB" sz="2600" dirty="0" smtClean="0">
                <a:solidFill>
                  <a:schemeClr val="tx1"/>
                </a:solidFill>
              </a:rPr>
              <a:t>}    }</a:t>
            </a:r>
            <a:endParaRPr lang="en-GB" sz="2600" dirty="0">
              <a:solidFill>
                <a:schemeClr val="tx1"/>
              </a:solidFill>
            </a:endParaRPr>
          </a:p>
          <a:p>
            <a:pPr marL="457200" indent="-457200" algn="just">
              <a:buSzPct val="60000"/>
              <a:buBlip>
                <a:blip r:embed="rId2"/>
              </a:buBlip>
            </a:pPr>
            <a:endParaRPr lang="en-US" sz="2800" b="1" dirty="0" smtClean="0">
              <a:solidFill>
                <a:schemeClr val="tx1"/>
              </a:solidFill>
            </a:endParaRPr>
          </a:p>
          <a:p>
            <a:endParaRPr lang="en-US" dirty="0"/>
          </a:p>
        </p:txBody>
      </p:sp>
      <p:sp>
        <p:nvSpPr>
          <p:cNvPr id="5" name="Date Placeholder 4"/>
          <p:cNvSpPr>
            <a:spLocks noGrp="1"/>
          </p:cNvSpPr>
          <p:nvPr>
            <p:ph type="dt" sz="half" idx="10"/>
          </p:nvPr>
        </p:nvSpPr>
        <p:spPr/>
        <p:txBody>
          <a:bodyPr/>
          <a:lstStyle/>
          <a:p>
            <a:pPr>
              <a:defRPr/>
            </a:pPr>
            <a:fld id="{49084102-11FF-438A-9046-83DEE6CCAFA3}" type="datetime1">
              <a:rPr lang="en-US" smtClean="0"/>
              <a:t>2/7/2022</a:t>
            </a:fld>
            <a:endParaRPr lang="en-US"/>
          </a:p>
        </p:txBody>
      </p:sp>
      <p:sp>
        <p:nvSpPr>
          <p:cNvPr id="6" name="Footer Placeholder 5"/>
          <p:cNvSpPr>
            <a:spLocks noGrp="1"/>
          </p:cNvSpPr>
          <p:nvPr>
            <p:ph type="ftr" sz="quarter" idx="11"/>
          </p:nvPr>
        </p:nvSpPr>
        <p:spPr/>
        <p:txBody>
          <a:bodyPr/>
          <a:lstStyle/>
          <a:p>
            <a:pPr>
              <a:defRPr/>
            </a:pPr>
            <a:r>
              <a:rPr lang="en-US" smtClean="0"/>
              <a:t>Chapter 1 Java Overview compiled by F.E</a:t>
            </a:r>
            <a:endParaRPr lang="en-US"/>
          </a:p>
        </p:txBody>
      </p:sp>
      <p:sp>
        <p:nvSpPr>
          <p:cNvPr id="4" name="Slide Number Placeholder 3"/>
          <p:cNvSpPr>
            <a:spLocks noGrp="1"/>
          </p:cNvSpPr>
          <p:nvPr>
            <p:ph type="sldNum" sz="quarter" idx="12"/>
          </p:nvPr>
        </p:nvSpPr>
        <p:spPr/>
        <p:txBody>
          <a:bodyPr/>
          <a:lstStyle/>
          <a:p>
            <a:fld id="{999A0988-BECD-4431-B246-A8D382A7B731}" type="slidenum">
              <a:rPr lang="en-US" smtClean="0"/>
              <a:t>10</a:t>
            </a:fld>
            <a:endParaRPr lang="en-US" dirty="0"/>
          </a:p>
        </p:txBody>
      </p:sp>
      <p:sp>
        <p:nvSpPr>
          <p:cNvPr id="7" name="Title 6"/>
          <p:cNvSpPr>
            <a:spLocks noGrp="1"/>
          </p:cNvSpPr>
          <p:nvPr>
            <p:ph type="title"/>
          </p:nvPr>
        </p:nvSpPr>
        <p:spPr>
          <a:xfrm>
            <a:off x="914400" y="274638"/>
            <a:ext cx="7772400" cy="639762"/>
          </a:xfrm>
        </p:spPr>
        <p:txBody>
          <a:bodyPr/>
          <a:lstStyle/>
          <a:p>
            <a:pPr algn="ctr"/>
            <a:r>
              <a:rPr lang="en-US" dirty="0">
                <a:solidFill>
                  <a:schemeClr val="tx1"/>
                </a:solidFill>
                <a:latin typeface="Comic Sans MS" panose="030F0702030302020204" pitchFamily="66" charset="0"/>
              </a:rPr>
              <a:t> Constants</a:t>
            </a:r>
            <a:endParaRPr lang="en-US" dirty="0">
              <a:latin typeface="Comic Sans MS" panose="030F0702030302020204" pitchFamily="66" charset="0"/>
            </a:endParaRPr>
          </a:p>
        </p:txBody>
      </p:sp>
    </p:spTree>
    <p:extLst>
      <p:ext uri="{BB962C8B-B14F-4D97-AF65-F5344CB8AC3E}">
        <p14:creationId xmlns:p14="http://schemas.microsoft.com/office/powerpoint/2010/main" val="2403861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100" dirty="0">
                <a:latin typeface="Comic Sans MS" panose="030F0702030302020204" pitchFamily="66" charset="0"/>
              </a:rPr>
              <a:t>Java </a:t>
            </a:r>
            <a:r>
              <a:rPr lang="en-US" sz="3100" dirty="0">
                <a:latin typeface="Comic Sans MS" panose="030F0702030302020204" pitchFamily="66" charset="0"/>
              </a:rPr>
              <a:t>Operators </a:t>
            </a:r>
            <a:endParaRPr lang="en-US" sz="2000" b="1" dirty="0">
              <a:solidFill>
                <a:srgbClr val="92D050"/>
              </a:solidFill>
              <a:latin typeface="Comic Sans MS" panose="030F0702030302020204" pitchFamily="66" charset="0"/>
            </a:endParaRPr>
          </a:p>
        </p:txBody>
      </p:sp>
      <p:sp>
        <p:nvSpPr>
          <p:cNvPr id="3" name="Subtitle 2"/>
          <p:cNvSpPr>
            <a:spLocks noGrp="1"/>
          </p:cNvSpPr>
          <p:nvPr>
            <p:ph sz="quarter" idx="1"/>
          </p:nvPr>
        </p:nvSpPr>
        <p:spPr/>
        <p:txBody>
          <a:bodyPr>
            <a:normAutofit fontScale="70000" lnSpcReduction="20000"/>
          </a:bodyPr>
          <a:lstStyle/>
          <a:p>
            <a:pPr algn="just">
              <a:lnSpc>
                <a:spcPct val="150000"/>
              </a:lnSpc>
              <a:buSzPct val="61000"/>
              <a:buFont typeface="Wingdings" panose="05000000000000000000" pitchFamily="2" charset="2"/>
              <a:buChar char="v"/>
            </a:pPr>
            <a:r>
              <a:rPr lang="en-US" sz="2800" b="1" dirty="0">
                <a:solidFill>
                  <a:schemeClr val="tx1"/>
                </a:solidFill>
              </a:rPr>
              <a:t>Operator</a:t>
            </a:r>
            <a:r>
              <a:rPr lang="en-US" sz="2800" dirty="0">
                <a:solidFill>
                  <a:schemeClr val="tx1"/>
                </a:solidFill>
              </a:rPr>
              <a:t> in java is a symbol that is used to perform </a:t>
            </a:r>
            <a:r>
              <a:rPr lang="en-US" sz="2800" dirty="0" smtClean="0">
                <a:solidFill>
                  <a:schemeClr val="tx1"/>
                </a:solidFill>
              </a:rPr>
              <a:t>operations.</a:t>
            </a:r>
          </a:p>
          <a:p>
            <a:pPr algn="just">
              <a:lnSpc>
                <a:spcPct val="150000"/>
              </a:lnSpc>
              <a:buSzPct val="61000"/>
              <a:buFont typeface="Wingdings" panose="05000000000000000000" pitchFamily="2" charset="2"/>
              <a:buChar char="v"/>
            </a:pPr>
            <a:r>
              <a:rPr lang="en-US" sz="2800" dirty="0" smtClean="0">
                <a:solidFill>
                  <a:schemeClr val="tx1"/>
                </a:solidFill>
              </a:rPr>
              <a:t>Are </a:t>
            </a:r>
            <a:r>
              <a:rPr lang="en-US" sz="2800" dirty="0">
                <a:solidFill>
                  <a:schemeClr val="tx1"/>
                </a:solidFill>
              </a:rPr>
              <a:t>symbols that take one or more arguments (operands) and operates on them </a:t>
            </a:r>
            <a:r>
              <a:rPr lang="en-US" sz="2800" dirty="0" smtClean="0">
                <a:solidFill>
                  <a:schemeClr val="tx1"/>
                </a:solidFill>
              </a:rPr>
              <a:t>to </a:t>
            </a:r>
            <a:r>
              <a:rPr lang="en-US" sz="2800" dirty="0">
                <a:solidFill>
                  <a:schemeClr val="tx1"/>
                </a:solidFill>
              </a:rPr>
              <a:t>a produce a </a:t>
            </a:r>
            <a:r>
              <a:rPr lang="en-US" sz="2800" dirty="0" smtClean="0">
                <a:solidFill>
                  <a:schemeClr val="tx1"/>
                </a:solidFill>
              </a:rPr>
              <a:t>result.</a:t>
            </a:r>
          </a:p>
          <a:p>
            <a:pPr algn="just">
              <a:lnSpc>
                <a:spcPct val="150000"/>
              </a:lnSpc>
              <a:buSzPct val="61000"/>
              <a:buFont typeface="Wingdings" panose="05000000000000000000" pitchFamily="2" charset="2"/>
              <a:buChar char="v"/>
            </a:pPr>
            <a:r>
              <a:rPr lang="en-US" sz="2800" dirty="0" smtClean="0">
                <a:solidFill>
                  <a:schemeClr val="tx1"/>
                </a:solidFill>
              </a:rPr>
              <a:t>Are </a:t>
            </a:r>
            <a:r>
              <a:rPr lang="en-US" sz="2800" dirty="0">
                <a:solidFill>
                  <a:schemeClr val="tx1"/>
                </a:solidFill>
              </a:rPr>
              <a:t>used to in programs to manipulate data and </a:t>
            </a:r>
            <a:r>
              <a:rPr lang="en-US" sz="2800" dirty="0" smtClean="0">
                <a:solidFill>
                  <a:schemeClr val="tx1"/>
                </a:solidFill>
              </a:rPr>
              <a:t>variables.</a:t>
            </a:r>
          </a:p>
          <a:p>
            <a:pPr algn="just">
              <a:lnSpc>
                <a:spcPct val="150000"/>
              </a:lnSpc>
              <a:buSzPct val="61000"/>
              <a:buFont typeface="Wingdings" panose="05000000000000000000" pitchFamily="2" charset="2"/>
              <a:buChar char="v"/>
            </a:pPr>
            <a:r>
              <a:rPr lang="en-US" sz="2800" dirty="0" smtClean="0">
                <a:solidFill>
                  <a:schemeClr val="tx1"/>
                </a:solidFill>
              </a:rPr>
              <a:t>They </a:t>
            </a:r>
            <a:r>
              <a:rPr lang="en-US" sz="2800" dirty="0">
                <a:solidFill>
                  <a:schemeClr val="tx1"/>
                </a:solidFill>
              </a:rPr>
              <a:t>usually form a part of mathematical or logical </a:t>
            </a:r>
            <a:r>
              <a:rPr lang="en-US" sz="2800" dirty="0" smtClean="0">
                <a:solidFill>
                  <a:schemeClr val="tx1"/>
                </a:solidFill>
              </a:rPr>
              <a:t>expressions.</a:t>
            </a:r>
          </a:p>
          <a:p>
            <a:pPr algn="just">
              <a:lnSpc>
                <a:spcPct val="150000"/>
              </a:lnSpc>
              <a:buSzPct val="61000"/>
              <a:buFont typeface="Wingdings" panose="05000000000000000000" pitchFamily="2" charset="2"/>
              <a:buChar char="v"/>
            </a:pPr>
            <a:r>
              <a:rPr lang="en-US" sz="2800" dirty="0" smtClean="0">
                <a:solidFill>
                  <a:schemeClr val="tx1"/>
                </a:solidFill>
              </a:rPr>
              <a:t>Expressions </a:t>
            </a:r>
            <a:r>
              <a:rPr lang="en-US" sz="2800" dirty="0">
                <a:solidFill>
                  <a:schemeClr val="tx1"/>
                </a:solidFill>
              </a:rPr>
              <a:t>can be combinations of variables, primitives and operators that result in a value.</a:t>
            </a:r>
          </a:p>
          <a:p>
            <a:pPr algn="just">
              <a:buSzPct val="61000"/>
              <a:buFont typeface="Wingdings" panose="05000000000000000000" pitchFamily="2" charset="2"/>
              <a:buChar char="v"/>
            </a:pPr>
            <a:endParaRPr lang="en-US" sz="2800" dirty="0" smtClean="0">
              <a:solidFill>
                <a:schemeClr val="tx1"/>
              </a:solidFill>
            </a:endParaRPr>
          </a:p>
          <a:p>
            <a:pPr>
              <a:buFont typeface="Wingdings" panose="05000000000000000000" pitchFamily="2" charset="2"/>
              <a:buChar char="v"/>
            </a:pPr>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latin typeface="Comic Sans MS" panose="030F0702030302020204" pitchFamily="66" charset="0"/>
              </a:rPr>
              <a:t>11</a:t>
            </a:fld>
            <a:endParaRPr lang="en-US" dirty="0">
              <a:latin typeface="Comic Sans MS" panose="030F0702030302020204" pitchFamily="66" charset="0"/>
            </a:endParaRPr>
          </a:p>
        </p:txBody>
      </p:sp>
      <p:sp>
        <p:nvSpPr>
          <p:cNvPr id="5" name="Date Placeholder 4"/>
          <p:cNvSpPr>
            <a:spLocks noGrp="1"/>
          </p:cNvSpPr>
          <p:nvPr>
            <p:ph type="dt" sz="half" idx="10"/>
          </p:nvPr>
        </p:nvSpPr>
        <p:spPr/>
        <p:txBody>
          <a:bodyPr/>
          <a:lstStyle/>
          <a:p>
            <a:pPr>
              <a:defRPr/>
            </a:pPr>
            <a:fld id="{84411C59-D087-4669-A213-5E6DB40C3109}" type="datetime1">
              <a:rPr lang="en-US" smtClean="0">
                <a:latin typeface="Comic Sans MS" panose="030F0702030302020204" pitchFamily="66" charset="0"/>
              </a:rPr>
              <a:t>2/7/2022</a:t>
            </a:fld>
            <a:endParaRPr lang="en-US">
              <a:latin typeface="Comic Sans MS" panose="030F0702030302020204" pitchFamily="66" charset="0"/>
            </a:endParaRPr>
          </a:p>
        </p:txBody>
      </p:sp>
      <p:sp>
        <p:nvSpPr>
          <p:cNvPr id="6" name="Footer Placeholder 5"/>
          <p:cNvSpPr>
            <a:spLocks noGrp="1"/>
          </p:cNvSpPr>
          <p:nvPr>
            <p:ph type="ftr" sz="quarter" idx="11"/>
          </p:nvPr>
        </p:nvSpPr>
        <p:spPr/>
        <p:txBody>
          <a:bodyPr/>
          <a:lstStyle/>
          <a:p>
            <a:pPr>
              <a:defRPr/>
            </a:pPr>
            <a:r>
              <a:rPr lang="en-US" smtClean="0">
                <a:latin typeface="Comic Sans MS" panose="030F0702030302020204" pitchFamily="66" charset="0"/>
              </a:rPr>
              <a:t>Chapter 1 Java Overview compiled by F.E</a:t>
            </a:r>
            <a:endParaRPr lang="en-US">
              <a:latin typeface="Comic Sans MS" panose="030F0702030302020204" pitchFamily="66" charset="0"/>
            </a:endParaRPr>
          </a:p>
        </p:txBody>
      </p:sp>
    </p:spTree>
    <p:extLst>
      <p:ext uri="{BB962C8B-B14F-4D97-AF65-F5344CB8AC3E}">
        <p14:creationId xmlns:p14="http://schemas.microsoft.com/office/powerpoint/2010/main" val="494026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b="1" dirty="0" smtClean="0">
                <a:latin typeface="Comic Sans MS" panose="030F0702030302020204" pitchFamily="66" charset="0"/>
              </a:rPr>
              <a:t>Con… </a:t>
            </a:r>
            <a:br>
              <a:rPr lang="en-US" sz="3600" b="1" dirty="0" smtClean="0">
                <a:latin typeface="Comic Sans MS" panose="030F0702030302020204" pitchFamily="66" charset="0"/>
              </a:rPr>
            </a:br>
            <a:endParaRPr lang="en-US" sz="2000" b="1" dirty="0">
              <a:solidFill>
                <a:srgbClr val="92D050"/>
              </a:solidFill>
              <a:latin typeface="Comic Sans MS" panose="030F0702030302020204" pitchFamily="66" charset="0"/>
            </a:endParaRPr>
          </a:p>
        </p:txBody>
      </p:sp>
      <p:sp>
        <p:nvSpPr>
          <p:cNvPr id="3" name="Subtitle 2"/>
          <p:cNvSpPr>
            <a:spLocks noGrp="1"/>
          </p:cNvSpPr>
          <p:nvPr>
            <p:ph sz="quarter" idx="1"/>
          </p:nvPr>
        </p:nvSpPr>
        <p:spPr/>
        <p:txBody>
          <a:bodyPr>
            <a:normAutofit fontScale="77500" lnSpcReduction="20000"/>
          </a:bodyPr>
          <a:lstStyle/>
          <a:p>
            <a:pPr marL="457200" indent="-457200" algn="just">
              <a:buFont typeface="Wingdings" pitchFamily="2" charset="2"/>
              <a:buChar char="v"/>
            </a:pPr>
            <a:r>
              <a:rPr lang="en-US" sz="3000" dirty="0">
                <a:solidFill>
                  <a:schemeClr val="tx1"/>
                </a:solidFill>
              </a:rPr>
              <a:t>There are 8 different groups of operators in Java:</a:t>
            </a:r>
          </a:p>
          <a:p>
            <a:pPr marL="1371600" lvl="2" indent="-457200" algn="just">
              <a:lnSpc>
                <a:spcPct val="150000"/>
              </a:lnSpc>
              <a:buSzPct val="60000"/>
              <a:buBlip>
                <a:blip r:embed="rId2"/>
              </a:buBlip>
            </a:pPr>
            <a:r>
              <a:rPr lang="en-US" sz="3000" dirty="0">
                <a:solidFill>
                  <a:schemeClr val="tx1"/>
                </a:solidFill>
              </a:rPr>
              <a:t>Arithmetic </a:t>
            </a:r>
            <a:r>
              <a:rPr lang="en-US" sz="3000" dirty="0" smtClean="0">
                <a:solidFill>
                  <a:schemeClr val="tx1"/>
                </a:solidFill>
              </a:rPr>
              <a:t>operators</a:t>
            </a:r>
          </a:p>
          <a:p>
            <a:pPr marL="1371600" lvl="2" indent="-457200" algn="just">
              <a:lnSpc>
                <a:spcPct val="150000"/>
              </a:lnSpc>
              <a:buSzPct val="60000"/>
              <a:buBlip>
                <a:blip r:embed="rId2"/>
              </a:buBlip>
            </a:pPr>
            <a:r>
              <a:rPr lang="en-US" sz="3000" dirty="0" smtClean="0">
                <a:solidFill>
                  <a:schemeClr val="tx1"/>
                </a:solidFill>
              </a:rPr>
              <a:t>Relational operators</a:t>
            </a:r>
          </a:p>
          <a:p>
            <a:pPr marL="1371600" lvl="2" indent="-457200" algn="just">
              <a:lnSpc>
                <a:spcPct val="150000"/>
              </a:lnSpc>
              <a:buSzPct val="60000"/>
              <a:buBlip>
                <a:blip r:embed="rId2"/>
              </a:buBlip>
            </a:pPr>
            <a:r>
              <a:rPr lang="en-US" sz="3000" dirty="0" smtClean="0">
                <a:solidFill>
                  <a:schemeClr val="tx1"/>
                </a:solidFill>
              </a:rPr>
              <a:t>Logical operators</a:t>
            </a:r>
          </a:p>
          <a:p>
            <a:pPr marL="1371600" lvl="2" indent="-457200" algn="just">
              <a:lnSpc>
                <a:spcPct val="150000"/>
              </a:lnSpc>
              <a:buSzPct val="60000"/>
              <a:buBlip>
                <a:blip r:embed="rId2"/>
              </a:buBlip>
            </a:pPr>
            <a:r>
              <a:rPr lang="en-US" sz="3000" dirty="0" smtClean="0">
                <a:solidFill>
                  <a:schemeClr val="tx1"/>
                </a:solidFill>
              </a:rPr>
              <a:t>Assignment </a:t>
            </a:r>
            <a:r>
              <a:rPr lang="en-US" sz="3000" dirty="0">
                <a:solidFill>
                  <a:schemeClr val="tx1"/>
                </a:solidFill>
              </a:rPr>
              <a:t>operator </a:t>
            </a:r>
            <a:endParaRPr lang="en-US" sz="3000" dirty="0" smtClean="0">
              <a:solidFill>
                <a:schemeClr val="tx1"/>
              </a:solidFill>
            </a:endParaRPr>
          </a:p>
          <a:p>
            <a:pPr marL="1371600" lvl="2" indent="-457200" algn="just">
              <a:lnSpc>
                <a:spcPct val="150000"/>
              </a:lnSpc>
              <a:buSzPct val="60000"/>
              <a:buBlip>
                <a:blip r:embed="rId2"/>
              </a:buBlip>
            </a:pPr>
            <a:r>
              <a:rPr lang="en-US" sz="3000" dirty="0" smtClean="0">
                <a:solidFill>
                  <a:schemeClr val="tx1"/>
                </a:solidFill>
              </a:rPr>
              <a:t>Increment/Decrement operators</a:t>
            </a:r>
          </a:p>
          <a:p>
            <a:pPr marL="1371600" lvl="2" indent="-457200" algn="just">
              <a:lnSpc>
                <a:spcPct val="150000"/>
              </a:lnSpc>
              <a:buSzPct val="60000"/>
              <a:buBlip>
                <a:blip r:embed="rId2"/>
              </a:buBlip>
            </a:pPr>
            <a:r>
              <a:rPr lang="en-US" sz="3000" dirty="0" smtClean="0">
                <a:solidFill>
                  <a:schemeClr val="tx1"/>
                </a:solidFill>
              </a:rPr>
              <a:t>Conditional operators</a:t>
            </a:r>
          </a:p>
          <a:p>
            <a:pPr marL="1371600" lvl="2" indent="-457200" algn="just">
              <a:lnSpc>
                <a:spcPct val="150000"/>
              </a:lnSpc>
              <a:buSzPct val="60000"/>
              <a:buBlip>
                <a:blip r:embed="rId2"/>
              </a:buBlip>
            </a:pPr>
            <a:r>
              <a:rPr lang="en-US" sz="3000" dirty="0" smtClean="0">
                <a:solidFill>
                  <a:schemeClr val="tx1"/>
                </a:solidFill>
              </a:rPr>
              <a:t>Bitwise operators</a:t>
            </a:r>
          </a:p>
          <a:p>
            <a:pPr marL="1371600" lvl="2" indent="-457200" algn="just">
              <a:lnSpc>
                <a:spcPct val="150000"/>
              </a:lnSpc>
              <a:buSzPct val="60000"/>
              <a:buBlip>
                <a:blip r:embed="rId2"/>
              </a:buBlip>
            </a:pPr>
            <a:r>
              <a:rPr lang="en-US" sz="3000" dirty="0" smtClean="0">
                <a:solidFill>
                  <a:schemeClr val="tx1"/>
                </a:solidFill>
              </a:rPr>
              <a:t>Special </a:t>
            </a:r>
            <a:r>
              <a:rPr lang="en-US" sz="3000" dirty="0">
                <a:solidFill>
                  <a:schemeClr val="tx1"/>
                </a:solidFill>
              </a:rPr>
              <a:t>operators</a:t>
            </a:r>
          </a:p>
          <a:p>
            <a:pPr marL="457200" indent="-457200" algn="just">
              <a:buSzPct val="60000"/>
              <a:buBlip>
                <a:blip r:embed="rId3"/>
              </a:buBlip>
            </a:pPr>
            <a:endParaRPr lang="en-US" sz="2800" dirty="0" smtClean="0">
              <a:solidFill>
                <a:schemeClr val="tx1"/>
              </a:solidFill>
            </a:endParaRPr>
          </a:p>
          <a:p>
            <a:pPr algn="just">
              <a:buSzPct val="60000"/>
            </a:pPr>
            <a:endParaRPr lang="en-US" sz="2800" b="1" dirty="0" smtClean="0">
              <a:solidFill>
                <a:schemeClr val="tx1"/>
              </a:solidFill>
            </a:endParaRPr>
          </a:p>
          <a:p>
            <a:endParaRPr lang="en-US" dirty="0"/>
          </a:p>
        </p:txBody>
      </p:sp>
      <p:sp>
        <p:nvSpPr>
          <p:cNvPr id="5" name="Date Placeholder 4"/>
          <p:cNvSpPr>
            <a:spLocks noGrp="1"/>
          </p:cNvSpPr>
          <p:nvPr>
            <p:ph type="dt" sz="half" idx="10"/>
          </p:nvPr>
        </p:nvSpPr>
        <p:spPr/>
        <p:txBody>
          <a:bodyPr/>
          <a:lstStyle/>
          <a:p>
            <a:pPr>
              <a:defRPr/>
            </a:pPr>
            <a:fld id="{C17E500D-3CD3-42C6-A98F-B3FAB8919A94}" type="datetime1">
              <a:rPr lang="en-US" smtClean="0"/>
              <a:t>2/7/2022</a:t>
            </a:fld>
            <a:endParaRPr lang="en-US"/>
          </a:p>
        </p:txBody>
      </p:sp>
      <p:sp>
        <p:nvSpPr>
          <p:cNvPr id="6" name="Footer Placeholder 5"/>
          <p:cNvSpPr>
            <a:spLocks noGrp="1"/>
          </p:cNvSpPr>
          <p:nvPr>
            <p:ph type="ftr" sz="quarter" idx="11"/>
          </p:nvPr>
        </p:nvSpPr>
        <p:spPr/>
        <p:txBody>
          <a:bodyPr/>
          <a:lstStyle/>
          <a:p>
            <a:pPr>
              <a:defRPr/>
            </a:pPr>
            <a:r>
              <a:rPr lang="en-US" smtClean="0"/>
              <a:t>Chapter 1 Java Overview compiled by F.E</a:t>
            </a:r>
            <a:endParaRPr lang="en-US"/>
          </a:p>
        </p:txBody>
      </p:sp>
      <p:sp>
        <p:nvSpPr>
          <p:cNvPr id="4" name="Slide Number Placeholder 3"/>
          <p:cNvSpPr>
            <a:spLocks noGrp="1"/>
          </p:cNvSpPr>
          <p:nvPr>
            <p:ph type="sldNum" sz="quarter" idx="12"/>
          </p:nvPr>
        </p:nvSpPr>
        <p:spPr/>
        <p:txBody>
          <a:bodyPr/>
          <a:lstStyle/>
          <a:p>
            <a:fld id="{999A0988-BECD-4431-B246-A8D382A7B731}" type="slidenum">
              <a:rPr lang="en-US" smtClean="0"/>
              <a:t>12</a:t>
            </a:fld>
            <a:endParaRPr lang="en-US" dirty="0"/>
          </a:p>
        </p:txBody>
      </p:sp>
    </p:spTree>
    <p:extLst>
      <p:ext uri="{BB962C8B-B14F-4D97-AF65-F5344CB8AC3E}">
        <p14:creationId xmlns:p14="http://schemas.microsoft.com/office/powerpoint/2010/main" val="2917127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pPr algn="ctr">
              <a:buSzPct val="60000"/>
            </a:pPr>
            <a:r>
              <a:rPr lang="en-GB" dirty="0">
                <a:solidFill>
                  <a:schemeClr val="tx1"/>
                </a:solidFill>
                <a:latin typeface="Comic Sans MS" panose="030F0702030302020204" pitchFamily="66" charset="0"/>
              </a:rPr>
              <a:t>Assignment Operator (=)</a:t>
            </a:r>
          </a:p>
        </p:txBody>
      </p:sp>
      <p:sp>
        <p:nvSpPr>
          <p:cNvPr id="3" name="Subtitle 2"/>
          <p:cNvSpPr>
            <a:spLocks noGrp="1"/>
          </p:cNvSpPr>
          <p:nvPr>
            <p:ph sz="quarter" idx="1"/>
          </p:nvPr>
        </p:nvSpPr>
        <p:spPr>
          <a:xfrm>
            <a:off x="914400" y="990600"/>
            <a:ext cx="7772400" cy="5029200"/>
          </a:xfrm>
        </p:spPr>
        <p:txBody>
          <a:bodyPr>
            <a:normAutofit/>
          </a:bodyPr>
          <a:lstStyle/>
          <a:p>
            <a:pPr algn="just">
              <a:buSzPct val="60000"/>
              <a:buFont typeface="Wingdings" panose="05000000000000000000" pitchFamily="2" charset="2"/>
              <a:buChar char="v"/>
            </a:pPr>
            <a:r>
              <a:rPr lang="en-US" sz="2400" dirty="0" smtClean="0">
                <a:solidFill>
                  <a:schemeClr val="tx1"/>
                </a:solidFill>
              </a:rPr>
              <a:t>The </a:t>
            </a:r>
            <a:r>
              <a:rPr lang="en-US" sz="2400" dirty="0">
                <a:solidFill>
                  <a:schemeClr val="tx1"/>
                </a:solidFill>
              </a:rPr>
              <a:t>assignment operator is used for storing a value at some memory location (typically denoted by a variable</a:t>
            </a:r>
            <a:r>
              <a:rPr lang="en-US" sz="2400" dirty="0" smtClean="0">
                <a:solidFill>
                  <a:schemeClr val="tx1"/>
                </a:solidFill>
              </a:rPr>
              <a:t>).</a:t>
            </a:r>
          </a:p>
          <a:p>
            <a:pPr algn="just">
              <a:buSzPct val="60000"/>
              <a:buFont typeface="Wingdings" panose="05000000000000000000" pitchFamily="2" charset="2"/>
              <a:buChar char="v"/>
            </a:pPr>
            <a:r>
              <a:rPr lang="en-US" sz="2400" b="1" i="1" dirty="0" err="1" smtClean="0">
                <a:solidFill>
                  <a:schemeClr val="tx1"/>
                </a:solidFill>
              </a:rPr>
              <a:t>Var</a:t>
            </a:r>
            <a:r>
              <a:rPr lang="en-US" sz="2400" b="1" i="1" dirty="0" smtClean="0">
                <a:solidFill>
                  <a:schemeClr val="tx1"/>
                </a:solidFill>
              </a:rPr>
              <a:t>=5 </a:t>
            </a:r>
            <a:r>
              <a:rPr lang="en-US" sz="2400" b="1" i="1" dirty="0">
                <a:solidFill>
                  <a:schemeClr val="tx1"/>
                </a:solidFill>
              </a:rPr>
              <a:t>assigning a value to a variable using </a:t>
            </a:r>
            <a:r>
              <a:rPr lang="en-US" sz="2400" b="1" i="1" dirty="0" smtClean="0">
                <a:solidFill>
                  <a:schemeClr val="tx1"/>
                </a:solidFill>
              </a:rPr>
              <a:t>=.</a:t>
            </a:r>
            <a:endParaRPr lang="en-US" sz="2400" dirty="0" smtClean="0">
              <a:solidFill>
                <a:schemeClr val="tx1"/>
              </a:solidFill>
            </a:endParaRPr>
          </a:p>
          <a:p>
            <a:pPr algn="just">
              <a:buSzPct val="60000"/>
              <a:buFont typeface="Wingdings" panose="05000000000000000000" pitchFamily="2" charset="2"/>
              <a:buChar char="v"/>
            </a:pPr>
            <a:endParaRPr lang="en-US" sz="2800" b="1" dirty="0" smtClean="0">
              <a:solidFill>
                <a:schemeClr val="tx1"/>
              </a:solidFill>
            </a:endParaRPr>
          </a:p>
          <a:p>
            <a:pPr>
              <a:buFont typeface="Wingdings" panose="05000000000000000000" pitchFamily="2" charset="2"/>
              <a:buChar char="v"/>
            </a:pPr>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latin typeface="Comic Sans MS" panose="030F0702030302020204" pitchFamily="66" charset="0"/>
              </a:rPr>
              <a:t>13</a:t>
            </a:fld>
            <a:endParaRPr lang="en-US" dirty="0">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18639814"/>
              </p:ext>
            </p:extLst>
          </p:nvPr>
        </p:nvGraphicFramePr>
        <p:xfrm>
          <a:off x="533400" y="2819400"/>
          <a:ext cx="7086600" cy="2834637"/>
        </p:xfrm>
        <a:graphic>
          <a:graphicData uri="http://schemas.openxmlformats.org/drawingml/2006/table">
            <a:tbl>
              <a:tblPr firstRow="1" bandRow="1">
                <a:tableStyleId>{5C22544A-7EE6-4342-B048-85BDC9FD1C3A}</a:tableStyleId>
              </a:tblPr>
              <a:tblGrid>
                <a:gridCol w="2362200"/>
                <a:gridCol w="2362200"/>
                <a:gridCol w="2362200"/>
              </a:tblGrid>
              <a:tr h="483177">
                <a:tc>
                  <a:txBody>
                    <a:bodyPr/>
                    <a:lstStyle/>
                    <a:p>
                      <a:r>
                        <a:rPr lang="en-US" sz="2400" dirty="0" smtClean="0">
                          <a:latin typeface="Agency FB" pitchFamily="34" charset="0"/>
                        </a:rPr>
                        <a:t>Operator</a:t>
                      </a:r>
                      <a:endParaRPr lang="en-US" sz="2400" dirty="0">
                        <a:latin typeface="Agency FB" pitchFamily="34" charset="0"/>
                      </a:endParaRPr>
                    </a:p>
                  </a:txBody>
                  <a:tcPr/>
                </a:tc>
                <a:tc>
                  <a:txBody>
                    <a:bodyPr/>
                    <a:lstStyle/>
                    <a:p>
                      <a:r>
                        <a:rPr lang="en-US" sz="2400" dirty="0" smtClean="0">
                          <a:latin typeface="Agency FB" pitchFamily="34" charset="0"/>
                        </a:rPr>
                        <a:t>Example</a:t>
                      </a:r>
                      <a:endParaRPr lang="en-US" sz="2400" dirty="0">
                        <a:latin typeface="Agency FB" pitchFamily="34" charset="0"/>
                      </a:endParaRPr>
                    </a:p>
                  </a:txBody>
                  <a:tcPr/>
                </a:tc>
                <a:tc>
                  <a:txBody>
                    <a:bodyPr/>
                    <a:lstStyle/>
                    <a:p>
                      <a:r>
                        <a:rPr lang="en-US" sz="2400" dirty="0" smtClean="0">
                          <a:latin typeface="Agency FB" pitchFamily="34" charset="0"/>
                        </a:rPr>
                        <a:t>Equivalent  To </a:t>
                      </a:r>
                      <a:endParaRPr lang="en-US" sz="2400" dirty="0">
                        <a:latin typeface="Agency FB" pitchFamily="34" charset="0"/>
                      </a:endParaRPr>
                    </a:p>
                  </a:txBody>
                  <a:tcPr/>
                </a:tc>
              </a:tr>
              <a:tr h="391910">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25</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r>
                        <a:rPr lang="en-AU" sz="2400" dirty="0">
                          <a:effectLst/>
                          <a:latin typeface="Agency FB" pitchFamily="34" charset="0"/>
                        </a:rPr>
                        <a:t> </a:t>
                      </a:r>
                      <a:endParaRPr lang="en-GB" sz="2400" dirty="0">
                        <a:effectLst/>
                        <a:latin typeface="Agency FB" pitchFamily="34" charset="0"/>
                        <a:ea typeface="Times New Roman"/>
                        <a:cs typeface="Times New Roman"/>
                      </a:endParaRPr>
                    </a:p>
                  </a:txBody>
                  <a:tcPr marL="68580" marR="68580" marT="0" marB="0"/>
                </a:tc>
              </a:tr>
              <a:tr h="391910">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25</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n + 25</a:t>
                      </a:r>
                      <a:endParaRPr lang="en-GB" sz="2400" dirty="0">
                        <a:effectLst/>
                        <a:latin typeface="Agency FB" pitchFamily="34" charset="0"/>
                        <a:ea typeface="Times New Roman"/>
                        <a:cs typeface="Times New Roman"/>
                      </a:endParaRPr>
                    </a:p>
                  </a:txBody>
                  <a:tcPr marL="68580" marR="68580" marT="0" marB="0"/>
                </a:tc>
              </a:tr>
              <a:tr h="391910">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25</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n </a:t>
                      </a:r>
                      <a:r>
                        <a:rPr lang="en-AU" sz="2400" dirty="0" smtClean="0">
                          <a:effectLst/>
                          <a:latin typeface="Agency FB" pitchFamily="34" charset="0"/>
                        </a:rPr>
                        <a:t>– </a:t>
                      </a:r>
                      <a:r>
                        <a:rPr lang="en-AU" sz="2400" dirty="0">
                          <a:effectLst/>
                          <a:latin typeface="Agency FB" pitchFamily="34" charset="0"/>
                        </a:rPr>
                        <a:t>25</a:t>
                      </a:r>
                      <a:endParaRPr lang="en-GB" sz="2400" dirty="0">
                        <a:effectLst/>
                        <a:latin typeface="Agency FB" pitchFamily="34" charset="0"/>
                        <a:ea typeface="Times New Roman"/>
                        <a:cs typeface="Times New Roman"/>
                      </a:endParaRPr>
                    </a:p>
                  </a:txBody>
                  <a:tcPr marL="68580" marR="68580" marT="0" marB="0"/>
                </a:tc>
              </a:tr>
              <a:tr h="391910">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25</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n * 25</a:t>
                      </a:r>
                      <a:endParaRPr lang="en-GB" sz="2400" dirty="0">
                        <a:effectLst/>
                        <a:latin typeface="Agency FB" pitchFamily="34" charset="0"/>
                        <a:ea typeface="Times New Roman"/>
                        <a:cs typeface="Times New Roman"/>
                      </a:endParaRPr>
                    </a:p>
                  </a:txBody>
                  <a:tcPr marL="68580" marR="68580" marT="0" marB="0"/>
                </a:tc>
              </a:tr>
              <a:tr h="391910">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25</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n / 25</a:t>
                      </a:r>
                      <a:endParaRPr lang="en-GB" sz="2400" dirty="0">
                        <a:effectLst/>
                        <a:latin typeface="Agency FB" pitchFamily="34" charset="0"/>
                        <a:ea typeface="Times New Roman"/>
                        <a:cs typeface="Times New Roman"/>
                      </a:endParaRPr>
                    </a:p>
                  </a:txBody>
                  <a:tcPr marL="68580" marR="68580" marT="0" marB="0"/>
                </a:tc>
              </a:tr>
              <a:tr h="391910">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25</a:t>
                      </a:r>
                      <a:endParaRPr lang="en-GB" sz="2400" dirty="0">
                        <a:effectLst/>
                        <a:latin typeface="Agency FB" pitchFamily="34" charset="0"/>
                        <a:ea typeface="Times New Roman"/>
                        <a:cs typeface="Times New Roman"/>
                      </a:endParaRPr>
                    </a:p>
                  </a:txBody>
                  <a:tcPr marL="68580" marR="68580" marT="0" marB="0"/>
                </a:tc>
                <a:tc>
                  <a:txBody>
                    <a:bodyPr/>
                    <a:lstStyle/>
                    <a:p>
                      <a:pPr marL="114300" algn="just" hangingPunct="0">
                        <a:lnSpc>
                          <a:spcPts val="1200"/>
                        </a:lnSpc>
                        <a:spcAft>
                          <a:spcPts val="0"/>
                        </a:spcAft>
                        <a:tabLst>
                          <a:tab pos="990600" algn="l"/>
                          <a:tab pos="5490845" algn="r"/>
                        </a:tabLst>
                      </a:pPr>
                      <a:endParaRPr lang="en-AU" sz="2400" dirty="0" smtClean="0">
                        <a:effectLst/>
                        <a:latin typeface="Agency FB" pitchFamily="34" charset="0"/>
                      </a:endParaRPr>
                    </a:p>
                    <a:p>
                      <a:pPr marL="114300" algn="just" hangingPunct="0">
                        <a:lnSpc>
                          <a:spcPts val="1200"/>
                        </a:lnSpc>
                        <a:spcAft>
                          <a:spcPts val="0"/>
                        </a:spcAft>
                        <a:tabLst>
                          <a:tab pos="990600" algn="l"/>
                          <a:tab pos="5490845" algn="r"/>
                        </a:tabLst>
                      </a:pPr>
                      <a:r>
                        <a:rPr lang="en-AU" sz="2400" dirty="0" smtClean="0">
                          <a:effectLst/>
                          <a:latin typeface="Agency FB" pitchFamily="34" charset="0"/>
                        </a:rPr>
                        <a:t>n </a:t>
                      </a:r>
                      <a:r>
                        <a:rPr lang="en-AU" sz="2400" dirty="0">
                          <a:effectLst/>
                          <a:latin typeface="Agency FB" pitchFamily="34" charset="0"/>
                        </a:rPr>
                        <a:t>= n % 25</a:t>
                      </a:r>
                      <a:endParaRPr lang="en-GB" sz="2400" dirty="0">
                        <a:effectLst/>
                        <a:latin typeface="Agency FB" pitchFamily="34" charset="0"/>
                        <a:ea typeface="Times New Roman"/>
                        <a:cs typeface="Times New Roman"/>
                      </a:endParaRPr>
                    </a:p>
                  </a:txBody>
                  <a:tcPr marL="68580" marR="68580" marT="0" marB="0"/>
                </a:tc>
              </a:tr>
            </a:tbl>
          </a:graphicData>
        </a:graphic>
      </p:graphicFrame>
      <p:sp>
        <p:nvSpPr>
          <p:cNvPr id="6" name="Date Placeholder 5"/>
          <p:cNvSpPr>
            <a:spLocks noGrp="1"/>
          </p:cNvSpPr>
          <p:nvPr>
            <p:ph type="dt" sz="half" idx="10"/>
          </p:nvPr>
        </p:nvSpPr>
        <p:spPr/>
        <p:txBody>
          <a:bodyPr/>
          <a:lstStyle/>
          <a:p>
            <a:pPr>
              <a:defRPr/>
            </a:pPr>
            <a:fld id="{F3050483-165C-4F52-9325-3FCA88482B04}" type="datetime1">
              <a:rPr lang="en-US" smtClean="0">
                <a:latin typeface="Comic Sans MS" panose="030F0702030302020204" pitchFamily="66" charset="0"/>
              </a:rPr>
              <a:t>2/7/2022</a:t>
            </a:fld>
            <a:endParaRPr lang="en-US">
              <a:latin typeface="Comic Sans MS" panose="030F0702030302020204" pitchFamily="66" charset="0"/>
            </a:endParaRPr>
          </a:p>
        </p:txBody>
      </p:sp>
      <p:sp>
        <p:nvSpPr>
          <p:cNvPr id="7" name="Footer Placeholder 6"/>
          <p:cNvSpPr>
            <a:spLocks noGrp="1"/>
          </p:cNvSpPr>
          <p:nvPr>
            <p:ph type="ftr" sz="quarter" idx="11"/>
          </p:nvPr>
        </p:nvSpPr>
        <p:spPr/>
        <p:txBody>
          <a:bodyPr/>
          <a:lstStyle/>
          <a:p>
            <a:pPr>
              <a:defRPr/>
            </a:pPr>
            <a:r>
              <a:rPr lang="en-US" smtClean="0">
                <a:latin typeface="Comic Sans MS" panose="030F0702030302020204" pitchFamily="66" charset="0"/>
              </a:rPr>
              <a:t>Chapter 1 Java Overview compiled by F.E</a:t>
            </a:r>
            <a:endParaRPr lang="en-US">
              <a:latin typeface="Comic Sans MS" panose="030F0702030302020204" pitchFamily="66" charset="0"/>
            </a:endParaRPr>
          </a:p>
        </p:txBody>
      </p:sp>
    </p:spTree>
    <p:extLst>
      <p:ext uri="{BB962C8B-B14F-4D97-AF65-F5344CB8AC3E}">
        <p14:creationId xmlns:p14="http://schemas.microsoft.com/office/powerpoint/2010/main" val="1195878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buSzPct val="60000"/>
            </a:pPr>
            <a:r>
              <a:rPr lang="en-US" dirty="0" smtClean="0">
                <a:solidFill>
                  <a:schemeClr val="tx1"/>
                </a:solidFill>
                <a:latin typeface="Comic Sans MS" panose="030F0702030302020204" pitchFamily="66" charset="0"/>
              </a:rPr>
              <a:t>Arithmetic </a:t>
            </a:r>
            <a:r>
              <a:rPr lang="en-US" dirty="0">
                <a:solidFill>
                  <a:schemeClr val="tx1"/>
                </a:solidFill>
                <a:latin typeface="Comic Sans MS" panose="030F0702030302020204" pitchFamily="66" charset="0"/>
              </a:rPr>
              <a:t>Operators</a:t>
            </a:r>
          </a:p>
        </p:txBody>
      </p:sp>
      <p:sp>
        <p:nvSpPr>
          <p:cNvPr id="3" name="Subtitle 2"/>
          <p:cNvSpPr>
            <a:spLocks noGrp="1"/>
          </p:cNvSpPr>
          <p:nvPr>
            <p:ph sz="quarter" idx="1"/>
          </p:nvPr>
        </p:nvSpPr>
        <p:spPr>
          <a:xfrm>
            <a:off x="457200" y="762000"/>
            <a:ext cx="8229600" cy="5257800"/>
          </a:xfrm>
        </p:spPr>
        <p:txBody>
          <a:bodyPr>
            <a:normAutofit/>
          </a:bodyPr>
          <a:lstStyle/>
          <a:p>
            <a:pPr algn="just">
              <a:buSzPct val="60000"/>
              <a:buFont typeface="Wingdings" panose="05000000000000000000" pitchFamily="2" charset="2"/>
              <a:buChar char="v"/>
            </a:pPr>
            <a:r>
              <a:rPr lang="en-US" sz="2800" dirty="0" smtClean="0">
                <a:solidFill>
                  <a:schemeClr val="tx1"/>
                </a:solidFill>
              </a:rPr>
              <a:t>Arithmetic </a:t>
            </a:r>
            <a:r>
              <a:rPr lang="en-US" sz="2800" dirty="0">
                <a:solidFill>
                  <a:schemeClr val="tx1"/>
                </a:solidFill>
              </a:rPr>
              <a:t>operators are used in mathematical expressions in the same way that they </a:t>
            </a:r>
            <a:r>
              <a:rPr lang="en-US" sz="2800" dirty="0" smtClean="0">
                <a:solidFill>
                  <a:schemeClr val="tx1"/>
                </a:solidFill>
              </a:rPr>
              <a:t>are used </a:t>
            </a:r>
            <a:r>
              <a:rPr lang="en-US" sz="2800" dirty="0">
                <a:solidFill>
                  <a:schemeClr val="tx1"/>
                </a:solidFill>
              </a:rPr>
              <a:t>in algebra.</a:t>
            </a:r>
            <a:endParaRPr lang="en-US" sz="2800" dirty="0" smtClean="0">
              <a:solidFill>
                <a:schemeClr val="tx1"/>
              </a:solidFill>
            </a:endParaRPr>
          </a:p>
          <a:p>
            <a:pPr algn="just">
              <a:buSzPct val="60000"/>
            </a:pPr>
            <a:endParaRPr lang="en-US" sz="2800" b="1" dirty="0" smtClean="0">
              <a:solidFill>
                <a:schemeClr val="tx1"/>
              </a:solidFill>
            </a:endParaRPr>
          </a:p>
          <a:p>
            <a:endParaRPr lang="en-US" dirty="0"/>
          </a:p>
        </p:txBody>
      </p:sp>
      <p:sp>
        <p:nvSpPr>
          <p:cNvPr id="6" name="Date Placeholder 5"/>
          <p:cNvSpPr>
            <a:spLocks noGrp="1"/>
          </p:cNvSpPr>
          <p:nvPr>
            <p:ph type="dt" sz="half" idx="10"/>
          </p:nvPr>
        </p:nvSpPr>
        <p:spPr/>
        <p:txBody>
          <a:bodyPr/>
          <a:lstStyle/>
          <a:p>
            <a:pPr>
              <a:defRPr/>
            </a:pPr>
            <a:fld id="{016FA6DB-D688-4712-BF98-6950125C64DD}"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
        <p:nvSpPr>
          <p:cNvPr id="4" name="Slide Number Placeholder 3"/>
          <p:cNvSpPr>
            <a:spLocks noGrp="1"/>
          </p:cNvSpPr>
          <p:nvPr>
            <p:ph type="sldNum" sz="quarter" idx="12"/>
          </p:nvPr>
        </p:nvSpPr>
        <p:spPr/>
        <p:txBody>
          <a:bodyPr/>
          <a:lstStyle/>
          <a:p>
            <a:fld id="{999A0988-BECD-4431-B246-A8D382A7B731}" type="slidenum">
              <a:rPr lang="en-US" smtClean="0"/>
              <a:t>14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25139149"/>
              </p:ext>
            </p:extLst>
          </p:nvPr>
        </p:nvGraphicFramePr>
        <p:xfrm>
          <a:off x="921327" y="2209800"/>
          <a:ext cx="7772400" cy="3670518"/>
        </p:xfrm>
        <a:graphic>
          <a:graphicData uri="http://schemas.openxmlformats.org/drawingml/2006/table">
            <a:tbl>
              <a:tblPr firstRow="1" bandRow="1">
                <a:tableStyleId>{5C22544A-7EE6-4342-B048-85BDC9FD1C3A}</a:tableStyleId>
              </a:tblPr>
              <a:tblGrid>
                <a:gridCol w="1295400"/>
                <a:gridCol w="1447800"/>
                <a:gridCol w="1752600"/>
                <a:gridCol w="3276600"/>
              </a:tblGrid>
              <a:tr h="317718">
                <a:tc>
                  <a:txBody>
                    <a:bodyPr/>
                    <a:lstStyle/>
                    <a:p>
                      <a:pPr algn="ctr">
                        <a:lnSpc>
                          <a:spcPct val="100000"/>
                        </a:lnSpc>
                        <a:spcAft>
                          <a:spcPts val="0"/>
                        </a:spcAft>
                      </a:pPr>
                      <a:r>
                        <a:rPr lang="en-GB" sz="2000" b="1" i="1" dirty="0" smtClean="0">
                          <a:solidFill>
                            <a:schemeClr val="bg1"/>
                          </a:solidFill>
                          <a:latin typeface="Agency FB" pitchFamily="34" charset="0"/>
                        </a:rPr>
                        <a:t>Operator</a:t>
                      </a:r>
                      <a:endParaRPr lang="en-GB" sz="2000" b="1" dirty="0">
                        <a:solidFill>
                          <a:schemeClr val="bg1"/>
                        </a:solidFill>
                        <a:effectLst/>
                        <a:latin typeface="Agency FB" pitchFamily="34" charset="0"/>
                        <a:ea typeface="Times New Roman"/>
                      </a:endParaRPr>
                    </a:p>
                  </a:txBody>
                  <a:tcPr marL="68580" marR="68580" marT="0" marB="0"/>
                </a:tc>
                <a:tc>
                  <a:txBody>
                    <a:bodyPr/>
                    <a:lstStyle/>
                    <a:p>
                      <a:pPr algn="ctr">
                        <a:lnSpc>
                          <a:spcPct val="100000"/>
                        </a:lnSpc>
                        <a:spcAft>
                          <a:spcPts val="0"/>
                        </a:spcAft>
                      </a:pPr>
                      <a:r>
                        <a:rPr lang="en-GB" sz="2000" b="1" i="1" dirty="0" smtClean="0">
                          <a:solidFill>
                            <a:schemeClr val="bg1"/>
                          </a:solidFill>
                          <a:effectLst/>
                          <a:latin typeface="Agency FB" pitchFamily="34" charset="0"/>
                          <a:ea typeface="+mn-ea"/>
                        </a:rPr>
                        <a:t>Name</a:t>
                      </a:r>
                      <a:endParaRPr lang="en-GB" sz="2000" b="1" dirty="0">
                        <a:solidFill>
                          <a:schemeClr val="bg1"/>
                        </a:solidFill>
                        <a:effectLst/>
                        <a:latin typeface="Agency FB" pitchFamily="34" charset="0"/>
                        <a:ea typeface="Times New Roman"/>
                      </a:endParaRPr>
                    </a:p>
                  </a:txBody>
                  <a:tcPr marL="68580" marR="68580" marT="0" marB="0"/>
                </a:tc>
                <a:tc>
                  <a:txBody>
                    <a:bodyPr/>
                    <a:lstStyle/>
                    <a:p>
                      <a:pPr algn="ctr">
                        <a:lnSpc>
                          <a:spcPct val="100000"/>
                        </a:lnSpc>
                        <a:spcAft>
                          <a:spcPts val="0"/>
                        </a:spcAft>
                      </a:pPr>
                      <a:r>
                        <a:rPr lang="en-GB" sz="2000" b="1" i="1" dirty="0" smtClean="0">
                          <a:solidFill>
                            <a:schemeClr val="bg1"/>
                          </a:solidFill>
                          <a:latin typeface="Agency FB" pitchFamily="34" charset="0"/>
                        </a:rPr>
                        <a:t>Use</a:t>
                      </a:r>
                      <a:endParaRPr lang="en-GB" sz="2000" b="1" dirty="0">
                        <a:solidFill>
                          <a:schemeClr val="bg1"/>
                        </a:solidFill>
                        <a:effectLst/>
                        <a:latin typeface="Agency FB" pitchFamily="34" charset="0"/>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1" dirty="0" smtClean="0">
                          <a:solidFill>
                            <a:schemeClr val="bg1"/>
                          </a:solidFill>
                          <a:latin typeface="Agency FB" pitchFamily="34" charset="0"/>
                        </a:rPr>
                        <a:t>Description</a:t>
                      </a:r>
                      <a:endParaRPr lang="en-GB" sz="2000" b="1" dirty="0" smtClean="0">
                        <a:solidFill>
                          <a:schemeClr val="bg1"/>
                        </a:solidFill>
                        <a:effectLst/>
                        <a:latin typeface="Agency FB" pitchFamily="34" charset="0"/>
                        <a:ea typeface="Times New Roman"/>
                      </a:endParaRPr>
                    </a:p>
                  </a:txBody>
                  <a:tcPr marL="68580" marR="68580" marT="0" marB="0"/>
                </a:tc>
              </a:tr>
              <a:tr h="522277">
                <a:tc>
                  <a:txBody>
                    <a:bodyPr/>
                    <a:lstStyle/>
                    <a:p>
                      <a:pPr algn="ctr">
                        <a:lnSpc>
                          <a:spcPct val="100000"/>
                        </a:lnSpc>
                        <a:spcAft>
                          <a:spcPts val="0"/>
                        </a:spcAft>
                      </a:pPr>
                      <a:endParaRPr lang="en-GB" sz="2000" b="1" i="0" u="none" strike="noStrike" kern="1200" baseline="0" dirty="0" smtClean="0">
                        <a:solidFill>
                          <a:schemeClr val="dk1"/>
                        </a:solidFill>
                        <a:latin typeface="Agency FB" pitchFamily="34" charset="0"/>
                        <a:ea typeface="+mn-ea"/>
                        <a:cs typeface="+mn-cs"/>
                      </a:endParaRPr>
                    </a:p>
                    <a:p>
                      <a:pPr algn="ctr">
                        <a:lnSpc>
                          <a:spcPct val="100000"/>
                        </a:lnSpc>
                        <a:spcAft>
                          <a:spcPts val="0"/>
                        </a:spcAft>
                      </a:pPr>
                      <a:r>
                        <a:rPr lang="en-GB" sz="2000" b="1" i="0" u="none" strike="noStrike" kern="1200" baseline="0" dirty="0" smtClean="0">
                          <a:solidFill>
                            <a:schemeClr val="dk1"/>
                          </a:solidFill>
                          <a:latin typeface="Agency FB" pitchFamily="34" charset="0"/>
                          <a:ea typeface="+mn-ea"/>
                          <a:cs typeface="+mn-cs"/>
                        </a:rPr>
                        <a:t>+</a:t>
                      </a:r>
                      <a:endParaRPr lang="en-GB" sz="2000" b="1" dirty="0">
                        <a:effectLst/>
                        <a:latin typeface="Agency FB" pitchFamily="34" charset="0"/>
                        <a:ea typeface="Times New Roman"/>
                      </a:endParaRPr>
                    </a:p>
                  </a:txBody>
                  <a:tcPr marL="68580" marR="68580" marT="0" marB="0"/>
                </a:tc>
                <a:tc>
                  <a:txBody>
                    <a:bodyPr/>
                    <a:lstStyle/>
                    <a:p>
                      <a:pPr marL="114300" algn="l" hangingPunct="0">
                        <a:lnSpc>
                          <a:spcPct val="100000"/>
                        </a:lnSpc>
                        <a:spcAft>
                          <a:spcPts val="0"/>
                        </a:spcAft>
                        <a:tabLst>
                          <a:tab pos="990600" algn="l"/>
                          <a:tab pos="5490845" algn="r"/>
                        </a:tabLst>
                      </a:pPr>
                      <a:endParaRPr lang="en-AU" sz="2000" b="0" dirty="0" smtClean="0">
                        <a:effectLst/>
                        <a:latin typeface="Agency FB" pitchFamily="34" charset="0"/>
                        <a:ea typeface="Times New Roman"/>
                        <a:cs typeface="Times New Roman"/>
                      </a:endParaRPr>
                    </a:p>
                    <a:p>
                      <a:pPr marL="114300" algn="l" hangingPunct="0">
                        <a:lnSpc>
                          <a:spcPct val="100000"/>
                        </a:lnSpc>
                        <a:spcAft>
                          <a:spcPts val="0"/>
                        </a:spcAft>
                        <a:tabLst>
                          <a:tab pos="990600" algn="l"/>
                          <a:tab pos="5490845" algn="r"/>
                        </a:tabLst>
                      </a:pPr>
                      <a:r>
                        <a:rPr lang="en-AU" sz="2000" b="0" dirty="0" smtClean="0">
                          <a:effectLst/>
                          <a:latin typeface="Agency FB" pitchFamily="34" charset="0"/>
                          <a:ea typeface="Times New Roman"/>
                          <a:cs typeface="Times New Roman"/>
                        </a:rPr>
                        <a:t>Addition</a:t>
                      </a:r>
                      <a:endParaRPr lang="en-GB" sz="2000" b="0" dirty="0">
                        <a:effectLst/>
                        <a:latin typeface="Agency FB" pitchFamily="34" charset="0"/>
                        <a:ea typeface="Times New Roman"/>
                        <a:cs typeface="Times New Roman"/>
                      </a:endParaRPr>
                    </a:p>
                  </a:txBody>
                  <a:tcPr marL="68580" marR="68580" marT="0" marB="0"/>
                </a:tc>
                <a:tc>
                  <a:txBody>
                    <a:bodyPr/>
                    <a:lstStyle/>
                    <a:p>
                      <a:pPr algn="l">
                        <a:lnSpc>
                          <a:spcPct val="100000"/>
                        </a:lnSpc>
                        <a:spcAft>
                          <a:spcPts val="0"/>
                        </a:spcAft>
                      </a:pPr>
                      <a:r>
                        <a:rPr lang="en-GB" sz="2000" b="0" i="0" u="none" strike="noStrike" kern="1200" baseline="0" dirty="0" smtClean="0">
                          <a:solidFill>
                            <a:schemeClr val="dk1"/>
                          </a:solidFill>
                          <a:latin typeface="Agency FB" pitchFamily="34" charset="0"/>
                          <a:ea typeface="+mn-ea"/>
                          <a:cs typeface="+mn-cs"/>
                        </a:rPr>
                        <a:t>op1 + op2</a:t>
                      </a:r>
                      <a:endParaRPr lang="en-GB" sz="2000" b="0" dirty="0">
                        <a:effectLst/>
                        <a:latin typeface="Agency FB" pitchFamily="34" charset="0"/>
                        <a:ea typeface="Times New Roman"/>
                      </a:endParaRPr>
                    </a:p>
                  </a:txBody>
                  <a:tcPr marL="68580" marR="68580" marT="0" marB="0"/>
                </a:tc>
                <a:tc>
                  <a:txBody>
                    <a:bodyPr/>
                    <a:lstStyle/>
                    <a:p>
                      <a:pPr algn="l">
                        <a:lnSpc>
                          <a:spcPct val="100000"/>
                        </a:lnSpc>
                        <a:spcAft>
                          <a:spcPts val="0"/>
                        </a:spcAft>
                      </a:pPr>
                      <a:endParaRPr lang="en-GB" sz="2000" b="0" i="0" u="none" strike="noStrike" kern="1200" baseline="0" dirty="0" smtClean="0">
                        <a:solidFill>
                          <a:schemeClr val="dk1"/>
                        </a:solidFill>
                        <a:latin typeface="Agency FB" pitchFamily="34" charset="0"/>
                        <a:ea typeface="+mn-ea"/>
                        <a:cs typeface="+mn-cs"/>
                      </a:endParaRPr>
                    </a:p>
                    <a:p>
                      <a:pPr algn="l">
                        <a:lnSpc>
                          <a:spcPct val="100000"/>
                        </a:lnSpc>
                        <a:spcAft>
                          <a:spcPts val="0"/>
                        </a:spcAft>
                      </a:pPr>
                      <a:r>
                        <a:rPr lang="en-GB" sz="2000" b="0" i="0" u="none" strike="noStrike" kern="1200" baseline="0" dirty="0" smtClean="0">
                          <a:solidFill>
                            <a:schemeClr val="dk1"/>
                          </a:solidFill>
                          <a:latin typeface="Agency FB" pitchFamily="34" charset="0"/>
                          <a:ea typeface="+mn-ea"/>
                          <a:cs typeface="+mn-cs"/>
                        </a:rPr>
                        <a:t>Adds op1 and op2</a:t>
                      </a:r>
                      <a:endParaRPr lang="en-GB" sz="2000" b="0" dirty="0">
                        <a:effectLst/>
                        <a:latin typeface="Agency FB" pitchFamily="34" charset="0"/>
                        <a:ea typeface="Times New Roman"/>
                      </a:endParaRPr>
                    </a:p>
                  </a:txBody>
                  <a:tcPr marL="68580" marR="68580" marT="0" marB="0"/>
                </a:tc>
              </a:tr>
              <a:tr h="522277">
                <a:tc>
                  <a:txBody>
                    <a:bodyPr/>
                    <a:lstStyle/>
                    <a:p>
                      <a:pPr algn="ctr">
                        <a:lnSpc>
                          <a:spcPct val="100000"/>
                        </a:lnSpc>
                        <a:spcAft>
                          <a:spcPts val="0"/>
                        </a:spcAft>
                      </a:pPr>
                      <a:endParaRPr lang="en-GB" sz="2000" b="1" dirty="0" smtClean="0">
                        <a:effectLst/>
                        <a:latin typeface="Agency FB" pitchFamily="34" charset="0"/>
                        <a:ea typeface="Times New Roman"/>
                      </a:endParaRPr>
                    </a:p>
                    <a:p>
                      <a:pPr algn="ctr">
                        <a:lnSpc>
                          <a:spcPct val="100000"/>
                        </a:lnSpc>
                        <a:spcAft>
                          <a:spcPts val="0"/>
                        </a:spcAft>
                      </a:pPr>
                      <a:r>
                        <a:rPr lang="en-GB" sz="2000" b="1" dirty="0" smtClean="0">
                          <a:effectLst/>
                          <a:latin typeface="Agency FB" pitchFamily="34" charset="0"/>
                          <a:ea typeface="Times New Roman"/>
                        </a:rPr>
                        <a:t>-</a:t>
                      </a:r>
                      <a:endParaRPr lang="en-GB" sz="2000" b="1" dirty="0">
                        <a:effectLst/>
                        <a:latin typeface="Agency FB" pitchFamily="34" charset="0"/>
                        <a:ea typeface="Times New Roman"/>
                      </a:endParaRPr>
                    </a:p>
                  </a:txBody>
                  <a:tcPr marL="68580" marR="68580" marT="0" marB="0"/>
                </a:tc>
                <a:tc>
                  <a:txBody>
                    <a:bodyPr/>
                    <a:lstStyle/>
                    <a:p>
                      <a:pPr marL="114300" algn="l" hangingPunct="0">
                        <a:lnSpc>
                          <a:spcPct val="100000"/>
                        </a:lnSpc>
                        <a:spcAft>
                          <a:spcPts val="0"/>
                        </a:spcAft>
                        <a:tabLst>
                          <a:tab pos="990600" algn="l"/>
                          <a:tab pos="5490845" algn="r"/>
                        </a:tabLst>
                      </a:pPr>
                      <a:endParaRPr lang="en-AU" sz="2000" b="0" dirty="0" smtClean="0">
                        <a:effectLst/>
                        <a:latin typeface="Agency FB" pitchFamily="34" charset="0"/>
                        <a:ea typeface="Times New Roman"/>
                        <a:cs typeface="Times New Roman"/>
                      </a:endParaRPr>
                    </a:p>
                    <a:p>
                      <a:pPr marL="114300" algn="l" hangingPunct="0">
                        <a:lnSpc>
                          <a:spcPct val="100000"/>
                        </a:lnSpc>
                        <a:spcAft>
                          <a:spcPts val="0"/>
                        </a:spcAft>
                        <a:tabLst>
                          <a:tab pos="990600" algn="l"/>
                          <a:tab pos="5490845" algn="r"/>
                        </a:tabLst>
                      </a:pPr>
                      <a:r>
                        <a:rPr lang="en-AU" sz="2000" b="0" dirty="0" smtClean="0">
                          <a:effectLst/>
                          <a:latin typeface="Agency FB" pitchFamily="34" charset="0"/>
                          <a:ea typeface="Times New Roman"/>
                          <a:cs typeface="Times New Roman"/>
                        </a:rPr>
                        <a:t>Subtraction</a:t>
                      </a:r>
                      <a:endParaRPr lang="en-GB" sz="2000" b="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baseline="0" dirty="0" smtClean="0">
                          <a:latin typeface="Agency FB"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baseline="0" dirty="0" smtClean="0">
                          <a:latin typeface="Agency FB" pitchFamily="34" charset="0"/>
                        </a:rPr>
                        <a:t>op1 - op2</a:t>
                      </a:r>
                      <a:endParaRPr lang="en-GB" sz="2000" b="0" dirty="0">
                        <a:effectLst/>
                        <a:latin typeface="Agency FB" pitchFamily="34" charset="0"/>
                        <a:ea typeface="Times New Roman"/>
                      </a:endParaRPr>
                    </a:p>
                  </a:txBody>
                  <a:tcPr marL="68580" marR="68580" marT="0" marB="0"/>
                </a:tc>
                <a:tc>
                  <a:txBody>
                    <a:bodyPr/>
                    <a:lstStyle/>
                    <a:p>
                      <a:pPr algn="l">
                        <a:lnSpc>
                          <a:spcPct val="100000"/>
                        </a:lnSpc>
                      </a:pPr>
                      <a:endParaRPr lang="nl-NL" sz="2000" b="0" i="0" u="none" strike="noStrike" baseline="0" dirty="0" smtClean="0">
                        <a:latin typeface="Agency FB" pitchFamily="34" charset="0"/>
                      </a:endParaRPr>
                    </a:p>
                    <a:p>
                      <a:pPr algn="l">
                        <a:lnSpc>
                          <a:spcPct val="100000"/>
                        </a:lnSpc>
                      </a:pPr>
                      <a:r>
                        <a:rPr lang="nl-NL" sz="2000" b="0" i="0" u="none" strike="noStrike" baseline="0" dirty="0" smtClean="0">
                          <a:latin typeface="Agency FB" pitchFamily="34" charset="0"/>
                        </a:rPr>
                        <a:t>Subtracts op2 from op1</a:t>
                      </a:r>
                      <a:endParaRPr lang="en-GB" sz="2000" b="0" dirty="0">
                        <a:latin typeface="Agency FB" pitchFamily="34" charset="0"/>
                      </a:endParaRPr>
                    </a:p>
                  </a:txBody>
                  <a:tcPr marL="68580" marR="68580" marT="0" marB="0"/>
                </a:tc>
              </a:tr>
              <a:tr h="522277">
                <a:tc>
                  <a:txBody>
                    <a:bodyPr/>
                    <a:lstStyle/>
                    <a:p>
                      <a:pPr algn="ctr">
                        <a:lnSpc>
                          <a:spcPct val="100000"/>
                        </a:lnSpc>
                        <a:spcAft>
                          <a:spcPts val="0"/>
                        </a:spcAft>
                      </a:pPr>
                      <a:endParaRPr lang="en-GB" sz="2000" b="1" dirty="0" smtClean="0">
                        <a:effectLst/>
                        <a:latin typeface="Agency FB" pitchFamily="34" charset="0"/>
                        <a:ea typeface="Times New Roman"/>
                      </a:endParaRPr>
                    </a:p>
                    <a:p>
                      <a:pPr algn="ctr">
                        <a:lnSpc>
                          <a:spcPct val="100000"/>
                        </a:lnSpc>
                        <a:spcAft>
                          <a:spcPts val="0"/>
                        </a:spcAft>
                      </a:pPr>
                      <a:r>
                        <a:rPr lang="en-GB" sz="2000" b="1" dirty="0" smtClean="0">
                          <a:effectLst/>
                          <a:latin typeface="Agency FB" pitchFamily="34" charset="0"/>
                          <a:ea typeface="Times New Roman"/>
                        </a:rPr>
                        <a:t>*</a:t>
                      </a:r>
                      <a:endParaRPr lang="en-GB" sz="2000" b="1" dirty="0">
                        <a:effectLst/>
                        <a:latin typeface="Agency FB" pitchFamily="34" charset="0"/>
                        <a:ea typeface="Times New Roman"/>
                      </a:endParaRPr>
                    </a:p>
                  </a:txBody>
                  <a:tcPr marL="68580" marR="68580" marT="0" marB="0"/>
                </a:tc>
                <a:tc>
                  <a:txBody>
                    <a:bodyPr/>
                    <a:lstStyle/>
                    <a:p>
                      <a:pPr marL="114300" algn="l" hangingPunct="0">
                        <a:lnSpc>
                          <a:spcPct val="100000"/>
                        </a:lnSpc>
                        <a:spcAft>
                          <a:spcPts val="0"/>
                        </a:spcAft>
                        <a:tabLst>
                          <a:tab pos="990600" algn="l"/>
                          <a:tab pos="5490845" algn="r"/>
                        </a:tabLst>
                      </a:pPr>
                      <a:endParaRPr lang="en-AU" sz="2000" b="0" dirty="0" smtClean="0">
                        <a:effectLst/>
                        <a:latin typeface="Agency FB" pitchFamily="34" charset="0"/>
                        <a:ea typeface="Times New Roman"/>
                        <a:cs typeface="Times New Roman"/>
                      </a:endParaRPr>
                    </a:p>
                    <a:p>
                      <a:pPr marL="114300" algn="l" hangingPunct="0">
                        <a:lnSpc>
                          <a:spcPct val="100000"/>
                        </a:lnSpc>
                        <a:spcAft>
                          <a:spcPts val="0"/>
                        </a:spcAft>
                        <a:tabLst>
                          <a:tab pos="990600" algn="l"/>
                          <a:tab pos="5490845" algn="r"/>
                        </a:tabLst>
                      </a:pPr>
                      <a:r>
                        <a:rPr lang="en-AU" sz="2000" b="0" dirty="0" smtClean="0">
                          <a:effectLst/>
                          <a:latin typeface="Agency FB" pitchFamily="34" charset="0"/>
                          <a:ea typeface="Times New Roman"/>
                          <a:cs typeface="Times New Roman"/>
                        </a:rPr>
                        <a:t>Multiplication</a:t>
                      </a:r>
                      <a:endParaRPr lang="en-GB" sz="2000" b="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baseline="0" dirty="0" smtClean="0">
                          <a:latin typeface="Agency FB"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baseline="0" dirty="0" smtClean="0">
                          <a:latin typeface="Agency FB" pitchFamily="34" charset="0"/>
                        </a:rPr>
                        <a:t>op1 * op2</a:t>
                      </a:r>
                      <a:endParaRPr lang="en-GB" sz="2000" b="0" dirty="0">
                        <a:effectLst/>
                        <a:latin typeface="Agency FB" pitchFamily="34" charset="0"/>
                        <a:ea typeface="Times New Roman"/>
                      </a:endParaRPr>
                    </a:p>
                  </a:txBody>
                  <a:tcPr marL="68580" marR="68580" marT="0" marB="0"/>
                </a:tc>
                <a:tc>
                  <a:txBody>
                    <a:bodyPr/>
                    <a:lstStyle/>
                    <a:p>
                      <a:pPr algn="l">
                        <a:lnSpc>
                          <a:spcPct val="100000"/>
                        </a:lnSpc>
                      </a:pPr>
                      <a:endParaRPr lang="nl-NL" sz="2000" b="0" i="0" u="none" strike="noStrike" baseline="0" dirty="0" smtClean="0">
                        <a:latin typeface="Agency FB" pitchFamily="34" charset="0"/>
                      </a:endParaRPr>
                    </a:p>
                    <a:p>
                      <a:pPr algn="l">
                        <a:lnSpc>
                          <a:spcPct val="100000"/>
                        </a:lnSpc>
                      </a:pPr>
                      <a:r>
                        <a:rPr lang="nl-NL" sz="2000" b="0" i="0" u="none" strike="noStrike" baseline="0" dirty="0" smtClean="0">
                          <a:latin typeface="Agency FB" pitchFamily="34" charset="0"/>
                        </a:rPr>
                        <a:t>Multiplies op1 by op2</a:t>
                      </a:r>
                      <a:endParaRPr lang="en-GB" sz="2000" b="0" dirty="0">
                        <a:latin typeface="Agency FB" pitchFamily="34" charset="0"/>
                      </a:endParaRPr>
                    </a:p>
                  </a:txBody>
                  <a:tcPr marL="68580" marR="68580" marT="0" marB="0"/>
                </a:tc>
              </a:tr>
              <a:tr h="522277">
                <a:tc>
                  <a:txBody>
                    <a:bodyPr/>
                    <a:lstStyle/>
                    <a:p>
                      <a:pPr algn="ctr">
                        <a:lnSpc>
                          <a:spcPct val="100000"/>
                        </a:lnSpc>
                        <a:spcAft>
                          <a:spcPts val="0"/>
                        </a:spcAft>
                      </a:pPr>
                      <a:endParaRPr lang="en-GB" sz="2000" b="1" dirty="0" smtClean="0">
                        <a:effectLst/>
                        <a:latin typeface="Agency FB" pitchFamily="34" charset="0"/>
                        <a:ea typeface="Times New Roman"/>
                      </a:endParaRPr>
                    </a:p>
                    <a:p>
                      <a:pPr algn="ctr">
                        <a:lnSpc>
                          <a:spcPct val="100000"/>
                        </a:lnSpc>
                        <a:spcAft>
                          <a:spcPts val="0"/>
                        </a:spcAft>
                      </a:pPr>
                      <a:r>
                        <a:rPr lang="en-GB" sz="2000" b="1" dirty="0" smtClean="0">
                          <a:effectLst/>
                          <a:latin typeface="Agency FB" pitchFamily="34" charset="0"/>
                          <a:ea typeface="Times New Roman"/>
                        </a:rPr>
                        <a:t>/</a:t>
                      </a:r>
                      <a:endParaRPr lang="en-GB" sz="2000" b="1" dirty="0">
                        <a:effectLst/>
                        <a:latin typeface="Agency FB" pitchFamily="34" charset="0"/>
                        <a:ea typeface="Times New Roman"/>
                      </a:endParaRPr>
                    </a:p>
                  </a:txBody>
                  <a:tcPr marL="68580" marR="68580" marT="0" marB="0"/>
                </a:tc>
                <a:tc>
                  <a:txBody>
                    <a:bodyPr/>
                    <a:lstStyle/>
                    <a:p>
                      <a:pPr marL="114300" algn="l" hangingPunct="0">
                        <a:lnSpc>
                          <a:spcPct val="100000"/>
                        </a:lnSpc>
                        <a:spcAft>
                          <a:spcPts val="0"/>
                        </a:spcAft>
                        <a:tabLst>
                          <a:tab pos="990600" algn="l"/>
                          <a:tab pos="5490845" algn="r"/>
                        </a:tabLst>
                      </a:pPr>
                      <a:endParaRPr lang="en-AU" sz="2000" b="0" dirty="0" smtClean="0">
                        <a:effectLst/>
                        <a:latin typeface="Agency FB" pitchFamily="34" charset="0"/>
                        <a:ea typeface="Times New Roman"/>
                        <a:cs typeface="Times New Roman"/>
                      </a:endParaRPr>
                    </a:p>
                    <a:p>
                      <a:pPr marL="114300" algn="l" hangingPunct="0">
                        <a:lnSpc>
                          <a:spcPct val="100000"/>
                        </a:lnSpc>
                        <a:spcAft>
                          <a:spcPts val="0"/>
                        </a:spcAft>
                        <a:tabLst>
                          <a:tab pos="990600" algn="l"/>
                          <a:tab pos="5490845" algn="r"/>
                        </a:tabLst>
                      </a:pPr>
                      <a:r>
                        <a:rPr lang="en-AU" sz="2000" b="0" dirty="0" smtClean="0">
                          <a:effectLst/>
                          <a:latin typeface="Agency FB" pitchFamily="34" charset="0"/>
                          <a:ea typeface="Times New Roman"/>
                          <a:cs typeface="Times New Roman"/>
                        </a:rPr>
                        <a:t>Division</a:t>
                      </a:r>
                      <a:endParaRPr lang="en-GB" sz="2000" b="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sz="2000" b="0" i="0" u="none" strike="noStrike" kern="1200" baseline="0" dirty="0" smtClean="0">
                        <a:solidFill>
                          <a:schemeClr val="dk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kern="1200" baseline="0" dirty="0" smtClean="0">
                          <a:solidFill>
                            <a:schemeClr val="dk1"/>
                          </a:solidFill>
                          <a:latin typeface="Agency FB" pitchFamily="34" charset="0"/>
                          <a:ea typeface="+mn-ea"/>
                          <a:cs typeface="+mn-cs"/>
                        </a:rPr>
                        <a:t>op1 / op2</a:t>
                      </a:r>
                      <a:endParaRPr lang="en-GB" sz="2000" b="0" dirty="0" smtClean="0">
                        <a:effectLst/>
                        <a:latin typeface="Agency FB" pitchFamily="34" charset="0"/>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sz="2000" b="0" i="0" u="none" strike="noStrike" kern="1200" baseline="0" dirty="0" smtClean="0">
                        <a:solidFill>
                          <a:schemeClr val="dk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kern="1200" baseline="0" dirty="0" smtClean="0">
                          <a:solidFill>
                            <a:schemeClr val="dk1"/>
                          </a:solidFill>
                          <a:latin typeface="Agency FB" pitchFamily="34" charset="0"/>
                          <a:ea typeface="+mn-ea"/>
                          <a:cs typeface="+mn-cs"/>
                        </a:rPr>
                        <a:t>Divides op1 by op2</a:t>
                      </a:r>
                      <a:endParaRPr lang="en-GB" sz="2000" b="0" dirty="0" smtClean="0">
                        <a:effectLst/>
                        <a:latin typeface="Agency FB" pitchFamily="34" charset="0"/>
                        <a:ea typeface="Times New Roman"/>
                      </a:endParaRPr>
                    </a:p>
                  </a:txBody>
                  <a:tcPr marL="68580" marR="68580" marT="0" marB="0"/>
                </a:tc>
              </a:tr>
              <a:tr h="783415">
                <a:tc>
                  <a:txBody>
                    <a:bodyPr/>
                    <a:lstStyle/>
                    <a:p>
                      <a:pPr algn="ctr">
                        <a:lnSpc>
                          <a:spcPct val="100000"/>
                        </a:lnSpc>
                        <a:spcAft>
                          <a:spcPts val="0"/>
                        </a:spcAft>
                      </a:pPr>
                      <a:endParaRPr lang="en-GB" sz="2000" b="1" i="0" u="none" strike="noStrike" kern="1200" baseline="0" dirty="0" smtClean="0">
                        <a:solidFill>
                          <a:schemeClr val="dk1"/>
                        </a:solidFill>
                        <a:latin typeface="Agency FB" pitchFamily="34" charset="0"/>
                        <a:ea typeface="+mn-ea"/>
                        <a:cs typeface="+mn-cs"/>
                      </a:endParaRPr>
                    </a:p>
                    <a:p>
                      <a:pPr algn="ctr">
                        <a:lnSpc>
                          <a:spcPct val="100000"/>
                        </a:lnSpc>
                        <a:spcAft>
                          <a:spcPts val="0"/>
                        </a:spcAft>
                      </a:pPr>
                      <a:r>
                        <a:rPr lang="en-GB" sz="2000" b="1" i="0" u="none" strike="noStrike" kern="1200" baseline="0" dirty="0" smtClean="0">
                          <a:solidFill>
                            <a:schemeClr val="dk1"/>
                          </a:solidFill>
                          <a:latin typeface="Agency FB" pitchFamily="34" charset="0"/>
                          <a:ea typeface="+mn-ea"/>
                          <a:cs typeface="+mn-cs"/>
                        </a:rPr>
                        <a:t>%</a:t>
                      </a:r>
                      <a:endParaRPr lang="en-GB" sz="2000" b="1" dirty="0">
                        <a:effectLst/>
                        <a:latin typeface="Agency FB" pitchFamily="34" charset="0"/>
                        <a:ea typeface="Times New Roman"/>
                      </a:endParaRPr>
                    </a:p>
                  </a:txBody>
                  <a:tcPr marL="68580" marR="68580" marT="0" marB="0"/>
                </a:tc>
                <a:tc>
                  <a:txBody>
                    <a:bodyPr/>
                    <a:lstStyle/>
                    <a:p>
                      <a:pPr marL="114300" algn="l" hangingPunct="0">
                        <a:lnSpc>
                          <a:spcPct val="100000"/>
                        </a:lnSpc>
                        <a:spcAft>
                          <a:spcPts val="0"/>
                        </a:spcAft>
                        <a:tabLst>
                          <a:tab pos="990600" algn="l"/>
                          <a:tab pos="5490845" algn="r"/>
                        </a:tabLst>
                      </a:pPr>
                      <a:endParaRPr lang="en-AU" sz="2000" b="0" dirty="0" smtClean="0">
                        <a:effectLst/>
                        <a:latin typeface="Agency FB" pitchFamily="34" charset="0"/>
                        <a:ea typeface="Times New Roman"/>
                        <a:cs typeface="Times New Roman"/>
                      </a:endParaRPr>
                    </a:p>
                    <a:p>
                      <a:pPr marL="114300" algn="l" hangingPunct="0">
                        <a:lnSpc>
                          <a:spcPct val="100000"/>
                        </a:lnSpc>
                        <a:spcAft>
                          <a:spcPts val="0"/>
                        </a:spcAft>
                        <a:tabLst>
                          <a:tab pos="990600" algn="l"/>
                          <a:tab pos="5490845" algn="r"/>
                        </a:tabLst>
                      </a:pPr>
                      <a:r>
                        <a:rPr lang="en-AU" sz="2000" b="0" dirty="0" smtClean="0">
                          <a:effectLst/>
                          <a:latin typeface="Agency FB" pitchFamily="34" charset="0"/>
                          <a:ea typeface="Times New Roman"/>
                          <a:cs typeface="Times New Roman"/>
                        </a:rPr>
                        <a:t>Remainder</a:t>
                      </a:r>
                      <a:endParaRPr lang="en-GB" sz="2000" b="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sz="2000" b="0" i="0" u="none" strike="noStrike" kern="1200" baseline="0" dirty="0" smtClean="0">
                        <a:solidFill>
                          <a:schemeClr val="dk1"/>
                        </a:solidFill>
                        <a:latin typeface="Agency FB"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2000" b="0" i="0" u="none" strike="noStrike" kern="1200" baseline="0" dirty="0" smtClean="0">
                          <a:solidFill>
                            <a:schemeClr val="dk1"/>
                          </a:solidFill>
                          <a:latin typeface="Agency FB" pitchFamily="34" charset="0"/>
                          <a:ea typeface="+mn-ea"/>
                          <a:cs typeface="+mn-cs"/>
                        </a:rPr>
                        <a:t>op1 </a:t>
                      </a:r>
                      <a:r>
                        <a:rPr lang="en-GB" sz="2000" b="0" i="0" u="none" strike="noStrike" kern="1200" baseline="0" dirty="0" smtClean="0">
                          <a:solidFill>
                            <a:schemeClr val="dk1"/>
                          </a:solidFill>
                          <a:latin typeface="Agency FB" pitchFamily="34" charset="0"/>
                          <a:ea typeface="+mn-ea"/>
                          <a:cs typeface="+mn-cs"/>
                        </a:rPr>
                        <a:t>%</a:t>
                      </a:r>
                      <a:r>
                        <a:rPr lang="nl-NL" sz="2000" b="0" i="0" u="none" strike="noStrike" kern="1200" baseline="0" dirty="0" smtClean="0">
                          <a:solidFill>
                            <a:schemeClr val="dk1"/>
                          </a:solidFill>
                          <a:latin typeface="Agency FB" pitchFamily="34" charset="0"/>
                          <a:ea typeface="+mn-ea"/>
                          <a:cs typeface="+mn-cs"/>
                        </a:rPr>
                        <a:t> op2</a:t>
                      </a:r>
                      <a:endParaRPr lang="en-GB" sz="2000" b="0" dirty="0" smtClean="0">
                        <a:effectLst/>
                        <a:latin typeface="Agency FB" pitchFamily="34" charset="0"/>
                        <a:ea typeface="Times New Roman"/>
                      </a:endParaRPr>
                    </a:p>
                  </a:txBody>
                  <a:tcPr marL="68580" marR="68580" marT="0" marB="0"/>
                </a:tc>
                <a:tc>
                  <a:txBody>
                    <a:bodyPr/>
                    <a:lstStyle/>
                    <a:p>
                      <a:pPr algn="l">
                        <a:lnSpc>
                          <a:spcPct val="100000"/>
                        </a:lnSpc>
                      </a:pPr>
                      <a:endParaRPr lang="en-GB" sz="2000" b="0" i="0" u="none" strike="noStrike" kern="1200" baseline="0" dirty="0" smtClean="0">
                        <a:solidFill>
                          <a:schemeClr val="dk1"/>
                        </a:solidFill>
                        <a:latin typeface="Agency FB" pitchFamily="34" charset="0"/>
                        <a:ea typeface="+mn-ea"/>
                        <a:cs typeface="+mn-cs"/>
                      </a:endParaRPr>
                    </a:p>
                    <a:p>
                      <a:pPr algn="l">
                        <a:lnSpc>
                          <a:spcPct val="100000"/>
                        </a:lnSpc>
                      </a:pPr>
                      <a:r>
                        <a:rPr lang="en-GB" sz="2000" b="0" i="0" u="none" strike="noStrike" kern="1200" baseline="0" dirty="0" smtClean="0">
                          <a:solidFill>
                            <a:schemeClr val="dk1"/>
                          </a:solidFill>
                          <a:latin typeface="Agency FB" pitchFamily="34" charset="0"/>
                          <a:ea typeface="+mn-ea"/>
                          <a:cs typeface="+mn-cs"/>
                        </a:rPr>
                        <a:t>Computes the remainder of dividing op1 by op2</a:t>
                      </a:r>
                      <a:endParaRPr lang="en-GB" sz="2000" b="0" dirty="0" smtClean="0">
                        <a:effectLst/>
                        <a:latin typeface="Agency FB" pitchFamily="34" charset="0"/>
                        <a:ea typeface="Times New Roman"/>
                      </a:endParaRPr>
                    </a:p>
                  </a:txBody>
                  <a:tcPr marL="68580" marR="68580" marT="0" marB="0"/>
                </a:tc>
              </a:tr>
            </a:tbl>
          </a:graphicData>
        </a:graphic>
      </p:graphicFrame>
    </p:spTree>
    <p:extLst>
      <p:ext uri="{BB962C8B-B14F-4D97-AF65-F5344CB8AC3E}">
        <p14:creationId xmlns:p14="http://schemas.microsoft.com/office/powerpoint/2010/main" val="3613715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44843"/>
          </a:xfrm>
        </p:spPr>
        <p:txBody>
          <a:bodyPr>
            <a:normAutofit fontScale="90000"/>
          </a:bodyPr>
          <a:lstStyle/>
          <a:p>
            <a:pPr marL="0" indent="0" algn="ctr">
              <a:buSzPct val="60000"/>
              <a:buNone/>
            </a:pPr>
            <a:r>
              <a:rPr lang="en-US" dirty="0">
                <a:solidFill>
                  <a:schemeClr val="tx1"/>
                </a:solidFill>
                <a:latin typeface="Comic Sans MS" panose="030F0702030302020204" pitchFamily="66" charset="0"/>
                <a:cs typeface="Times New Roman" pitchFamily="18" charset="0"/>
              </a:rPr>
              <a:t>Relational Operators</a:t>
            </a:r>
          </a:p>
        </p:txBody>
      </p:sp>
      <p:sp>
        <p:nvSpPr>
          <p:cNvPr id="3" name="Subtitle 2"/>
          <p:cNvSpPr>
            <a:spLocks noGrp="1"/>
          </p:cNvSpPr>
          <p:nvPr>
            <p:ph sz="quarter" idx="1"/>
          </p:nvPr>
        </p:nvSpPr>
        <p:spPr>
          <a:xfrm>
            <a:off x="381000" y="838200"/>
            <a:ext cx="8305800" cy="5181600"/>
          </a:xfrm>
        </p:spPr>
        <p:txBody>
          <a:bodyPr>
            <a:normAutofit/>
          </a:bodyPr>
          <a:lstStyle/>
          <a:p>
            <a:pPr algn="just">
              <a:buSzPct val="60000"/>
              <a:buFont typeface="Wingdings" panose="05000000000000000000" pitchFamily="2" charset="2"/>
              <a:buChar char="v"/>
            </a:pPr>
            <a:r>
              <a:rPr lang="en-US" sz="2400" dirty="0" smtClean="0">
                <a:solidFill>
                  <a:schemeClr val="tx1"/>
                </a:solidFill>
              </a:rPr>
              <a:t>Relational </a:t>
            </a:r>
            <a:r>
              <a:rPr lang="en-US" sz="2400" dirty="0">
                <a:solidFill>
                  <a:schemeClr val="tx1"/>
                </a:solidFill>
              </a:rPr>
              <a:t>operators compare two </a:t>
            </a:r>
            <a:r>
              <a:rPr lang="en-US" sz="2400" dirty="0" smtClean="0">
                <a:solidFill>
                  <a:schemeClr val="tx1"/>
                </a:solidFill>
              </a:rPr>
              <a:t>values</a:t>
            </a:r>
          </a:p>
          <a:p>
            <a:pPr algn="just">
              <a:buSzPct val="60000"/>
              <a:buFont typeface="Wingdings" panose="05000000000000000000" pitchFamily="2" charset="2"/>
              <a:buChar char="v"/>
            </a:pPr>
            <a:r>
              <a:rPr lang="en-US" sz="2400" dirty="0" smtClean="0">
                <a:solidFill>
                  <a:schemeClr val="tx1"/>
                </a:solidFill>
              </a:rPr>
              <a:t>Produces </a:t>
            </a:r>
            <a:r>
              <a:rPr lang="en-US" sz="2400" dirty="0">
                <a:solidFill>
                  <a:schemeClr val="tx1"/>
                </a:solidFill>
              </a:rPr>
              <a:t>a </a:t>
            </a:r>
            <a:r>
              <a:rPr lang="en-US" sz="2400" dirty="0" err="1">
                <a:solidFill>
                  <a:schemeClr val="tx1"/>
                </a:solidFill>
              </a:rPr>
              <a:t>boolean</a:t>
            </a:r>
            <a:r>
              <a:rPr lang="en-US" sz="2400" dirty="0">
                <a:solidFill>
                  <a:schemeClr val="tx1"/>
                </a:solidFill>
              </a:rPr>
              <a:t> value (</a:t>
            </a:r>
            <a:r>
              <a:rPr lang="en-US" sz="2400" b="1" dirty="0">
                <a:solidFill>
                  <a:schemeClr val="tx1"/>
                </a:solidFill>
              </a:rPr>
              <a:t>true</a:t>
            </a:r>
            <a:r>
              <a:rPr lang="en-US" sz="2400" dirty="0">
                <a:solidFill>
                  <a:schemeClr val="tx1"/>
                </a:solidFill>
              </a:rPr>
              <a:t> or </a:t>
            </a:r>
            <a:r>
              <a:rPr lang="en-US" sz="2400" b="1" dirty="0">
                <a:solidFill>
                  <a:schemeClr val="tx1"/>
                </a:solidFill>
              </a:rPr>
              <a:t>false)</a:t>
            </a:r>
            <a:r>
              <a:rPr lang="en-US" sz="2400" dirty="0">
                <a:solidFill>
                  <a:schemeClr val="tx1"/>
                </a:solidFill>
              </a:rPr>
              <a:t> depending on the </a:t>
            </a:r>
            <a:r>
              <a:rPr lang="en-US" sz="2400" dirty="0" smtClean="0">
                <a:solidFill>
                  <a:schemeClr val="tx1"/>
                </a:solidFill>
              </a:rPr>
              <a:t>relationship.</a:t>
            </a:r>
          </a:p>
          <a:p>
            <a:pPr algn="just">
              <a:buSzPct val="60000"/>
              <a:buFont typeface="Wingdings" panose="05000000000000000000" pitchFamily="2" charset="2"/>
              <a:buChar char="v"/>
            </a:pPr>
            <a:r>
              <a:rPr lang="en-US" sz="2400" dirty="0" smtClean="0">
                <a:solidFill>
                  <a:schemeClr val="tx1"/>
                </a:solidFill>
              </a:rPr>
              <a:t>Java </a:t>
            </a:r>
            <a:r>
              <a:rPr lang="en-US" sz="2400" dirty="0">
                <a:solidFill>
                  <a:schemeClr val="tx1"/>
                </a:solidFill>
              </a:rPr>
              <a:t>supports six relational operators:</a:t>
            </a:r>
            <a:endParaRPr lang="en-US" sz="2400" b="1" dirty="0" smtClean="0">
              <a:solidFill>
                <a:schemeClr val="tx1"/>
              </a:solidFill>
            </a:endParaRPr>
          </a:p>
          <a:p>
            <a:pPr algn="just">
              <a:buSzPct val="60000"/>
            </a:pPr>
            <a:endParaRPr lang="en-US" sz="2800" b="1"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latin typeface="Comic Sans MS" panose="030F0702030302020204" pitchFamily="66" charset="0"/>
              </a:rPr>
              <a:t>15</a:t>
            </a:fld>
            <a:endParaRPr lang="en-US" dirty="0">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01044593"/>
              </p:ext>
            </p:extLst>
          </p:nvPr>
        </p:nvGraphicFramePr>
        <p:xfrm>
          <a:off x="533400" y="2819400"/>
          <a:ext cx="8229600" cy="3434081"/>
        </p:xfrm>
        <a:graphic>
          <a:graphicData uri="http://schemas.openxmlformats.org/drawingml/2006/table">
            <a:tbl>
              <a:tblPr firstRow="1" bandRow="1">
                <a:tableStyleId>{5C22544A-7EE6-4342-B048-85BDC9FD1C3A}</a:tableStyleId>
              </a:tblPr>
              <a:tblGrid>
                <a:gridCol w="1066800"/>
                <a:gridCol w="2133600"/>
                <a:gridCol w="5029200"/>
              </a:tblGrid>
              <a:tr h="490583">
                <a:tc>
                  <a:txBody>
                    <a:bodyPr/>
                    <a:lstStyle/>
                    <a:p>
                      <a:pPr algn="ctr"/>
                      <a:r>
                        <a:rPr lang="en-GB" sz="2000" b="1" dirty="0" smtClean="0">
                          <a:effectLst/>
                          <a:latin typeface="Agency FB" pitchFamily="34" charset="0"/>
                          <a:ea typeface="Times New Roman"/>
                          <a:cs typeface="Times New Roman"/>
                        </a:rPr>
                        <a:t>Operator</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ctr"/>
                      <a:r>
                        <a:rPr lang="en-GB" sz="2000" b="1" dirty="0" smtClean="0">
                          <a:effectLst/>
                          <a:latin typeface="Agency FB" pitchFamily="34" charset="0"/>
                          <a:ea typeface="Times New Roman"/>
                          <a:cs typeface="Times New Roman"/>
                        </a:rPr>
                        <a:t>Name</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ctr"/>
                      <a:r>
                        <a:rPr lang="en-GB" sz="2000" b="1" dirty="0" smtClean="0">
                          <a:effectLst/>
                          <a:latin typeface="Agency FB" pitchFamily="34" charset="0"/>
                          <a:ea typeface="Times New Roman"/>
                          <a:cs typeface="Times New Roman"/>
                        </a:rPr>
                        <a:t>Description</a:t>
                      </a:r>
                      <a:endParaRPr lang="en-GB" sz="2000" b="1" dirty="0">
                        <a:effectLst/>
                        <a:latin typeface="Agency FB" pitchFamily="34" charset="0"/>
                        <a:ea typeface="Times New Roman"/>
                        <a:cs typeface="Times New Roman"/>
                      </a:endParaRPr>
                    </a:p>
                  </a:txBody>
                  <a:tcPr marL="9525" marR="9525" marT="9523" marB="9523" anchor="ctr"/>
                </a:tc>
              </a:tr>
              <a:tr h="490583">
                <a:tc>
                  <a:txBody>
                    <a:bodyPr/>
                    <a:lstStyle/>
                    <a:p>
                      <a:pPr algn="ctr"/>
                      <a:r>
                        <a:rPr lang="en-US" sz="2000" b="1" dirty="0">
                          <a:effectLst/>
                          <a:latin typeface="Agency FB" pitchFamily="34" charset="0"/>
                        </a:rPr>
                        <a:t>x &lt; y </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Less than</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True if x is less than y, otherwise false.</a:t>
                      </a:r>
                      <a:endParaRPr lang="en-GB" sz="2000" b="1" dirty="0">
                        <a:effectLst/>
                        <a:latin typeface="Agency FB" pitchFamily="34" charset="0"/>
                        <a:ea typeface="Times New Roman"/>
                        <a:cs typeface="Times New Roman"/>
                      </a:endParaRPr>
                    </a:p>
                  </a:txBody>
                  <a:tcPr marL="9525" marR="9525" marT="9523" marB="9523" anchor="ctr"/>
                </a:tc>
              </a:tr>
              <a:tr h="490583">
                <a:tc>
                  <a:txBody>
                    <a:bodyPr/>
                    <a:lstStyle/>
                    <a:p>
                      <a:pPr algn="ctr"/>
                      <a:r>
                        <a:rPr lang="en-US" sz="2000" b="1" dirty="0">
                          <a:effectLst/>
                          <a:latin typeface="Agency FB" pitchFamily="34" charset="0"/>
                        </a:rPr>
                        <a:t>x &gt; y </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Greater than</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True if x is greater than y, otherwise false.</a:t>
                      </a:r>
                      <a:endParaRPr lang="en-GB" sz="2000" b="1" dirty="0">
                        <a:effectLst/>
                        <a:latin typeface="Agency FB" pitchFamily="34" charset="0"/>
                        <a:ea typeface="Times New Roman"/>
                        <a:cs typeface="Times New Roman"/>
                      </a:endParaRPr>
                    </a:p>
                  </a:txBody>
                  <a:tcPr marL="9525" marR="9525" marT="9523" marB="9523" anchor="ctr"/>
                </a:tc>
              </a:tr>
              <a:tr h="490583">
                <a:tc>
                  <a:txBody>
                    <a:bodyPr/>
                    <a:lstStyle/>
                    <a:p>
                      <a:pPr algn="ctr"/>
                      <a:r>
                        <a:rPr lang="en-US" sz="2000" b="1" dirty="0">
                          <a:effectLst/>
                          <a:latin typeface="Agency FB" pitchFamily="34" charset="0"/>
                        </a:rPr>
                        <a:t>x &lt;= y </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Less than or equal to</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True if x is less than or equal to y, otherwise false.</a:t>
                      </a:r>
                      <a:endParaRPr lang="en-GB" sz="2000" b="1" dirty="0">
                        <a:effectLst/>
                        <a:latin typeface="Agency FB" pitchFamily="34" charset="0"/>
                        <a:ea typeface="Times New Roman"/>
                        <a:cs typeface="Times New Roman"/>
                      </a:endParaRPr>
                    </a:p>
                  </a:txBody>
                  <a:tcPr marL="9525" marR="9525" marT="9523" marB="9523" anchor="ctr"/>
                </a:tc>
              </a:tr>
              <a:tr h="490583">
                <a:tc>
                  <a:txBody>
                    <a:bodyPr/>
                    <a:lstStyle/>
                    <a:p>
                      <a:pPr algn="ctr"/>
                      <a:r>
                        <a:rPr lang="en-US" sz="2000" b="1" dirty="0">
                          <a:effectLst/>
                          <a:latin typeface="Agency FB" pitchFamily="34" charset="0"/>
                        </a:rPr>
                        <a:t>x &gt;= y </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Greater than or equal to</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True if x is greater than or equal to y, otherwise false.</a:t>
                      </a:r>
                      <a:endParaRPr lang="en-GB" sz="2000" b="1" dirty="0">
                        <a:effectLst/>
                        <a:latin typeface="Agency FB" pitchFamily="34" charset="0"/>
                        <a:ea typeface="Times New Roman"/>
                        <a:cs typeface="Times New Roman"/>
                      </a:endParaRPr>
                    </a:p>
                  </a:txBody>
                  <a:tcPr marL="9525" marR="9525" marT="9523" marB="9523" anchor="ctr"/>
                </a:tc>
              </a:tr>
              <a:tr h="490583">
                <a:tc>
                  <a:txBody>
                    <a:bodyPr/>
                    <a:lstStyle/>
                    <a:p>
                      <a:pPr algn="ctr"/>
                      <a:r>
                        <a:rPr lang="en-US" sz="2000" b="1" dirty="0">
                          <a:effectLst/>
                          <a:latin typeface="Agency FB" pitchFamily="34" charset="0"/>
                        </a:rPr>
                        <a:t>x == y </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Equal</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True if x equals y, otherwise false.</a:t>
                      </a:r>
                      <a:endParaRPr lang="en-GB" sz="2000" b="1" dirty="0">
                        <a:effectLst/>
                        <a:latin typeface="Agency FB" pitchFamily="34" charset="0"/>
                        <a:ea typeface="Times New Roman"/>
                        <a:cs typeface="Times New Roman"/>
                      </a:endParaRPr>
                    </a:p>
                  </a:txBody>
                  <a:tcPr marL="9525" marR="9525" marT="9523" marB="9523" anchor="ctr"/>
                </a:tc>
              </a:tr>
              <a:tr h="490583">
                <a:tc>
                  <a:txBody>
                    <a:bodyPr/>
                    <a:lstStyle/>
                    <a:p>
                      <a:pPr algn="ctr"/>
                      <a:r>
                        <a:rPr lang="en-US" sz="2000" b="1" dirty="0">
                          <a:effectLst/>
                          <a:latin typeface="Agency FB" pitchFamily="34" charset="0"/>
                        </a:rPr>
                        <a:t>x != y </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Not Equal</a:t>
                      </a:r>
                      <a:endParaRPr lang="en-GB" sz="2000" b="1" dirty="0">
                        <a:effectLst/>
                        <a:latin typeface="Agency FB" pitchFamily="34" charset="0"/>
                        <a:ea typeface="Times New Roman"/>
                        <a:cs typeface="Times New Roman"/>
                      </a:endParaRPr>
                    </a:p>
                  </a:txBody>
                  <a:tcPr marL="9525" marR="9525" marT="9523" marB="9523" anchor="ctr"/>
                </a:tc>
                <a:tc>
                  <a:txBody>
                    <a:bodyPr/>
                    <a:lstStyle/>
                    <a:p>
                      <a:pPr algn="l"/>
                      <a:r>
                        <a:rPr lang="en-US" sz="2000" b="1" dirty="0">
                          <a:effectLst/>
                          <a:latin typeface="Agency FB" pitchFamily="34" charset="0"/>
                        </a:rPr>
                        <a:t>True if x is not equal to y, otherwise false.</a:t>
                      </a:r>
                      <a:endParaRPr lang="en-GB" sz="2000" b="1" dirty="0">
                        <a:effectLst/>
                        <a:latin typeface="Agency FB" pitchFamily="34" charset="0"/>
                        <a:ea typeface="Times New Roman"/>
                        <a:cs typeface="Times New Roman"/>
                      </a:endParaRPr>
                    </a:p>
                  </a:txBody>
                  <a:tcPr marL="9525" marR="9525" marT="9523" marB="9523" anchor="ctr"/>
                </a:tc>
              </a:tr>
            </a:tbl>
          </a:graphicData>
        </a:graphic>
      </p:graphicFrame>
      <p:sp>
        <p:nvSpPr>
          <p:cNvPr id="6" name="Date Placeholder 5"/>
          <p:cNvSpPr>
            <a:spLocks noGrp="1"/>
          </p:cNvSpPr>
          <p:nvPr>
            <p:ph type="dt" sz="half" idx="10"/>
          </p:nvPr>
        </p:nvSpPr>
        <p:spPr/>
        <p:txBody>
          <a:bodyPr/>
          <a:lstStyle/>
          <a:p>
            <a:pPr>
              <a:defRPr/>
            </a:pPr>
            <a:fld id="{6159A599-C8AD-4B9C-9A6E-24899C00CF9A}" type="datetime1">
              <a:rPr lang="en-US" smtClean="0">
                <a:latin typeface="Comic Sans MS" panose="030F0702030302020204" pitchFamily="66" charset="0"/>
              </a:rPr>
              <a:t>2/7/2022</a:t>
            </a:fld>
            <a:endParaRPr lang="en-US">
              <a:latin typeface="Comic Sans MS" panose="030F0702030302020204" pitchFamily="66" charset="0"/>
            </a:endParaRPr>
          </a:p>
        </p:txBody>
      </p:sp>
      <p:sp>
        <p:nvSpPr>
          <p:cNvPr id="7" name="Footer Placeholder 6"/>
          <p:cNvSpPr>
            <a:spLocks noGrp="1"/>
          </p:cNvSpPr>
          <p:nvPr>
            <p:ph type="ftr" sz="quarter" idx="11"/>
          </p:nvPr>
        </p:nvSpPr>
        <p:spPr/>
        <p:txBody>
          <a:bodyPr/>
          <a:lstStyle/>
          <a:p>
            <a:pPr>
              <a:defRPr/>
            </a:pPr>
            <a:r>
              <a:rPr lang="en-US" smtClean="0">
                <a:latin typeface="Comic Sans MS" panose="030F0702030302020204" pitchFamily="66" charset="0"/>
              </a:rPr>
              <a:t>Chapter 1 Java Overview compiled by F.E</a:t>
            </a:r>
            <a:endParaRPr lang="en-US">
              <a:latin typeface="Comic Sans MS" panose="030F0702030302020204" pitchFamily="66" charset="0"/>
            </a:endParaRPr>
          </a:p>
        </p:txBody>
      </p:sp>
    </p:spTree>
    <p:extLst>
      <p:ext uri="{BB962C8B-B14F-4D97-AF65-F5344CB8AC3E}">
        <p14:creationId xmlns:p14="http://schemas.microsoft.com/office/powerpoint/2010/main" val="4106986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Autofit/>
          </a:bodyPr>
          <a:lstStyle/>
          <a:p>
            <a:r>
              <a:rPr lang="en-US" sz="2800" dirty="0">
                <a:solidFill>
                  <a:schemeClr val="tx1"/>
                </a:solidFill>
                <a:latin typeface="Comic Sans MS" panose="030F0702030302020204" pitchFamily="66" charset="0"/>
              </a:rPr>
              <a:t>Logical </a:t>
            </a:r>
            <a:r>
              <a:rPr lang="en-US" sz="2800" dirty="0" smtClean="0">
                <a:solidFill>
                  <a:schemeClr val="tx1"/>
                </a:solidFill>
                <a:latin typeface="Comic Sans MS" panose="030F0702030302020204" pitchFamily="66" charset="0"/>
              </a:rPr>
              <a:t>Operators</a:t>
            </a:r>
            <a:endParaRPr lang="en-US" sz="2800" b="1" dirty="0">
              <a:solidFill>
                <a:srgbClr val="92D050"/>
              </a:solidFill>
              <a:latin typeface="Comic Sans MS" panose="030F0702030302020204" pitchFamily="66" charset="0"/>
            </a:endParaRPr>
          </a:p>
        </p:txBody>
      </p:sp>
      <p:sp>
        <p:nvSpPr>
          <p:cNvPr id="3" name="Subtitle 2"/>
          <p:cNvSpPr>
            <a:spLocks noGrp="1"/>
          </p:cNvSpPr>
          <p:nvPr>
            <p:ph sz="quarter" idx="1"/>
          </p:nvPr>
        </p:nvSpPr>
        <p:spPr>
          <a:xfrm>
            <a:off x="228600" y="914400"/>
            <a:ext cx="8458200" cy="5105400"/>
          </a:xfrm>
        </p:spPr>
        <p:txBody>
          <a:bodyPr>
            <a:normAutofit/>
          </a:bodyPr>
          <a:lstStyle/>
          <a:p>
            <a:pPr algn="just">
              <a:buSzPct val="60000"/>
              <a:buFont typeface="Wingdings" panose="05000000000000000000" pitchFamily="2" charset="2"/>
              <a:buChar char="v"/>
            </a:pPr>
            <a:r>
              <a:rPr lang="en-US" sz="2400" dirty="0" smtClean="0">
                <a:solidFill>
                  <a:schemeClr val="tx1"/>
                </a:solidFill>
              </a:rPr>
              <a:t>Java provides </a:t>
            </a:r>
            <a:r>
              <a:rPr lang="en-US" sz="2400" dirty="0">
                <a:solidFill>
                  <a:schemeClr val="tx1"/>
                </a:solidFill>
              </a:rPr>
              <a:t>three logical/conditional operators for combining logical expressions. </a:t>
            </a:r>
            <a:endParaRPr lang="en-US" sz="2400" dirty="0" smtClean="0">
              <a:solidFill>
                <a:schemeClr val="tx1"/>
              </a:solidFill>
            </a:endParaRPr>
          </a:p>
          <a:p>
            <a:pPr algn="just">
              <a:buSzPct val="60000"/>
              <a:buFont typeface="Wingdings" panose="05000000000000000000" pitchFamily="2" charset="2"/>
              <a:buChar char="v"/>
            </a:pPr>
            <a:r>
              <a:rPr lang="en-US" sz="2400" dirty="0" smtClean="0">
                <a:solidFill>
                  <a:schemeClr val="tx1"/>
                </a:solidFill>
              </a:rPr>
              <a:t>Logical </a:t>
            </a:r>
            <a:r>
              <a:rPr lang="en-US" sz="2400" dirty="0">
                <a:solidFill>
                  <a:schemeClr val="tx1"/>
                </a:solidFill>
              </a:rPr>
              <a:t>operators evaluate to True or False</a:t>
            </a:r>
            <a:r>
              <a:rPr lang="en-US" sz="2400" dirty="0" smtClean="0">
                <a:solidFill>
                  <a:schemeClr val="tx1"/>
                </a:solidFill>
              </a:rPr>
              <a:t>.</a:t>
            </a:r>
          </a:p>
          <a:p>
            <a:pPr algn="just">
              <a:buSzPct val="60000"/>
              <a:buFont typeface="Wingdings" panose="05000000000000000000" pitchFamily="2" charset="2"/>
              <a:buChar char="v"/>
            </a:pPr>
            <a:r>
              <a:rPr lang="en-US" sz="2400" dirty="0">
                <a:solidFill>
                  <a:schemeClr val="tx1"/>
                </a:solidFill>
              </a:rPr>
              <a:t>An expression which combines two or more relational expressions is termed as a logical expression or a compound relational expression.</a:t>
            </a:r>
          </a:p>
          <a:p>
            <a:pPr algn="just">
              <a:buSzPct val="60000"/>
              <a:buFont typeface="Wingdings" panose="05000000000000000000" pitchFamily="2" charset="2"/>
              <a:buChar char="v"/>
            </a:pPr>
            <a:endParaRPr lang="en-US" sz="2400" dirty="0">
              <a:solidFill>
                <a:schemeClr val="tx1"/>
              </a:solidFill>
            </a:endParaRPr>
          </a:p>
          <a:p>
            <a:pPr algn="just">
              <a:buSzPct val="60000"/>
              <a:buFont typeface="Wingdings" panose="05000000000000000000" pitchFamily="2" charset="2"/>
              <a:buChar char="v"/>
            </a:pPr>
            <a:endParaRPr lang="en-US" sz="2400" dirty="0" smtClean="0">
              <a:solidFill>
                <a:schemeClr val="tx1"/>
              </a:solidFill>
            </a:endParaRPr>
          </a:p>
          <a:p>
            <a:pPr algn="just">
              <a:buSzPct val="60000"/>
              <a:buFont typeface="Wingdings" panose="05000000000000000000" pitchFamily="2" charset="2"/>
              <a:buChar char="v"/>
            </a:pPr>
            <a:endParaRPr lang="en-US" sz="2400" b="1" dirty="0" smtClean="0">
              <a:solidFill>
                <a:schemeClr val="tx1"/>
              </a:solidFill>
            </a:endParaRPr>
          </a:p>
          <a:p>
            <a:pP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999A0988-BECD-4431-B246-A8D382A7B731}" type="slidenum">
              <a:rPr lang="en-US" smtClean="0"/>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33447235"/>
              </p:ext>
            </p:extLst>
          </p:nvPr>
        </p:nvGraphicFramePr>
        <p:xfrm>
          <a:off x="603250" y="3522918"/>
          <a:ext cx="7772400" cy="2592132"/>
        </p:xfrm>
        <a:graphic>
          <a:graphicData uri="http://schemas.openxmlformats.org/drawingml/2006/table">
            <a:tbl>
              <a:tblPr firstRow="1" bandRow="1">
                <a:tableStyleId>{5C22544A-7EE6-4342-B048-85BDC9FD1C3A}</a:tableStyleId>
              </a:tblPr>
              <a:tblGrid>
                <a:gridCol w="1399032"/>
                <a:gridCol w="2487168"/>
                <a:gridCol w="3886200"/>
              </a:tblGrid>
              <a:tr h="564043">
                <a:tc>
                  <a:txBody>
                    <a:bodyPr/>
                    <a:lstStyle/>
                    <a:p>
                      <a:pPr algn="ctr">
                        <a:spcAft>
                          <a:spcPts val="0"/>
                        </a:spcAft>
                      </a:pPr>
                      <a:r>
                        <a:rPr lang="en-US" sz="2600" b="1" dirty="0" smtClean="0">
                          <a:effectLst/>
                          <a:latin typeface="Agency FB" pitchFamily="34" charset="0"/>
                        </a:rPr>
                        <a:t>Operator</a:t>
                      </a:r>
                      <a:endParaRPr lang="en-GB" sz="2600" b="1" dirty="0">
                        <a:effectLst/>
                        <a:latin typeface="Agency FB" pitchFamily="34" charset="0"/>
                        <a:ea typeface="Times New Roman"/>
                      </a:endParaRPr>
                    </a:p>
                  </a:txBody>
                  <a:tcPr marL="68580" marR="68580" marT="0" marB="0"/>
                </a:tc>
                <a:tc>
                  <a:txBody>
                    <a:bodyPr/>
                    <a:lstStyle/>
                    <a:p>
                      <a:pPr algn="ctr">
                        <a:spcAft>
                          <a:spcPts val="0"/>
                        </a:spcAft>
                      </a:pPr>
                      <a:r>
                        <a:rPr lang="en-US" sz="2600" b="1" dirty="0" smtClean="0">
                          <a:effectLst/>
                          <a:latin typeface="Agency FB" pitchFamily="34" charset="0"/>
                        </a:rPr>
                        <a:t>Name</a:t>
                      </a:r>
                      <a:endParaRPr lang="en-GB" sz="2600" b="1" dirty="0">
                        <a:effectLst/>
                        <a:latin typeface="Agency FB" pitchFamily="34" charset="0"/>
                        <a:ea typeface="Times New Roman"/>
                      </a:endParaRPr>
                    </a:p>
                  </a:txBody>
                  <a:tcPr marL="68580" marR="68580" marT="0" marB="0"/>
                </a:tc>
                <a:tc>
                  <a:txBody>
                    <a:bodyPr/>
                    <a:lstStyle/>
                    <a:p>
                      <a:pPr algn="ctr">
                        <a:spcAft>
                          <a:spcPts val="0"/>
                        </a:spcAft>
                      </a:pPr>
                      <a:r>
                        <a:rPr lang="en-US" sz="2600" b="1" dirty="0" smtClean="0">
                          <a:effectLst/>
                          <a:latin typeface="Agency FB" pitchFamily="34" charset="0"/>
                        </a:rPr>
                        <a:t>Example</a:t>
                      </a:r>
                      <a:endParaRPr lang="en-GB" sz="2600" b="1" dirty="0">
                        <a:effectLst/>
                        <a:latin typeface="Agency FB" pitchFamily="34" charset="0"/>
                        <a:ea typeface="Times New Roman"/>
                      </a:endParaRPr>
                    </a:p>
                  </a:txBody>
                  <a:tcPr marL="68580" marR="68580" marT="0" marB="0"/>
                </a:tc>
              </a:tr>
              <a:tr h="590503">
                <a:tc>
                  <a:txBody>
                    <a:bodyPr/>
                    <a:lstStyle/>
                    <a:p>
                      <a:pPr algn="ctr">
                        <a:spcAft>
                          <a:spcPts val="0"/>
                        </a:spcAft>
                      </a:pPr>
                      <a:r>
                        <a:rPr lang="en-US" sz="2600" b="1" dirty="0">
                          <a:effectLst/>
                          <a:latin typeface="Agency FB" pitchFamily="34" charset="0"/>
                        </a:rPr>
                        <a:t>!</a:t>
                      </a:r>
                      <a:endParaRPr lang="en-GB" sz="2600" b="1" dirty="0">
                        <a:effectLst/>
                        <a:latin typeface="Agency FB" pitchFamily="34" charset="0"/>
                        <a:ea typeface="Times New Roman"/>
                      </a:endParaRPr>
                    </a:p>
                  </a:txBody>
                  <a:tcPr marL="68580" marR="68580" marT="0" marB="0"/>
                </a:tc>
                <a:tc>
                  <a:txBody>
                    <a:bodyPr/>
                    <a:lstStyle/>
                    <a:p>
                      <a:pPr algn="just">
                        <a:spcAft>
                          <a:spcPts val="0"/>
                        </a:spcAft>
                      </a:pPr>
                      <a:r>
                        <a:rPr lang="en-US" sz="2600" dirty="0">
                          <a:effectLst/>
                          <a:latin typeface="Agency FB" pitchFamily="34" charset="0"/>
                        </a:rPr>
                        <a:t>Logical </a:t>
                      </a:r>
                      <a:r>
                        <a:rPr lang="en-US" sz="2600" dirty="0" smtClean="0">
                          <a:effectLst/>
                          <a:latin typeface="Agency FB" pitchFamily="34" charset="0"/>
                        </a:rPr>
                        <a:t>Negation (NOT)</a:t>
                      </a:r>
                      <a:endParaRPr lang="en-GB" sz="2600" dirty="0">
                        <a:effectLst/>
                        <a:latin typeface="Agency FB" pitchFamily="34" charset="0"/>
                        <a:ea typeface="Times New Roman"/>
                      </a:endParaRPr>
                    </a:p>
                  </a:txBody>
                  <a:tcPr marL="68580" marR="68580" marT="0" marB="0"/>
                </a:tc>
                <a:tc>
                  <a:txBody>
                    <a:bodyPr/>
                    <a:lstStyle/>
                    <a:p>
                      <a:pPr algn="just">
                        <a:spcAft>
                          <a:spcPts val="0"/>
                        </a:spcAft>
                      </a:pPr>
                      <a:r>
                        <a:rPr lang="en-US" sz="2600" dirty="0">
                          <a:effectLst/>
                          <a:latin typeface="Agency FB" pitchFamily="34" charset="0"/>
                        </a:rPr>
                        <a:t>!(5 == 5)	</a:t>
                      </a:r>
                      <a:r>
                        <a:rPr lang="en-US" sz="2600" baseline="0" dirty="0" smtClean="0">
                          <a:effectLst/>
                          <a:latin typeface="Agency FB" pitchFamily="34" charset="0"/>
                        </a:rPr>
                        <a:t>      </a:t>
                      </a:r>
                      <a:r>
                        <a:rPr lang="en-US" sz="2600" dirty="0" smtClean="0">
                          <a:effectLst/>
                          <a:latin typeface="Agency FB" pitchFamily="34" charset="0"/>
                        </a:rPr>
                        <a:t>//</a:t>
                      </a:r>
                      <a:r>
                        <a:rPr lang="en-US" sz="2600" baseline="0" dirty="0" smtClean="0">
                          <a:effectLst/>
                          <a:latin typeface="Agency FB" pitchFamily="34" charset="0"/>
                        </a:rPr>
                        <a:t> </a:t>
                      </a:r>
                      <a:r>
                        <a:rPr lang="en-US" sz="2600" dirty="0" smtClean="0">
                          <a:effectLst/>
                          <a:latin typeface="Agency FB" pitchFamily="34" charset="0"/>
                        </a:rPr>
                        <a:t>gives False</a:t>
                      </a:r>
                      <a:endParaRPr lang="en-GB" sz="2600" dirty="0">
                        <a:effectLst/>
                        <a:latin typeface="Agency FB" pitchFamily="34" charset="0"/>
                        <a:ea typeface="Times New Roman"/>
                      </a:endParaRPr>
                    </a:p>
                  </a:txBody>
                  <a:tcPr marL="68580" marR="68580" marT="0" marB="0"/>
                </a:tc>
              </a:tr>
              <a:tr h="609600">
                <a:tc>
                  <a:txBody>
                    <a:bodyPr/>
                    <a:lstStyle/>
                    <a:p>
                      <a:pPr algn="ctr">
                        <a:spcAft>
                          <a:spcPts val="0"/>
                        </a:spcAft>
                      </a:pPr>
                      <a:r>
                        <a:rPr lang="en-US" sz="2600" b="1" dirty="0">
                          <a:effectLst/>
                          <a:latin typeface="Agency FB" pitchFamily="34" charset="0"/>
                        </a:rPr>
                        <a:t>&amp;&amp;</a:t>
                      </a:r>
                      <a:endParaRPr lang="en-GB" sz="2600" b="1" dirty="0">
                        <a:effectLst/>
                        <a:latin typeface="Agency FB" pitchFamily="34" charset="0"/>
                        <a:ea typeface="Times New Roman"/>
                      </a:endParaRPr>
                    </a:p>
                  </a:txBody>
                  <a:tcPr marL="68580" marR="68580" marT="0" marB="0"/>
                </a:tc>
                <a:tc>
                  <a:txBody>
                    <a:bodyPr/>
                    <a:lstStyle/>
                    <a:p>
                      <a:pPr algn="just">
                        <a:spcAft>
                          <a:spcPts val="0"/>
                        </a:spcAft>
                      </a:pPr>
                      <a:r>
                        <a:rPr lang="en-US" sz="2600" dirty="0">
                          <a:effectLst/>
                          <a:latin typeface="Agency FB" pitchFamily="34" charset="0"/>
                        </a:rPr>
                        <a:t>Logical </a:t>
                      </a:r>
                      <a:r>
                        <a:rPr lang="en-US" sz="2600" dirty="0" smtClean="0">
                          <a:effectLst/>
                          <a:latin typeface="Agency FB" pitchFamily="34" charset="0"/>
                        </a:rPr>
                        <a:t>AND</a:t>
                      </a:r>
                      <a:endParaRPr lang="en-GB" sz="2600" dirty="0">
                        <a:effectLst/>
                        <a:latin typeface="Agency FB" pitchFamily="34" charset="0"/>
                        <a:ea typeface="Times New Roman"/>
                      </a:endParaRPr>
                    </a:p>
                  </a:txBody>
                  <a:tcPr marL="68580" marR="68580" marT="0" marB="0"/>
                </a:tc>
                <a:tc>
                  <a:txBody>
                    <a:bodyPr/>
                    <a:lstStyle/>
                    <a:p>
                      <a:pPr algn="just">
                        <a:spcAft>
                          <a:spcPts val="0"/>
                        </a:spcAft>
                      </a:pPr>
                      <a:r>
                        <a:rPr lang="en-US" sz="2600" dirty="0">
                          <a:effectLst/>
                          <a:latin typeface="Agency FB" pitchFamily="34" charset="0"/>
                        </a:rPr>
                        <a:t>5 &lt; 6 &amp;&amp; 6 &lt; </a:t>
                      </a:r>
                      <a:r>
                        <a:rPr lang="en-US" sz="2600" dirty="0" smtClean="0">
                          <a:effectLst/>
                          <a:latin typeface="Agency FB" pitchFamily="34" charset="0"/>
                        </a:rPr>
                        <a:t>6</a:t>
                      </a:r>
                      <a:r>
                        <a:rPr lang="en-US" sz="2600" baseline="0" dirty="0" smtClean="0">
                          <a:effectLst/>
                          <a:latin typeface="Agency FB" pitchFamily="34" charset="0"/>
                        </a:rPr>
                        <a:t> </a:t>
                      </a:r>
                      <a:r>
                        <a:rPr lang="en-US" sz="2600" dirty="0" smtClean="0">
                          <a:effectLst/>
                          <a:latin typeface="Agency FB" pitchFamily="34" charset="0"/>
                        </a:rPr>
                        <a:t>// </a:t>
                      </a:r>
                      <a:r>
                        <a:rPr lang="en-US" sz="2600" dirty="0">
                          <a:effectLst/>
                          <a:latin typeface="Agency FB" pitchFamily="34" charset="0"/>
                        </a:rPr>
                        <a:t>gives </a:t>
                      </a:r>
                      <a:r>
                        <a:rPr lang="en-US" sz="2600" dirty="0" smtClean="0">
                          <a:effectLst/>
                          <a:latin typeface="Agency FB" pitchFamily="34" charset="0"/>
                        </a:rPr>
                        <a:t>False</a:t>
                      </a:r>
                      <a:endParaRPr lang="en-GB" sz="2600" dirty="0">
                        <a:effectLst/>
                        <a:latin typeface="Agency FB" pitchFamily="34" charset="0"/>
                        <a:ea typeface="Times New Roman"/>
                      </a:endParaRPr>
                    </a:p>
                  </a:txBody>
                  <a:tcPr marL="68580" marR="68580" marT="0" marB="0"/>
                </a:tc>
              </a:tr>
              <a:tr h="827986">
                <a:tc>
                  <a:txBody>
                    <a:bodyPr/>
                    <a:lstStyle/>
                    <a:p>
                      <a:pPr algn="ctr">
                        <a:spcAft>
                          <a:spcPts val="0"/>
                        </a:spcAft>
                      </a:pPr>
                      <a:r>
                        <a:rPr lang="en-US" sz="2600" b="1" dirty="0">
                          <a:effectLst/>
                          <a:latin typeface="Agency FB" pitchFamily="34" charset="0"/>
                        </a:rPr>
                        <a:t>||</a:t>
                      </a:r>
                      <a:endParaRPr lang="en-GB" sz="2600" b="1" dirty="0">
                        <a:effectLst/>
                        <a:latin typeface="Agency FB" pitchFamily="34" charset="0"/>
                        <a:ea typeface="Times New Roman"/>
                      </a:endParaRPr>
                    </a:p>
                  </a:txBody>
                  <a:tcPr marL="68580" marR="68580" marT="0" marB="0"/>
                </a:tc>
                <a:tc>
                  <a:txBody>
                    <a:bodyPr/>
                    <a:lstStyle/>
                    <a:p>
                      <a:pPr algn="just">
                        <a:spcAft>
                          <a:spcPts val="0"/>
                        </a:spcAft>
                      </a:pPr>
                      <a:r>
                        <a:rPr lang="en-US" sz="2600" dirty="0">
                          <a:effectLst/>
                          <a:latin typeface="Agency FB" pitchFamily="34" charset="0"/>
                        </a:rPr>
                        <a:t>Logical </a:t>
                      </a:r>
                      <a:r>
                        <a:rPr lang="en-US" sz="2600" dirty="0" smtClean="0">
                          <a:effectLst/>
                          <a:latin typeface="Agency FB" pitchFamily="34" charset="0"/>
                        </a:rPr>
                        <a:t>OR</a:t>
                      </a:r>
                      <a:endParaRPr lang="en-GB" sz="2600" dirty="0">
                        <a:effectLst/>
                        <a:latin typeface="Agency FB" pitchFamily="34" charset="0"/>
                        <a:ea typeface="Times New Roman"/>
                      </a:endParaRPr>
                    </a:p>
                  </a:txBody>
                  <a:tcPr marL="68580" marR="68580" marT="0" marB="0"/>
                </a:tc>
                <a:tc>
                  <a:txBody>
                    <a:bodyPr/>
                    <a:lstStyle/>
                    <a:p>
                      <a:pPr algn="just">
                        <a:spcAft>
                          <a:spcPts val="0"/>
                        </a:spcAft>
                      </a:pPr>
                      <a:r>
                        <a:rPr lang="en-US" sz="2600" dirty="0">
                          <a:effectLst/>
                          <a:latin typeface="Agency FB" pitchFamily="34" charset="0"/>
                        </a:rPr>
                        <a:t>5 &lt; 6 || 6 &lt; </a:t>
                      </a:r>
                      <a:r>
                        <a:rPr lang="en-US" sz="2600" dirty="0" smtClean="0">
                          <a:effectLst/>
                          <a:latin typeface="Agency FB" pitchFamily="34" charset="0"/>
                        </a:rPr>
                        <a:t>5</a:t>
                      </a:r>
                      <a:r>
                        <a:rPr lang="en-US" sz="2600" baseline="0" dirty="0">
                          <a:effectLst/>
                          <a:latin typeface="Agency FB" pitchFamily="34" charset="0"/>
                        </a:rPr>
                        <a:t> </a:t>
                      </a:r>
                      <a:r>
                        <a:rPr lang="en-US" sz="2600" baseline="0" dirty="0" smtClean="0">
                          <a:effectLst/>
                          <a:latin typeface="Agency FB" pitchFamily="34" charset="0"/>
                        </a:rPr>
                        <a:t> </a:t>
                      </a:r>
                      <a:r>
                        <a:rPr lang="en-US" sz="2600" dirty="0" smtClean="0">
                          <a:effectLst/>
                          <a:latin typeface="Agency FB" pitchFamily="34" charset="0"/>
                        </a:rPr>
                        <a:t>//gives True</a:t>
                      </a:r>
                      <a:endParaRPr lang="en-GB" sz="2600" dirty="0">
                        <a:effectLst/>
                        <a:latin typeface="Agency FB" pitchFamily="34" charset="0"/>
                        <a:ea typeface="Times New Roman"/>
                      </a:endParaRPr>
                    </a:p>
                  </a:txBody>
                  <a:tcPr marL="68580" marR="68580" marT="0" marB="0"/>
                </a:tc>
              </a:tr>
            </a:tbl>
          </a:graphicData>
        </a:graphic>
      </p:graphicFrame>
      <p:sp>
        <p:nvSpPr>
          <p:cNvPr id="6" name="Date Placeholder 5"/>
          <p:cNvSpPr>
            <a:spLocks noGrp="1"/>
          </p:cNvSpPr>
          <p:nvPr>
            <p:ph type="dt" sz="half" idx="10"/>
          </p:nvPr>
        </p:nvSpPr>
        <p:spPr/>
        <p:txBody>
          <a:bodyPr/>
          <a:lstStyle/>
          <a:p>
            <a:pPr>
              <a:defRPr/>
            </a:pPr>
            <a:fld id="{E4DE981C-3B46-425F-9969-8C62351C516A}"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1600928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buSzPct val="60000"/>
            </a:pPr>
            <a:r>
              <a:rPr lang="en-US" dirty="0" smtClean="0">
                <a:solidFill>
                  <a:schemeClr val="tx1"/>
                </a:solidFill>
              </a:rPr>
              <a:t>Ternary</a:t>
            </a:r>
            <a:r>
              <a:rPr lang="en-US" dirty="0" smtClean="0"/>
              <a:t> </a:t>
            </a:r>
            <a:r>
              <a:rPr lang="en-US" dirty="0" smtClean="0">
                <a:solidFill>
                  <a:schemeClr val="tx1"/>
                </a:solidFill>
                <a:latin typeface="Comic Sans MS" panose="030F0702030302020204" pitchFamily="66" charset="0"/>
              </a:rPr>
              <a:t>Operators</a:t>
            </a:r>
            <a:endParaRPr lang="en-US" dirty="0">
              <a:solidFill>
                <a:schemeClr val="tx1"/>
              </a:solidFill>
              <a:latin typeface="Comic Sans MS" panose="030F0702030302020204" pitchFamily="66" charset="0"/>
            </a:endParaRPr>
          </a:p>
        </p:txBody>
      </p:sp>
      <p:sp>
        <p:nvSpPr>
          <p:cNvPr id="3" name="Subtitle 2"/>
          <p:cNvSpPr>
            <a:spLocks noGrp="1"/>
          </p:cNvSpPr>
          <p:nvPr>
            <p:ph sz="quarter" idx="1"/>
          </p:nvPr>
        </p:nvSpPr>
        <p:spPr>
          <a:xfrm>
            <a:off x="304800" y="914400"/>
            <a:ext cx="8382000" cy="5105400"/>
          </a:xfrm>
        </p:spPr>
        <p:txBody>
          <a:bodyPr>
            <a:normAutofit fontScale="92500"/>
          </a:bodyPr>
          <a:lstStyle/>
          <a:p>
            <a:pPr algn="just">
              <a:buSzPct val="60000"/>
              <a:buFont typeface="Wingdings" panose="05000000000000000000" pitchFamily="2" charset="2"/>
              <a:buChar char="v"/>
            </a:pPr>
            <a:r>
              <a:rPr lang="en-US" sz="2800" b="1" dirty="0"/>
              <a:t>ternary</a:t>
            </a:r>
            <a:r>
              <a:rPr lang="en-US" sz="2800" dirty="0"/>
              <a:t> is composed of three parts. The </a:t>
            </a:r>
            <a:r>
              <a:rPr lang="en-US" sz="2800" b="1" dirty="0"/>
              <a:t>ternary operator (? :)</a:t>
            </a:r>
            <a:r>
              <a:rPr lang="en-US" sz="2800" dirty="0"/>
              <a:t> consists of three operands. It is used to evaluate Boolean expressions. </a:t>
            </a:r>
            <a:endParaRPr lang="en-US" sz="2800" dirty="0" smtClean="0"/>
          </a:p>
          <a:p>
            <a:pPr algn="just">
              <a:buSzPct val="60000"/>
              <a:buFont typeface="Wingdings" panose="05000000000000000000" pitchFamily="2" charset="2"/>
              <a:buChar char="v"/>
            </a:pPr>
            <a:r>
              <a:rPr lang="en-US" sz="2800" dirty="0"/>
              <a:t> It can be used instead of the if-else statement. It makes the code much more easy, readable, and shorter</a:t>
            </a:r>
            <a:r>
              <a:rPr lang="en-US" sz="2800" dirty="0" smtClean="0"/>
              <a:t>.</a:t>
            </a:r>
          </a:p>
          <a:p>
            <a:pPr algn="just">
              <a:buSzPct val="60000"/>
              <a:buFont typeface="Wingdings" panose="05000000000000000000" pitchFamily="2" charset="2"/>
              <a:buChar char="v"/>
            </a:pPr>
            <a:r>
              <a:rPr lang="en-US" sz="2800" dirty="0" smtClean="0"/>
              <a:t>Syntax:</a:t>
            </a:r>
          </a:p>
          <a:p>
            <a:pPr marL="0" indent="0" algn="just">
              <a:buSzPct val="60000"/>
              <a:buNone/>
            </a:pPr>
            <a:r>
              <a:rPr lang="en-US" sz="2800" dirty="0"/>
              <a:t>variable = (condition) ? expression1 : expression2 </a:t>
            </a:r>
            <a:endParaRPr lang="en-US" sz="2800" dirty="0" smtClean="0"/>
          </a:p>
          <a:p>
            <a:pPr algn="just">
              <a:buSzPct val="60000"/>
              <a:buFont typeface="Wingdings" panose="05000000000000000000" pitchFamily="2" charset="2"/>
              <a:buChar char="v"/>
            </a:pPr>
            <a:r>
              <a:rPr lang="en-US" sz="2600" dirty="0" smtClean="0">
                <a:solidFill>
                  <a:schemeClr val="tx1"/>
                </a:solidFill>
              </a:rPr>
              <a:t>Example</a:t>
            </a:r>
            <a:r>
              <a:rPr lang="en-US" sz="2600" dirty="0">
                <a:solidFill>
                  <a:schemeClr val="tx1"/>
                </a:solidFill>
              </a:rPr>
              <a:t>:</a:t>
            </a:r>
          </a:p>
          <a:p>
            <a:pPr lvl="2" algn="just">
              <a:lnSpc>
                <a:spcPct val="90000"/>
              </a:lnSpc>
              <a:buFont typeface="Wingdings" panose="05000000000000000000" pitchFamily="2" charset="2"/>
              <a:buChar char="v"/>
              <a:defRPr/>
            </a:pPr>
            <a:r>
              <a:rPr lang="en-US" sz="2600" dirty="0">
                <a:solidFill>
                  <a:schemeClr val="tx1"/>
                </a:solidFill>
              </a:rPr>
              <a:t>Given a=10, b=15 the expression </a:t>
            </a:r>
          </a:p>
          <a:p>
            <a:pPr lvl="2" algn="just">
              <a:lnSpc>
                <a:spcPct val="90000"/>
              </a:lnSpc>
              <a:buFont typeface="Wingdings" panose="05000000000000000000" pitchFamily="2" charset="2"/>
              <a:buChar char="v"/>
              <a:defRPr/>
            </a:pPr>
            <a:r>
              <a:rPr lang="en-US" sz="2600" dirty="0">
                <a:solidFill>
                  <a:schemeClr val="tx1"/>
                </a:solidFill>
              </a:rPr>
              <a:t>	x=(a&gt;b)? a:b; will assign the value of b to x. i.e. x=b=15;</a:t>
            </a:r>
          </a:p>
          <a:p>
            <a:pPr algn="just">
              <a:buSzPct val="60000"/>
              <a:buFont typeface="Wingdings" panose="05000000000000000000" pitchFamily="2" charset="2"/>
              <a:buChar char="v"/>
            </a:pPr>
            <a:endParaRPr lang="en-US" sz="2800" b="1" dirty="0" smtClean="0">
              <a:solidFill>
                <a:schemeClr val="tx1"/>
              </a:solidFill>
            </a:endParaRPr>
          </a:p>
          <a:p>
            <a:pPr algn="just">
              <a:buSzPct val="60000"/>
              <a:buFont typeface="Wingdings" panose="05000000000000000000" pitchFamily="2" charset="2"/>
              <a:buChar char="v"/>
            </a:pPr>
            <a:endParaRPr lang="en-US" sz="2800" b="1" dirty="0" smtClean="0">
              <a:solidFill>
                <a:schemeClr val="tx1"/>
              </a:solidFill>
            </a:endParaRPr>
          </a:p>
          <a:p>
            <a:pPr algn="just">
              <a:buFont typeface="Wingdings" panose="05000000000000000000" pitchFamily="2" charset="2"/>
              <a:buChar char="v"/>
            </a:pPr>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t>17</a:t>
            </a:fld>
            <a:endParaRPr lang="en-US" dirty="0"/>
          </a:p>
        </p:txBody>
      </p:sp>
      <p:sp>
        <p:nvSpPr>
          <p:cNvPr id="5" name="Date Placeholder 4"/>
          <p:cNvSpPr>
            <a:spLocks noGrp="1"/>
          </p:cNvSpPr>
          <p:nvPr>
            <p:ph type="dt" sz="half" idx="10"/>
          </p:nvPr>
        </p:nvSpPr>
        <p:spPr/>
        <p:txBody>
          <a:bodyPr/>
          <a:lstStyle/>
          <a:p>
            <a:pPr>
              <a:defRPr/>
            </a:pPr>
            <a:fld id="{F1523E99-C434-45A9-886D-2F315B8C0241}" type="datetime1">
              <a:rPr lang="en-US" smtClean="0"/>
              <a:t>2/7/2022</a:t>
            </a:fld>
            <a:endParaRPr lang="en-US"/>
          </a:p>
        </p:txBody>
      </p:sp>
      <p:sp>
        <p:nvSpPr>
          <p:cNvPr id="6" name="Footer Placeholder 5"/>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2333157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pPr algn="just">
              <a:buSzPct val="60000"/>
            </a:pPr>
            <a:r>
              <a:rPr lang="en-US" dirty="0">
                <a:solidFill>
                  <a:schemeClr val="tx1"/>
                </a:solidFill>
                <a:latin typeface="Comic Sans MS" panose="030F0702030302020204" pitchFamily="66" charset="0"/>
              </a:rPr>
              <a:t>Increment &amp; Decrement Operators</a:t>
            </a:r>
          </a:p>
        </p:txBody>
      </p:sp>
      <p:sp>
        <p:nvSpPr>
          <p:cNvPr id="3" name="Subtitle 2"/>
          <p:cNvSpPr>
            <a:spLocks noGrp="1"/>
          </p:cNvSpPr>
          <p:nvPr>
            <p:ph sz="quarter" idx="1"/>
          </p:nvPr>
        </p:nvSpPr>
        <p:spPr/>
        <p:txBody>
          <a:bodyPr>
            <a:normAutofit/>
          </a:bodyPr>
          <a:lstStyle/>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t>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29529583"/>
              </p:ext>
            </p:extLst>
          </p:nvPr>
        </p:nvGraphicFramePr>
        <p:xfrm>
          <a:off x="381000" y="1454727"/>
          <a:ext cx="8610600" cy="3190631"/>
        </p:xfrm>
        <a:graphic>
          <a:graphicData uri="http://schemas.openxmlformats.org/drawingml/2006/table">
            <a:tbl>
              <a:tblPr firstRow="1" bandRow="1">
                <a:tableStyleId>{5C22544A-7EE6-4342-B048-85BDC9FD1C3A}</a:tableStyleId>
              </a:tblPr>
              <a:tblGrid>
                <a:gridCol w="1282430"/>
                <a:gridCol w="698770"/>
                <a:gridCol w="6629400"/>
              </a:tblGrid>
              <a:tr h="0">
                <a:tc>
                  <a:txBody>
                    <a:bodyPr/>
                    <a:lstStyle/>
                    <a:p>
                      <a:pPr algn="ctr">
                        <a:spcAft>
                          <a:spcPts val="0"/>
                        </a:spcAft>
                      </a:pPr>
                      <a:r>
                        <a:rPr lang="en-US" sz="2000" b="1" dirty="0" smtClean="0">
                          <a:effectLst/>
                          <a:latin typeface="Agency FB" pitchFamily="34" charset="0"/>
                        </a:rPr>
                        <a:t>Operator</a:t>
                      </a:r>
                      <a:endParaRPr lang="en-GB" sz="2000" b="1" dirty="0">
                        <a:effectLst/>
                        <a:latin typeface="Agency FB" pitchFamily="34" charset="0"/>
                        <a:ea typeface="Times New Roman"/>
                      </a:endParaRPr>
                    </a:p>
                  </a:txBody>
                  <a:tcPr marL="68580" marR="68580" marT="0" marB="0"/>
                </a:tc>
                <a:tc>
                  <a:txBody>
                    <a:bodyPr/>
                    <a:lstStyle/>
                    <a:p>
                      <a:pPr algn="ctr">
                        <a:spcAft>
                          <a:spcPts val="0"/>
                        </a:spcAft>
                      </a:pPr>
                      <a:r>
                        <a:rPr lang="en-US" sz="2000" b="1" dirty="0" smtClean="0">
                          <a:effectLst/>
                          <a:latin typeface="Agency FB" pitchFamily="34" charset="0"/>
                          <a:ea typeface="+mn-ea"/>
                        </a:rPr>
                        <a:t>Use</a:t>
                      </a:r>
                      <a:endParaRPr lang="en-GB" sz="2000" b="1" dirty="0">
                        <a:effectLst/>
                        <a:latin typeface="Agency FB" pitchFamily="34" charset="0"/>
                        <a:ea typeface="Times New Roman"/>
                      </a:endParaRPr>
                    </a:p>
                  </a:txBody>
                  <a:tcPr marL="68580" marR="68580" marT="0" marB="0"/>
                </a:tc>
                <a:tc>
                  <a:txBody>
                    <a:bodyPr/>
                    <a:lstStyle/>
                    <a:p>
                      <a:pPr algn="ctr">
                        <a:spcAft>
                          <a:spcPts val="0"/>
                        </a:spcAft>
                      </a:pPr>
                      <a:r>
                        <a:rPr lang="en-US" sz="2000" b="1" dirty="0" smtClean="0">
                          <a:effectLst/>
                          <a:latin typeface="Agency FB" pitchFamily="34" charset="0"/>
                        </a:rPr>
                        <a:t>Description</a:t>
                      </a:r>
                      <a:endParaRPr lang="en-GB" sz="2000" b="1" dirty="0">
                        <a:effectLst/>
                        <a:latin typeface="Agency FB" pitchFamily="34" charset="0"/>
                        <a:ea typeface="Times New Roman"/>
                      </a:endParaRPr>
                    </a:p>
                  </a:txBody>
                  <a:tcPr marL="68580" marR="68580" marT="0" marB="0"/>
                </a:tc>
              </a:tr>
              <a:tr h="764345">
                <a:tc>
                  <a:txBody>
                    <a:bodyPr/>
                    <a:lstStyle/>
                    <a:p>
                      <a:pPr algn="ctr">
                        <a:spcAft>
                          <a:spcPts val="0"/>
                        </a:spcAft>
                      </a:pPr>
                      <a:r>
                        <a:rPr lang="en-US" sz="2000" b="1" dirty="0">
                          <a:effectLst/>
                          <a:latin typeface="Agency FB" pitchFamily="34" charset="0"/>
                        </a:rPr>
                        <a:t>++</a:t>
                      </a:r>
                      <a:endParaRPr lang="en-GB" sz="2000" b="1" dirty="0">
                        <a:effectLst/>
                        <a:latin typeface="Agency FB" pitchFamily="34" charset="0"/>
                        <a:ea typeface="Times New Roman"/>
                      </a:endParaRPr>
                    </a:p>
                  </a:txBody>
                  <a:tcPr marL="68580" marR="68580" marT="0" marB="0"/>
                </a:tc>
                <a:tc>
                  <a:txBody>
                    <a:bodyPr/>
                    <a:lstStyle/>
                    <a:p>
                      <a:pPr algn="l">
                        <a:spcAft>
                          <a:spcPts val="0"/>
                        </a:spcAft>
                      </a:pPr>
                      <a:r>
                        <a:rPr lang="en-GB" sz="2000" b="1" dirty="0" smtClean="0">
                          <a:effectLst/>
                          <a:latin typeface="Agency FB" pitchFamily="34" charset="0"/>
                          <a:ea typeface="Times New Roman"/>
                        </a:rPr>
                        <a:t>x++</a:t>
                      </a:r>
                      <a:endParaRPr lang="en-GB" sz="2000" b="1" dirty="0">
                        <a:effectLst/>
                        <a:latin typeface="Agency FB" pitchFamily="34" charset="0"/>
                        <a:ea typeface="Times New Roman"/>
                      </a:endParaRPr>
                    </a:p>
                  </a:txBody>
                  <a:tcPr marL="68580" marR="68580" marT="0" marB="0"/>
                </a:tc>
                <a:tc>
                  <a:txBody>
                    <a:bodyPr/>
                    <a:lstStyle/>
                    <a:p>
                      <a:r>
                        <a:rPr lang="en-GB" sz="2000" b="1" i="0" u="none" strike="noStrike" kern="1200" baseline="0" dirty="0" smtClean="0">
                          <a:solidFill>
                            <a:schemeClr val="dk1"/>
                          </a:solidFill>
                          <a:latin typeface="Agency FB" pitchFamily="34" charset="0"/>
                          <a:ea typeface="+mn-ea"/>
                          <a:cs typeface="+mn-cs"/>
                        </a:rPr>
                        <a:t>Increments x by 1; evaluates to the value of x before it was incremented</a:t>
                      </a:r>
                      <a:endParaRPr lang="en-GB" sz="2000" b="1" dirty="0">
                        <a:effectLst/>
                        <a:latin typeface="Agency FB" pitchFamily="34" charset="0"/>
                        <a:ea typeface="Times New Roman"/>
                      </a:endParaRPr>
                    </a:p>
                  </a:txBody>
                  <a:tcPr marL="68580" marR="68580" marT="0" marB="0"/>
                </a:tc>
              </a:tr>
              <a:tr h="609600">
                <a:tc>
                  <a:txBody>
                    <a:bodyPr/>
                    <a:lstStyle/>
                    <a:p>
                      <a:pPr algn="ctr">
                        <a:spcAft>
                          <a:spcPts val="0"/>
                        </a:spcAft>
                      </a:pPr>
                      <a:r>
                        <a:rPr lang="en-US" sz="2000" b="1" dirty="0">
                          <a:effectLst/>
                          <a:latin typeface="Agency FB" pitchFamily="34" charset="0"/>
                        </a:rPr>
                        <a:t>++</a:t>
                      </a:r>
                      <a:endParaRPr lang="en-GB" sz="2000" b="1" dirty="0">
                        <a:effectLst/>
                        <a:latin typeface="Agency FB" pitchFamily="34" charset="0"/>
                        <a:ea typeface="Times New Roman"/>
                      </a:endParaRPr>
                    </a:p>
                  </a:txBody>
                  <a:tcPr marL="68580" marR="68580" marT="0" marB="0"/>
                </a:tc>
                <a:tc>
                  <a:txBody>
                    <a:bodyPr/>
                    <a:lstStyle/>
                    <a:p>
                      <a:pPr algn="l">
                        <a:spcAft>
                          <a:spcPts val="0"/>
                        </a:spcAft>
                      </a:pPr>
                      <a:r>
                        <a:rPr lang="en-GB" sz="2000" b="1" dirty="0" smtClean="0">
                          <a:effectLst/>
                          <a:latin typeface="Agency FB" pitchFamily="34" charset="0"/>
                          <a:ea typeface="Times New Roman"/>
                        </a:rPr>
                        <a:t>++x</a:t>
                      </a:r>
                      <a:endParaRPr lang="en-GB" sz="2000" b="1" dirty="0">
                        <a:effectLst/>
                        <a:latin typeface="Agency FB" pitchFamily="34" charset="0"/>
                        <a:ea typeface="Times New Roman"/>
                      </a:endParaRPr>
                    </a:p>
                  </a:txBody>
                  <a:tcPr marL="68580" marR="68580" marT="0" marB="0"/>
                </a:tc>
                <a:tc>
                  <a:txBody>
                    <a:bodyPr/>
                    <a:lstStyle/>
                    <a:p>
                      <a:r>
                        <a:rPr lang="en-GB" sz="2000" b="1" i="0" u="none" strike="noStrike" kern="1200" baseline="0" dirty="0" smtClean="0">
                          <a:solidFill>
                            <a:schemeClr val="dk1"/>
                          </a:solidFill>
                          <a:latin typeface="Agency FB" pitchFamily="34" charset="0"/>
                          <a:ea typeface="+mn-ea"/>
                          <a:cs typeface="+mn-cs"/>
                        </a:rPr>
                        <a:t>Increments x by 1; evaluates to the value of x after it was incremented</a:t>
                      </a:r>
                      <a:endParaRPr lang="en-GB" sz="2000" b="1" dirty="0">
                        <a:effectLst/>
                        <a:latin typeface="Agency FB" pitchFamily="34" charset="0"/>
                        <a:ea typeface="Times New Roman"/>
                      </a:endParaRPr>
                    </a:p>
                  </a:txBody>
                  <a:tcPr marL="68580" marR="68580" marT="0" marB="0"/>
                </a:tc>
              </a:tr>
              <a:tr h="685800">
                <a:tc>
                  <a:txBody>
                    <a:bodyPr/>
                    <a:lstStyle/>
                    <a:p>
                      <a:pPr algn="ctr">
                        <a:spcAft>
                          <a:spcPts val="0"/>
                        </a:spcAft>
                      </a:pPr>
                      <a:r>
                        <a:rPr lang="en-US" sz="2000" b="1" dirty="0">
                          <a:effectLst/>
                          <a:latin typeface="Agency FB" pitchFamily="34" charset="0"/>
                        </a:rPr>
                        <a:t>--</a:t>
                      </a:r>
                      <a:endParaRPr lang="en-GB" sz="2000" b="1" dirty="0">
                        <a:effectLst/>
                        <a:latin typeface="Agency FB" pitchFamily="34" charset="0"/>
                        <a:ea typeface="Times New Roman"/>
                      </a:endParaRPr>
                    </a:p>
                  </a:txBody>
                  <a:tcPr marL="68580" marR="68580" marT="0" marB="0"/>
                </a:tc>
                <a:tc>
                  <a:txBody>
                    <a:bodyPr/>
                    <a:lstStyle/>
                    <a:p>
                      <a:pPr algn="l">
                        <a:spcAft>
                          <a:spcPts val="0"/>
                        </a:spcAft>
                      </a:pPr>
                      <a:r>
                        <a:rPr lang="en-GB" sz="2000" b="1" dirty="0" smtClean="0">
                          <a:effectLst/>
                          <a:latin typeface="Agency FB" pitchFamily="34" charset="0"/>
                          <a:ea typeface="Times New Roman"/>
                        </a:rPr>
                        <a:t>x--</a:t>
                      </a:r>
                      <a:endParaRPr lang="en-GB" sz="2000" b="1" dirty="0">
                        <a:effectLst/>
                        <a:latin typeface="Agency FB" pitchFamily="34" charset="0"/>
                        <a:ea typeface="Times New Roman"/>
                      </a:endParaRPr>
                    </a:p>
                  </a:txBody>
                  <a:tcPr marL="68580" marR="68580" marT="0" marB="0"/>
                </a:tc>
                <a:tc>
                  <a:txBody>
                    <a:bodyPr/>
                    <a:lstStyle/>
                    <a:p>
                      <a:r>
                        <a:rPr lang="en-GB" sz="2000" b="1" i="0" u="none" strike="noStrike" kern="1200" baseline="0" dirty="0" smtClean="0">
                          <a:solidFill>
                            <a:schemeClr val="dk1"/>
                          </a:solidFill>
                          <a:latin typeface="Agency FB" pitchFamily="34" charset="0"/>
                          <a:ea typeface="+mn-ea"/>
                          <a:cs typeface="+mn-cs"/>
                        </a:rPr>
                        <a:t>Decrements x by 1; evaluates to the value of x before it was decremented</a:t>
                      </a:r>
                      <a:endParaRPr lang="en-GB" sz="2000" b="1" dirty="0">
                        <a:effectLst/>
                        <a:latin typeface="Agency FB" pitchFamily="34" charset="0"/>
                        <a:ea typeface="Times New Roman"/>
                      </a:endParaRPr>
                    </a:p>
                  </a:txBody>
                  <a:tcPr marL="68580" marR="68580" marT="0" marB="0"/>
                </a:tc>
              </a:tr>
              <a:tr h="826086">
                <a:tc>
                  <a:txBody>
                    <a:bodyPr/>
                    <a:lstStyle/>
                    <a:p>
                      <a:pPr algn="ctr">
                        <a:spcAft>
                          <a:spcPts val="0"/>
                        </a:spcAft>
                      </a:pPr>
                      <a:r>
                        <a:rPr lang="en-US" sz="2000" b="1" dirty="0">
                          <a:effectLst/>
                          <a:latin typeface="Agency FB" pitchFamily="34" charset="0"/>
                        </a:rPr>
                        <a:t>--</a:t>
                      </a:r>
                      <a:endParaRPr lang="en-GB" sz="2000" b="1" dirty="0">
                        <a:effectLst/>
                        <a:latin typeface="Agency FB" pitchFamily="34" charset="0"/>
                        <a:ea typeface="Times New Roman"/>
                      </a:endParaRPr>
                    </a:p>
                  </a:txBody>
                  <a:tcPr marL="68580" marR="68580" marT="0" marB="0"/>
                </a:tc>
                <a:tc>
                  <a:txBody>
                    <a:bodyPr/>
                    <a:lstStyle/>
                    <a:p>
                      <a:pPr algn="l">
                        <a:spcAft>
                          <a:spcPts val="0"/>
                        </a:spcAft>
                      </a:pPr>
                      <a:r>
                        <a:rPr lang="en-GB" sz="2000" b="1" dirty="0" smtClean="0">
                          <a:effectLst/>
                          <a:latin typeface="Agency FB" pitchFamily="34" charset="0"/>
                          <a:ea typeface="Times New Roman"/>
                        </a:rPr>
                        <a:t>--x</a:t>
                      </a:r>
                      <a:endParaRPr lang="en-GB" sz="2000" b="1" dirty="0">
                        <a:effectLst/>
                        <a:latin typeface="Agency FB" pitchFamily="34" charset="0"/>
                        <a:ea typeface="Times New Roman"/>
                      </a:endParaRPr>
                    </a:p>
                  </a:txBody>
                  <a:tcPr marL="68580" marR="68580" marT="0" marB="0"/>
                </a:tc>
                <a:tc>
                  <a:txBody>
                    <a:bodyPr/>
                    <a:lstStyle/>
                    <a:p>
                      <a:r>
                        <a:rPr lang="en-GB" sz="2000" b="1" i="0" u="none" strike="noStrike" kern="1200" baseline="0" dirty="0" smtClean="0">
                          <a:solidFill>
                            <a:schemeClr val="dk1"/>
                          </a:solidFill>
                          <a:latin typeface="Agency FB" pitchFamily="34" charset="0"/>
                          <a:ea typeface="+mn-ea"/>
                          <a:cs typeface="+mn-cs"/>
                        </a:rPr>
                        <a:t>Decrements x by 1; evaluates to the value of x after it was decremented</a:t>
                      </a:r>
                      <a:endParaRPr lang="en-GB" sz="2000" b="1" dirty="0">
                        <a:effectLst/>
                        <a:latin typeface="Agency FB" pitchFamily="34" charset="0"/>
                        <a:ea typeface="Times New Roman"/>
                      </a:endParaRPr>
                    </a:p>
                  </a:txBody>
                  <a:tcPr marL="68580" marR="68580" marT="0" marB="0"/>
                </a:tc>
              </a:tr>
            </a:tbl>
          </a:graphicData>
        </a:graphic>
      </p:graphicFrame>
      <p:sp>
        <p:nvSpPr>
          <p:cNvPr id="6" name="Date Placeholder 5"/>
          <p:cNvSpPr>
            <a:spLocks noGrp="1"/>
          </p:cNvSpPr>
          <p:nvPr>
            <p:ph type="dt" sz="half" idx="10"/>
          </p:nvPr>
        </p:nvSpPr>
        <p:spPr/>
        <p:txBody>
          <a:bodyPr/>
          <a:lstStyle/>
          <a:p>
            <a:pPr>
              <a:defRPr/>
            </a:pPr>
            <a:fld id="{C6C6DC20-E493-4D48-A944-BB8CB4CC699A}"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4248256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pPr algn="r"/>
            <a:r>
              <a:rPr lang="en-US" sz="3600" b="1" dirty="0" smtClean="0">
                <a:latin typeface="Comic Sans MS" panose="030F0702030302020204" pitchFamily="66" charset="0"/>
              </a:rPr>
              <a:t>Con… </a:t>
            </a:r>
            <a:br>
              <a:rPr lang="en-US" sz="3600" b="1" dirty="0" smtClean="0">
                <a:latin typeface="Comic Sans MS" panose="030F0702030302020204" pitchFamily="66" charset="0"/>
              </a:rPr>
            </a:br>
            <a:endParaRPr lang="en-US" sz="2000" b="1" dirty="0">
              <a:solidFill>
                <a:srgbClr val="92D050"/>
              </a:solidFill>
              <a:latin typeface="Comic Sans MS" panose="030F0702030302020204" pitchFamily="66" charset="0"/>
            </a:endParaRPr>
          </a:p>
        </p:txBody>
      </p:sp>
      <p:sp>
        <p:nvSpPr>
          <p:cNvPr id="3" name="Subtitle 2"/>
          <p:cNvSpPr>
            <a:spLocks noGrp="1"/>
          </p:cNvSpPr>
          <p:nvPr>
            <p:ph sz="quarter" idx="1"/>
          </p:nvPr>
        </p:nvSpPr>
        <p:spPr/>
        <p:txBody>
          <a:bodyPr>
            <a:normAutofit/>
          </a:bodyPr>
          <a:lstStyle/>
          <a:p>
            <a:pPr algn="just">
              <a:buSzPct val="60000"/>
            </a:pPr>
            <a:r>
              <a:rPr lang="en-US" sz="2800" b="1" dirty="0">
                <a:solidFill>
                  <a:schemeClr val="tx1"/>
                </a:solidFill>
              </a:rPr>
              <a:t>     </a:t>
            </a:r>
            <a:r>
              <a:rPr lang="en-US" sz="2800" b="1" dirty="0" smtClean="0">
                <a:solidFill>
                  <a:schemeClr val="tx1"/>
                </a:solidFill>
              </a:rPr>
              <a:t>       Example </a:t>
            </a:r>
            <a:r>
              <a:rPr lang="en-US" sz="2800" b="1" dirty="0">
                <a:solidFill>
                  <a:schemeClr val="tx1"/>
                </a:solidFill>
              </a:rPr>
              <a:t>: let x =5</a:t>
            </a: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pPr algn="just">
              <a:buSzPct val="60000"/>
            </a:pPr>
            <a:endParaRPr lang="en-US" sz="2800" b="1" dirty="0" smtClean="0">
              <a:solidFill>
                <a:schemeClr val="tx1"/>
              </a:solidFill>
              <a:latin typeface="Agency FB" pitchFamily="34" charset="0"/>
            </a:endParaRPr>
          </a:p>
          <a:p>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4287382"/>
              </p:ext>
            </p:extLst>
          </p:nvPr>
        </p:nvGraphicFramePr>
        <p:xfrm>
          <a:off x="381000" y="2209800"/>
          <a:ext cx="8610600" cy="3416886"/>
        </p:xfrm>
        <a:graphic>
          <a:graphicData uri="http://schemas.openxmlformats.org/drawingml/2006/table">
            <a:tbl>
              <a:tblPr firstRow="1" bandRow="1">
                <a:tableStyleId>{5C22544A-7EE6-4342-B048-85BDC9FD1C3A}</a:tableStyleId>
              </a:tblPr>
              <a:tblGrid>
                <a:gridCol w="1524000"/>
                <a:gridCol w="2819400"/>
                <a:gridCol w="4267200"/>
              </a:tblGrid>
              <a:tr h="531055">
                <a:tc>
                  <a:txBody>
                    <a:bodyPr/>
                    <a:lstStyle/>
                    <a:p>
                      <a:pPr algn="ctr">
                        <a:spcAft>
                          <a:spcPts val="0"/>
                        </a:spcAft>
                      </a:pPr>
                      <a:r>
                        <a:rPr lang="en-US" sz="2800" b="1" dirty="0" smtClean="0">
                          <a:effectLst/>
                          <a:latin typeface="Agency FB" pitchFamily="34" charset="0"/>
                        </a:rPr>
                        <a:t>Operator</a:t>
                      </a:r>
                      <a:endParaRPr lang="en-GB" sz="2800" b="1" dirty="0">
                        <a:effectLst/>
                        <a:latin typeface="Agency FB" pitchFamily="34" charset="0"/>
                        <a:ea typeface="Times New Roman"/>
                      </a:endParaRPr>
                    </a:p>
                  </a:txBody>
                  <a:tcPr marL="68580" marR="68580" marT="0" marB="0"/>
                </a:tc>
                <a:tc>
                  <a:txBody>
                    <a:bodyPr/>
                    <a:lstStyle/>
                    <a:p>
                      <a:pPr algn="ctr">
                        <a:spcAft>
                          <a:spcPts val="0"/>
                        </a:spcAft>
                      </a:pPr>
                      <a:r>
                        <a:rPr lang="en-US" sz="2400" b="1" dirty="0" smtClean="0">
                          <a:effectLst/>
                          <a:latin typeface="Agency FB" pitchFamily="34" charset="0"/>
                        </a:rPr>
                        <a:t>Name</a:t>
                      </a:r>
                      <a:endParaRPr lang="en-GB" sz="2400" b="1" dirty="0">
                        <a:effectLst/>
                        <a:latin typeface="Agency FB" pitchFamily="34" charset="0"/>
                        <a:ea typeface="Times New Roman"/>
                      </a:endParaRPr>
                    </a:p>
                  </a:txBody>
                  <a:tcPr marL="68580" marR="68580" marT="0" marB="0"/>
                </a:tc>
                <a:tc>
                  <a:txBody>
                    <a:bodyPr/>
                    <a:lstStyle/>
                    <a:p>
                      <a:pPr algn="ctr">
                        <a:spcAft>
                          <a:spcPts val="0"/>
                        </a:spcAft>
                      </a:pPr>
                      <a:r>
                        <a:rPr lang="en-US" sz="2400" b="1" dirty="0" smtClean="0">
                          <a:effectLst/>
                          <a:latin typeface="Agency FB" pitchFamily="34" charset="0"/>
                        </a:rPr>
                        <a:t>Example</a:t>
                      </a:r>
                      <a:endParaRPr lang="en-GB" sz="2400" b="1" dirty="0">
                        <a:effectLst/>
                        <a:latin typeface="Agency FB" pitchFamily="34" charset="0"/>
                        <a:ea typeface="Times New Roman"/>
                      </a:endParaRPr>
                    </a:p>
                  </a:txBody>
                  <a:tcPr marL="68580" marR="68580" marT="0" marB="0"/>
                </a:tc>
              </a:tr>
              <a:tr h="764345">
                <a:tc>
                  <a:txBody>
                    <a:bodyPr/>
                    <a:lstStyle/>
                    <a:p>
                      <a:pPr algn="ctr">
                        <a:spcAft>
                          <a:spcPts val="0"/>
                        </a:spcAft>
                      </a:pPr>
                      <a:r>
                        <a:rPr lang="en-US" sz="2400" b="1" dirty="0">
                          <a:effectLst/>
                          <a:latin typeface="Agency FB" pitchFamily="34" charset="0"/>
                        </a:rPr>
                        <a:t>++</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a:effectLst/>
                          <a:latin typeface="Agency FB" pitchFamily="34" charset="0"/>
                        </a:rPr>
                        <a:t>Auto </a:t>
                      </a:r>
                      <a:r>
                        <a:rPr lang="en-US" sz="2400" b="1" dirty="0" smtClean="0">
                          <a:effectLst/>
                          <a:latin typeface="Agency FB" pitchFamily="34" charset="0"/>
                        </a:rPr>
                        <a:t>Increment </a:t>
                      </a:r>
                      <a:r>
                        <a:rPr lang="en-US" sz="2400" b="1" dirty="0">
                          <a:effectLst/>
                          <a:latin typeface="Agency FB" pitchFamily="34" charset="0"/>
                        </a:rPr>
                        <a:t>(prefix)</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smtClean="0">
                          <a:effectLst/>
                          <a:latin typeface="Agency FB" pitchFamily="34" charset="0"/>
                        </a:rPr>
                        <a:t>++x </a:t>
                      </a:r>
                      <a:r>
                        <a:rPr lang="en-US" sz="2400" b="1" dirty="0">
                          <a:effectLst/>
                          <a:latin typeface="Agency FB" pitchFamily="34" charset="0"/>
                        </a:rPr>
                        <a:t>+ 10	// gives 16</a:t>
                      </a:r>
                      <a:endParaRPr lang="en-GB" sz="2400" b="1" dirty="0">
                        <a:effectLst/>
                        <a:latin typeface="Agency FB" pitchFamily="34" charset="0"/>
                        <a:ea typeface="Times New Roman"/>
                      </a:endParaRPr>
                    </a:p>
                  </a:txBody>
                  <a:tcPr marL="68580" marR="68580" marT="0" marB="0"/>
                </a:tc>
              </a:tr>
              <a:tr h="609600">
                <a:tc>
                  <a:txBody>
                    <a:bodyPr/>
                    <a:lstStyle/>
                    <a:p>
                      <a:pPr algn="ctr">
                        <a:spcAft>
                          <a:spcPts val="0"/>
                        </a:spcAft>
                      </a:pPr>
                      <a:r>
                        <a:rPr lang="en-US" sz="2400" b="1" dirty="0">
                          <a:effectLst/>
                          <a:latin typeface="Agency FB" pitchFamily="34" charset="0"/>
                        </a:rPr>
                        <a:t>++</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a:effectLst/>
                          <a:latin typeface="Agency FB" pitchFamily="34" charset="0"/>
                        </a:rPr>
                        <a:t>Auto Increment (postfix)</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a:effectLst/>
                          <a:latin typeface="Agency FB" pitchFamily="34" charset="0"/>
                        </a:rPr>
                        <a:t>x</a:t>
                      </a:r>
                      <a:r>
                        <a:rPr lang="en-US" sz="2400" b="1" dirty="0" smtClean="0">
                          <a:effectLst/>
                          <a:latin typeface="Agency FB" pitchFamily="34" charset="0"/>
                        </a:rPr>
                        <a:t>++ </a:t>
                      </a:r>
                      <a:r>
                        <a:rPr lang="en-US" sz="2400" b="1" dirty="0">
                          <a:effectLst/>
                          <a:latin typeface="Agency FB" pitchFamily="34" charset="0"/>
                        </a:rPr>
                        <a:t>+ 10	// gives 15</a:t>
                      </a:r>
                      <a:endParaRPr lang="en-GB" sz="2400" b="1" dirty="0">
                        <a:effectLst/>
                        <a:latin typeface="Agency FB" pitchFamily="34" charset="0"/>
                        <a:ea typeface="Times New Roman"/>
                      </a:endParaRPr>
                    </a:p>
                  </a:txBody>
                  <a:tcPr marL="68580" marR="68580" marT="0" marB="0"/>
                </a:tc>
              </a:tr>
              <a:tr h="685800">
                <a:tc>
                  <a:txBody>
                    <a:bodyPr/>
                    <a:lstStyle/>
                    <a:p>
                      <a:pPr algn="ctr">
                        <a:spcAft>
                          <a:spcPts val="0"/>
                        </a:spcAft>
                      </a:pPr>
                      <a:r>
                        <a:rPr lang="en-US" sz="2400" b="1" dirty="0">
                          <a:effectLst/>
                          <a:latin typeface="Agency FB" pitchFamily="34" charset="0"/>
                        </a:rPr>
                        <a:t>--</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a:effectLst/>
                          <a:latin typeface="Agency FB" pitchFamily="34" charset="0"/>
                        </a:rPr>
                        <a:t>Auto Decrement (prefix)</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smtClean="0">
                          <a:effectLst/>
                          <a:latin typeface="Agency FB" pitchFamily="34" charset="0"/>
                        </a:rPr>
                        <a:t>--x </a:t>
                      </a:r>
                      <a:r>
                        <a:rPr lang="en-US" sz="2400" b="1" dirty="0">
                          <a:effectLst/>
                          <a:latin typeface="Agency FB" pitchFamily="34" charset="0"/>
                        </a:rPr>
                        <a:t>+ 10	// gives 14</a:t>
                      </a:r>
                      <a:endParaRPr lang="en-GB" sz="2400" b="1" dirty="0">
                        <a:effectLst/>
                        <a:latin typeface="Agency FB" pitchFamily="34" charset="0"/>
                        <a:ea typeface="Times New Roman"/>
                      </a:endParaRPr>
                    </a:p>
                  </a:txBody>
                  <a:tcPr marL="68580" marR="68580" marT="0" marB="0"/>
                </a:tc>
              </a:tr>
              <a:tr h="826086">
                <a:tc>
                  <a:txBody>
                    <a:bodyPr/>
                    <a:lstStyle/>
                    <a:p>
                      <a:pPr algn="ctr">
                        <a:spcAft>
                          <a:spcPts val="0"/>
                        </a:spcAft>
                      </a:pPr>
                      <a:r>
                        <a:rPr lang="en-US" sz="2400" b="1" dirty="0">
                          <a:effectLst/>
                          <a:latin typeface="Agency FB" pitchFamily="34" charset="0"/>
                        </a:rPr>
                        <a:t>--</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a:effectLst/>
                          <a:latin typeface="Agency FB" pitchFamily="34" charset="0"/>
                        </a:rPr>
                        <a:t>Auto Decrement (postfix)</a:t>
                      </a:r>
                      <a:endParaRPr lang="en-GB" sz="2400" b="1" dirty="0">
                        <a:effectLst/>
                        <a:latin typeface="Agency FB" pitchFamily="34" charset="0"/>
                        <a:ea typeface="Times New Roman"/>
                      </a:endParaRPr>
                    </a:p>
                  </a:txBody>
                  <a:tcPr marL="68580" marR="68580" marT="0" marB="0"/>
                </a:tc>
                <a:tc>
                  <a:txBody>
                    <a:bodyPr/>
                    <a:lstStyle/>
                    <a:p>
                      <a:pPr algn="l">
                        <a:spcAft>
                          <a:spcPts val="0"/>
                        </a:spcAft>
                      </a:pPr>
                      <a:r>
                        <a:rPr lang="en-US" sz="2400" b="1" dirty="0">
                          <a:effectLst/>
                          <a:latin typeface="Agency FB" pitchFamily="34" charset="0"/>
                        </a:rPr>
                        <a:t>x</a:t>
                      </a:r>
                      <a:r>
                        <a:rPr lang="en-US" sz="2400" b="1" dirty="0" smtClean="0">
                          <a:effectLst/>
                          <a:latin typeface="Agency FB" pitchFamily="34" charset="0"/>
                        </a:rPr>
                        <a:t>-- </a:t>
                      </a:r>
                      <a:r>
                        <a:rPr lang="en-US" sz="2400" b="1" dirty="0">
                          <a:effectLst/>
                          <a:latin typeface="Agency FB" pitchFamily="34" charset="0"/>
                        </a:rPr>
                        <a:t>+ 10	// gives 15</a:t>
                      </a:r>
                      <a:endParaRPr lang="en-GB" sz="2400" b="1" dirty="0">
                        <a:effectLst/>
                        <a:latin typeface="Agency FB" pitchFamily="34" charset="0"/>
                        <a:ea typeface="Times New Roman"/>
                      </a:endParaRPr>
                    </a:p>
                  </a:txBody>
                  <a:tcPr marL="68580" marR="68580" marT="0" marB="0"/>
                </a:tc>
              </a:tr>
            </a:tbl>
          </a:graphicData>
        </a:graphic>
      </p:graphicFrame>
      <p:sp>
        <p:nvSpPr>
          <p:cNvPr id="6" name="Date Placeholder 5"/>
          <p:cNvSpPr>
            <a:spLocks noGrp="1"/>
          </p:cNvSpPr>
          <p:nvPr>
            <p:ph type="dt" sz="half" idx="10"/>
          </p:nvPr>
        </p:nvSpPr>
        <p:spPr/>
        <p:txBody>
          <a:bodyPr/>
          <a:lstStyle/>
          <a:p>
            <a:pPr>
              <a:defRPr/>
            </a:pPr>
            <a:fld id="{BE436AD9-E44D-455F-B399-0CE44FA25C35}"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2432538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Comic Sans MS" panose="030F0702030302020204" pitchFamily="66" charset="0"/>
              </a:rPr>
              <a:t>Objectives</a:t>
            </a:r>
            <a:endParaRPr lang="en-US" b="1"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304800" y="1295400"/>
            <a:ext cx="8610600" cy="4724400"/>
          </a:xfrm>
        </p:spPr>
        <p:txBody>
          <a:bodyPr/>
          <a:lstStyle/>
          <a:p>
            <a:pPr>
              <a:buFont typeface="Wingdings" panose="05000000000000000000" pitchFamily="2" charset="2"/>
              <a:buChar char="v"/>
            </a:pPr>
            <a:r>
              <a:rPr lang="en-US" altLang="en-US" sz="2400" dirty="0" smtClean="0">
                <a:latin typeface="Comic Sans MS" panose="030F0702030302020204" pitchFamily="66" charset="0"/>
              </a:rPr>
              <a:t>At the end of this session the should able to understand</a:t>
            </a:r>
          </a:p>
          <a:p>
            <a:r>
              <a:rPr lang="en-US" altLang="en-US" sz="2400" dirty="0" smtClean="0">
                <a:latin typeface="Comic Sans MS" panose="030F0702030302020204" pitchFamily="66" charset="0"/>
              </a:rPr>
              <a:t> </a:t>
            </a:r>
            <a:r>
              <a:rPr lang="en-US" altLang="en-US" sz="2400" dirty="0">
                <a:latin typeface="Comic Sans MS" panose="030F0702030302020204" pitchFamily="66" charset="0"/>
              </a:rPr>
              <a:t>Data types and </a:t>
            </a:r>
            <a:r>
              <a:rPr lang="en-US" altLang="en-US" sz="2400" dirty="0" smtClean="0">
                <a:latin typeface="Comic Sans MS" panose="030F0702030302020204" pitchFamily="66" charset="0"/>
              </a:rPr>
              <a:t>variables</a:t>
            </a:r>
          </a:p>
          <a:p>
            <a:r>
              <a:rPr lang="en-US" altLang="en-US" sz="2400" dirty="0" smtClean="0">
                <a:latin typeface="Comic Sans MS" panose="030F0702030302020204" pitchFamily="66" charset="0"/>
              </a:rPr>
              <a:t>Arrays</a:t>
            </a:r>
          </a:p>
          <a:p>
            <a:r>
              <a:rPr lang="en-US" altLang="en-US" sz="2400" dirty="0" smtClean="0">
                <a:latin typeface="Comic Sans MS" panose="030F0702030302020204" pitchFamily="66" charset="0"/>
              </a:rPr>
              <a:t> </a:t>
            </a:r>
            <a:r>
              <a:rPr lang="en-US" altLang="en-US" sz="2400" dirty="0">
                <a:latin typeface="Comic Sans MS" panose="030F0702030302020204" pitchFamily="66" charset="0"/>
              </a:rPr>
              <a:t>Decision and Repetition statement</a:t>
            </a:r>
          </a:p>
          <a:p>
            <a:r>
              <a:rPr lang="en-US" altLang="en-US" sz="2400" dirty="0" smtClean="0">
                <a:latin typeface="Comic Sans MS" panose="030F0702030302020204" pitchFamily="66" charset="0"/>
              </a:rPr>
              <a:t>Exception Handling techniques</a:t>
            </a:r>
            <a:endParaRPr lang="en-US" altLang="en-US" sz="2400" dirty="0">
              <a:latin typeface="Comic Sans MS" panose="030F0702030302020204" pitchFamily="66" charset="0"/>
            </a:endParaRPr>
          </a:p>
          <a:p>
            <a:endParaRPr lang="en-US" dirty="0"/>
          </a:p>
        </p:txBody>
      </p:sp>
      <p:sp>
        <p:nvSpPr>
          <p:cNvPr id="4" name="Date Placeholder 3"/>
          <p:cNvSpPr>
            <a:spLocks noGrp="1"/>
          </p:cNvSpPr>
          <p:nvPr>
            <p:ph type="dt" sz="half" idx="10"/>
          </p:nvPr>
        </p:nvSpPr>
        <p:spPr/>
        <p:txBody>
          <a:bodyPr/>
          <a:lstStyle/>
          <a:p>
            <a:pPr>
              <a:defRPr/>
            </a:pPr>
            <a:fld id="{B3337CDE-E420-4392-83A9-7E6EE3080251}"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a:t>
            </a:fld>
            <a:endParaRPr lang="en-US"/>
          </a:p>
        </p:txBody>
      </p:sp>
    </p:spTree>
    <p:extLst>
      <p:ext uri="{BB962C8B-B14F-4D97-AF65-F5344CB8AC3E}">
        <p14:creationId xmlns:p14="http://schemas.microsoft.com/office/powerpoint/2010/main" val="4047019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457200" y="1066800"/>
            <a:ext cx="8229600" cy="4953000"/>
          </a:xfrm>
        </p:spPr>
        <p:txBody>
          <a:bodyPr>
            <a:normAutofit lnSpcReduction="10000"/>
          </a:bodyPr>
          <a:lstStyle/>
          <a:p>
            <a:pPr marL="342900" lvl="2" indent="-342900" algn="just">
              <a:buSzPct val="60000"/>
              <a:buFont typeface="Wingdings" panose="05000000000000000000" pitchFamily="2" charset="2"/>
              <a:buChar char="v"/>
            </a:pPr>
            <a:r>
              <a:rPr lang="en-US" dirty="0" smtClean="0">
                <a:solidFill>
                  <a:schemeClr val="tx1"/>
                </a:solidFill>
              </a:rPr>
              <a:t>Java </a:t>
            </a:r>
            <a:r>
              <a:rPr lang="en-US" dirty="0">
                <a:solidFill>
                  <a:schemeClr val="tx1"/>
                </a:solidFill>
              </a:rPr>
              <a:t>supports some special operators of interest such as </a:t>
            </a:r>
            <a:r>
              <a:rPr lang="en-US" dirty="0" err="1">
                <a:solidFill>
                  <a:schemeClr val="tx1"/>
                </a:solidFill>
              </a:rPr>
              <a:t>instanceof</a:t>
            </a:r>
            <a:r>
              <a:rPr lang="en-US" dirty="0">
                <a:solidFill>
                  <a:schemeClr val="tx1"/>
                </a:solidFill>
              </a:rPr>
              <a:t> operator and member selection operator</a:t>
            </a:r>
            <a:r>
              <a:rPr lang="en-US" dirty="0" smtClean="0">
                <a:solidFill>
                  <a:schemeClr val="tx1"/>
                </a:solidFill>
              </a:rPr>
              <a:t>(.).</a:t>
            </a:r>
          </a:p>
          <a:p>
            <a:pPr marL="342900" lvl="2" indent="-342900" algn="just">
              <a:buSzPct val="60000"/>
              <a:buFont typeface="Wingdings" panose="05000000000000000000" pitchFamily="2" charset="2"/>
              <a:buChar char="v"/>
            </a:pPr>
            <a:r>
              <a:rPr lang="en-US" b="1" dirty="0" err="1" smtClean="0">
                <a:solidFill>
                  <a:srgbClr val="FF0000"/>
                </a:solidFill>
              </a:rPr>
              <a:t>instanceof</a:t>
            </a:r>
            <a:r>
              <a:rPr lang="en-US" b="1" dirty="0" smtClean="0">
                <a:solidFill>
                  <a:srgbClr val="FF0000"/>
                </a:solidFill>
              </a:rPr>
              <a:t> </a:t>
            </a:r>
            <a:r>
              <a:rPr lang="en-US" b="1" dirty="0">
                <a:solidFill>
                  <a:srgbClr val="FF0000"/>
                </a:solidFill>
              </a:rPr>
              <a:t>Operator</a:t>
            </a:r>
            <a:r>
              <a:rPr lang="en-US" b="1" dirty="0">
                <a:solidFill>
                  <a:schemeClr val="tx1"/>
                </a:solidFill>
              </a:rPr>
              <a:t>: </a:t>
            </a:r>
            <a:r>
              <a:rPr lang="en-US" dirty="0">
                <a:solidFill>
                  <a:schemeClr val="tx1"/>
                </a:solidFill>
              </a:rPr>
              <a:t>is an object reference operator and returns true if the object on the left-hand side is an instance of the class given on the right-hand </a:t>
            </a:r>
            <a:r>
              <a:rPr lang="en-US" dirty="0" smtClean="0">
                <a:solidFill>
                  <a:schemeClr val="tx1"/>
                </a:solidFill>
              </a:rPr>
              <a:t>side.</a:t>
            </a:r>
          </a:p>
          <a:p>
            <a:pPr marL="0" lvl="2" indent="0" algn="just">
              <a:buSzPct val="60000"/>
              <a:buNone/>
            </a:pPr>
            <a:r>
              <a:rPr lang="en-US" b="1" u="sng" dirty="0" smtClean="0">
                <a:solidFill>
                  <a:schemeClr val="tx1"/>
                </a:solidFill>
              </a:rPr>
              <a:t>Example </a:t>
            </a:r>
            <a:r>
              <a:rPr lang="en-US" b="1" u="sng" dirty="0">
                <a:solidFill>
                  <a:schemeClr val="tx1"/>
                </a:solidFill>
              </a:rPr>
              <a:t>:</a:t>
            </a:r>
          </a:p>
          <a:p>
            <a:pPr marL="46038" lvl="1" indent="0">
              <a:lnSpc>
                <a:spcPct val="90000"/>
              </a:lnSpc>
              <a:buNone/>
              <a:defRPr/>
            </a:pPr>
            <a:r>
              <a:rPr lang="en-US" sz="2400" dirty="0" smtClean="0">
                <a:solidFill>
                  <a:schemeClr val="tx1"/>
                </a:solidFill>
              </a:rPr>
              <a:t>person </a:t>
            </a:r>
            <a:r>
              <a:rPr lang="en-US" sz="2400" dirty="0" err="1">
                <a:solidFill>
                  <a:schemeClr val="tx1"/>
                </a:solidFill>
              </a:rPr>
              <a:t>instanceof</a:t>
            </a:r>
            <a:r>
              <a:rPr lang="en-US" sz="2400" dirty="0">
                <a:solidFill>
                  <a:schemeClr val="tx1"/>
                </a:solidFill>
              </a:rPr>
              <a:t> student; </a:t>
            </a:r>
          </a:p>
          <a:p>
            <a:pPr marL="274638" lvl="1">
              <a:lnSpc>
                <a:spcPct val="90000"/>
              </a:lnSpc>
              <a:defRPr/>
            </a:pPr>
            <a:r>
              <a:rPr lang="en-US" sz="2400" dirty="0" smtClean="0">
                <a:solidFill>
                  <a:schemeClr val="tx1"/>
                </a:solidFill>
              </a:rPr>
              <a:t> </a:t>
            </a:r>
            <a:r>
              <a:rPr lang="en-US" sz="2400" dirty="0">
                <a:solidFill>
                  <a:schemeClr val="tx1"/>
                </a:solidFill>
              </a:rPr>
              <a:t>is true if the object person belongs to the class student; otherwise it is false       </a:t>
            </a:r>
            <a:endParaRPr lang="en-US" sz="2400" dirty="0" smtClean="0">
              <a:solidFill>
                <a:schemeClr val="tx1"/>
              </a:solidFill>
            </a:endParaRPr>
          </a:p>
          <a:p>
            <a:pPr marL="342900" indent="-342900">
              <a:lnSpc>
                <a:spcPct val="90000"/>
              </a:lnSpc>
              <a:buSzPct val="61000"/>
              <a:buFont typeface="Wingdings" panose="05000000000000000000" pitchFamily="2" charset="2"/>
              <a:buChar char="v"/>
              <a:defRPr/>
            </a:pPr>
            <a:r>
              <a:rPr lang="en-US" sz="2600" b="1" dirty="0" smtClean="0">
                <a:solidFill>
                  <a:srgbClr val="FF0000"/>
                </a:solidFill>
              </a:rPr>
              <a:t>Dot </a:t>
            </a:r>
            <a:r>
              <a:rPr lang="en-US" sz="2600" b="1" dirty="0">
                <a:solidFill>
                  <a:srgbClr val="FF0000"/>
                </a:solidFill>
              </a:rPr>
              <a:t>Operator</a:t>
            </a:r>
            <a:r>
              <a:rPr lang="en-US" sz="2600" b="1" dirty="0">
                <a:solidFill>
                  <a:schemeClr val="tx1"/>
                </a:solidFill>
              </a:rPr>
              <a:t>: </a:t>
            </a:r>
            <a:r>
              <a:rPr lang="en-US" sz="2600" dirty="0">
                <a:solidFill>
                  <a:schemeClr val="tx1"/>
                </a:solidFill>
              </a:rPr>
              <a:t>is used to access the instance variables and methods of class objects.</a:t>
            </a:r>
          </a:p>
          <a:p>
            <a:pPr marL="0" indent="0" algn="just">
              <a:lnSpc>
                <a:spcPct val="90000"/>
              </a:lnSpc>
              <a:buNone/>
              <a:defRPr/>
            </a:pPr>
            <a:r>
              <a:rPr lang="en-US" sz="2400" dirty="0">
                <a:solidFill>
                  <a:schemeClr val="tx1"/>
                </a:solidFill>
              </a:rPr>
              <a:t>	</a:t>
            </a:r>
            <a:r>
              <a:rPr lang="en-US" sz="2400" b="1" u="sng" dirty="0">
                <a:solidFill>
                  <a:schemeClr val="tx1"/>
                </a:solidFill>
              </a:rPr>
              <a:t> Example: </a:t>
            </a:r>
          </a:p>
          <a:p>
            <a:pPr marL="0" indent="0" algn="just">
              <a:lnSpc>
                <a:spcPct val="90000"/>
              </a:lnSpc>
              <a:buNone/>
              <a:defRPr/>
            </a:pPr>
            <a:r>
              <a:rPr lang="en-US" sz="2400" dirty="0" err="1" smtClean="0">
                <a:solidFill>
                  <a:schemeClr val="tx1"/>
                </a:solidFill>
              </a:rPr>
              <a:t>person.age</a:t>
            </a:r>
            <a:r>
              <a:rPr lang="en-US" sz="2400" dirty="0">
                <a:solidFill>
                  <a:schemeClr val="tx1"/>
                </a:solidFill>
              </a:rPr>
              <a:t>;	// Reference to the variable age.</a:t>
            </a:r>
          </a:p>
          <a:p>
            <a:pPr marL="0" indent="0" algn="just">
              <a:lnSpc>
                <a:spcPct val="90000"/>
              </a:lnSpc>
              <a:buNone/>
              <a:defRPr/>
            </a:pPr>
            <a:r>
              <a:rPr lang="en-US" sz="2400" dirty="0" smtClean="0">
                <a:solidFill>
                  <a:schemeClr val="tx1"/>
                </a:solidFill>
              </a:rPr>
              <a:t>person1.salary</a:t>
            </a:r>
            <a:r>
              <a:rPr lang="en-US" sz="2400" dirty="0">
                <a:solidFill>
                  <a:schemeClr val="tx1"/>
                </a:solidFill>
              </a:rPr>
              <a:t>(); // Reference to the method salary.</a:t>
            </a:r>
            <a:endParaRPr lang="en-US" sz="2400" b="1" dirty="0">
              <a:solidFill>
                <a:schemeClr val="tx1"/>
              </a:solidFill>
            </a:endParaRPr>
          </a:p>
          <a:p>
            <a:pPr marL="457200" indent="-457200" algn="just">
              <a:buSzPct val="60000"/>
              <a:buBlip>
                <a:blip r:embed="rId2"/>
              </a:buBlip>
            </a:pPr>
            <a:endParaRPr lang="en-US" sz="2800" dirty="0" smtClean="0">
              <a:solidFill>
                <a:schemeClr val="tx1"/>
              </a:solidFill>
            </a:endParaRPr>
          </a:p>
          <a:p>
            <a:pPr algn="just">
              <a:buSzPct val="60000"/>
            </a:pPr>
            <a:endParaRPr lang="en-US" sz="2800" b="1"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t>20</a:t>
            </a:fld>
            <a:endParaRPr lang="en-US" dirty="0"/>
          </a:p>
        </p:txBody>
      </p:sp>
      <p:sp>
        <p:nvSpPr>
          <p:cNvPr id="5" name="Date Placeholder 4"/>
          <p:cNvSpPr>
            <a:spLocks noGrp="1"/>
          </p:cNvSpPr>
          <p:nvPr>
            <p:ph type="dt" sz="half" idx="10"/>
          </p:nvPr>
        </p:nvSpPr>
        <p:spPr/>
        <p:txBody>
          <a:bodyPr/>
          <a:lstStyle/>
          <a:p>
            <a:pPr>
              <a:defRPr/>
            </a:pPr>
            <a:fld id="{F190EEB7-16C6-4E02-8E1F-F57E18B50CD8}" type="datetime1">
              <a:rPr lang="en-US" smtClean="0"/>
              <a:t>2/7/2022</a:t>
            </a:fld>
            <a:endParaRPr lang="en-US"/>
          </a:p>
        </p:txBody>
      </p:sp>
      <p:sp>
        <p:nvSpPr>
          <p:cNvPr id="6" name="Footer Placeholder 5"/>
          <p:cNvSpPr>
            <a:spLocks noGrp="1"/>
          </p:cNvSpPr>
          <p:nvPr>
            <p:ph type="ftr" sz="quarter" idx="11"/>
          </p:nvPr>
        </p:nvSpPr>
        <p:spPr/>
        <p:txBody>
          <a:bodyPr/>
          <a:lstStyle/>
          <a:p>
            <a:pPr>
              <a:defRPr/>
            </a:pPr>
            <a:r>
              <a:rPr lang="en-US" smtClean="0"/>
              <a:t>Chapter 1 Java Overview compiled by F.E</a:t>
            </a:r>
            <a:endParaRPr lang="en-US"/>
          </a:p>
        </p:txBody>
      </p:sp>
      <p:sp>
        <p:nvSpPr>
          <p:cNvPr id="7" name="Title 6"/>
          <p:cNvSpPr>
            <a:spLocks noGrp="1"/>
          </p:cNvSpPr>
          <p:nvPr>
            <p:ph type="title"/>
          </p:nvPr>
        </p:nvSpPr>
        <p:spPr>
          <a:xfrm>
            <a:off x="914400" y="274638"/>
            <a:ext cx="7772400" cy="792162"/>
          </a:xfrm>
        </p:spPr>
        <p:txBody>
          <a:bodyPr/>
          <a:lstStyle/>
          <a:p>
            <a:r>
              <a:rPr lang="en-US" b="1" dirty="0" smtClean="0">
                <a:solidFill>
                  <a:schemeClr val="tx1"/>
                </a:solidFill>
                <a:latin typeface="Comic Sans MS" panose="030F0702030302020204" pitchFamily="66" charset="0"/>
              </a:rPr>
              <a:t>Special operators</a:t>
            </a:r>
            <a:endParaRPr lang="en-US" dirty="0">
              <a:latin typeface="Comic Sans MS" panose="030F0702030302020204" pitchFamily="66" charset="0"/>
            </a:endParaRPr>
          </a:p>
        </p:txBody>
      </p:sp>
    </p:spTree>
    <p:extLst>
      <p:ext uri="{BB962C8B-B14F-4D97-AF65-F5344CB8AC3E}">
        <p14:creationId xmlns:p14="http://schemas.microsoft.com/office/powerpoint/2010/main" val="1916787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Comic Sans MS" panose="030F0702030302020204" pitchFamily="66" charset="0"/>
              </a:rPr>
              <a:t>Java Control </a:t>
            </a:r>
            <a:r>
              <a:rPr lang="en-US" dirty="0" smtClean="0">
                <a:solidFill>
                  <a:schemeClr val="tx1"/>
                </a:solidFill>
                <a:latin typeface="Comic Sans MS" panose="030F0702030302020204" pitchFamily="66" charset="0"/>
              </a:rPr>
              <a:t>Statements</a:t>
            </a:r>
            <a:endParaRPr lang="en-US"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228600" y="1447800"/>
            <a:ext cx="8458200" cy="4572000"/>
          </a:xfrm>
        </p:spPr>
        <p:txBody>
          <a:bodyPr/>
          <a:lstStyle/>
          <a:p>
            <a:pPr>
              <a:buFont typeface="Wingdings" panose="05000000000000000000" pitchFamily="2" charset="2"/>
              <a:buChar char="v"/>
            </a:pPr>
            <a:r>
              <a:rPr lang="en-US" dirty="0"/>
              <a:t>Decision Making statements</a:t>
            </a:r>
          </a:p>
          <a:p>
            <a:pPr lvl="1"/>
            <a:r>
              <a:rPr lang="en-US" dirty="0"/>
              <a:t>if statements</a:t>
            </a:r>
          </a:p>
          <a:p>
            <a:pPr lvl="1"/>
            <a:r>
              <a:rPr lang="en-US" dirty="0"/>
              <a:t>switch statement</a:t>
            </a:r>
          </a:p>
          <a:p>
            <a:pPr>
              <a:buFont typeface="Wingdings" panose="05000000000000000000" pitchFamily="2" charset="2"/>
              <a:buChar char="v"/>
            </a:pPr>
            <a:r>
              <a:rPr lang="en-US" dirty="0"/>
              <a:t>Loop statements</a:t>
            </a:r>
          </a:p>
          <a:p>
            <a:pPr lvl="1"/>
            <a:r>
              <a:rPr lang="en-US" dirty="0"/>
              <a:t>do while loop</a:t>
            </a:r>
          </a:p>
          <a:p>
            <a:pPr lvl="1"/>
            <a:r>
              <a:rPr lang="en-US" dirty="0"/>
              <a:t>while loop</a:t>
            </a:r>
          </a:p>
          <a:p>
            <a:pPr lvl="1"/>
            <a:r>
              <a:rPr lang="en-US" dirty="0"/>
              <a:t>for loop</a:t>
            </a:r>
          </a:p>
          <a:p>
            <a:pPr lvl="1"/>
            <a:r>
              <a:rPr lang="en-US" dirty="0"/>
              <a:t>for-each loop</a:t>
            </a:r>
          </a:p>
          <a:p>
            <a:pPr>
              <a:buFont typeface="Wingdings" panose="05000000000000000000" pitchFamily="2" charset="2"/>
              <a:buChar char="v"/>
            </a:pPr>
            <a:r>
              <a:rPr lang="en-US" dirty="0"/>
              <a:t>Jump statements</a:t>
            </a:r>
          </a:p>
          <a:p>
            <a:pPr lvl="1"/>
            <a:r>
              <a:rPr lang="en-US" dirty="0"/>
              <a:t>break statement</a:t>
            </a:r>
          </a:p>
          <a:p>
            <a:pPr lvl="1"/>
            <a:r>
              <a:rPr lang="en-US" dirty="0"/>
              <a:t>continue statement</a:t>
            </a:r>
          </a:p>
          <a:p>
            <a:endParaRPr lang="en-US" dirty="0"/>
          </a:p>
        </p:txBody>
      </p:sp>
      <p:sp>
        <p:nvSpPr>
          <p:cNvPr id="4" name="Date Placeholder 3"/>
          <p:cNvSpPr>
            <a:spLocks noGrp="1"/>
          </p:cNvSpPr>
          <p:nvPr>
            <p:ph type="dt" sz="half" idx="10"/>
          </p:nvPr>
        </p:nvSpPr>
        <p:spPr/>
        <p:txBody>
          <a:bodyPr/>
          <a:lstStyle/>
          <a:p>
            <a:pPr>
              <a:defRPr/>
            </a:pPr>
            <a:fld id="{E239E717-F4D6-4248-AD28-D9B2420AD611}"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21</a:t>
            </a:fld>
            <a:endParaRPr lang="en-US"/>
          </a:p>
        </p:txBody>
      </p:sp>
    </p:spTree>
    <p:extLst>
      <p:ext uri="{BB962C8B-B14F-4D97-AF65-F5344CB8AC3E}">
        <p14:creationId xmlns:p14="http://schemas.microsoft.com/office/powerpoint/2010/main" val="2422552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pPr algn="ctr"/>
            <a:r>
              <a:rPr lang="en-US" b="1" dirty="0">
                <a:solidFill>
                  <a:schemeClr val="tx1"/>
                </a:solidFill>
                <a:latin typeface="Comic Sans MS" panose="030F0702030302020204" pitchFamily="66" charset="0"/>
              </a:rPr>
              <a:t>If </a:t>
            </a:r>
            <a:r>
              <a:rPr lang="en-US" b="1" dirty="0" smtClean="0">
                <a:solidFill>
                  <a:schemeClr val="tx1"/>
                </a:solidFill>
                <a:latin typeface="Comic Sans MS" panose="030F0702030302020204" pitchFamily="66" charset="0"/>
              </a:rPr>
              <a:t>Statement</a:t>
            </a:r>
            <a:endParaRPr lang="en-US" b="1"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457200" y="990600"/>
            <a:ext cx="8229600" cy="5029200"/>
          </a:xfrm>
        </p:spPr>
        <p:txBody>
          <a:bodyPr/>
          <a:lstStyle/>
          <a:p>
            <a:pPr algn="just">
              <a:buFont typeface="Wingdings" panose="05000000000000000000" pitchFamily="2" charset="2"/>
              <a:buChar char="v"/>
            </a:pPr>
            <a:r>
              <a:rPr lang="en-US" dirty="0"/>
              <a:t>if" statement is used to evaluate a condition. </a:t>
            </a:r>
            <a:endParaRPr lang="en-US" dirty="0" smtClean="0"/>
          </a:p>
          <a:p>
            <a:pPr algn="just">
              <a:buFont typeface="Wingdings" panose="05000000000000000000" pitchFamily="2" charset="2"/>
              <a:buChar char="v"/>
            </a:pPr>
            <a:r>
              <a:rPr lang="en-US" dirty="0" smtClean="0"/>
              <a:t>The </a:t>
            </a:r>
            <a:r>
              <a:rPr lang="en-US" dirty="0"/>
              <a:t>control of the program is diverted depending upon the </a:t>
            </a:r>
            <a:r>
              <a:rPr lang="en-US" dirty="0" smtClean="0"/>
              <a:t>specific condition.</a:t>
            </a:r>
          </a:p>
          <a:p>
            <a:pPr algn="just">
              <a:buFont typeface="Wingdings" panose="05000000000000000000" pitchFamily="2" charset="2"/>
              <a:buChar char="v"/>
            </a:pPr>
            <a:r>
              <a:rPr lang="en-US" dirty="0"/>
              <a:t> </a:t>
            </a:r>
            <a:r>
              <a:rPr lang="en-US" dirty="0" smtClean="0"/>
              <a:t>There </a:t>
            </a:r>
            <a:r>
              <a:rPr lang="en-US" dirty="0"/>
              <a:t>are four types of if-statements </a:t>
            </a:r>
            <a:endParaRPr lang="en-US" dirty="0" smtClean="0"/>
          </a:p>
          <a:p>
            <a:pPr lvl="1">
              <a:buFont typeface="Wingdings" panose="05000000000000000000" pitchFamily="2" charset="2"/>
              <a:buChar char="Ø"/>
            </a:pPr>
            <a:r>
              <a:rPr lang="en-US" dirty="0"/>
              <a:t>Simple if </a:t>
            </a:r>
            <a:r>
              <a:rPr lang="en-US" dirty="0" smtClean="0"/>
              <a:t>statement</a:t>
            </a:r>
          </a:p>
          <a:p>
            <a:pPr lvl="1">
              <a:buFont typeface="Wingdings" panose="05000000000000000000" pitchFamily="2" charset="2"/>
              <a:buChar char="Ø"/>
            </a:pPr>
            <a:r>
              <a:rPr lang="en-US" dirty="0" smtClean="0"/>
              <a:t>if-else statement</a:t>
            </a:r>
          </a:p>
          <a:p>
            <a:pPr lvl="1">
              <a:buFont typeface="Wingdings" panose="05000000000000000000" pitchFamily="2" charset="2"/>
              <a:buChar char="Ø"/>
            </a:pPr>
            <a:r>
              <a:rPr lang="en-US" dirty="0" smtClean="0"/>
              <a:t>if-else-if ladder</a:t>
            </a:r>
          </a:p>
          <a:p>
            <a:pPr lvl="1">
              <a:buFont typeface="Wingdings" panose="05000000000000000000" pitchFamily="2" charset="2"/>
              <a:buChar char="Ø"/>
            </a:pPr>
            <a:r>
              <a:rPr lang="en-US" dirty="0" smtClean="0"/>
              <a:t>Nested if-statement</a:t>
            </a:r>
            <a:endParaRPr lang="en-US" dirty="0"/>
          </a:p>
        </p:txBody>
      </p:sp>
      <p:sp>
        <p:nvSpPr>
          <p:cNvPr id="4" name="Date Placeholder 3"/>
          <p:cNvSpPr>
            <a:spLocks noGrp="1"/>
          </p:cNvSpPr>
          <p:nvPr>
            <p:ph type="dt" sz="half" idx="10"/>
          </p:nvPr>
        </p:nvSpPr>
        <p:spPr/>
        <p:txBody>
          <a:bodyPr/>
          <a:lstStyle/>
          <a:p>
            <a:pPr>
              <a:defRPr/>
            </a:pPr>
            <a:fld id="{797A4B3C-08FA-49FC-9895-96343E43E3B0}"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22</a:t>
            </a:fld>
            <a:endParaRPr lang="en-US"/>
          </a:p>
        </p:txBody>
      </p:sp>
    </p:spTree>
    <p:extLst>
      <p:ext uri="{BB962C8B-B14F-4D97-AF65-F5344CB8AC3E}">
        <p14:creationId xmlns:p14="http://schemas.microsoft.com/office/powerpoint/2010/main" val="3793441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a:solidFill>
                  <a:schemeClr val="tx1"/>
                </a:solidFill>
                <a:latin typeface="Comic Sans MS" panose="030F0702030302020204" pitchFamily="66" charset="0"/>
              </a:rPr>
              <a:t>Simple if </a:t>
            </a:r>
            <a:r>
              <a:rPr lang="en-US" b="1" dirty="0" smtClean="0">
                <a:solidFill>
                  <a:schemeClr val="tx1"/>
                </a:solidFill>
                <a:latin typeface="Comic Sans MS" panose="030F0702030302020204" pitchFamily="66" charset="0"/>
              </a:rPr>
              <a:t>statement</a:t>
            </a:r>
            <a:endParaRPr lang="en-US" b="1"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533400" y="1447800"/>
            <a:ext cx="8153400" cy="4572000"/>
          </a:xfrm>
        </p:spPr>
        <p:txBody>
          <a:bodyPr/>
          <a:lstStyle/>
          <a:p>
            <a:pPr marL="0" indent="0">
              <a:buNone/>
            </a:pPr>
            <a:r>
              <a:rPr lang="en-US" b="1" dirty="0"/>
              <a:t>if</a:t>
            </a:r>
            <a:r>
              <a:rPr lang="en-US" dirty="0"/>
              <a:t>(condition) {    </a:t>
            </a:r>
          </a:p>
          <a:p>
            <a:pPr marL="0" indent="0">
              <a:buNone/>
            </a:pPr>
            <a:r>
              <a:rPr lang="en-US" dirty="0"/>
              <a:t>statement 1; //executes when condition is true   </a:t>
            </a:r>
          </a:p>
          <a:p>
            <a:pPr marL="0" indent="0">
              <a:buNone/>
            </a:pPr>
            <a:r>
              <a:rPr lang="en-US" dirty="0"/>
              <a:t>}  </a:t>
            </a:r>
            <a:endParaRPr lang="en-US" dirty="0" smtClean="0"/>
          </a:p>
          <a:p>
            <a:pPr marL="0" indent="0">
              <a:buNone/>
            </a:pPr>
            <a:r>
              <a:rPr lang="en-US" dirty="0" smtClean="0"/>
              <a:t>Example</a:t>
            </a:r>
            <a:endParaRPr lang="en-US" dirty="0"/>
          </a:p>
          <a:p>
            <a:pPr marL="0" indent="0">
              <a:buNone/>
            </a:pPr>
            <a:r>
              <a:rPr lang="en-US" b="1" dirty="0" err="1"/>
              <a:t>int</a:t>
            </a:r>
            <a:r>
              <a:rPr lang="en-US" dirty="0"/>
              <a:t> x = 10;    </a:t>
            </a:r>
          </a:p>
          <a:p>
            <a:pPr marL="0" indent="0">
              <a:buNone/>
            </a:pPr>
            <a:r>
              <a:rPr lang="en-US" b="1" dirty="0" err="1"/>
              <a:t>int</a:t>
            </a:r>
            <a:r>
              <a:rPr lang="en-US" dirty="0"/>
              <a:t> y = 12;    </a:t>
            </a:r>
          </a:p>
          <a:p>
            <a:pPr marL="0" indent="0">
              <a:buNone/>
            </a:pPr>
            <a:r>
              <a:rPr lang="en-US" b="1" dirty="0"/>
              <a:t>if</a:t>
            </a:r>
            <a:r>
              <a:rPr lang="en-US" dirty="0"/>
              <a:t>(</a:t>
            </a:r>
            <a:r>
              <a:rPr lang="en-US" dirty="0" err="1"/>
              <a:t>x+y</a:t>
            </a:r>
            <a:r>
              <a:rPr lang="en-US" dirty="0"/>
              <a:t> &gt; 20) {    </a:t>
            </a:r>
          </a:p>
          <a:p>
            <a:pPr marL="0" indent="0">
              <a:buNone/>
            </a:pPr>
            <a:r>
              <a:rPr lang="en-US" dirty="0" err="1"/>
              <a:t>System.out.println</a:t>
            </a:r>
            <a:r>
              <a:rPr lang="en-US" dirty="0"/>
              <a:t>("x + y is greater than 20");    </a:t>
            </a:r>
          </a:p>
          <a:p>
            <a:pPr marL="0" indent="0">
              <a:buNone/>
            </a:pPr>
            <a:r>
              <a:rPr lang="en-US" dirty="0"/>
              <a:t>}    </a:t>
            </a:r>
          </a:p>
          <a:p>
            <a:endParaRPr lang="en-US" dirty="0"/>
          </a:p>
        </p:txBody>
      </p:sp>
      <p:sp>
        <p:nvSpPr>
          <p:cNvPr id="4" name="Date Placeholder 3"/>
          <p:cNvSpPr>
            <a:spLocks noGrp="1"/>
          </p:cNvSpPr>
          <p:nvPr>
            <p:ph type="dt" sz="half" idx="10"/>
          </p:nvPr>
        </p:nvSpPr>
        <p:spPr/>
        <p:txBody>
          <a:bodyPr/>
          <a:lstStyle/>
          <a:p>
            <a:pPr>
              <a:defRPr/>
            </a:pPr>
            <a:fld id="{3A540094-D17B-4F0A-BDFC-92848B4EB3E3}"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23</a:t>
            </a:fld>
            <a:endParaRPr lang="en-US"/>
          </a:p>
        </p:txBody>
      </p:sp>
    </p:spTree>
    <p:extLst>
      <p:ext uri="{BB962C8B-B14F-4D97-AF65-F5344CB8AC3E}">
        <p14:creationId xmlns:p14="http://schemas.microsoft.com/office/powerpoint/2010/main" val="2142083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448300"/>
          </a:xfrm>
        </p:spPr>
        <p:txBody>
          <a:bodyPr/>
          <a:lstStyle/>
          <a:p>
            <a:pPr marL="0" indent="0">
              <a:buNone/>
            </a:pPr>
            <a:r>
              <a:rPr lang="en-US" sz="2400" b="1" dirty="0" err="1" smtClean="0"/>
              <a:t>Synthax</a:t>
            </a:r>
            <a:r>
              <a:rPr lang="en-US" sz="2400" b="1" dirty="0" smtClean="0"/>
              <a:t>:</a:t>
            </a:r>
          </a:p>
          <a:p>
            <a:pPr marL="0" indent="0">
              <a:buNone/>
            </a:pPr>
            <a:r>
              <a:rPr lang="en-US" sz="2400" b="1" dirty="0" smtClean="0"/>
              <a:t>if</a:t>
            </a:r>
            <a:r>
              <a:rPr lang="en-US" sz="2400" dirty="0" smtClean="0"/>
              <a:t>(condition</a:t>
            </a:r>
            <a:r>
              <a:rPr lang="en-US" sz="2400" dirty="0"/>
              <a:t>) {    </a:t>
            </a:r>
          </a:p>
          <a:p>
            <a:pPr marL="0" indent="0">
              <a:buNone/>
            </a:pPr>
            <a:r>
              <a:rPr lang="en-US" sz="2400" dirty="0"/>
              <a:t>statement 1; //executes when condition is true   </a:t>
            </a:r>
          </a:p>
          <a:p>
            <a:pPr marL="0" indent="0">
              <a:buNone/>
            </a:pPr>
            <a:r>
              <a:rPr lang="en-US" sz="2400" dirty="0"/>
              <a:t>}  </a:t>
            </a:r>
            <a:r>
              <a:rPr lang="en-US" sz="2400" b="1" dirty="0" smtClean="0"/>
              <a:t>else</a:t>
            </a:r>
            <a:r>
              <a:rPr lang="en-US" sz="2400" dirty="0"/>
              <a:t>{  </a:t>
            </a:r>
          </a:p>
          <a:p>
            <a:pPr marL="0" indent="0">
              <a:buNone/>
            </a:pPr>
            <a:r>
              <a:rPr lang="en-US" sz="2400" dirty="0"/>
              <a:t>statement 2; //executes when condition is false   </a:t>
            </a:r>
          </a:p>
          <a:p>
            <a:pPr marL="0" indent="0">
              <a:buNone/>
            </a:pPr>
            <a:r>
              <a:rPr lang="en-US" sz="2400" dirty="0"/>
              <a:t>}  </a:t>
            </a:r>
          </a:p>
          <a:p>
            <a:pPr marL="0" indent="0">
              <a:buNone/>
            </a:pPr>
            <a:r>
              <a:rPr lang="en-US" sz="2400" b="1" dirty="0" err="1"/>
              <a:t>int</a:t>
            </a:r>
            <a:r>
              <a:rPr lang="en-US" sz="2400" dirty="0"/>
              <a:t> x = 10;  </a:t>
            </a:r>
            <a:r>
              <a:rPr lang="en-US" sz="2400" dirty="0" smtClean="0"/>
              <a:t> </a:t>
            </a:r>
            <a:r>
              <a:rPr lang="en-US" sz="2400" b="1" dirty="0" err="1" smtClean="0"/>
              <a:t>int</a:t>
            </a:r>
            <a:r>
              <a:rPr lang="en-US" sz="2400" dirty="0"/>
              <a:t> y = 12;  </a:t>
            </a:r>
          </a:p>
          <a:p>
            <a:pPr marL="0" indent="0">
              <a:buNone/>
            </a:pPr>
            <a:r>
              <a:rPr lang="en-US" sz="2400" b="1" dirty="0"/>
              <a:t>if</a:t>
            </a:r>
            <a:r>
              <a:rPr lang="en-US" sz="2400" dirty="0"/>
              <a:t>(</a:t>
            </a:r>
            <a:r>
              <a:rPr lang="en-US" sz="2400" dirty="0" err="1"/>
              <a:t>x+y</a:t>
            </a:r>
            <a:r>
              <a:rPr lang="en-US" sz="2400" dirty="0"/>
              <a:t> &lt; 10) {  </a:t>
            </a:r>
          </a:p>
          <a:p>
            <a:pPr marL="0" indent="0">
              <a:buNone/>
            </a:pPr>
            <a:r>
              <a:rPr lang="en-US" sz="2400" dirty="0" err="1"/>
              <a:t>System.out.println</a:t>
            </a:r>
            <a:r>
              <a:rPr lang="en-US" sz="2400" dirty="0"/>
              <a:t>("x + y is less than      10");  </a:t>
            </a:r>
          </a:p>
          <a:p>
            <a:pPr marL="0" indent="0">
              <a:buNone/>
            </a:pPr>
            <a:r>
              <a:rPr lang="en-US" sz="2400" dirty="0"/>
              <a:t>}   </a:t>
            </a:r>
            <a:r>
              <a:rPr lang="en-US" sz="2400" b="1" dirty="0"/>
              <a:t>else</a:t>
            </a:r>
            <a:r>
              <a:rPr lang="en-US" sz="2400" dirty="0"/>
              <a:t> {  </a:t>
            </a:r>
          </a:p>
          <a:p>
            <a:pPr marL="0" indent="0">
              <a:buNone/>
            </a:pPr>
            <a:r>
              <a:rPr lang="en-US" sz="2400" dirty="0" err="1"/>
              <a:t>System.out.println</a:t>
            </a:r>
            <a:r>
              <a:rPr lang="en-US" sz="2400" dirty="0"/>
              <a:t>("x + y is greater than 20");  </a:t>
            </a:r>
          </a:p>
          <a:p>
            <a:pPr marL="0" indent="0">
              <a:buNone/>
            </a:pPr>
            <a:r>
              <a:rPr lang="en-US" sz="2400" dirty="0"/>
              <a:t>}  </a:t>
            </a:r>
          </a:p>
          <a:p>
            <a:pPr marL="0" indent="0">
              <a:buNone/>
            </a:pPr>
            <a:endParaRPr lang="en-US" sz="2400" dirty="0"/>
          </a:p>
        </p:txBody>
      </p:sp>
      <p:sp>
        <p:nvSpPr>
          <p:cNvPr id="4" name="Date Placeholder 3"/>
          <p:cNvSpPr>
            <a:spLocks noGrp="1"/>
          </p:cNvSpPr>
          <p:nvPr>
            <p:ph type="dt" sz="half" idx="10"/>
          </p:nvPr>
        </p:nvSpPr>
        <p:spPr/>
        <p:txBody>
          <a:bodyPr/>
          <a:lstStyle/>
          <a:p>
            <a:pPr>
              <a:defRPr/>
            </a:pPr>
            <a:fld id="{433A8059-DC5A-4E61-B2F9-49D7A89AA524}"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24</a:t>
            </a:fld>
            <a:endParaRPr lang="en-US"/>
          </a:p>
        </p:txBody>
      </p:sp>
    </p:spTree>
    <p:extLst>
      <p:ext uri="{BB962C8B-B14F-4D97-AF65-F5344CB8AC3E}">
        <p14:creationId xmlns:p14="http://schemas.microsoft.com/office/powerpoint/2010/main" val="678019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lstStyle/>
          <a:p>
            <a:pPr algn="ctr"/>
            <a:r>
              <a:rPr lang="en-US" b="1" dirty="0">
                <a:solidFill>
                  <a:schemeClr val="tx1"/>
                </a:solidFill>
                <a:latin typeface="Comic Sans MS" panose="030F0702030302020204" pitchFamily="66" charset="0"/>
              </a:rPr>
              <a:t>if-else-if statement </a:t>
            </a:r>
          </a:p>
        </p:txBody>
      </p:sp>
      <p:sp>
        <p:nvSpPr>
          <p:cNvPr id="3" name="Content Placeholder 2"/>
          <p:cNvSpPr>
            <a:spLocks noGrp="1"/>
          </p:cNvSpPr>
          <p:nvPr>
            <p:ph sz="quarter" idx="1"/>
          </p:nvPr>
        </p:nvSpPr>
        <p:spPr>
          <a:xfrm>
            <a:off x="146050" y="1219200"/>
            <a:ext cx="8540750" cy="4800600"/>
          </a:xfrm>
        </p:spPr>
        <p:txBody>
          <a:bodyPr/>
          <a:lstStyle/>
          <a:p>
            <a:pPr marL="0" indent="0">
              <a:buNone/>
            </a:pPr>
            <a:r>
              <a:rPr lang="en-US" b="1" dirty="0"/>
              <a:t>if</a:t>
            </a:r>
            <a:r>
              <a:rPr lang="en-US" dirty="0"/>
              <a:t>(condition 1) {    </a:t>
            </a:r>
          </a:p>
          <a:p>
            <a:pPr marL="0" indent="0">
              <a:buNone/>
            </a:pPr>
            <a:r>
              <a:rPr lang="en-US" dirty="0"/>
              <a:t>statement 1; //executes when condition 1 is true   </a:t>
            </a:r>
          </a:p>
          <a:p>
            <a:pPr marL="0" indent="0">
              <a:buNone/>
            </a:pPr>
            <a:r>
              <a:rPr lang="en-US" dirty="0"/>
              <a:t>}  </a:t>
            </a:r>
          </a:p>
          <a:p>
            <a:pPr marL="0" indent="0">
              <a:buNone/>
            </a:pPr>
            <a:r>
              <a:rPr lang="en-US" b="1" dirty="0"/>
              <a:t>else</a:t>
            </a:r>
            <a:r>
              <a:rPr lang="en-US" dirty="0"/>
              <a:t> </a:t>
            </a:r>
            <a:r>
              <a:rPr lang="en-US" b="1" dirty="0"/>
              <a:t>if</a:t>
            </a:r>
            <a:r>
              <a:rPr lang="en-US" dirty="0"/>
              <a:t>(condition 2) {  </a:t>
            </a:r>
          </a:p>
          <a:p>
            <a:pPr marL="0" indent="0">
              <a:buNone/>
            </a:pPr>
            <a:r>
              <a:rPr lang="en-US" dirty="0"/>
              <a:t>statement 2; //executes when condition 2 is true   </a:t>
            </a:r>
          </a:p>
          <a:p>
            <a:pPr marL="0" indent="0">
              <a:buNone/>
            </a:pPr>
            <a:r>
              <a:rPr lang="en-US" dirty="0"/>
              <a:t>}  </a:t>
            </a:r>
          </a:p>
          <a:p>
            <a:pPr marL="0" indent="0">
              <a:buNone/>
            </a:pPr>
            <a:r>
              <a:rPr lang="en-US" b="1" dirty="0"/>
              <a:t>else</a:t>
            </a:r>
            <a:r>
              <a:rPr lang="en-US" dirty="0"/>
              <a:t> {  </a:t>
            </a:r>
          </a:p>
          <a:p>
            <a:pPr marL="0" indent="0">
              <a:buNone/>
            </a:pPr>
            <a:r>
              <a:rPr lang="en-US" dirty="0"/>
              <a:t>statement 2; //executes when all the conditions are false   </a:t>
            </a:r>
          </a:p>
          <a:p>
            <a:pPr marL="0" indent="0">
              <a:buNone/>
            </a:pPr>
            <a:r>
              <a:rPr lang="en-US" dirty="0"/>
              <a:t>}  </a:t>
            </a:r>
          </a:p>
          <a:p>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25</a:t>
            </a:fld>
            <a:endParaRPr lang="en-US"/>
          </a:p>
        </p:txBody>
      </p:sp>
    </p:spTree>
    <p:extLst>
      <p:ext uri="{BB962C8B-B14F-4D97-AF65-F5344CB8AC3E}">
        <p14:creationId xmlns:p14="http://schemas.microsoft.com/office/powerpoint/2010/main" val="1241602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58200" cy="609600"/>
          </a:xfrm>
        </p:spPr>
        <p:txBody>
          <a:bodyPr/>
          <a:lstStyle/>
          <a:p>
            <a:pPr algn="ctr"/>
            <a:r>
              <a:rPr lang="en-US" dirty="0" smtClean="0">
                <a:latin typeface="Comic Sans MS" panose="030F0702030302020204" pitchFamily="66" charset="0"/>
              </a:rPr>
              <a:t/>
            </a:r>
            <a:br>
              <a:rPr lang="en-US" dirty="0" smtClean="0">
                <a:latin typeface="Comic Sans MS" panose="030F0702030302020204" pitchFamily="66" charset="0"/>
              </a:rPr>
            </a:br>
            <a:r>
              <a:rPr lang="en-US" b="1" dirty="0">
                <a:solidFill>
                  <a:schemeClr val="tx1"/>
                </a:solidFill>
                <a:latin typeface="Comic Sans MS" panose="030F0702030302020204" pitchFamily="66" charset="0"/>
              </a:rPr>
              <a:t>Nested </a:t>
            </a:r>
            <a:r>
              <a:rPr lang="en-US" b="1" dirty="0" smtClean="0">
                <a:solidFill>
                  <a:schemeClr val="tx1"/>
                </a:solidFill>
                <a:latin typeface="Comic Sans MS" panose="030F0702030302020204" pitchFamily="66" charset="0"/>
              </a:rPr>
              <a:t>if-statement</a:t>
            </a:r>
            <a:endParaRPr lang="en-US" b="1" dirty="0">
              <a:solidFill>
                <a:schemeClr val="tx1"/>
              </a:solidFill>
              <a:latin typeface="Comic Sans MS" panose="030F0702030302020204" pitchFamily="66" charset="0"/>
            </a:endParaRPr>
          </a:p>
        </p:txBody>
      </p:sp>
      <p:sp>
        <p:nvSpPr>
          <p:cNvPr id="3" name="Content Placeholder 2"/>
          <p:cNvSpPr>
            <a:spLocks noGrp="1"/>
          </p:cNvSpPr>
          <p:nvPr>
            <p:ph sz="quarter" idx="1"/>
          </p:nvPr>
        </p:nvSpPr>
        <p:spPr>
          <a:xfrm>
            <a:off x="228600" y="1066800"/>
            <a:ext cx="8534400" cy="4953000"/>
          </a:xfrm>
        </p:spPr>
        <p:txBody>
          <a:bodyPr/>
          <a:lstStyle/>
          <a:p>
            <a:pPr marL="0" indent="0">
              <a:buNone/>
            </a:pPr>
            <a:r>
              <a:rPr lang="en-US" b="1" dirty="0" smtClean="0"/>
              <a:t>Syntax:</a:t>
            </a:r>
          </a:p>
          <a:p>
            <a:pPr marL="0" indent="0">
              <a:buNone/>
            </a:pPr>
            <a:r>
              <a:rPr lang="en-US" b="1" dirty="0" smtClean="0"/>
              <a:t>if</a:t>
            </a:r>
            <a:r>
              <a:rPr lang="en-US" dirty="0" smtClean="0"/>
              <a:t>(condition</a:t>
            </a:r>
            <a:r>
              <a:rPr lang="en-US" dirty="0"/>
              <a:t> 1) {    </a:t>
            </a:r>
          </a:p>
          <a:p>
            <a:pPr marL="0" indent="0">
              <a:buNone/>
            </a:pPr>
            <a:r>
              <a:rPr lang="en-US" dirty="0"/>
              <a:t>statement 1; //executes when condition 1 is true   </a:t>
            </a:r>
          </a:p>
          <a:p>
            <a:pPr marL="0" indent="0">
              <a:buNone/>
            </a:pPr>
            <a:r>
              <a:rPr lang="en-US" b="1" dirty="0"/>
              <a:t>if</a:t>
            </a:r>
            <a:r>
              <a:rPr lang="en-US" dirty="0"/>
              <a:t>(condition 2) {  </a:t>
            </a:r>
          </a:p>
          <a:p>
            <a:pPr marL="0" indent="0">
              <a:buNone/>
            </a:pPr>
            <a:r>
              <a:rPr lang="en-US" dirty="0"/>
              <a:t>statement 2; //executes when condition 2 is true   </a:t>
            </a:r>
          </a:p>
          <a:p>
            <a:pPr marL="0" indent="0">
              <a:buNone/>
            </a:pPr>
            <a:r>
              <a:rPr lang="en-US" dirty="0"/>
              <a:t>}  </a:t>
            </a:r>
          </a:p>
          <a:p>
            <a:pPr marL="0" indent="0">
              <a:buNone/>
            </a:pPr>
            <a:r>
              <a:rPr lang="en-US" b="1" dirty="0"/>
              <a:t>else</a:t>
            </a:r>
            <a:r>
              <a:rPr lang="en-US" dirty="0"/>
              <a:t>{  </a:t>
            </a:r>
          </a:p>
          <a:p>
            <a:pPr marL="0" indent="0">
              <a:buNone/>
            </a:pPr>
            <a:r>
              <a:rPr lang="en-US" dirty="0"/>
              <a:t>statement 2; //executes when condition 2 is false   </a:t>
            </a:r>
          </a:p>
          <a:p>
            <a:pPr marL="0" indent="0">
              <a:buNone/>
            </a:pPr>
            <a:r>
              <a:rPr lang="en-US" dirty="0"/>
              <a:t>}  </a:t>
            </a:r>
          </a:p>
          <a:p>
            <a:pPr marL="0" indent="0">
              <a:buNone/>
            </a:pPr>
            <a:r>
              <a:rPr lang="en-US" dirty="0"/>
              <a:t>}  </a:t>
            </a:r>
          </a:p>
          <a:p>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26</a:t>
            </a:fld>
            <a:endParaRPr lang="en-US"/>
          </a:p>
        </p:txBody>
      </p:sp>
    </p:spTree>
    <p:extLst>
      <p:ext uri="{BB962C8B-B14F-4D97-AF65-F5344CB8AC3E}">
        <p14:creationId xmlns:p14="http://schemas.microsoft.com/office/powerpoint/2010/main" val="3537588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15962"/>
          </a:xfrm>
        </p:spPr>
        <p:txBody>
          <a:bodyPr/>
          <a:lstStyle/>
          <a:p>
            <a:pPr algn="ctr"/>
            <a:r>
              <a:rPr lang="en-US" sz="3200" b="1" dirty="0">
                <a:solidFill>
                  <a:schemeClr val="tx1"/>
                </a:solidFill>
                <a:latin typeface="Comic Sans MS" panose="030F0702030302020204" pitchFamily="66" charset="0"/>
                <a:ea typeface="+mn-ea"/>
                <a:cs typeface="+mn-cs"/>
              </a:rPr>
              <a:t>Switch </a:t>
            </a:r>
            <a:r>
              <a:rPr lang="en-US" sz="3200" b="1" dirty="0" smtClean="0">
                <a:solidFill>
                  <a:schemeClr val="tx1"/>
                </a:solidFill>
                <a:latin typeface="Comic Sans MS" panose="030F0702030302020204" pitchFamily="66" charset="0"/>
                <a:ea typeface="+mn-ea"/>
                <a:cs typeface="+mn-cs"/>
              </a:rPr>
              <a:t>Statement</a:t>
            </a:r>
            <a:endParaRPr lang="en-US" sz="4800" dirty="0">
              <a:latin typeface="Comic Sans MS" panose="030F0702030302020204" pitchFamily="66" charset="0"/>
            </a:endParaRPr>
          </a:p>
        </p:txBody>
      </p:sp>
      <p:sp>
        <p:nvSpPr>
          <p:cNvPr id="3" name="Content Placeholder 2"/>
          <p:cNvSpPr>
            <a:spLocks noGrp="1"/>
          </p:cNvSpPr>
          <p:nvPr>
            <p:ph sz="quarter" idx="1"/>
          </p:nvPr>
        </p:nvSpPr>
        <p:spPr>
          <a:xfrm>
            <a:off x="381000" y="914400"/>
            <a:ext cx="8305800" cy="5295900"/>
          </a:xfrm>
        </p:spPr>
        <p:txBody>
          <a:bodyPr/>
          <a:lstStyle/>
          <a:p>
            <a:pPr marL="0" indent="0">
              <a:buNone/>
            </a:pPr>
            <a:r>
              <a:rPr lang="en-US" b="1" dirty="0"/>
              <a:t>switch</a:t>
            </a:r>
            <a:r>
              <a:rPr lang="en-US" dirty="0"/>
              <a:t> (expression){  </a:t>
            </a:r>
          </a:p>
          <a:p>
            <a:pPr marL="0" indent="0">
              <a:buNone/>
            </a:pPr>
            <a:r>
              <a:rPr lang="en-US" dirty="0"/>
              <a:t>    </a:t>
            </a:r>
            <a:r>
              <a:rPr lang="en-US" b="1" dirty="0"/>
              <a:t>case</a:t>
            </a:r>
            <a:r>
              <a:rPr lang="en-US" dirty="0"/>
              <a:t> value1:  </a:t>
            </a:r>
          </a:p>
          <a:p>
            <a:pPr marL="0" indent="0">
              <a:buNone/>
            </a:pPr>
            <a:r>
              <a:rPr lang="en-US" dirty="0"/>
              <a:t>     statement1;  </a:t>
            </a:r>
          </a:p>
          <a:p>
            <a:pPr marL="0" indent="0">
              <a:buNone/>
            </a:pPr>
            <a:r>
              <a:rPr lang="en-US" dirty="0"/>
              <a:t>     </a:t>
            </a:r>
            <a:r>
              <a:rPr lang="en-US" b="1" dirty="0"/>
              <a:t>break</a:t>
            </a:r>
            <a:r>
              <a:rPr lang="en-US" dirty="0"/>
              <a:t>;  </a:t>
            </a:r>
          </a:p>
          <a:p>
            <a:pPr marL="0" indent="0">
              <a:buNone/>
            </a:pPr>
            <a:r>
              <a:rPr lang="en-US" dirty="0"/>
              <a:t>    </a:t>
            </a:r>
            <a:r>
              <a:rPr lang="en-US" b="1" dirty="0"/>
              <a:t>case</a:t>
            </a:r>
            <a:r>
              <a:rPr lang="en-US" dirty="0"/>
              <a:t> </a:t>
            </a:r>
            <a:r>
              <a:rPr lang="en-US" dirty="0" err="1"/>
              <a:t>valueN</a:t>
            </a:r>
            <a:r>
              <a:rPr lang="en-US" dirty="0"/>
              <a:t>:  </a:t>
            </a:r>
          </a:p>
          <a:p>
            <a:pPr marL="0" indent="0">
              <a:buNone/>
            </a:pPr>
            <a:r>
              <a:rPr lang="en-US" dirty="0"/>
              <a:t>     </a:t>
            </a:r>
            <a:r>
              <a:rPr lang="en-US" dirty="0" err="1"/>
              <a:t>statementN</a:t>
            </a:r>
            <a:r>
              <a:rPr lang="en-US" dirty="0"/>
              <a:t>;  </a:t>
            </a:r>
          </a:p>
          <a:p>
            <a:pPr marL="0" indent="0">
              <a:buNone/>
            </a:pPr>
            <a:r>
              <a:rPr lang="en-US" dirty="0"/>
              <a:t>     </a:t>
            </a:r>
            <a:r>
              <a:rPr lang="en-US" b="1" dirty="0"/>
              <a:t>break</a:t>
            </a:r>
            <a:r>
              <a:rPr lang="en-US" dirty="0"/>
              <a:t>;  </a:t>
            </a:r>
          </a:p>
          <a:p>
            <a:pPr marL="0" indent="0">
              <a:buNone/>
            </a:pPr>
            <a:r>
              <a:rPr lang="en-US" dirty="0"/>
              <a:t>    </a:t>
            </a:r>
            <a:r>
              <a:rPr lang="en-US" b="1" dirty="0"/>
              <a:t>default</a:t>
            </a:r>
            <a:r>
              <a:rPr lang="en-US" dirty="0"/>
              <a:t>:  </a:t>
            </a:r>
          </a:p>
          <a:p>
            <a:pPr marL="0" indent="0">
              <a:buNone/>
            </a:pPr>
            <a:r>
              <a:rPr lang="en-US" dirty="0"/>
              <a:t>     </a:t>
            </a:r>
            <a:r>
              <a:rPr lang="en-US" b="1" dirty="0"/>
              <a:t>default</a:t>
            </a:r>
            <a:r>
              <a:rPr lang="en-US" dirty="0"/>
              <a:t> statement;  </a:t>
            </a:r>
          </a:p>
          <a:p>
            <a:pPr marL="0" indent="0">
              <a:buNone/>
            </a:pPr>
            <a:r>
              <a:rPr lang="en-US" dirty="0"/>
              <a:t>}  </a:t>
            </a:r>
          </a:p>
          <a:p>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27</a:t>
            </a:fld>
            <a:endParaRPr lang="en-US"/>
          </a:p>
        </p:txBody>
      </p:sp>
    </p:spTree>
    <p:extLst>
      <p:ext uri="{BB962C8B-B14F-4D97-AF65-F5344CB8AC3E}">
        <p14:creationId xmlns:p14="http://schemas.microsoft.com/office/powerpoint/2010/main" val="170369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609600"/>
          </a:xfrm>
        </p:spPr>
        <p:txBody>
          <a:bodyPr/>
          <a:lstStyle/>
          <a:p>
            <a:pPr algn="ctr"/>
            <a:r>
              <a:rPr lang="en-US" dirty="0">
                <a:latin typeface="Comic Sans MS" panose="030F0702030302020204" pitchFamily="66" charset="0"/>
              </a:rPr>
              <a:t/>
            </a:r>
            <a:br>
              <a:rPr lang="en-US" dirty="0">
                <a:latin typeface="Comic Sans MS" panose="030F0702030302020204" pitchFamily="66" charset="0"/>
              </a:rPr>
            </a:br>
            <a:r>
              <a:rPr lang="en-US" b="1" dirty="0">
                <a:solidFill>
                  <a:schemeClr val="tx1"/>
                </a:solidFill>
                <a:latin typeface="Comic Sans MS" panose="030F0702030302020204" pitchFamily="66" charset="0"/>
              </a:rPr>
              <a:t>Loop Statements</a:t>
            </a:r>
          </a:p>
        </p:txBody>
      </p:sp>
      <p:sp>
        <p:nvSpPr>
          <p:cNvPr id="3" name="Content Placeholder 2"/>
          <p:cNvSpPr>
            <a:spLocks noGrp="1"/>
          </p:cNvSpPr>
          <p:nvPr>
            <p:ph sz="quarter" idx="1"/>
          </p:nvPr>
        </p:nvSpPr>
        <p:spPr>
          <a:xfrm>
            <a:off x="228600" y="838200"/>
            <a:ext cx="8458200" cy="5181600"/>
          </a:xfrm>
        </p:spPr>
        <p:txBody>
          <a:bodyPr/>
          <a:lstStyle/>
          <a:p>
            <a:r>
              <a:rPr lang="en-US" dirty="0"/>
              <a:t>In programming, sometimes we need to execute the block of code repeatedly while some condition evaluates to true</a:t>
            </a:r>
            <a:r>
              <a:rPr lang="en-US" dirty="0" smtClean="0"/>
              <a:t>.</a:t>
            </a:r>
          </a:p>
          <a:p>
            <a:pPr lvl="1">
              <a:buFont typeface="Wingdings" panose="05000000000000000000" pitchFamily="2" charset="2"/>
              <a:buChar char="Ø"/>
            </a:pPr>
            <a:r>
              <a:rPr lang="en-US" dirty="0" smtClean="0"/>
              <a:t> </a:t>
            </a:r>
            <a:r>
              <a:rPr lang="en-US" dirty="0"/>
              <a:t>for loop</a:t>
            </a:r>
          </a:p>
          <a:p>
            <a:pPr lvl="1">
              <a:buFont typeface="Wingdings" panose="05000000000000000000" pitchFamily="2" charset="2"/>
              <a:buChar char="Ø"/>
            </a:pPr>
            <a:r>
              <a:rPr lang="en-US" dirty="0"/>
              <a:t>while loop</a:t>
            </a:r>
          </a:p>
          <a:p>
            <a:pPr lvl="1">
              <a:buFont typeface="Wingdings" panose="05000000000000000000" pitchFamily="2" charset="2"/>
              <a:buChar char="Ø"/>
            </a:pPr>
            <a:r>
              <a:rPr lang="en-US" dirty="0"/>
              <a:t>do-while loop</a:t>
            </a:r>
          </a:p>
          <a:p>
            <a:pPr marL="0" indent="0">
              <a:buNone/>
            </a:pPr>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28</a:t>
            </a:fld>
            <a:endParaRPr lang="en-US"/>
          </a:p>
        </p:txBody>
      </p:sp>
    </p:spTree>
    <p:extLst>
      <p:ext uri="{BB962C8B-B14F-4D97-AF65-F5344CB8AC3E}">
        <p14:creationId xmlns:p14="http://schemas.microsoft.com/office/powerpoint/2010/main" val="2177057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pPr algn="ctr"/>
            <a:r>
              <a:rPr lang="en-US" sz="2600" b="1" dirty="0">
                <a:solidFill>
                  <a:schemeClr val="tx1"/>
                </a:solidFill>
                <a:latin typeface="Comic Sans MS" panose="030F0702030302020204" pitchFamily="66" charset="0"/>
                <a:ea typeface="+mn-ea"/>
                <a:cs typeface="+mn-cs"/>
              </a:rPr>
              <a:t>For loop</a:t>
            </a:r>
          </a:p>
        </p:txBody>
      </p:sp>
      <p:sp>
        <p:nvSpPr>
          <p:cNvPr id="3" name="Content Placeholder 2"/>
          <p:cNvSpPr>
            <a:spLocks noGrp="1"/>
          </p:cNvSpPr>
          <p:nvPr>
            <p:ph sz="quarter" idx="1"/>
          </p:nvPr>
        </p:nvSpPr>
        <p:spPr/>
        <p:txBody>
          <a:bodyPr/>
          <a:lstStyle/>
          <a:p>
            <a:pPr marL="0" indent="0">
              <a:buNone/>
            </a:pPr>
            <a:r>
              <a:rPr lang="en-US" b="1" dirty="0" smtClean="0"/>
              <a:t>Syntax:</a:t>
            </a:r>
          </a:p>
          <a:p>
            <a:pPr marL="0" indent="0">
              <a:buNone/>
            </a:pPr>
            <a:r>
              <a:rPr lang="en-US" b="1" dirty="0" smtClean="0"/>
              <a:t>for</a:t>
            </a:r>
            <a:r>
              <a:rPr lang="en-US" dirty="0" smtClean="0"/>
              <a:t>(initialization</a:t>
            </a:r>
            <a:r>
              <a:rPr lang="en-US" dirty="0"/>
              <a:t>, condition, increment/decrement) {    </a:t>
            </a:r>
          </a:p>
          <a:p>
            <a:pPr marL="0" indent="0">
              <a:buNone/>
            </a:pPr>
            <a:r>
              <a:rPr lang="en-US" dirty="0"/>
              <a:t>//block of statements    </a:t>
            </a:r>
          </a:p>
          <a:p>
            <a:pPr marL="0" indent="0">
              <a:buNone/>
            </a:pPr>
            <a:r>
              <a:rPr lang="en-US" dirty="0"/>
              <a:t>}  </a:t>
            </a:r>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29</a:t>
            </a:fld>
            <a:endParaRPr lang="en-US"/>
          </a:p>
        </p:txBody>
      </p:sp>
    </p:spTree>
    <p:extLst>
      <p:ext uri="{BB962C8B-B14F-4D97-AF65-F5344CB8AC3E}">
        <p14:creationId xmlns:p14="http://schemas.microsoft.com/office/powerpoint/2010/main" val="167780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pPr algn="ctr"/>
            <a:r>
              <a:rPr lang="en-US" sz="2600" b="1" dirty="0" smtClean="0">
                <a:solidFill>
                  <a:schemeClr val="tx1"/>
                </a:solidFill>
                <a:ea typeface="+mn-ea"/>
                <a:cs typeface="+mn-cs"/>
              </a:rPr>
              <a:t>Overview </a:t>
            </a:r>
            <a:r>
              <a:rPr lang="en-US" sz="2600" b="1" dirty="0">
                <a:solidFill>
                  <a:schemeClr val="tx1"/>
                </a:solidFill>
                <a:ea typeface="+mn-ea"/>
                <a:cs typeface="+mn-cs"/>
              </a:rPr>
              <a:t>of Java</a:t>
            </a:r>
          </a:p>
        </p:txBody>
      </p:sp>
      <p:sp>
        <p:nvSpPr>
          <p:cNvPr id="3" name="Content Placeholder 2"/>
          <p:cNvSpPr>
            <a:spLocks noGrp="1"/>
          </p:cNvSpPr>
          <p:nvPr>
            <p:ph sz="quarter" idx="1"/>
          </p:nvPr>
        </p:nvSpPr>
        <p:spPr>
          <a:xfrm>
            <a:off x="914400" y="990600"/>
            <a:ext cx="7772400" cy="5029200"/>
          </a:xfrm>
        </p:spPr>
        <p:txBody>
          <a:bodyPr/>
          <a:lstStyle/>
          <a:p>
            <a:pPr algn="just"/>
            <a:r>
              <a:rPr lang="en-US" dirty="0"/>
              <a:t>Java is a </a:t>
            </a:r>
            <a:r>
              <a:rPr lang="en-US" b="1" dirty="0"/>
              <a:t>programming language</a:t>
            </a:r>
            <a:r>
              <a:rPr lang="en-US" dirty="0"/>
              <a:t> and a </a:t>
            </a:r>
            <a:r>
              <a:rPr lang="en-US" b="1" dirty="0"/>
              <a:t>platform</a:t>
            </a:r>
            <a:r>
              <a:rPr lang="en-US" dirty="0"/>
              <a:t>. Java is a high level, robust, object-oriented and secure programming language.</a:t>
            </a:r>
            <a:endParaRPr lang="en-US" dirty="0" smtClean="0"/>
          </a:p>
          <a:p>
            <a:pPr algn="just"/>
            <a:r>
              <a:rPr lang="en-US" dirty="0" smtClean="0"/>
              <a:t>Java </a:t>
            </a:r>
            <a:r>
              <a:rPr lang="en-US" dirty="0"/>
              <a:t>programming language was originally developed by </a:t>
            </a:r>
            <a:r>
              <a:rPr lang="en-US" b="1" dirty="0">
                <a:solidFill>
                  <a:srgbClr val="FF0000"/>
                </a:solidFill>
              </a:rPr>
              <a:t>Sun Microsystems</a:t>
            </a:r>
            <a:r>
              <a:rPr lang="en-US" dirty="0"/>
              <a:t> which was initiated </a:t>
            </a:r>
            <a:r>
              <a:rPr lang="en-US" b="1" dirty="0">
                <a:solidFill>
                  <a:srgbClr val="FF0000"/>
                </a:solidFill>
              </a:rPr>
              <a:t>by James Gosling </a:t>
            </a:r>
            <a:r>
              <a:rPr lang="en-US" dirty="0"/>
              <a:t>and released in </a:t>
            </a:r>
            <a:r>
              <a:rPr lang="en-US" b="1" dirty="0"/>
              <a:t>1995</a:t>
            </a:r>
            <a:r>
              <a:rPr lang="en-US" dirty="0"/>
              <a:t> as core component of Sun Microsystems' Java platform (Java 1.0 [J2SE</a:t>
            </a:r>
            <a:r>
              <a:rPr lang="en-US" dirty="0" smtClean="0"/>
              <a:t>]).</a:t>
            </a:r>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pPr>
              <a:defRPr/>
            </a:pPr>
            <a:fld id="{47E075BE-30CF-4597-80B9-91D2D62C5BDE}"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a:t>
            </a:fld>
            <a:endParaRPr lang="en-US"/>
          </a:p>
        </p:txBody>
      </p:sp>
    </p:spTree>
    <p:extLst>
      <p:ext uri="{BB962C8B-B14F-4D97-AF65-F5344CB8AC3E}">
        <p14:creationId xmlns:p14="http://schemas.microsoft.com/office/powerpoint/2010/main" val="3715707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pPr algn="ctr"/>
            <a:r>
              <a:rPr lang="en-US" b="1" dirty="0" smtClean="0">
                <a:latin typeface="Comic Sans MS" panose="030F0702030302020204" pitchFamily="66" charset="0"/>
              </a:rPr>
              <a:t>While loop</a:t>
            </a:r>
            <a:endParaRPr lang="en-US" dirty="0">
              <a:latin typeface="Comic Sans MS" panose="030F0702030302020204" pitchFamily="66" charset="0"/>
            </a:endParaRPr>
          </a:p>
        </p:txBody>
      </p:sp>
      <p:sp>
        <p:nvSpPr>
          <p:cNvPr id="3" name="Content Placeholder 2"/>
          <p:cNvSpPr>
            <a:spLocks noGrp="1"/>
          </p:cNvSpPr>
          <p:nvPr>
            <p:ph sz="quarter" idx="1"/>
          </p:nvPr>
        </p:nvSpPr>
        <p:spPr>
          <a:xfrm>
            <a:off x="914400" y="1066800"/>
            <a:ext cx="7772400" cy="4953000"/>
          </a:xfrm>
        </p:spPr>
        <p:txBody>
          <a:bodyPr/>
          <a:lstStyle/>
          <a:p>
            <a:pPr marL="0" indent="0">
              <a:buNone/>
            </a:pPr>
            <a:r>
              <a:rPr lang="en-US" b="1" dirty="0"/>
              <a:t>while</a:t>
            </a:r>
            <a:r>
              <a:rPr lang="en-US" dirty="0"/>
              <a:t> (condition){    </a:t>
            </a:r>
          </a:p>
          <a:p>
            <a:pPr marL="0" indent="0">
              <a:buNone/>
            </a:pPr>
            <a:r>
              <a:rPr lang="en-US" dirty="0"/>
              <a:t>//code to be executed   </a:t>
            </a:r>
          </a:p>
          <a:p>
            <a:pPr marL="0" indent="0">
              <a:buNone/>
            </a:pPr>
            <a:r>
              <a:rPr lang="en-US" dirty="0"/>
              <a:t>I </a:t>
            </a:r>
            <a:r>
              <a:rPr lang="en-US" dirty="0" err="1"/>
              <a:t>ncrement</a:t>
            </a:r>
            <a:r>
              <a:rPr lang="en-US" dirty="0"/>
              <a:t> / decrement statement  </a:t>
            </a:r>
          </a:p>
          <a:p>
            <a:pPr marL="0" indent="0">
              <a:buNone/>
            </a:pPr>
            <a:r>
              <a:rPr lang="en-US" dirty="0"/>
              <a:t>} </a:t>
            </a:r>
            <a:endParaRPr lang="en-US" dirty="0" smtClean="0"/>
          </a:p>
          <a:p>
            <a:pPr marL="0" indent="0">
              <a:buNone/>
            </a:pPr>
            <a:r>
              <a:rPr lang="en-US" dirty="0" smtClean="0"/>
              <a:t>Do while loop</a:t>
            </a:r>
            <a:endParaRPr lang="en-US" dirty="0"/>
          </a:p>
          <a:p>
            <a:pPr marL="0" indent="0">
              <a:buNone/>
            </a:pPr>
            <a:r>
              <a:rPr lang="en-US" b="1" dirty="0"/>
              <a:t>do</a:t>
            </a:r>
            <a:r>
              <a:rPr lang="en-US" dirty="0"/>
              <a:t>{    </a:t>
            </a:r>
          </a:p>
          <a:p>
            <a:pPr marL="0" indent="0">
              <a:buNone/>
            </a:pPr>
            <a:r>
              <a:rPr lang="en-US" dirty="0"/>
              <a:t>//code to be executed / loop body  </a:t>
            </a:r>
          </a:p>
          <a:p>
            <a:pPr marL="0" indent="0">
              <a:buNone/>
            </a:pPr>
            <a:r>
              <a:rPr lang="en-US" dirty="0"/>
              <a:t>//update statement   </a:t>
            </a:r>
          </a:p>
          <a:p>
            <a:pPr marL="0" indent="0">
              <a:buNone/>
            </a:pPr>
            <a:r>
              <a:rPr lang="en-US" dirty="0"/>
              <a:t>}</a:t>
            </a:r>
            <a:r>
              <a:rPr lang="en-US" b="1" dirty="0"/>
              <a:t>while</a:t>
            </a:r>
            <a:r>
              <a:rPr lang="en-US" dirty="0"/>
              <a:t> (condition);    </a:t>
            </a:r>
          </a:p>
          <a:p>
            <a:pPr marL="0" indent="0">
              <a:buNone/>
            </a:pPr>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30</a:t>
            </a:fld>
            <a:endParaRPr lang="en-US"/>
          </a:p>
        </p:txBody>
      </p:sp>
    </p:spTree>
    <p:extLst>
      <p:ext uri="{BB962C8B-B14F-4D97-AF65-F5344CB8AC3E}">
        <p14:creationId xmlns:p14="http://schemas.microsoft.com/office/powerpoint/2010/main" val="294430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pPr algn="ctr"/>
            <a:r>
              <a:rPr lang="en-US" dirty="0" smtClean="0">
                <a:solidFill>
                  <a:schemeClr val="tx1"/>
                </a:solidFill>
              </a:rPr>
              <a:t>Do---while</a:t>
            </a:r>
            <a:endParaRPr lang="en-US" dirty="0">
              <a:solidFill>
                <a:schemeClr val="tx1"/>
              </a:solidFill>
            </a:endParaRPr>
          </a:p>
        </p:txBody>
      </p:sp>
      <p:sp>
        <p:nvSpPr>
          <p:cNvPr id="3" name="Content Placeholder 2"/>
          <p:cNvSpPr>
            <a:spLocks noGrp="1"/>
          </p:cNvSpPr>
          <p:nvPr>
            <p:ph sz="quarter" idx="1"/>
          </p:nvPr>
        </p:nvSpPr>
        <p:spPr>
          <a:xfrm>
            <a:off x="533400" y="914400"/>
            <a:ext cx="8149936" cy="5029200"/>
          </a:xfrm>
        </p:spPr>
        <p:txBody>
          <a:bodyPr/>
          <a:lstStyle/>
          <a:p>
            <a:pPr algn="just"/>
            <a:r>
              <a:rPr lang="en-US" i="1" dirty="0">
                <a:solidFill>
                  <a:srgbClr val="C00000"/>
                </a:solidFill>
              </a:rPr>
              <a:t>do-while</a:t>
            </a:r>
            <a:r>
              <a:rPr lang="en-US" i="1" dirty="0"/>
              <a:t> loop</a:t>
            </a:r>
            <a:r>
              <a:rPr lang="en-US" dirty="0"/>
              <a:t> is used to iterate a part of the program repeatedly, until the specified condition is true. If the number of iteration is not fixed and you must have to execute the loop at </a:t>
            </a:r>
            <a:r>
              <a:rPr lang="en-US" dirty="0">
                <a:solidFill>
                  <a:srgbClr val="C00000"/>
                </a:solidFill>
              </a:rPr>
              <a:t>least once</a:t>
            </a:r>
            <a:r>
              <a:rPr lang="en-US" dirty="0"/>
              <a:t>, it is recommended to use a do-while loop</a:t>
            </a:r>
            <a:r>
              <a:rPr lang="en-US" dirty="0" smtClean="0"/>
              <a:t>.</a:t>
            </a:r>
          </a:p>
          <a:p>
            <a:pPr algn="just"/>
            <a:endParaRPr lang="en-US" dirty="0"/>
          </a:p>
          <a:p>
            <a:pPr marL="0" indent="0" algn="just">
              <a:buNone/>
            </a:pPr>
            <a:r>
              <a:rPr lang="en-US" dirty="0"/>
              <a:t>do{    </a:t>
            </a:r>
          </a:p>
          <a:p>
            <a:pPr marL="0" indent="0" algn="just">
              <a:buNone/>
            </a:pPr>
            <a:r>
              <a:rPr lang="en-US" dirty="0"/>
              <a:t>//code to be executed / loop body  </a:t>
            </a:r>
          </a:p>
          <a:p>
            <a:pPr marL="0" indent="0" algn="just">
              <a:buNone/>
            </a:pPr>
            <a:r>
              <a:rPr lang="en-US" dirty="0"/>
              <a:t>//update statement   </a:t>
            </a:r>
          </a:p>
          <a:p>
            <a:pPr marL="0" indent="0" algn="just">
              <a:buNone/>
            </a:pPr>
            <a:r>
              <a:rPr lang="en-US" dirty="0"/>
              <a:t>}while (condition); </a:t>
            </a:r>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31</a:t>
            </a:fld>
            <a:endParaRPr lang="en-US"/>
          </a:p>
        </p:txBody>
      </p:sp>
    </p:spTree>
    <p:extLst>
      <p:ext uri="{BB962C8B-B14F-4D97-AF65-F5344CB8AC3E}">
        <p14:creationId xmlns:p14="http://schemas.microsoft.com/office/powerpoint/2010/main" val="343193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latin typeface="Comic Sans MS" panose="030F0702030302020204" pitchFamily="66" charset="0"/>
              </a:rPr>
              <a:t>Array</a:t>
            </a:r>
            <a:endParaRPr lang="en-US" dirty="0">
              <a:latin typeface="Comic Sans MS" panose="030F0702030302020204" pitchFamily="66" charset="0"/>
            </a:endParaRPr>
          </a:p>
        </p:txBody>
      </p:sp>
      <p:sp>
        <p:nvSpPr>
          <p:cNvPr id="3" name="Content Placeholder 2"/>
          <p:cNvSpPr>
            <a:spLocks noGrp="1"/>
          </p:cNvSpPr>
          <p:nvPr>
            <p:ph sz="quarter" idx="1"/>
          </p:nvPr>
        </p:nvSpPr>
        <p:spPr>
          <a:xfrm>
            <a:off x="914400" y="1066800"/>
            <a:ext cx="7772400" cy="4953000"/>
          </a:xfrm>
        </p:spPr>
        <p:txBody>
          <a:bodyPr/>
          <a:lstStyle/>
          <a:p>
            <a:pPr algn="just"/>
            <a:r>
              <a:rPr lang="en-US" b="1" dirty="0"/>
              <a:t>Java array </a:t>
            </a:r>
            <a:r>
              <a:rPr lang="en-US" dirty="0"/>
              <a:t>is an object which contains elements of a similar data type. Additionally, The elements of an array are stored in a contiguous memory location. It is a data structure where we store similar elements. We can store only a fixed set of elements in a Java array</a:t>
            </a:r>
            <a:r>
              <a:rPr lang="en-US" dirty="0" smtClean="0"/>
              <a:t>.</a:t>
            </a:r>
            <a:endParaRPr lang="en-US" dirty="0"/>
          </a:p>
          <a:p>
            <a:r>
              <a:rPr lang="en-US" dirty="0"/>
              <a:t>Array in Java is index-based, the first element of the array is stored at the 0th index, 2nd element is stored on 1st index and so on.</a:t>
            </a:r>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32</a:t>
            </a:fld>
            <a:endParaRPr lang="en-US"/>
          </a:p>
        </p:txBody>
      </p:sp>
    </p:spTree>
    <p:extLst>
      <p:ext uri="{BB962C8B-B14F-4D97-AF65-F5344CB8AC3E}">
        <p14:creationId xmlns:p14="http://schemas.microsoft.com/office/powerpoint/2010/main" val="2326938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latin typeface="Comic Sans MS" panose="030F0702030302020204" pitchFamily="66" charset="0"/>
              </a:rPr>
              <a:t>Declaring array variable</a:t>
            </a:r>
            <a:endParaRPr lang="en-US" dirty="0">
              <a:latin typeface="Comic Sans MS" panose="030F0702030302020204" pitchFamily="66" charset="0"/>
            </a:endParaRPr>
          </a:p>
        </p:txBody>
      </p:sp>
      <p:sp>
        <p:nvSpPr>
          <p:cNvPr id="3" name="Content Placeholder 2"/>
          <p:cNvSpPr>
            <a:spLocks noGrp="1"/>
          </p:cNvSpPr>
          <p:nvPr>
            <p:ph sz="quarter" idx="1"/>
          </p:nvPr>
        </p:nvSpPr>
        <p:spPr>
          <a:xfrm>
            <a:off x="381000" y="1143000"/>
            <a:ext cx="8686800" cy="4876800"/>
          </a:xfrm>
        </p:spPr>
        <p:txBody>
          <a:bodyPr/>
          <a:lstStyle/>
          <a:p>
            <a:pPr>
              <a:buFont typeface="Wingdings" panose="05000000000000000000" pitchFamily="2" charset="2"/>
              <a:buChar char="v"/>
            </a:pPr>
            <a:r>
              <a:rPr lang="en-US" dirty="0" smtClean="0"/>
              <a:t>To declare array we must </a:t>
            </a:r>
            <a:r>
              <a:rPr lang="en-US" dirty="0"/>
              <a:t>specify the type of array the variable can </a:t>
            </a:r>
            <a:r>
              <a:rPr lang="en-US" dirty="0" smtClean="0"/>
              <a:t>reference,</a:t>
            </a:r>
          </a:p>
          <a:p>
            <a:r>
              <a:rPr lang="en-US" dirty="0" smtClean="0"/>
              <a:t>Syntax:</a:t>
            </a:r>
          </a:p>
          <a:p>
            <a:pPr marL="0" indent="0">
              <a:buNone/>
            </a:pPr>
            <a:r>
              <a:rPr lang="en-US" dirty="0" smtClean="0"/>
              <a:t>datatype[] </a:t>
            </a:r>
            <a:r>
              <a:rPr lang="en-US" dirty="0" err="1" smtClean="0"/>
              <a:t>variableName</a:t>
            </a:r>
            <a:r>
              <a:rPr lang="en-US" dirty="0" smtClean="0"/>
              <a:t>;</a:t>
            </a:r>
          </a:p>
          <a:p>
            <a:pPr marL="0" indent="0">
              <a:buNone/>
            </a:pPr>
            <a:r>
              <a:rPr lang="en-US" dirty="0" smtClean="0"/>
              <a:t>          Or</a:t>
            </a:r>
          </a:p>
          <a:p>
            <a:pPr marL="0" indent="0">
              <a:buNone/>
            </a:pPr>
            <a:r>
              <a:rPr lang="en-US" dirty="0" smtClean="0"/>
              <a:t>datatype </a:t>
            </a:r>
            <a:r>
              <a:rPr lang="en-US" dirty="0" err="1" smtClean="0"/>
              <a:t>variableName</a:t>
            </a:r>
            <a:r>
              <a:rPr lang="en-US" dirty="0" smtClean="0"/>
              <a:t>[];</a:t>
            </a:r>
          </a:p>
          <a:p>
            <a:pPr marL="0" indent="0">
              <a:buNone/>
            </a:pPr>
            <a:r>
              <a:rPr lang="en-US" dirty="0"/>
              <a:t> </a:t>
            </a:r>
            <a:r>
              <a:rPr lang="en-US" dirty="0" smtClean="0"/>
              <a:t>           Or </a:t>
            </a:r>
          </a:p>
          <a:p>
            <a:pPr>
              <a:buFont typeface="Arial" panose="020B0604020202020204" pitchFamily="34" charset="0"/>
              <a:buChar char="•"/>
            </a:pPr>
            <a:r>
              <a:rPr lang="en-US" dirty="0" smtClean="0"/>
              <a:t>We can </a:t>
            </a:r>
            <a:r>
              <a:rPr lang="en-US" dirty="0"/>
              <a:t>create an array by using the new </a:t>
            </a:r>
            <a:r>
              <a:rPr lang="en-US" dirty="0" smtClean="0"/>
              <a:t>operator</a:t>
            </a:r>
          </a:p>
          <a:p>
            <a:pPr marL="0" indent="0">
              <a:buNone/>
            </a:pPr>
            <a:r>
              <a:rPr lang="en-US" dirty="0"/>
              <a:t> </a:t>
            </a:r>
            <a:r>
              <a:rPr lang="en-US" dirty="0" err="1" smtClean="0"/>
              <a:t>dataType</a:t>
            </a:r>
            <a:r>
              <a:rPr lang="en-US" dirty="0" smtClean="0"/>
              <a:t> </a:t>
            </a:r>
            <a:r>
              <a:rPr lang="en-US" dirty="0" err="1" smtClean="0"/>
              <a:t>variableName</a:t>
            </a:r>
            <a:r>
              <a:rPr lang="en-US" dirty="0" smtClean="0"/>
              <a:t>=new datatype[array size]</a:t>
            </a:r>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33</a:t>
            </a:fld>
            <a:endParaRPr lang="en-US"/>
          </a:p>
        </p:txBody>
      </p:sp>
    </p:spTree>
    <p:extLst>
      <p:ext uri="{BB962C8B-B14F-4D97-AF65-F5344CB8AC3E}">
        <p14:creationId xmlns:p14="http://schemas.microsoft.com/office/powerpoint/2010/main" val="1078677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r>
              <a:rPr lang="en-US" altLang="en-US" dirty="0"/>
              <a:t>Exception Handling </a:t>
            </a:r>
            <a:r>
              <a:rPr lang="en-US" altLang="en-US" dirty="0" smtClean="0"/>
              <a:t>techniques</a:t>
            </a:r>
            <a:endParaRPr lang="en-US" dirty="0"/>
          </a:p>
        </p:txBody>
      </p:sp>
      <p:sp>
        <p:nvSpPr>
          <p:cNvPr id="3" name="Content Placeholder 2"/>
          <p:cNvSpPr>
            <a:spLocks noGrp="1"/>
          </p:cNvSpPr>
          <p:nvPr>
            <p:ph sz="quarter" idx="1"/>
          </p:nvPr>
        </p:nvSpPr>
        <p:spPr>
          <a:xfrm>
            <a:off x="603250" y="914400"/>
            <a:ext cx="8083550" cy="5105400"/>
          </a:xfrm>
        </p:spPr>
        <p:txBody>
          <a:bodyPr/>
          <a:lstStyle/>
          <a:p>
            <a:pPr algn="just">
              <a:lnSpc>
                <a:spcPct val="150000"/>
              </a:lnSpc>
              <a:buFont typeface="Wingdings" panose="05000000000000000000" pitchFamily="2" charset="2"/>
              <a:buChar char="v"/>
            </a:pPr>
            <a:r>
              <a:rPr lang="en-US" dirty="0"/>
              <a:t>An </a:t>
            </a:r>
            <a:r>
              <a:rPr lang="en-US" dirty="0">
                <a:solidFill>
                  <a:srgbClr val="FF0000"/>
                </a:solidFill>
              </a:rPr>
              <a:t>exception</a:t>
            </a:r>
            <a:r>
              <a:rPr lang="en-US" dirty="0"/>
              <a:t> (or exceptional event) is a problem that </a:t>
            </a:r>
            <a:r>
              <a:rPr lang="en-US" dirty="0" smtClean="0"/>
              <a:t>arises </a:t>
            </a:r>
            <a:r>
              <a:rPr lang="en-US" dirty="0"/>
              <a:t>during the execution of a program</a:t>
            </a:r>
            <a:r>
              <a:rPr lang="en-US" dirty="0" smtClean="0"/>
              <a:t>.</a:t>
            </a:r>
          </a:p>
          <a:p>
            <a:pPr algn="just">
              <a:lnSpc>
                <a:spcPct val="150000"/>
              </a:lnSpc>
              <a:buFont typeface="Wingdings" panose="05000000000000000000" pitchFamily="2" charset="2"/>
              <a:buChar char="v"/>
            </a:pPr>
            <a:r>
              <a:rPr lang="en-US" dirty="0"/>
              <a:t>An exception can occur for many different reasons. Following are some scenarios where an exception occurs.</a:t>
            </a:r>
          </a:p>
          <a:p>
            <a:pPr lvl="2" algn="just">
              <a:lnSpc>
                <a:spcPct val="150000"/>
              </a:lnSpc>
              <a:buFont typeface="Wingdings" panose="05000000000000000000" pitchFamily="2" charset="2"/>
              <a:buChar char="Ø"/>
            </a:pPr>
            <a:r>
              <a:rPr lang="en-US" dirty="0"/>
              <a:t>A user has entered an invalid data.</a:t>
            </a:r>
          </a:p>
          <a:p>
            <a:pPr lvl="2" algn="just">
              <a:lnSpc>
                <a:spcPct val="150000"/>
              </a:lnSpc>
              <a:buFont typeface="Wingdings" panose="05000000000000000000" pitchFamily="2" charset="2"/>
              <a:buChar char="Ø"/>
            </a:pPr>
            <a:r>
              <a:rPr lang="en-US" dirty="0"/>
              <a:t>A file that needs to be opened cannot be found.</a:t>
            </a:r>
          </a:p>
          <a:p>
            <a:pPr lvl="2" algn="just">
              <a:lnSpc>
                <a:spcPct val="150000"/>
              </a:lnSpc>
              <a:buFont typeface="Wingdings" panose="05000000000000000000" pitchFamily="2" charset="2"/>
              <a:buChar char="Ø"/>
            </a:pPr>
            <a:r>
              <a:rPr lang="en-US" dirty="0"/>
              <a:t>A network connection has been lost in the middle of communications or the JVM has run out of memory.</a:t>
            </a:r>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latin typeface="Comic Sans MS" panose="030F0702030302020204" pitchFamily="66" charset="0"/>
              </a:rPr>
              <a:t>Chapter 1 Java Overview compiled by F.E</a:t>
            </a:r>
            <a:endParaRPr lang="en-US">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34</a:t>
            </a:fld>
            <a:endParaRPr lang="en-US"/>
          </a:p>
        </p:txBody>
      </p:sp>
    </p:spTree>
    <p:extLst>
      <p:ext uri="{BB962C8B-B14F-4D97-AF65-F5344CB8AC3E}">
        <p14:creationId xmlns:p14="http://schemas.microsoft.com/office/powerpoint/2010/main" val="171642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lstStyle/>
          <a:p>
            <a:pPr algn="ctr"/>
            <a:r>
              <a:rPr lang="en-US" dirty="0">
                <a:solidFill>
                  <a:schemeClr val="tx1"/>
                </a:solidFill>
              </a:rPr>
              <a:t>Catching Exceptions</a:t>
            </a:r>
            <a:endParaRPr lang="en-US" dirty="0"/>
          </a:p>
        </p:txBody>
      </p:sp>
      <p:sp>
        <p:nvSpPr>
          <p:cNvPr id="3" name="Content Placeholder 2"/>
          <p:cNvSpPr>
            <a:spLocks noGrp="1"/>
          </p:cNvSpPr>
          <p:nvPr>
            <p:ph sz="quarter" idx="1"/>
          </p:nvPr>
        </p:nvSpPr>
        <p:spPr>
          <a:xfrm>
            <a:off x="457200" y="838200"/>
            <a:ext cx="8229600" cy="5181600"/>
          </a:xfrm>
        </p:spPr>
        <p:txBody>
          <a:bodyPr/>
          <a:lstStyle/>
          <a:p>
            <a:r>
              <a:rPr lang="en-US" dirty="0"/>
              <a:t>There are 5 keywords which are used in handling exceptions in Java.</a:t>
            </a:r>
          </a:p>
          <a:p>
            <a:pPr lvl="4"/>
            <a:r>
              <a:rPr lang="en-US" dirty="0"/>
              <a:t>try</a:t>
            </a:r>
          </a:p>
          <a:p>
            <a:pPr lvl="4"/>
            <a:r>
              <a:rPr lang="en-US" dirty="0"/>
              <a:t>catch </a:t>
            </a:r>
          </a:p>
          <a:p>
            <a:pPr lvl="4"/>
            <a:r>
              <a:rPr lang="en-US" dirty="0"/>
              <a:t>throw</a:t>
            </a:r>
          </a:p>
          <a:p>
            <a:pPr lvl="4"/>
            <a:r>
              <a:rPr lang="en-US" dirty="0"/>
              <a:t>throws </a:t>
            </a:r>
          </a:p>
          <a:p>
            <a:pPr lvl="4"/>
            <a:r>
              <a:rPr lang="en-US" dirty="0"/>
              <a:t>Finally</a:t>
            </a:r>
          </a:p>
          <a:p>
            <a:pPr marL="0" indent="0">
              <a:buNone/>
            </a:pPr>
            <a:r>
              <a:rPr lang="en-US" b="1" dirty="0">
                <a:solidFill>
                  <a:srgbClr val="C00000"/>
                </a:solidFill>
              </a:rPr>
              <a:t>The try block</a:t>
            </a:r>
          </a:p>
          <a:p>
            <a:r>
              <a:rPr lang="en-US" dirty="0"/>
              <a:t>The try keyword is used to specify a block where we should place exception code. </a:t>
            </a:r>
          </a:p>
          <a:p>
            <a:r>
              <a:rPr lang="en-US" dirty="0"/>
              <a:t>The try block must be followed by at least one  either catch or finally block. It means, we can't use try block alone</a:t>
            </a:r>
          </a:p>
          <a:p>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35</a:t>
            </a:fld>
            <a:endParaRPr lang="en-US"/>
          </a:p>
        </p:txBody>
      </p:sp>
    </p:spTree>
    <p:extLst>
      <p:ext uri="{BB962C8B-B14F-4D97-AF65-F5344CB8AC3E}">
        <p14:creationId xmlns:p14="http://schemas.microsoft.com/office/powerpoint/2010/main" val="211559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Catching </a:t>
            </a:r>
            <a:r>
              <a:rPr lang="en-US" dirty="0" smtClean="0">
                <a:solidFill>
                  <a:schemeClr val="tx1"/>
                </a:solidFill>
              </a:rPr>
              <a:t>Exceptions</a:t>
            </a:r>
            <a:endParaRPr lang="en-US" dirty="0">
              <a:solidFill>
                <a:schemeClr val="tx1"/>
              </a:solidFill>
            </a:endParaRPr>
          </a:p>
        </p:txBody>
      </p:sp>
      <p:sp>
        <p:nvSpPr>
          <p:cNvPr id="3" name="Content Placeholder 2"/>
          <p:cNvSpPr>
            <a:spLocks noGrp="1"/>
          </p:cNvSpPr>
          <p:nvPr>
            <p:ph sz="quarter" idx="1"/>
          </p:nvPr>
        </p:nvSpPr>
        <p:spPr/>
        <p:txBody>
          <a:bodyPr/>
          <a:lstStyle/>
          <a:p>
            <a:pPr algn="just">
              <a:buFont typeface="Wingdings" panose="05000000000000000000" pitchFamily="2" charset="2"/>
              <a:buChar char="v"/>
            </a:pPr>
            <a:r>
              <a:rPr lang="en-US" dirty="0"/>
              <a:t>A method catches an exception using </a:t>
            </a:r>
            <a:r>
              <a:rPr lang="en-US" dirty="0" smtClean="0"/>
              <a:t>a combination </a:t>
            </a:r>
            <a:r>
              <a:rPr lang="en-US" dirty="0"/>
              <a:t>of the </a:t>
            </a:r>
            <a:r>
              <a:rPr lang="en-US" b="1" dirty="0"/>
              <a:t>try</a:t>
            </a:r>
            <a:r>
              <a:rPr lang="en-US" dirty="0"/>
              <a:t> and </a:t>
            </a:r>
            <a:r>
              <a:rPr lang="en-US" b="1" dirty="0"/>
              <a:t>catch</a:t>
            </a:r>
            <a:r>
              <a:rPr lang="en-US" dirty="0"/>
              <a:t> keywords</a:t>
            </a:r>
            <a:r>
              <a:rPr lang="en-US" dirty="0" smtClean="0"/>
              <a:t>.</a:t>
            </a:r>
          </a:p>
          <a:p>
            <a:pPr marL="0" indent="0" algn="just">
              <a:buNone/>
            </a:pPr>
            <a:r>
              <a:rPr lang="en-US" dirty="0" smtClean="0"/>
              <a:t>Syntax:</a:t>
            </a:r>
          </a:p>
          <a:p>
            <a:pPr marL="0" indent="0" algn="just">
              <a:buNone/>
            </a:pPr>
            <a:r>
              <a:rPr lang="en-US" dirty="0"/>
              <a:t>t</a:t>
            </a:r>
            <a:r>
              <a:rPr lang="en-US" dirty="0" smtClean="0"/>
              <a:t>ry{</a:t>
            </a:r>
          </a:p>
          <a:p>
            <a:pPr marL="0" indent="0" algn="just">
              <a:buNone/>
            </a:pPr>
            <a:r>
              <a:rPr lang="en-US" dirty="0" smtClean="0"/>
              <a:t>//protected code</a:t>
            </a:r>
          </a:p>
          <a:p>
            <a:pPr marL="0" indent="0" algn="just">
              <a:buNone/>
            </a:pPr>
            <a:r>
              <a:rPr lang="en-US" dirty="0" smtClean="0"/>
              <a:t>}</a:t>
            </a:r>
          </a:p>
          <a:p>
            <a:pPr marL="0" indent="0" algn="just">
              <a:buNone/>
            </a:pPr>
            <a:r>
              <a:rPr lang="en-US" dirty="0" smtClean="0"/>
              <a:t>catch(</a:t>
            </a:r>
            <a:r>
              <a:rPr lang="en-US" dirty="0" err="1" smtClean="0"/>
              <a:t>ExceptionName</a:t>
            </a:r>
            <a:r>
              <a:rPr lang="en-US" dirty="0" smtClean="0"/>
              <a:t> e1){</a:t>
            </a:r>
          </a:p>
          <a:p>
            <a:pPr marL="0" indent="0" algn="just">
              <a:buNone/>
            </a:pPr>
            <a:r>
              <a:rPr lang="en-US" dirty="0" smtClean="0"/>
              <a:t>//catch block</a:t>
            </a:r>
          </a:p>
          <a:p>
            <a:pPr marL="0" indent="0" algn="just">
              <a:buNone/>
            </a:pPr>
            <a:r>
              <a:rPr lang="en-US" dirty="0"/>
              <a:t>}</a:t>
            </a:r>
            <a:endParaRPr lang="en-US" dirty="0" smtClean="0"/>
          </a:p>
          <a:p>
            <a:pPr marL="0" indent="0" algn="just">
              <a:buNone/>
            </a:pPr>
            <a:endParaRPr lang="en-US" dirty="0"/>
          </a:p>
          <a:p>
            <a:pPr algn="just">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36</a:t>
            </a:fld>
            <a:endParaRPr lang="en-US"/>
          </a:p>
        </p:txBody>
      </p:sp>
    </p:spTree>
    <p:extLst>
      <p:ext uri="{BB962C8B-B14F-4D97-AF65-F5344CB8AC3E}">
        <p14:creationId xmlns:p14="http://schemas.microsoft.com/office/powerpoint/2010/main" val="3455572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91" y="159183"/>
            <a:ext cx="7772400" cy="715962"/>
          </a:xfrm>
        </p:spPr>
        <p:txBody>
          <a:bodyPr/>
          <a:lstStyle/>
          <a:p>
            <a:pPr algn="ctr"/>
            <a:r>
              <a:rPr lang="en-US" dirty="0">
                <a:solidFill>
                  <a:schemeClr val="tx1"/>
                </a:solidFill>
              </a:rPr>
              <a:t>The finally </a:t>
            </a:r>
            <a:r>
              <a:rPr lang="en-US" dirty="0" smtClean="0">
                <a:solidFill>
                  <a:schemeClr val="tx1"/>
                </a:solidFill>
              </a:rPr>
              <a:t>block</a:t>
            </a:r>
            <a:endParaRPr lang="en-US" dirty="0">
              <a:solidFill>
                <a:schemeClr val="tx1"/>
              </a:solidFill>
            </a:endParaRPr>
          </a:p>
        </p:txBody>
      </p:sp>
      <p:sp>
        <p:nvSpPr>
          <p:cNvPr id="3" name="Content Placeholder 2"/>
          <p:cNvSpPr>
            <a:spLocks noGrp="1"/>
          </p:cNvSpPr>
          <p:nvPr>
            <p:ph sz="quarter" idx="1"/>
          </p:nvPr>
        </p:nvSpPr>
        <p:spPr>
          <a:xfrm>
            <a:off x="457200" y="762000"/>
            <a:ext cx="8229600" cy="5257800"/>
          </a:xfrm>
        </p:spPr>
        <p:txBody>
          <a:bodyPr/>
          <a:lstStyle/>
          <a:p>
            <a:pPr marL="342900" indent="-342900" algn="just">
              <a:buSzPct val="75000"/>
              <a:buFont typeface="Wingdings" pitchFamily="2" charset="2"/>
              <a:buChar char="v"/>
            </a:pPr>
            <a:r>
              <a:rPr lang="en-US" sz="1800" dirty="0"/>
              <a:t>The code present in </a:t>
            </a:r>
            <a:r>
              <a:rPr lang="en-US" sz="1800" b="1" dirty="0"/>
              <a:t>finally</a:t>
            </a:r>
            <a:r>
              <a:rPr lang="en-US" sz="1800" dirty="0"/>
              <a:t> </a:t>
            </a:r>
            <a:r>
              <a:rPr lang="en-US" sz="1800" b="1" dirty="0"/>
              <a:t>block</a:t>
            </a:r>
            <a:r>
              <a:rPr lang="en-US" sz="1800" dirty="0"/>
              <a:t> will always be executed even if try block generates some exception.</a:t>
            </a:r>
          </a:p>
          <a:p>
            <a:pPr marL="342900" indent="-342900" algn="just">
              <a:buSzPct val="75000"/>
              <a:buFont typeface="Wingdings" pitchFamily="2" charset="2"/>
              <a:buChar char="v"/>
            </a:pPr>
            <a:r>
              <a:rPr lang="en-US" sz="1800" dirty="0"/>
              <a:t>Finally block must be followed by try or catch block.</a:t>
            </a:r>
          </a:p>
          <a:p>
            <a:pPr marL="342900" indent="-342900" algn="just">
              <a:buSzPct val="75000"/>
              <a:buFont typeface="Wingdings" pitchFamily="2" charset="2"/>
              <a:buChar char="v"/>
            </a:pPr>
            <a:r>
              <a:rPr lang="en-US" sz="1800" dirty="0"/>
              <a:t>It is executed whether an exception is handled or not.</a:t>
            </a:r>
          </a:p>
          <a:p>
            <a:pPr marL="342900" indent="-342900" algn="just">
              <a:buSzPct val="75000"/>
              <a:buFont typeface="Wingdings" pitchFamily="2" charset="2"/>
              <a:buChar char="v"/>
            </a:pPr>
            <a:r>
              <a:rPr lang="en-US" sz="1800" dirty="0"/>
              <a:t>Finally block executes after try and catch block.</a:t>
            </a:r>
          </a:p>
          <a:p>
            <a:pPr marL="0" indent="0">
              <a:buSzPct val="75000"/>
              <a:buNone/>
            </a:pPr>
            <a:r>
              <a:rPr lang="en-US" sz="1400" b="1" u="sng" dirty="0"/>
              <a:t>Syntax </a:t>
            </a:r>
          </a:p>
          <a:p>
            <a:pPr marL="0" indent="0">
              <a:buSzPct val="75000"/>
              <a:buNone/>
            </a:pPr>
            <a:r>
              <a:rPr lang="en-US" sz="1600" dirty="0"/>
              <a:t>try{</a:t>
            </a:r>
            <a:br>
              <a:rPr lang="en-US" sz="1600" dirty="0"/>
            </a:br>
            <a:r>
              <a:rPr lang="en-US" sz="1600" dirty="0"/>
              <a:t>      // code </a:t>
            </a:r>
            <a:br>
              <a:rPr lang="en-US" sz="1600" dirty="0"/>
            </a:br>
            <a:r>
              <a:rPr lang="en-US" sz="1600" dirty="0"/>
              <a:t>}</a:t>
            </a:r>
            <a:br>
              <a:rPr lang="en-US" sz="1600" dirty="0"/>
            </a:br>
            <a:r>
              <a:rPr lang="en-US" sz="1600" dirty="0"/>
              <a:t>catch(Exception_type1){</a:t>
            </a:r>
            <a:br>
              <a:rPr lang="en-US" sz="1600" dirty="0"/>
            </a:br>
            <a:r>
              <a:rPr lang="en-US" sz="1600" dirty="0"/>
              <a:t>// catch block1</a:t>
            </a:r>
            <a:br>
              <a:rPr lang="en-US" sz="1600" dirty="0"/>
            </a:br>
            <a:r>
              <a:rPr lang="en-US" sz="1600" dirty="0"/>
              <a:t>}</a:t>
            </a:r>
            <a:br>
              <a:rPr lang="en-US" sz="1600" dirty="0"/>
            </a:br>
            <a:r>
              <a:rPr lang="en-US" sz="1600" dirty="0"/>
              <a:t>Catch(Exception_type2){</a:t>
            </a:r>
            <a:br>
              <a:rPr lang="en-US" sz="1600" dirty="0"/>
            </a:br>
            <a:r>
              <a:rPr lang="en-US" sz="1600" dirty="0"/>
              <a:t>  //catch block 2</a:t>
            </a:r>
            <a:br>
              <a:rPr lang="en-US" sz="1600" dirty="0"/>
            </a:br>
            <a:r>
              <a:rPr lang="en-US" sz="1600" dirty="0"/>
              <a:t>}</a:t>
            </a:r>
            <a:br>
              <a:rPr lang="en-US" sz="1600" dirty="0"/>
            </a:br>
            <a:r>
              <a:rPr lang="en-US" sz="1600" dirty="0"/>
              <a:t>finally{</a:t>
            </a:r>
            <a:br>
              <a:rPr lang="en-US" sz="1600" dirty="0"/>
            </a:br>
            <a:r>
              <a:rPr lang="en-US" sz="1600" dirty="0"/>
              <a:t>      //finally block</a:t>
            </a:r>
            <a:br>
              <a:rPr lang="en-US" sz="1600" dirty="0"/>
            </a:br>
            <a:r>
              <a:rPr lang="en-US" sz="1600" dirty="0"/>
              <a:t>      //always execute</a:t>
            </a:r>
            <a:br>
              <a:rPr lang="en-US" sz="1600" dirty="0"/>
            </a:br>
            <a:r>
              <a:rPr lang="en-US" sz="1600" dirty="0"/>
              <a:t>}</a:t>
            </a:r>
          </a:p>
          <a:p>
            <a:endParaRPr lang="en-US" sz="1800"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dirty="0" smtClean="0"/>
              <a:t>Chapter 1 Java Overview compiled by F.E</a:t>
            </a:r>
            <a:endParaRPr lang="en-US" dirty="0"/>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37</a:t>
            </a:fld>
            <a:endParaRPr lang="en-US"/>
          </a:p>
        </p:txBody>
      </p:sp>
    </p:spTree>
    <p:extLst>
      <p:ext uri="{BB962C8B-B14F-4D97-AF65-F5344CB8AC3E}">
        <p14:creationId xmlns:p14="http://schemas.microsoft.com/office/powerpoint/2010/main" val="3064727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lstStyle/>
          <a:p>
            <a:pPr algn="ctr"/>
            <a:r>
              <a:rPr lang="en-US" dirty="0">
                <a:solidFill>
                  <a:srgbClr val="FF0000"/>
                </a:solidFill>
                <a:latin typeface="Bell MT" pitchFamily="18" charset="0"/>
              </a:rPr>
              <a:t> </a:t>
            </a:r>
            <a:r>
              <a:rPr lang="en-US" dirty="0">
                <a:solidFill>
                  <a:schemeClr val="tx1"/>
                </a:solidFill>
              </a:rPr>
              <a:t>throw keyboard </a:t>
            </a:r>
          </a:p>
        </p:txBody>
      </p:sp>
      <p:sp>
        <p:nvSpPr>
          <p:cNvPr id="3" name="Content Placeholder 2"/>
          <p:cNvSpPr>
            <a:spLocks noGrp="1"/>
          </p:cNvSpPr>
          <p:nvPr>
            <p:ph sz="quarter" idx="1"/>
          </p:nvPr>
        </p:nvSpPr>
        <p:spPr>
          <a:xfrm>
            <a:off x="495300" y="914400"/>
            <a:ext cx="8153400" cy="5105400"/>
          </a:xfrm>
        </p:spPr>
        <p:txBody>
          <a:bodyPr/>
          <a:lstStyle/>
          <a:p>
            <a:pPr marL="457200" indent="-457200" algn="just">
              <a:buSzPct val="60000"/>
              <a:buFont typeface="Wingdings" pitchFamily="2" charset="2"/>
              <a:buChar char="v"/>
            </a:pPr>
            <a:r>
              <a:rPr lang="en-US" sz="2000" b="1" dirty="0" smtClean="0"/>
              <a:t>T</a:t>
            </a:r>
            <a:r>
              <a:rPr lang="en-US" sz="2000" dirty="0" smtClean="0"/>
              <a:t>he </a:t>
            </a:r>
            <a:r>
              <a:rPr lang="en-US" sz="2000" dirty="0"/>
              <a:t>"</a:t>
            </a:r>
            <a:r>
              <a:rPr lang="en-US" sz="2000" b="1" dirty="0"/>
              <a:t>throw</a:t>
            </a:r>
            <a:r>
              <a:rPr lang="en-US" sz="2000" dirty="0"/>
              <a:t>" keyword is used to throw an exception.</a:t>
            </a:r>
          </a:p>
          <a:p>
            <a:pPr marL="457200" indent="-457200" algn="just">
              <a:buSzPct val="60000"/>
              <a:buFont typeface="Wingdings" pitchFamily="2" charset="2"/>
              <a:buChar char="v"/>
            </a:pPr>
            <a:r>
              <a:rPr lang="en-US" sz="2000" dirty="0"/>
              <a:t>The Java throw keyword is used to explicitly throw an exception.</a:t>
            </a:r>
          </a:p>
          <a:p>
            <a:pPr marL="457200" indent="-457200" algn="just">
              <a:buSzPct val="60000"/>
              <a:buFont typeface="Wingdings" pitchFamily="2" charset="2"/>
              <a:buChar char="v"/>
            </a:pPr>
            <a:r>
              <a:rPr lang="en-US" sz="2000" b="1" dirty="0"/>
              <a:t>throw keyword </a:t>
            </a:r>
            <a:r>
              <a:rPr lang="en-US" sz="2000" dirty="0"/>
              <a:t>is used to transfer control from try block to catch block</a:t>
            </a:r>
          </a:p>
          <a:p>
            <a:pPr marL="457200" indent="-457200" algn="just">
              <a:buSzPct val="60000"/>
              <a:buFont typeface="Wingdings" pitchFamily="2" charset="2"/>
              <a:buChar char="v"/>
            </a:pPr>
            <a:r>
              <a:rPr lang="en-US" sz="2000" dirty="0"/>
              <a:t>We can throw either checked or unchecked exception in java by throw keyword. </a:t>
            </a:r>
          </a:p>
          <a:p>
            <a:pPr marL="457200" indent="-457200" algn="just">
              <a:buSzPct val="60000"/>
              <a:buFont typeface="Wingdings" pitchFamily="2" charset="2"/>
              <a:buChar char="v"/>
            </a:pPr>
            <a:r>
              <a:rPr lang="en-US" sz="2000" dirty="0"/>
              <a:t>The </a:t>
            </a:r>
            <a:r>
              <a:rPr lang="en-US" sz="2000" b="1" dirty="0"/>
              <a:t>throw</a:t>
            </a:r>
            <a:r>
              <a:rPr lang="en-US" sz="2000" dirty="0"/>
              <a:t> keyword is mainly used to throw custom exception. </a:t>
            </a:r>
          </a:p>
          <a:p>
            <a:pPr marL="457200" indent="-457200" algn="just">
              <a:buSzPct val="60000"/>
              <a:buFont typeface="Wingdings" pitchFamily="2" charset="2"/>
              <a:buChar char="v"/>
            </a:pPr>
            <a:r>
              <a:rPr lang="en-US" sz="2000" dirty="0">
                <a:solidFill>
                  <a:srgbClr val="C00000"/>
                </a:solidFill>
              </a:rPr>
              <a:t>The syntax of java throw keyword is given below</a:t>
            </a:r>
            <a:r>
              <a:rPr lang="en-US" sz="2000" dirty="0"/>
              <a:t>.</a:t>
            </a:r>
            <a:endParaRPr lang="am-ET" sz="2000" dirty="0"/>
          </a:p>
          <a:p>
            <a:pPr marL="0" lvl="0" indent="0">
              <a:buNone/>
            </a:pPr>
            <a:r>
              <a:rPr lang="en-US" sz="2000" b="1" dirty="0"/>
              <a:t>throw exception</a:t>
            </a:r>
            <a:r>
              <a:rPr lang="en-US" sz="2000" b="1" dirty="0" smtClean="0"/>
              <a:t>;</a:t>
            </a:r>
          </a:p>
          <a:p>
            <a:pPr marL="0" lvl="0" indent="0">
              <a:buNone/>
            </a:pPr>
            <a:r>
              <a:rPr lang="en-US" sz="2000" b="1" dirty="0" smtClean="0"/>
              <a:t>       Or </a:t>
            </a:r>
          </a:p>
          <a:p>
            <a:pPr marL="0" lvl="0" indent="0">
              <a:buNone/>
            </a:pPr>
            <a:r>
              <a:rPr lang="en-US" sz="2000" b="1" dirty="0" smtClean="0"/>
              <a:t>throw </a:t>
            </a:r>
            <a:r>
              <a:rPr lang="en-US" sz="2000" b="1" dirty="0"/>
              <a:t>new </a:t>
            </a:r>
            <a:r>
              <a:rPr lang="en-US" sz="2000" b="1" dirty="0" err="1"/>
              <a:t>exception_class</a:t>
            </a:r>
            <a:r>
              <a:rPr lang="en-US" sz="2000" b="1" dirty="0"/>
              <a:t>("error message");</a:t>
            </a:r>
            <a:endParaRPr lang="en-US" sz="2000" b="1" dirty="0" smtClean="0"/>
          </a:p>
          <a:p>
            <a:pPr marL="0" lvl="0" indent="0">
              <a:buNone/>
            </a:pPr>
            <a:r>
              <a:rPr lang="en-US" sz="2000" dirty="0"/>
              <a:t>  </a:t>
            </a:r>
            <a:endParaRPr lang="am-ET" sz="2000" dirty="0"/>
          </a:p>
          <a:p>
            <a:endParaRPr lang="en-US" sz="2000"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dirty="0"/>
          </a:p>
        </p:txBody>
      </p:sp>
      <p:sp>
        <p:nvSpPr>
          <p:cNvPr id="5" name="Footer Placeholder 4"/>
          <p:cNvSpPr>
            <a:spLocks noGrp="1"/>
          </p:cNvSpPr>
          <p:nvPr>
            <p:ph type="ftr" sz="quarter" idx="11"/>
          </p:nvPr>
        </p:nvSpPr>
        <p:spPr/>
        <p:txBody>
          <a:bodyPr/>
          <a:lstStyle/>
          <a:p>
            <a:pPr>
              <a:defRPr/>
            </a:pPr>
            <a:r>
              <a:rPr lang="en-US" dirty="0" smtClean="0"/>
              <a:t>Chapter 1 Java Overview compiled by F.E</a:t>
            </a:r>
            <a:endParaRPr lang="en-US" dirty="0"/>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38</a:t>
            </a:fld>
            <a:endParaRPr lang="en-US"/>
          </a:p>
        </p:txBody>
      </p:sp>
    </p:spTree>
    <p:extLst>
      <p:ext uri="{BB962C8B-B14F-4D97-AF65-F5344CB8AC3E}">
        <p14:creationId xmlns:p14="http://schemas.microsoft.com/office/powerpoint/2010/main" val="2226704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pPr algn="ctr"/>
            <a:r>
              <a:rPr lang="en-US" dirty="0" smtClean="0"/>
              <a:t>Example</a:t>
            </a:r>
            <a:endParaRPr lang="en-US" dirty="0"/>
          </a:p>
        </p:txBody>
      </p:sp>
      <p:sp>
        <p:nvSpPr>
          <p:cNvPr id="3" name="Content Placeholder 2"/>
          <p:cNvSpPr>
            <a:spLocks noGrp="1"/>
          </p:cNvSpPr>
          <p:nvPr>
            <p:ph sz="quarter" idx="1"/>
          </p:nvPr>
        </p:nvSpPr>
        <p:spPr>
          <a:xfrm>
            <a:off x="304800" y="914400"/>
            <a:ext cx="8382000" cy="5105400"/>
          </a:xfrm>
        </p:spPr>
        <p:txBody>
          <a:bodyPr/>
          <a:lstStyle/>
          <a:p>
            <a:pPr marL="0" lvl="0" indent="0">
              <a:buNone/>
            </a:pPr>
            <a:r>
              <a:rPr lang="en-US" sz="2800" dirty="0"/>
              <a:t> </a:t>
            </a:r>
            <a:r>
              <a:rPr lang="en-US" b="1" dirty="0"/>
              <a:t>static</a:t>
            </a:r>
            <a:r>
              <a:rPr lang="en-US" dirty="0"/>
              <a:t> </a:t>
            </a:r>
            <a:r>
              <a:rPr lang="en-US" b="1" dirty="0"/>
              <a:t>void</a:t>
            </a:r>
            <a:r>
              <a:rPr lang="en-US" dirty="0"/>
              <a:t> validate(</a:t>
            </a:r>
            <a:r>
              <a:rPr lang="en-US" b="1" dirty="0" err="1"/>
              <a:t>int</a:t>
            </a:r>
            <a:r>
              <a:rPr lang="en-US" dirty="0"/>
              <a:t> age){  </a:t>
            </a:r>
            <a:endParaRPr lang="am-ET" dirty="0"/>
          </a:p>
          <a:p>
            <a:pPr marL="0" lvl="0" indent="0">
              <a:buNone/>
            </a:pPr>
            <a:r>
              <a:rPr lang="en-US" dirty="0"/>
              <a:t>     </a:t>
            </a:r>
            <a:r>
              <a:rPr lang="en-US" b="1" dirty="0"/>
              <a:t>if</a:t>
            </a:r>
            <a:r>
              <a:rPr lang="en-US" dirty="0"/>
              <a:t>(age&lt;18)  </a:t>
            </a:r>
            <a:endParaRPr lang="am-ET" dirty="0"/>
          </a:p>
          <a:p>
            <a:pPr marL="0" lvl="0" indent="0">
              <a:buNone/>
            </a:pPr>
            <a:r>
              <a:rPr lang="en-US" dirty="0"/>
              <a:t>      </a:t>
            </a:r>
            <a:r>
              <a:rPr lang="en-US" b="1" dirty="0"/>
              <a:t>throw</a:t>
            </a:r>
            <a:r>
              <a:rPr lang="en-US" dirty="0"/>
              <a:t> </a:t>
            </a:r>
            <a:r>
              <a:rPr lang="en-US" b="1" dirty="0"/>
              <a:t>new</a:t>
            </a:r>
            <a:r>
              <a:rPr lang="en-US" dirty="0"/>
              <a:t> </a:t>
            </a:r>
            <a:r>
              <a:rPr lang="en-US" dirty="0" err="1"/>
              <a:t>ArithmeticException</a:t>
            </a:r>
            <a:r>
              <a:rPr lang="en-US" dirty="0"/>
              <a:t>("not valid");  </a:t>
            </a:r>
            <a:endParaRPr lang="am-ET" dirty="0"/>
          </a:p>
          <a:p>
            <a:pPr marL="0" lvl="0" indent="0">
              <a:buNone/>
            </a:pPr>
            <a:r>
              <a:rPr lang="en-US" dirty="0"/>
              <a:t>     </a:t>
            </a:r>
            <a:r>
              <a:rPr lang="en-US" b="1" dirty="0"/>
              <a:t>else</a:t>
            </a:r>
            <a:r>
              <a:rPr lang="en-US" dirty="0"/>
              <a:t>  </a:t>
            </a:r>
            <a:endParaRPr lang="am-ET" dirty="0"/>
          </a:p>
          <a:p>
            <a:pPr marL="0" lvl="0" indent="0">
              <a:buNone/>
            </a:pPr>
            <a:r>
              <a:rPr lang="en-US" dirty="0"/>
              <a:t>      </a:t>
            </a:r>
            <a:r>
              <a:rPr lang="en-US" dirty="0" err="1"/>
              <a:t>System.out.println</a:t>
            </a:r>
            <a:r>
              <a:rPr lang="en-US" dirty="0"/>
              <a:t>("welcome to vote");  </a:t>
            </a:r>
            <a:endParaRPr lang="am-ET" dirty="0"/>
          </a:p>
          <a:p>
            <a:pPr marL="0" lvl="0" indent="0">
              <a:buNone/>
            </a:pPr>
            <a:r>
              <a:rPr lang="en-US" dirty="0"/>
              <a:t>   }  </a:t>
            </a:r>
            <a:endParaRPr lang="am-ET" dirty="0"/>
          </a:p>
          <a:p>
            <a:pPr marL="0" lv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endParaRPr lang="am-ET" dirty="0"/>
          </a:p>
          <a:p>
            <a:pPr marL="0" lvl="0" indent="0">
              <a:buNone/>
            </a:pPr>
            <a:r>
              <a:rPr lang="en-US" dirty="0"/>
              <a:t>      validate(13);  </a:t>
            </a:r>
            <a:endParaRPr lang="am-ET" dirty="0"/>
          </a:p>
          <a:p>
            <a:pPr marL="0" lvl="0" indent="0">
              <a:buNone/>
            </a:pPr>
            <a:r>
              <a:rPr lang="en-US" dirty="0"/>
              <a:t>      </a:t>
            </a:r>
            <a:r>
              <a:rPr lang="en-US" dirty="0" err="1"/>
              <a:t>System.out.println</a:t>
            </a:r>
            <a:r>
              <a:rPr lang="en-US" dirty="0"/>
              <a:t>("rest of the code...");  </a:t>
            </a:r>
            <a:endParaRPr lang="am-ET" dirty="0"/>
          </a:p>
          <a:p>
            <a:pPr marL="0" lvl="0" indent="0">
              <a:buNone/>
            </a:pPr>
            <a:r>
              <a:rPr lang="en-US" dirty="0"/>
              <a:t>  }  </a:t>
            </a:r>
            <a:endParaRPr lang="am-ET" dirty="0"/>
          </a:p>
          <a:p>
            <a:pPr marL="0" indent="0">
              <a:buNone/>
            </a:pPr>
            <a:r>
              <a:rPr lang="en-US" dirty="0"/>
              <a:t>}</a:t>
            </a:r>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39</a:t>
            </a:fld>
            <a:endParaRPr lang="en-US"/>
          </a:p>
        </p:txBody>
      </p:sp>
    </p:spTree>
    <p:extLst>
      <p:ext uri="{BB962C8B-B14F-4D97-AF65-F5344CB8AC3E}">
        <p14:creationId xmlns:p14="http://schemas.microsoft.com/office/powerpoint/2010/main" val="76366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and Variables</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a:t>A variable is a container which holds the value while the java program is executed. </a:t>
            </a:r>
          </a:p>
          <a:p>
            <a:pPr algn="just">
              <a:lnSpc>
                <a:spcPct val="150000"/>
              </a:lnSpc>
            </a:pPr>
            <a:r>
              <a:rPr lang="en-US" dirty="0"/>
              <a:t>A variable is an identifier that denotes a storage location used to store a data value.</a:t>
            </a:r>
          </a:p>
          <a:p>
            <a:pPr algn="just">
              <a:lnSpc>
                <a:spcPct val="150000"/>
              </a:lnSpc>
            </a:pPr>
            <a:r>
              <a:rPr lang="en-US" dirty="0"/>
              <a:t>A variable has a data type and a name. The data type indicates the type of value that the variable can hold. The variable name must follow rules for identifiers. </a:t>
            </a:r>
          </a:p>
          <a:p>
            <a:endParaRPr lang="en-US" dirty="0"/>
          </a:p>
        </p:txBody>
      </p:sp>
      <p:sp>
        <p:nvSpPr>
          <p:cNvPr id="4" name="Date Placeholder 3"/>
          <p:cNvSpPr>
            <a:spLocks noGrp="1"/>
          </p:cNvSpPr>
          <p:nvPr>
            <p:ph type="dt" sz="half" idx="10"/>
          </p:nvPr>
        </p:nvSpPr>
        <p:spPr/>
        <p:txBody>
          <a:bodyPr/>
          <a:lstStyle/>
          <a:p>
            <a:pPr>
              <a:defRPr/>
            </a:pPr>
            <a:fld id="{EC744A7D-C4E4-4BFB-A1F8-4C4817118190}"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a:t>
            </a:fld>
            <a:endParaRPr lang="en-US"/>
          </a:p>
        </p:txBody>
      </p:sp>
    </p:spTree>
    <p:extLst>
      <p:ext uri="{BB962C8B-B14F-4D97-AF65-F5344CB8AC3E}">
        <p14:creationId xmlns:p14="http://schemas.microsoft.com/office/powerpoint/2010/main" val="3637151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15962"/>
          </a:xfrm>
        </p:spPr>
        <p:txBody>
          <a:bodyPr/>
          <a:lstStyle/>
          <a:p>
            <a:pPr algn="ctr"/>
            <a:r>
              <a:rPr lang="en-US" dirty="0" smtClean="0">
                <a:solidFill>
                  <a:schemeClr val="tx1"/>
                </a:solidFill>
              </a:rPr>
              <a:t>Throws keyword</a:t>
            </a:r>
            <a:endParaRPr lang="en-US" dirty="0">
              <a:solidFill>
                <a:schemeClr val="tx1"/>
              </a:solidFill>
            </a:endParaRPr>
          </a:p>
        </p:txBody>
      </p:sp>
      <p:sp>
        <p:nvSpPr>
          <p:cNvPr id="3" name="Content Placeholder 2"/>
          <p:cNvSpPr>
            <a:spLocks noGrp="1"/>
          </p:cNvSpPr>
          <p:nvPr>
            <p:ph sz="quarter" idx="1"/>
          </p:nvPr>
        </p:nvSpPr>
        <p:spPr>
          <a:xfrm>
            <a:off x="381000" y="990600"/>
            <a:ext cx="8305800" cy="5029200"/>
          </a:xfrm>
        </p:spPr>
        <p:txBody>
          <a:bodyPr/>
          <a:lstStyle/>
          <a:p>
            <a:pPr algn="just">
              <a:buFont typeface="Wingdings" panose="05000000000000000000" pitchFamily="2" charset="2"/>
              <a:buChar char="v"/>
            </a:pPr>
            <a:r>
              <a:rPr lang="en-US" dirty="0"/>
              <a:t>The declaration of exception using the “throws” keyword tells the programmer that there may be an exception specified after the “throws” keyword and the programmer should provide corresponding handler code for this exception to maintain the normal flow of the program</a:t>
            </a:r>
            <a:r>
              <a:rPr lang="en-US" dirty="0" smtClean="0"/>
              <a:t>.</a:t>
            </a:r>
          </a:p>
          <a:p>
            <a:pPr>
              <a:buFont typeface="Wingdings" panose="05000000000000000000" pitchFamily="2" charset="2"/>
              <a:buChar char="v"/>
            </a:pPr>
            <a:r>
              <a:rPr lang="en-US" dirty="0" smtClean="0"/>
              <a:t>Syntax:</a:t>
            </a:r>
          </a:p>
          <a:p>
            <a:pPr marL="0" indent="0" algn="just">
              <a:buNone/>
            </a:pPr>
            <a:r>
              <a:rPr lang="en-US" sz="2400" dirty="0" err="1"/>
              <a:t>return_type</a:t>
            </a:r>
            <a:r>
              <a:rPr lang="en-US" sz="2400" dirty="0"/>
              <a:t> </a:t>
            </a:r>
            <a:r>
              <a:rPr lang="en-US" sz="2400" dirty="0" err="1"/>
              <a:t>method_name</a:t>
            </a:r>
            <a:r>
              <a:rPr lang="en-US" sz="2400" dirty="0"/>
              <a:t>() </a:t>
            </a:r>
            <a:r>
              <a:rPr lang="en-US" sz="2400" b="1" dirty="0"/>
              <a:t>throws</a:t>
            </a:r>
            <a:r>
              <a:rPr lang="en-US" sz="2400" dirty="0"/>
              <a:t> </a:t>
            </a:r>
            <a:r>
              <a:rPr lang="en-US" sz="2400" dirty="0" err="1"/>
              <a:t>exception_class_name</a:t>
            </a:r>
            <a:r>
              <a:rPr lang="en-US" sz="2400" dirty="0"/>
              <a:t>{  </a:t>
            </a:r>
            <a:endParaRPr lang="am-ET" sz="2400" dirty="0"/>
          </a:p>
          <a:p>
            <a:pPr marL="0" lvl="0" indent="0" algn="just">
              <a:buNone/>
            </a:pPr>
            <a:r>
              <a:rPr lang="en-US" sz="2400" dirty="0"/>
              <a:t>//method code  </a:t>
            </a:r>
            <a:endParaRPr lang="am-ET" sz="2400" dirty="0"/>
          </a:p>
          <a:p>
            <a:pPr marL="0" indent="0" algn="just">
              <a:buNone/>
            </a:pPr>
            <a:r>
              <a:rPr lang="en-US" sz="2400" dirty="0"/>
              <a:t>}</a:t>
            </a:r>
            <a:r>
              <a:rPr lang="en-US" sz="2800" dirty="0">
                <a:latin typeface="Bell MT" pitchFamily="18" charset="0"/>
              </a:rPr>
              <a:t>  </a:t>
            </a:r>
          </a:p>
          <a:p>
            <a:pPr marL="0" indent="0">
              <a:buNone/>
            </a:pPr>
            <a:endParaRPr lang="en-US" dirty="0"/>
          </a:p>
        </p:txBody>
      </p:sp>
      <p:sp>
        <p:nvSpPr>
          <p:cNvPr id="4" name="Date Placeholder 3"/>
          <p:cNvSpPr>
            <a:spLocks noGrp="1"/>
          </p:cNvSpPr>
          <p:nvPr>
            <p:ph type="dt" sz="half" idx="10"/>
          </p:nvPr>
        </p:nvSpPr>
        <p:spPr/>
        <p:txBody>
          <a:bodyPr/>
          <a:lstStyle/>
          <a:p>
            <a:pPr>
              <a:defRPr/>
            </a:pPr>
            <a:fld id="{E78D12EA-7776-466E-850E-8D608EBCE339}"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40</a:t>
            </a:fld>
            <a:endParaRPr lang="en-US"/>
          </a:p>
        </p:txBody>
      </p:sp>
    </p:spTree>
    <p:extLst>
      <p:ext uri="{BB962C8B-B14F-4D97-AF65-F5344CB8AC3E}">
        <p14:creationId xmlns:p14="http://schemas.microsoft.com/office/powerpoint/2010/main" val="3614741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C649BE9-6198-462A-8167-F088A5D09B96}" type="slidenum">
              <a:rPr lang="ko-KR" altLang="en-US" smtClean="0"/>
              <a:pPr>
                <a:defRPr/>
              </a:pPr>
              <a:t>41</a:t>
            </a:fld>
            <a:endParaRPr lang="en-US" altLang="ko-KR"/>
          </a:p>
        </p:txBody>
      </p:sp>
      <p:sp>
        <p:nvSpPr>
          <p:cNvPr id="2" name="Date Placeholder 1"/>
          <p:cNvSpPr>
            <a:spLocks noGrp="1"/>
          </p:cNvSpPr>
          <p:nvPr>
            <p:ph type="dt" sz="half" idx="10"/>
          </p:nvPr>
        </p:nvSpPr>
        <p:spPr/>
        <p:txBody>
          <a:bodyPr/>
          <a:lstStyle/>
          <a:p>
            <a:pPr>
              <a:defRPr/>
            </a:pPr>
            <a:fld id="{859DD617-0DAF-414E-893D-5956E4F40F68}" type="datetime1">
              <a:rPr lang="en-US" smtClean="0"/>
              <a:t>2/7/2022</a:t>
            </a:fld>
            <a:endParaRPr lang="en-US"/>
          </a:p>
        </p:txBody>
      </p:sp>
      <p:sp>
        <p:nvSpPr>
          <p:cNvPr id="3" name="Footer Placeholder 2"/>
          <p:cNvSpPr>
            <a:spLocks noGrp="1"/>
          </p:cNvSpPr>
          <p:nvPr>
            <p:ph type="ftr" sz="quarter" idx="11"/>
          </p:nvPr>
        </p:nvSpPr>
        <p:spPr/>
        <p:txBody>
          <a:bodyPr/>
          <a:lstStyle/>
          <a:p>
            <a:pPr>
              <a:defRPr/>
            </a:pPr>
            <a:r>
              <a:rPr lang="en-US" smtClean="0"/>
              <a:t>Chapter 1 Java Overview compiled by F.E</a:t>
            </a:r>
            <a:endParaRPr lang="en-US"/>
          </a:p>
        </p:txBody>
      </p:sp>
      <p:sp>
        <p:nvSpPr>
          <p:cNvPr id="6" name="Content Placeholder 2"/>
          <p:cNvSpPr>
            <a:spLocks noGrp="1"/>
          </p:cNvSpPr>
          <p:nvPr>
            <p:ph idx="1"/>
          </p:nvPr>
        </p:nvSpPr>
        <p:spPr>
          <a:xfrm>
            <a:off x="457200" y="1600200"/>
            <a:ext cx="8229600" cy="4525963"/>
          </a:xfrm>
        </p:spPr>
        <p:txBody>
          <a:bodyPr>
            <a:normAutofit/>
          </a:bodyPr>
          <a:lstStyle/>
          <a:p>
            <a:pPr marL="0" indent="0" algn="ctr">
              <a:buNone/>
            </a:pPr>
            <a:r>
              <a:rPr lang="en-US" sz="23900" b="1" dirty="0" smtClean="0">
                <a:solidFill>
                  <a:srgbClr val="C00000"/>
                </a:solidFill>
              </a:rPr>
              <a:t>10 Q</a:t>
            </a:r>
            <a:endParaRPr lang="en-US" sz="23900" b="1" dirty="0">
              <a:solidFill>
                <a:srgbClr val="C00000"/>
              </a:solidFill>
            </a:endParaRPr>
          </a:p>
        </p:txBody>
      </p:sp>
    </p:spTree>
    <p:extLst>
      <p:ext uri="{BB962C8B-B14F-4D97-AF65-F5344CB8AC3E}">
        <p14:creationId xmlns:p14="http://schemas.microsoft.com/office/powerpoint/2010/main" val="2350218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lstStyle/>
          <a:p>
            <a:pPr algn="r"/>
            <a:r>
              <a:rPr lang="en-US" dirty="0" err="1" smtClean="0"/>
              <a:t>Cont</a:t>
            </a:r>
            <a:r>
              <a:rPr lang="en-US" dirty="0" smtClean="0"/>
              <a:t>’…</a:t>
            </a:r>
            <a:endParaRPr lang="en-US" dirty="0"/>
          </a:p>
        </p:txBody>
      </p:sp>
      <p:sp>
        <p:nvSpPr>
          <p:cNvPr id="3" name="Content Placeholder 2"/>
          <p:cNvSpPr>
            <a:spLocks noGrp="1"/>
          </p:cNvSpPr>
          <p:nvPr>
            <p:ph sz="quarter" idx="1"/>
          </p:nvPr>
        </p:nvSpPr>
        <p:spPr>
          <a:xfrm>
            <a:off x="914400" y="762000"/>
            <a:ext cx="7772400" cy="5257800"/>
          </a:xfrm>
        </p:spPr>
        <p:txBody>
          <a:bodyPr/>
          <a:lstStyle/>
          <a:p>
            <a:pPr marL="0" indent="0">
              <a:buNone/>
            </a:pPr>
            <a:r>
              <a:rPr lang="en-US" b="1" dirty="0"/>
              <a:t>Declaring Variables</a:t>
            </a:r>
          </a:p>
          <a:p>
            <a:r>
              <a:rPr lang="en-US" dirty="0"/>
              <a:t>  To declare a variable is as follows,</a:t>
            </a:r>
          </a:p>
          <a:p>
            <a:pPr marL="0" indent="0">
              <a:buNone/>
            </a:pPr>
            <a:r>
              <a:rPr lang="en-US" dirty="0" smtClean="0"/>
              <a:t>     datatype  </a:t>
            </a:r>
            <a:r>
              <a:rPr lang="en-US" dirty="0"/>
              <a:t>name;</a:t>
            </a:r>
          </a:p>
          <a:p>
            <a:pPr marL="0" indent="0">
              <a:buNone/>
            </a:pPr>
            <a:r>
              <a:rPr lang="en-US" dirty="0"/>
              <a:t>  </a:t>
            </a:r>
            <a:r>
              <a:rPr lang="en-US" dirty="0" smtClean="0"/>
              <a:t>    </a:t>
            </a:r>
            <a:r>
              <a:rPr lang="en-US" dirty="0" err="1" smtClean="0"/>
              <a:t>int</a:t>
            </a:r>
            <a:r>
              <a:rPr lang="en-US" dirty="0" smtClean="0"/>
              <a:t> </a:t>
            </a:r>
            <a:r>
              <a:rPr lang="en-US" dirty="0"/>
              <a:t>x;</a:t>
            </a:r>
          </a:p>
          <a:p>
            <a:r>
              <a:rPr lang="en-US" dirty="0"/>
              <a:t>Initializing Variables [At moment of variable declaration]</a:t>
            </a:r>
          </a:p>
          <a:p>
            <a:pPr marL="0" indent="0">
              <a:buNone/>
            </a:pPr>
            <a:r>
              <a:rPr lang="en-US" dirty="0"/>
              <a:t>  </a:t>
            </a:r>
            <a:r>
              <a:rPr lang="en-US" dirty="0" smtClean="0"/>
              <a:t>     </a:t>
            </a:r>
            <a:r>
              <a:rPr lang="en-US" dirty="0" err="1" smtClean="0"/>
              <a:t>int</a:t>
            </a:r>
            <a:r>
              <a:rPr lang="en-US" dirty="0" smtClean="0"/>
              <a:t> </a:t>
            </a:r>
            <a:r>
              <a:rPr lang="en-US" dirty="0"/>
              <a:t>x = 5;  // declaring AND assigning</a:t>
            </a:r>
          </a:p>
          <a:p>
            <a:pPr marL="0" indent="0">
              <a:buNone/>
            </a:pPr>
            <a:r>
              <a:rPr lang="en-US" dirty="0" smtClean="0"/>
              <a:t>      char </a:t>
            </a:r>
            <a:r>
              <a:rPr lang="en-US" dirty="0" err="1"/>
              <a:t>ch</a:t>
            </a:r>
            <a:r>
              <a:rPr lang="en-US" dirty="0"/>
              <a:t> = ‘A’;  //initializing character</a:t>
            </a:r>
          </a:p>
          <a:p>
            <a:r>
              <a:rPr lang="en-US" dirty="0"/>
              <a:t>Assigning values to Variables [After variable declaration]</a:t>
            </a:r>
          </a:p>
          <a:p>
            <a:pPr marL="0" indent="0">
              <a:buNone/>
            </a:pPr>
            <a:r>
              <a:rPr lang="en-US" dirty="0" smtClean="0"/>
              <a:t>       </a:t>
            </a:r>
            <a:r>
              <a:rPr lang="en-US" dirty="0" err="1"/>
              <a:t>int</a:t>
            </a:r>
            <a:r>
              <a:rPr lang="en-US" dirty="0"/>
              <a:t> x;// declaring a variable</a:t>
            </a:r>
          </a:p>
          <a:p>
            <a:pPr marL="0" indent="0">
              <a:buNone/>
            </a:pPr>
            <a:r>
              <a:rPr lang="en-US" dirty="0" smtClean="0"/>
              <a:t>       x </a:t>
            </a:r>
            <a:r>
              <a:rPr lang="en-US" dirty="0"/>
              <a:t>= 5; // assigning a value to a variable</a:t>
            </a:r>
          </a:p>
          <a:p>
            <a:endParaRPr lang="en-US" dirty="0"/>
          </a:p>
        </p:txBody>
      </p:sp>
      <p:sp>
        <p:nvSpPr>
          <p:cNvPr id="4" name="Date Placeholder 3"/>
          <p:cNvSpPr>
            <a:spLocks noGrp="1"/>
          </p:cNvSpPr>
          <p:nvPr>
            <p:ph type="dt" sz="half" idx="10"/>
          </p:nvPr>
        </p:nvSpPr>
        <p:spPr/>
        <p:txBody>
          <a:bodyPr/>
          <a:lstStyle/>
          <a:p>
            <a:pPr>
              <a:defRPr/>
            </a:pPr>
            <a:fld id="{069A610A-D63D-49F0-90FD-D4CE1D85EB2D}" type="datetime1">
              <a:rPr lang="en-US" smtClean="0"/>
              <a:t>2/7/2022</a:t>
            </a:fld>
            <a:endParaRPr lang="en-US"/>
          </a:p>
        </p:txBody>
      </p:sp>
      <p:sp>
        <p:nvSpPr>
          <p:cNvPr id="5" name="Footer Placeholder 4"/>
          <p:cNvSpPr>
            <a:spLocks noGrp="1"/>
          </p:cNvSpPr>
          <p:nvPr>
            <p:ph type="ftr" sz="quarter" idx="11"/>
          </p:nvPr>
        </p:nvSpPr>
        <p:spPr/>
        <p:txBody>
          <a:bodyPr/>
          <a:lstStyle/>
          <a:p>
            <a:pPr>
              <a:defRPr/>
            </a:pPr>
            <a:r>
              <a:rPr lang="en-US" smtClean="0"/>
              <a:t>Chapter 1 Java Overview compiled by F.E</a:t>
            </a:r>
            <a:endParaRPr lang="en-US" dirty="0"/>
          </a:p>
        </p:txBody>
      </p:sp>
      <p:sp>
        <p:nvSpPr>
          <p:cNvPr id="6" name="Slide Number Placeholder 5"/>
          <p:cNvSpPr>
            <a:spLocks noGrp="1"/>
          </p:cNvSpPr>
          <p:nvPr>
            <p:ph type="sldNum" sz="quarter" idx="12"/>
          </p:nvPr>
        </p:nvSpPr>
        <p:spPr/>
        <p:txBody>
          <a:bodyPr/>
          <a:lstStyle/>
          <a:p>
            <a:pPr>
              <a:defRPr/>
            </a:pPr>
            <a:fld id="{95EEB81C-78F7-4FF8-A3E2-F7189DF97EAA}" type="slidenum">
              <a:rPr lang="en-US" smtClean="0"/>
              <a:pPr>
                <a:defRPr/>
              </a:pPr>
              <a:t>5</a:t>
            </a:fld>
            <a:endParaRPr lang="en-US"/>
          </a:p>
        </p:txBody>
      </p:sp>
    </p:spTree>
    <p:extLst>
      <p:ext uri="{BB962C8B-B14F-4D97-AF65-F5344CB8AC3E}">
        <p14:creationId xmlns:p14="http://schemas.microsoft.com/office/powerpoint/2010/main" val="368762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533400" y="1066800"/>
            <a:ext cx="8153400" cy="4953000"/>
          </a:xfrm>
        </p:spPr>
        <p:txBody>
          <a:bodyPr>
            <a:normAutofit fontScale="62500" lnSpcReduction="20000"/>
          </a:bodyPr>
          <a:lstStyle/>
          <a:p>
            <a:pPr algn="just">
              <a:lnSpc>
                <a:spcPct val="160000"/>
              </a:lnSpc>
              <a:buSzPct val="60000"/>
              <a:buFont typeface="Wingdings" panose="05000000000000000000" pitchFamily="2" charset="2"/>
              <a:buChar char="v"/>
            </a:pPr>
            <a:r>
              <a:rPr lang="en-US" sz="3300" dirty="0" smtClean="0">
                <a:solidFill>
                  <a:schemeClr val="tx1"/>
                </a:solidFill>
              </a:rPr>
              <a:t>Data </a:t>
            </a:r>
            <a:r>
              <a:rPr lang="en-US" sz="3300" dirty="0">
                <a:solidFill>
                  <a:schemeClr val="tx1"/>
                </a:solidFill>
              </a:rPr>
              <a:t>types </a:t>
            </a:r>
            <a:r>
              <a:rPr lang="en-US" sz="3300" dirty="0" smtClean="0">
                <a:solidFill>
                  <a:schemeClr val="tx1"/>
                </a:solidFill>
              </a:rPr>
              <a:t>represent </a:t>
            </a:r>
            <a:r>
              <a:rPr lang="en-US" sz="3300" dirty="0">
                <a:solidFill>
                  <a:schemeClr val="tx1"/>
                </a:solidFill>
              </a:rPr>
              <a:t>the different values to be stored in the variable</a:t>
            </a:r>
            <a:r>
              <a:rPr lang="en-US" sz="3300" dirty="0" smtClean="0">
                <a:solidFill>
                  <a:schemeClr val="tx1"/>
                </a:solidFill>
              </a:rPr>
              <a:t>.</a:t>
            </a:r>
          </a:p>
          <a:p>
            <a:pPr algn="just">
              <a:lnSpc>
                <a:spcPct val="160000"/>
              </a:lnSpc>
              <a:buSzPct val="60000"/>
              <a:buFont typeface="Wingdings" panose="05000000000000000000" pitchFamily="2" charset="2"/>
              <a:buChar char="v"/>
            </a:pPr>
            <a:r>
              <a:rPr lang="en-US" sz="3300" dirty="0">
                <a:solidFill>
                  <a:schemeClr val="tx1"/>
                </a:solidFill>
              </a:rPr>
              <a:t>Data types specify the size and type of values that can be stored.</a:t>
            </a:r>
          </a:p>
          <a:p>
            <a:pPr algn="just">
              <a:lnSpc>
                <a:spcPct val="160000"/>
              </a:lnSpc>
              <a:buSzPct val="60000"/>
              <a:buFont typeface="Wingdings" panose="05000000000000000000" pitchFamily="2" charset="2"/>
              <a:buChar char="v"/>
            </a:pPr>
            <a:r>
              <a:rPr lang="en-US" sz="3300" dirty="0" smtClean="0">
                <a:solidFill>
                  <a:schemeClr val="tx1"/>
                </a:solidFill>
              </a:rPr>
              <a:t> </a:t>
            </a:r>
            <a:r>
              <a:rPr lang="en-US" sz="3300" dirty="0">
                <a:solidFill>
                  <a:schemeClr val="tx1"/>
                </a:solidFill>
              </a:rPr>
              <a:t>Every variable in Java has a data </a:t>
            </a:r>
            <a:r>
              <a:rPr lang="en-US" sz="3300" dirty="0" smtClean="0">
                <a:solidFill>
                  <a:schemeClr val="tx1"/>
                </a:solidFill>
              </a:rPr>
              <a:t>type.</a:t>
            </a:r>
          </a:p>
          <a:p>
            <a:pPr algn="just">
              <a:lnSpc>
                <a:spcPct val="160000"/>
              </a:lnSpc>
              <a:buSzPct val="60000"/>
            </a:pPr>
            <a:r>
              <a:rPr lang="en-US" sz="3300" dirty="0" smtClean="0">
                <a:solidFill>
                  <a:schemeClr val="tx1"/>
                </a:solidFill>
              </a:rPr>
              <a:t>Java </a:t>
            </a:r>
            <a:r>
              <a:rPr lang="en-US" sz="3300" dirty="0">
                <a:solidFill>
                  <a:schemeClr val="tx1"/>
                </a:solidFill>
              </a:rPr>
              <a:t>data types are of two type:</a:t>
            </a:r>
          </a:p>
          <a:p>
            <a:pPr marL="914400" lvl="1" indent="-457200" algn="just">
              <a:lnSpc>
                <a:spcPct val="160000"/>
              </a:lnSpc>
              <a:buFont typeface="Wingdings" pitchFamily="2" charset="2"/>
              <a:buChar char="v"/>
              <a:defRPr/>
            </a:pPr>
            <a:r>
              <a:rPr lang="en-US" sz="3300" dirty="0">
                <a:solidFill>
                  <a:schemeClr val="tx1"/>
                </a:solidFill>
              </a:rPr>
              <a:t>Primitive Data Types (also called intrinsic or built-in data </a:t>
            </a:r>
            <a:r>
              <a:rPr lang="en-US" sz="3300" dirty="0" smtClean="0">
                <a:solidFill>
                  <a:schemeClr val="tx1"/>
                </a:solidFill>
              </a:rPr>
              <a:t>types)</a:t>
            </a:r>
          </a:p>
          <a:p>
            <a:pPr marL="914400" lvl="1" indent="-457200" algn="just">
              <a:lnSpc>
                <a:spcPct val="160000"/>
              </a:lnSpc>
              <a:buFont typeface="Wingdings" pitchFamily="2" charset="2"/>
              <a:buChar char="v"/>
              <a:defRPr/>
            </a:pPr>
            <a:r>
              <a:rPr lang="en-US" sz="3300" dirty="0" smtClean="0">
                <a:solidFill>
                  <a:schemeClr val="tx1"/>
                </a:solidFill>
              </a:rPr>
              <a:t>Non-Primitive </a:t>
            </a:r>
            <a:r>
              <a:rPr lang="en-US" sz="3300" dirty="0">
                <a:solidFill>
                  <a:schemeClr val="tx1"/>
                </a:solidFill>
              </a:rPr>
              <a:t>data Types (also known as Derived or reference types</a:t>
            </a:r>
            <a:r>
              <a:rPr lang="en-US" sz="3300" dirty="0" smtClean="0">
                <a:solidFill>
                  <a:schemeClr val="tx1"/>
                </a:solidFill>
              </a:rPr>
              <a:t>)</a:t>
            </a:r>
            <a:endParaRPr lang="en-US" sz="3300" dirty="0">
              <a:solidFill>
                <a:schemeClr val="tx1"/>
              </a:solidFill>
            </a:endParaRPr>
          </a:p>
        </p:txBody>
      </p:sp>
      <p:sp>
        <p:nvSpPr>
          <p:cNvPr id="4" name="Slide Number Placeholder 3"/>
          <p:cNvSpPr>
            <a:spLocks noGrp="1"/>
          </p:cNvSpPr>
          <p:nvPr>
            <p:ph type="sldNum" sz="quarter" idx="12"/>
          </p:nvPr>
        </p:nvSpPr>
        <p:spPr/>
        <p:txBody>
          <a:bodyPr/>
          <a:lstStyle/>
          <a:p>
            <a:fld id="{999A0988-BECD-4431-B246-A8D382A7B731}" type="slidenum">
              <a:rPr lang="en-US" smtClean="0"/>
              <a:t>6</a:t>
            </a:fld>
            <a:endParaRPr lang="en-US" dirty="0"/>
          </a:p>
        </p:txBody>
      </p:sp>
      <p:sp>
        <p:nvSpPr>
          <p:cNvPr id="5" name="Title 4"/>
          <p:cNvSpPr>
            <a:spLocks noGrp="1"/>
          </p:cNvSpPr>
          <p:nvPr>
            <p:ph type="title"/>
          </p:nvPr>
        </p:nvSpPr>
        <p:spPr>
          <a:xfrm>
            <a:off x="914400" y="274638"/>
            <a:ext cx="7772400" cy="715962"/>
          </a:xfrm>
        </p:spPr>
        <p:txBody>
          <a:bodyPr/>
          <a:lstStyle/>
          <a:p>
            <a:r>
              <a:rPr lang="en-US" b="1" dirty="0">
                <a:solidFill>
                  <a:schemeClr val="tx1"/>
                </a:solidFill>
                <a:latin typeface="Comic Sans MS" panose="030F0702030302020204" pitchFamily="66" charset="0"/>
              </a:rPr>
              <a:t>  </a:t>
            </a:r>
            <a:r>
              <a:rPr lang="en-US" b="1" dirty="0" smtClean="0">
                <a:solidFill>
                  <a:schemeClr val="tx1"/>
                </a:solidFill>
                <a:latin typeface="Comic Sans MS" panose="030F0702030302020204" pitchFamily="66" charset="0"/>
              </a:rPr>
              <a:t>    Basic </a:t>
            </a:r>
            <a:r>
              <a:rPr lang="en-US" b="1" dirty="0">
                <a:solidFill>
                  <a:schemeClr val="tx1"/>
                </a:solidFill>
                <a:latin typeface="Comic Sans MS" panose="030F0702030302020204" pitchFamily="66" charset="0"/>
              </a:rPr>
              <a:t>Data Type</a:t>
            </a:r>
            <a:endParaRPr lang="en-US" dirty="0">
              <a:latin typeface="Comic Sans MS" panose="030F0702030302020204" pitchFamily="66" charset="0"/>
            </a:endParaRPr>
          </a:p>
        </p:txBody>
      </p:sp>
      <p:sp>
        <p:nvSpPr>
          <p:cNvPr id="6" name="Date Placeholder 5"/>
          <p:cNvSpPr>
            <a:spLocks noGrp="1"/>
          </p:cNvSpPr>
          <p:nvPr>
            <p:ph type="dt" sz="half" idx="10"/>
          </p:nvPr>
        </p:nvSpPr>
        <p:spPr/>
        <p:txBody>
          <a:bodyPr/>
          <a:lstStyle/>
          <a:p>
            <a:pPr>
              <a:defRPr/>
            </a:pPr>
            <a:fld id="{8F2AC82A-CEF5-44DB-9EF3-67C2DF8DB404}"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1726865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Agency FB" pitchFamily="34" charset="0"/>
              </a:rPr>
              <a:t>Con.. </a:t>
            </a:r>
            <a:br>
              <a:rPr lang="en-US" sz="3600" b="1" dirty="0" smtClean="0">
                <a:latin typeface="Agency FB" pitchFamily="34" charset="0"/>
              </a:rPr>
            </a:br>
            <a:r>
              <a:rPr lang="en-US" sz="2000" b="1" dirty="0" smtClean="0">
                <a:solidFill>
                  <a:srgbClr val="92D050"/>
                </a:solidFill>
                <a:latin typeface="Blackadder ITC" pitchFamily="82" charset="0"/>
              </a:rPr>
              <a:t>--------------------------------------------------------------------------------------------------------------------------</a:t>
            </a:r>
            <a:endParaRPr lang="en-US" sz="2000" b="1" dirty="0">
              <a:solidFill>
                <a:srgbClr val="92D050"/>
              </a:solidFill>
              <a:latin typeface="Blackadder ITC" pitchFamily="82" charset="0"/>
            </a:endParaRPr>
          </a:p>
        </p:txBody>
      </p:sp>
      <p:sp>
        <p:nvSpPr>
          <p:cNvPr id="5" name="Content Placeholder 4"/>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999A0988-BECD-4431-B246-A8D382A7B731}" type="slidenum">
              <a:rPr lang="en-US" smtClean="0"/>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399"/>
            <a:ext cx="7848600" cy="54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pPr>
              <a:defRPr/>
            </a:pPr>
            <a:fld id="{79E435B3-7E45-4B0B-9529-FD01A2D5B818}"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414052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381000"/>
            <a:ext cx="7772400" cy="685800"/>
          </a:xfrm>
        </p:spPr>
        <p:txBody>
          <a:bodyPr>
            <a:normAutofit fontScale="90000"/>
          </a:bodyPr>
          <a:lstStyle/>
          <a:p>
            <a:r>
              <a:rPr lang="en-US" sz="3600" b="1" dirty="0" smtClean="0">
                <a:latin typeface="Agency FB" pitchFamily="34" charset="0"/>
              </a:rPr>
              <a:t/>
            </a:r>
            <a:br>
              <a:rPr lang="en-US" sz="3600" b="1" dirty="0" smtClean="0">
                <a:latin typeface="Agency FB" pitchFamily="34" charset="0"/>
              </a:rPr>
            </a:br>
            <a:r>
              <a:rPr lang="en-US" sz="3600" b="1" dirty="0">
                <a:latin typeface="Agency FB" pitchFamily="34" charset="0"/>
              </a:rPr>
              <a:t/>
            </a:r>
            <a:br>
              <a:rPr lang="en-US" sz="3600" b="1" dirty="0">
                <a:latin typeface="Agency FB" pitchFamily="34" charset="0"/>
              </a:rPr>
            </a:br>
            <a:r>
              <a:rPr lang="en-US" sz="3600" b="1" dirty="0" smtClean="0">
                <a:latin typeface="Agency FB" pitchFamily="34" charset="0"/>
              </a:rPr>
              <a:t/>
            </a:r>
            <a:br>
              <a:rPr lang="en-US" sz="3600" b="1" dirty="0" smtClean="0">
                <a:latin typeface="Agency FB" pitchFamily="34" charset="0"/>
              </a:rPr>
            </a:br>
            <a:r>
              <a:rPr lang="en-US" sz="3600" b="1" dirty="0">
                <a:latin typeface="Agency FB" pitchFamily="34" charset="0"/>
              </a:rPr>
              <a:t/>
            </a:r>
            <a:br>
              <a:rPr lang="en-US" sz="3600" b="1" dirty="0">
                <a:latin typeface="Agency FB" pitchFamily="34" charset="0"/>
              </a:rPr>
            </a:br>
            <a:r>
              <a:rPr lang="en-US" sz="3600" b="1" dirty="0" smtClean="0">
                <a:latin typeface="Agency FB" pitchFamily="34" charset="0"/>
              </a:rPr>
              <a:t/>
            </a:r>
            <a:br>
              <a:rPr lang="en-US" sz="3600" b="1" dirty="0" smtClean="0">
                <a:latin typeface="Agency FB" pitchFamily="34" charset="0"/>
              </a:rPr>
            </a:br>
            <a:r>
              <a:rPr lang="en-US" sz="3600" b="1" dirty="0" smtClean="0">
                <a:latin typeface="Agency FB" pitchFamily="34" charset="0"/>
              </a:rPr>
              <a:t>Con…</a:t>
            </a:r>
            <a:br>
              <a:rPr lang="en-US" sz="3600" b="1" dirty="0" smtClean="0">
                <a:latin typeface="Agency FB" pitchFamily="34" charset="0"/>
              </a:rPr>
            </a:br>
            <a:r>
              <a:rPr lang="en-US" sz="2000" b="1" dirty="0" smtClean="0">
                <a:solidFill>
                  <a:srgbClr val="92D050"/>
                </a:solidFill>
                <a:latin typeface="Blackadder ITC" pitchFamily="82" charset="0"/>
              </a:rPr>
              <a:t>--------------------------------------------------------------------------------------------------------------------------</a:t>
            </a:r>
            <a:endParaRPr lang="en-US" sz="2000" b="1" dirty="0">
              <a:solidFill>
                <a:srgbClr val="92D050"/>
              </a:solidFill>
              <a:latin typeface="Blackadder ITC" pitchFamily="82" charset="0"/>
            </a:endParaRPr>
          </a:p>
        </p:txBody>
      </p:sp>
      <p:sp>
        <p:nvSpPr>
          <p:cNvPr id="3" name="Subtitle 2"/>
          <p:cNvSpPr>
            <a:spLocks noGrp="1"/>
          </p:cNvSpPr>
          <p:nvPr>
            <p:ph sz="quarter" idx="1"/>
          </p:nvPr>
        </p:nvSpPr>
        <p:spPr>
          <a:xfrm>
            <a:off x="457200" y="762000"/>
            <a:ext cx="8229600" cy="5257800"/>
          </a:xfrm>
        </p:spPr>
        <p:txBody>
          <a:bodyPr>
            <a:normAutofit fontScale="92500" lnSpcReduction="10000"/>
          </a:bodyPr>
          <a:lstStyle/>
          <a:p>
            <a:pPr algn="just">
              <a:buSzPct val="60000"/>
            </a:pPr>
            <a:r>
              <a:rPr lang="en-US" sz="2800" dirty="0" smtClean="0">
                <a:solidFill>
                  <a:schemeClr val="tx1"/>
                </a:solidFill>
              </a:rPr>
              <a:t>There </a:t>
            </a:r>
            <a:r>
              <a:rPr lang="en-US" sz="2800" dirty="0">
                <a:solidFill>
                  <a:schemeClr val="tx1"/>
                </a:solidFill>
              </a:rPr>
              <a:t>are eight built-in (primitive) data types in the Java language.</a:t>
            </a:r>
          </a:p>
          <a:p>
            <a:pPr marL="914400" lvl="1" indent="-457200" algn="just">
              <a:lnSpc>
                <a:spcPct val="90000"/>
              </a:lnSpc>
              <a:buSzPct val="61000"/>
              <a:buFont typeface="Wingdings" pitchFamily="2" charset="2"/>
              <a:buChar char="v"/>
            </a:pPr>
            <a:r>
              <a:rPr lang="en-US" dirty="0">
                <a:solidFill>
                  <a:schemeClr val="tx1"/>
                </a:solidFill>
              </a:rPr>
              <a:t> 4 integer types (byte, short, </a:t>
            </a:r>
            <a:r>
              <a:rPr lang="en-US" dirty="0" err="1">
                <a:solidFill>
                  <a:schemeClr val="tx1"/>
                </a:solidFill>
              </a:rPr>
              <a:t>int</a:t>
            </a:r>
            <a:r>
              <a:rPr lang="en-US" dirty="0">
                <a:solidFill>
                  <a:schemeClr val="tx1"/>
                </a:solidFill>
              </a:rPr>
              <a:t>, </a:t>
            </a:r>
            <a:r>
              <a:rPr lang="en-US" dirty="0" smtClean="0">
                <a:solidFill>
                  <a:schemeClr val="tx1"/>
                </a:solidFill>
              </a:rPr>
              <a:t>long)</a:t>
            </a:r>
          </a:p>
          <a:p>
            <a:pPr marL="914400" lvl="1" indent="-457200" algn="just">
              <a:lnSpc>
                <a:spcPct val="90000"/>
              </a:lnSpc>
              <a:buSzPct val="61000"/>
              <a:buFont typeface="Wingdings" pitchFamily="2" charset="2"/>
              <a:buChar char="v"/>
            </a:pPr>
            <a:r>
              <a:rPr lang="en-US" dirty="0" smtClean="0">
                <a:solidFill>
                  <a:schemeClr val="tx1"/>
                </a:solidFill>
              </a:rPr>
              <a:t>2 </a:t>
            </a:r>
            <a:r>
              <a:rPr lang="en-US" dirty="0">
                <a:solidFill>
                  <a:schemeClr val="tx1"/>
                </a:solidFill>
              </a:rPr>
              <a:t>floating point types (float, double</a:t>
            </a:r>
            <a:r>
              <a:rPr lang="en-US" dirty="0" smtClean="0">
                <a:solidFill>
                  <a:schemeClr val="tx1"/>
                </a:solidFill>
              </a:rPr>
              <a:t>)</a:t>
            </a:r>
          </a:p>
          <a:p>
            <a:pPr marL="914400" lvl="1" indent="-457200" algn="just">
              <a:lnSpc>
                <a:spcPct val="90000"/>
              </a:lnSpc>
              <a:buSzPct val="61000"/>
              <a:buFont typeface="Wingdings" pitchFamily="2" charset="2"/>
              <a:buChar char="v"/>
            </a:pPr>
            <a:r>
              <a:rPr lang="en-US" dirty="0" smtClean="0">
                <a:solidFill>
                  <a:schemeClr val="tx1"/>
                </a:solidFill>
              </a:rPr>
              <a:t> </a:t>
            </a:r>
            <a:r>
              <a:rPr lang="en-US" dirty="0">
                <a:solidFill>
                  <a:schemeClr val="tx1"/>
                </a:solidFill>
              </a:rPr>
              <a:t>1 Boolean (</a:t>
            </a:r>
            <a:r>
              <a:rPr lang="en-US" dirty="0" err="1">
                <a:solidFill>
                  <a:schemeClr val="tx1"/>
                </a:solidFill>
              </a:rPr>
              <a:t>boolean</a:t>
            </a:r>
            <a:r>
              <a:rPr lang="en-US" dirty="0" smtClean="0">
                <a:solidFill>
                  <a:schemeClr val="tx1"/>
                </a:solidFill>
              </a:rPr>
              <a:t>)</a:t>
            </a:r>
          </a:p>
          <a:p>
            <a:pPr marL="914400" lvl="1" indent="-457200" algn="just">
              <a:lnSpc>
                <a:spcPct val="90000"/>
              </a:lnSpc>
              <a:buSzPct val="61000"/>
              <a:buFont typeface="Wingdings" pitchFamily="2" charset="2"/>
              <a:buChar char="v"/>
            </a:pPr>
            <a:r>
              <a:rPr lang="en-US" dirty="0" smtClean="0">
                <a:solidFill>
                  <a:schemeClr val="tx1"/>
                </a:solidFill>
              </a:rPr>
              <a:t> </a:t>
            </a:r>
            <a:r>
              <a:rPr lang="en-US" dirty="0">
                <a:solidFill>
                  <a:schemeClr val="tx1"/>
                </a:solidFill>
              </a:rPr>
              <a:t>1 Character (char</a:t>
            </a:r>
            <a:r>
              <a:rPr lang="en-US" dirty="0" smtClean="0">
                <a:solidFill>
                  <a:schemeClr val="tx1"/>
                </a:solidFill>
              </a:rPr>
              <a:t>)</a:t>
            </a:r>
          </a:p>
          <a:p>
            <a:pPr algn="just">
              <a:buSzPct val="61000"/>
            </a:pPr>
            <a:r>
              <a:rPr lang="en-US" sz="2800" b="1" dirty="0" smtClean="0">
                <a:solidFill>
                  <a:schemeClr val="tx1"/>
                </a:solidFill>
              </a:rPr>
              <a:t>Reference Data Type</a:t>
            </a:r>
            <a:r>
              <a:rPr lang="en-US" sz="2800" dirty="0" smtClean="0">
                <a:solidFill>
                  <a:schemeClr val="tx1"/>
                </a:solidFill>
              </a:rPr>
              <a:t>: Reference  </a:t>
            </a:r>
            <a:r>
              <a:rPr lang="en-US" sz="2800" dirty="0">
                <a:solidFill>
                  <a:schemeClr val="tx1"/>
                </a:solidFill>
              </a:rPr>
              <a:t>variables are created using defined constructors of the classes. They are used to access </a:t>
            </a:r>
            <a:r>
              <a:rPr lang="en-US" sz="2800" dirty="0" smtClean="0">
                <a:solidFill>
                  <a:schemeClr val="tx1"/>
                </a:solidFill>
              </a:rPr>
              <a:t>objects.</a:t>
            </a:r>
          </a:p>
          <a:p>
            <a:pPr algn="just">
              <a:buSzPct val="61000"/>
            </a:pPr>
            <a:r>
              <a:rPr lang="en-US" sz="2800" dirty="0" smtClean="0">
                <a:solidFill>
                  <a:schemeClr val="tx1"/>
                </a:solidFill>
              </a:rPr>
              <a:t>These </a:t>
            </a:r>
            <a:r>
              <a:rPr lang="en-US" sz="2800" dirty="0">
                <a:solidFill>
                  <a:schemeClr val="tx1"/>
                </a:solidFill>
              </a:rPr>
              <a:t>variables are declared to be of a specific type that cannot be changed. For example, Employee, </a:t>
            </a:r>
            <a:r>
              <a:rPr lang="en-US" sz="2800" dirty="0" smtClean="0">
                <a:solidFill>
                  <a:schemeClr val="tx1"/>
                </a:solidFill>
              </a:rPr>
              <a:t>Puppy, etc.</a:t>
            </a:r>
          </a:p>
          <a:p>
            <a:pPr algn="just">
              <a:buSzPct val="61000"/>
            </a:pPr>
            <a:r>
              <a:rPr lang="en-US" sz="2800" dirty="0">
                <a:solidFill>
                  <a:schemeClr val="tx1"/>
                </a:solidFill>
              </a:rPr>
              <a:t>Class objects and various types of array variables come under reference data type.</a:t>
            </a:r>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t>8</a:t>
            </a:fld>
            <a:endParaRPr lang="en-US" dirty="0"/>
          </a:p>
        </p:txBody>
      </p:sp>
      <p:sp>
        <p:nvSpPr>
          <p:cNvPr id="5" name="Date Placeholder 4"/>
          <p:cNvSpPr>
            <a:spLocks noGrp="1"/>
          </p:cNvSpPr>
          <p:nvPr>
            <p:ph type="dt" sz="half" idx="10"/>
          </p:nvPr>
        </p:nvSpPr>
        <p:spPr/>
        <p:txBody>
          <a:bodyPr/>
          <a:lstStyle/>
          <a:p>
            <a:pPr>
              <a:defRPr/>
            </a:pPr>
            <a:fld id="{5A861897-D62A-4E7B-A10D-6276157CF8A4}" type="datetime1">
              <a:rPr lang="en-US" smtClean="0"/>
              <a:t>2/7/2022</a:t>
            </a:fld>
            <a:endParaRPr lang="en-US"/>
          </a:p>
        </p:txBody>
      </p:sp>
      <p:sp>
        <p:nvSpPr>
          <p:cNvPr id="6" name="Footer Placeholder 5"/>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2592322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buSzPct val="60000"/>
            </a:pPr>
            <a:r>
              <a:rPr lang="en-US" dirty="0">
                <a:solidFill>
                  <a:schemeClr val="tx1"/>
                </a:solidFill>
              </a:rPr>
              <a:t>Summary of Java  Data Types</a:t>
            </a:r>
          </a:p>
        </p:txBody>
      </p:sp>
      <p:sp>
        <p:nvSpPr>
          <p:cNvPr id="3" name="Subtitle 2"/>
          <p:cNvSpPr>
            <a:spLocks noGrp="1"/>
          </p:cNvSpPr>
          <p:nvPr>
            <p:ph sz="quarter" idx="1"/>
          </p:nvPr>
        </p:nvSpPr>
        <p:spPr/>
        <p:txBody>
          <a:bodyPr>
            <a:normAutofit/>
          </a:bodyPr>
          <a:lstStyle/>
          <a:p>
            <a:pPr marL="0" indent="0" algn="just">
              <a:buSzPct val="60000"/>
              <a:buNone/>
            </a:pPr>
            <a:r>
              <a:rPr lang="en-US" sz="2800" b="1" dirty="0" smtClean="0">
                <a:solidFill>
                  <a:schemeClr val="tx1"/>
                </a:solidFill>
                <a:latin typeface="Agency FB" pitchFamily="34" charset="0"/>
              </a:rPr>
              <a:t> </a:t>
            </a:r>
            <a:endParaRPr lang="en-US" sz="2800" dirty="0">
              <a:solidFill>
                <a:schemeClr val="tx1"/>
              </a:solidFill>
              <a:latin typeface="Agency FB" pitchFamily="34" charset="0"/>
            </a:endParaRPr>
          </a:p>
          <a:p>
            <a:pPr marL="457200" indent="-457200" algn="just">
              <a:buSzPct val="60000"/>
              <a:buBlip>
                <a:blip r:embed="rId2"/>
              </a:buBlip>
            </a:pPr>
            <a:endParaRPr lang="en-US" sz="2800" dirty="0" smtClean="0">
              <a:solidFill>
                <a:schemeClr val="tx1"/>
              </a:solidFill>
              <a:latin typeface="Agency FB" pitchFamily="34" charset="0"/>
            </a:endParaRPr>
          </a:p>
          <a:p>
            <a:endParaRPr lang="en-US" dirty="0"/>
          </a:p>
        </p:txBody>
      </p:sp>
      <p:sp>
        <p:nvSpPr>
          <p:cNvPr id="4" name="Slide Number Placeholder 3"/>
          <p:cNvSpPr>
            <a:spLocks noGrp="1"/>
          </p:cNvSpPr>
          <p:nvPr>
            <p:ph type="sldNum" sz="quarter" idx="12"/>
          </p:nvPr>
        </p:nvSpPr>
        <p:spPr/>
        <p:txBody>
          <a:bodyPr/>
          <a:lstStyle/>
          <a:p>
            <a:fld id="{999A0988-BECD-4431-B246-A8D382A7B731}" type="slidenum">
              <a:rPr lang="en-US" smtClean="0"/>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11549049"/>
              </p:ext>
            </p:extLst>
          </p:nvPr>
        </p:nvGraphicFramePr>
        <p:xfrm>
          <a:off x="374650" y="1085850"/>
          <a:ext cx="8458200" cy="4846320"/>
        </p:xfrm>
        <a:graphic>
          <a:graphicData uri="http://schemas.openxmlformats.org/drawingml/2006/table">
            <a:tbl>
              <a:tblPr firstRow="1" bandRow="1">
                <a:tableStyleId>{5C22544A-7EE6-4342-B048-85BDC9FD1C3A}</a:tableStyleId>
              </a:tblPr>
              <a:tblGrid>
                <a:gridCol w="1981200"/>
                <a:gridCol w="2743200"/>
                <a:gridCol w="3733800"/>
              </a:tblGrid>
              <a:tr h="388153">
                <a:tc>
                  <a:txBody>
                    <a:bodyPr/>
                    <a:lstStyle/>
                    <a:p>
                      <a:r>
                        <a:rPr lang="en-US" sz="2400" dirty="0" smtClean="0">
                          <a:latin typeface="Agency FB" pitchFamily="34" charset="0"/>
                        </a:rPr>
                        <a:t>Data</a:t>
                      </a:r>
                      <a:r>
                        <a:rPr lang="en-US" sz="2400" baseline="0" dirty="0" smtClean="0">
                          <a:latin typeface="Agency FB" pitchFamily="34" charset="0"/>
                        </a:rPr>
                        <a:t> Type</a:t>
                      </a:r>
                      <a:endParaRPr lang="en-US" sz="2400" dirty="0">
                        <a:latin typeface="Agency FB" pitchFamily="34" charset="0"/>
                      </a:endParaRPr>
                    </a:p>
                  </a:txBody>
                  <a:tcPr/>
                </a:tc>
                <a:tc>
                  <a:txBody>
                    <a:bodyPr/>
                    <a:lstStyle/>
                    <a:p>
                      <a:r>
                        <a:rPr lang="en-US" sz="2400" dirty="0" smtClean="0">
                          <a:latin typeface="Agency FB" pitchFamily="34" charset="0"/>
                        </a:rPr>
                        <a:t>Size</a:t>
                      </a:r>
                      <a:endParaRPr lang="en-US" sz="2400" dirty="0">
                        <a:latin typeface="Agency FB" pitchFamily="34" charset="0"/>
                      </a:endParaRPr>
                    </a:p>
                  </a:txBody>
                  <a:tcPr/>
                </a:tc>
                <a:tc>
                  <a:txBody>
                    <a:bodyPr/>
                    <a:lstStyle/>
                    <a:p>
                      <a:r>
                        <a:rPr lang="en-US" sz="2400" dirty="0" smtClean="0">
                          <a:latin typeface="Agency FB" pitchFamily="34" charset="0"/>
                        </a:rPr>
                        <a:t>Range</a:t>
                      </a:r>
                      <a:endParaRPr lang="en-US" sz="2400" dirty="0">
                        <a:latin typeface="Agency FB" pitchFamily="34" charset="0"/>
                      </a:endParaRPr>
                    </a:p>
                  </a:txBody>
                  <a:tcPr/>
                </a:tc>
              </a:tr>
              <a:tr h="363272">
                <a:tc>
                  <a:txBody>
                    <a:bodyPr/>
                    <a:lstStyle/>
                    <a:p>
                      <a:pPr algn="l">
                        <a:spcAft>
                          <a:spcPts val="0"/>
                        </a:spcAft>
                      </a:pPr>
                      <a:r>
                        <a:rPr lang="en-US" sz="2400" b="1" i="0" dirty="0" smtClean="0">
                          <a:latin typeface="Agency FB" pitchFamily="34" charset="0"/>
                        </a:rPr>
                        <a:t>boolean</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endParaRPr lang="en-GB" sz="2400" b="1" i="0" dirty="0" smtClean="0">
                        <a:effectLst/>
                        <a:latin typeface="Agency FB" pitchFamily="34" charset="0"/>
                        <a:ea typeface="Times New Roman"/>
                        <a:cs typeface="Times New Roman"/>
                      </a:endParaRPr>
                    </a:p>
                    <a:p>
                      <a:pPr marL="114300" algn="l" hangingPunct="0">
                        <a:lnSpc>
                          <a:spcPts val="1200"/>
                        </a:lnSpc>
                        <a:spcAft>
                          <a:spcPts val="0"/>
                        </a:spcAft>
                        <a:tabLst>
                          <a:tab pos="990600" algn="l"/>
                          <a:tab pos="5490845" algn="r"/>
                        </a:tabLst>
                      </a:pPr>
                      <a:r>
                        <a:rPr lang="en-GB" sz="2400" b="1" i="0" dirty="0" smtClean="0">
                          <a:effectLst/>
                          <a:latin typeface="Agency FB" pitchFamily="34" charset="0"/>
                          <a:ea typeface="Times New Roman"/>
                          <a:cs typeface="Times New Roman"/>
                        </a:rPr>
                        <a:t>1 byte</a:t>
                      </a:r>
                    </a:p>
                  </a:txBody>
                  <a:tcPr marL="68580" marR="68580" marT="0" marB="0"/>
                </a:tc>
                <a:tc>
                  <a:txBody>
                    <a:bodyPr/>
                    <a:lstStyle/>
                    <a:p>
                      <a:pPr algn="l">
                        <a:spcAft>
                          <a:spcPts val="0"/>
                        </a:spcAft>
                      </a:pPr>
                      <a:r>
                        <a:rPr lang="en-US" sz="2400" b="1" i="0" dirty="0" smtClean="0">
                          <a:latin typeface="Agency FB" pitchFamily="34" charset="0"/>
                        </a:rPr>
                        <a:t>Take the values true and false only (0/1). </a:t>
                      </a:r>
                      <a:endParaRPr lang="en-GB" sz="2400" b="1" i="0" dirty="0">
                        <a:effectLst/>
                        <a:latin typeface="Agency FB" pitchFamily="34" charset="0"/>
                        <a:ea typeface="Times New Roman"/>
                      </a:endParaRPr>
                    </a:p>
                  </a:txBody>
                  <a:tcPr marL="68580" marR="68580" marT="0" marB="0"/>
                </a:tc>
              </a:tr>
              <a:tr h="363272">
                <a:tc>
                  <a:txBody>
                    <a:bodyPr/>
                    <a:lstStyle/>
                    <a:p>
                      <a:pPr algn="l">
                        <a:spcAft>
                          <a:spcPts val="0"/>
                        </a:spcAft>
                      </a:pPr>
                      <a:r>
                        <a:rPr lang="en-US" sz="2400" b="1" i="0" dirty="0" smtClean="0">
                          <a:latin typeface="Agency FB" pitchFamily="34" charset="0"/>
                        </a:rPr>
                        <a:t>byte</a:t>
                      </a:r>
                      <a:endParaRPr lang="en-GB" sz="2400" b="1" i="0" dirty="0">
                        <a:effectLst/>
                        <a:latin typeface="Agency FB" pitchFamily="34" charset="0"/>
                        <a:ea typeface="Times New Roman"/>
                      </a:endParaRPr>
                    </a:p>
                  </a:txBody>
                  <a:tcPr marL="68580" marR="68580" marT="0" marB="0"/>
                </a:tc>
                <a:tc>
                  <a:txBody>
                    <a:bodyPr/>
                    <a:lstStyle/>
                    <a:p>
                      <a:pPr marL="114300" marR="0" indent="0" algn="l" defTabSz="914400" rtl="0" eaLnBrk="1" fontAlgn="auto" latinLnBrk="0" hangingPunct="0">
                        <a:lnSpc>
                          <a:spcPts val="1200"/>
                        </a:lnSpc>
                        <a:spcBef>
                          <a:spcPts val="0"/>
                        </a:spcBef>
                        <a:spcAft>
                          <a:spcPts val="0"/>
                        </a:spcAft>
                        <a:buClrTx/>
                        <a:buSzTx/>
                        <a:buFontTx/>
                        <a:buNone/>
                        <a:tabLst>
                          <a:tab pos="990600" algn="l"/>
                          <a:tab pos="5490845" algn="r"/>
                        </a:tabLst>
                        <a:defRPr/>
                      </a:pPr>
                      <a:endParaRPr lang="en-US" sz="2400" b="1" i="0" dirty="0" smtClean="0">
                        <a:latin typeface="Agency FB" pitchFamily="34" charset="0"/>
                      </a:endParaRPr>
                    </a:p>
                    <a:p>
                      <a:pPr marL="114300" marR="0" indent="0" algn="l" defTabSz="914400" rtl="0" eaLnBrk="1" fontAlgn="auto" latinLnBrk="0" hangingPunct="0">
                        <a:lnSpc>
                          <a:spcPts val="1200"/>
                        </a:lnSpc>
                        <a:spcBef>
                          <a:spcPts val="0"/>
                        </a:spcBef>
                        <a:spcAft>
                          <a:spcPts val="0"/>
                        </a:spcAft>
                        <a:buClrTx/>
                        <a:buSzTx/>
                        <a:buFontTx/>
                        <a:buNone/>
                        <a:tabLst>
                          <a:tab pos="990600" algn="l"/>
                          <a:tab pos="5490845" algn="r"/>
                        </a:tabLst>
                        <a:defRPr/>
                      </a:pPr>
                      <a:r>
                        <a:rPr lang="en-US" sz="2400" b="1" i="0" dirty="0" smtClean="0">
                          <a:latin typeface="Agency FB" pitchFamily="34" charset="0"/>
                        </a:rPr>
                        <a:t>1 byte</a:t>
                      </a:r>
                      <a:endParaRPr lang="en-GB" sz="2400" b="1" i="0" dirty="0" smtClean="0">
                        <a:effectLst/>
                        <a:latin typeface="Agency FB" pitchFamily="34" charset="0"/>
                        <a:ea typeface="Times New Roman"/>
                      </a:endParaRPr>
                    </a:p>
                  </a:txBody>
                  <a:tcPr marL="68580" marR="68580" marT="0" marB="0"/>
                </a:tc>
                <a:tc>
                  <a:txBody>
                    <a:bodyPr/>
                    <a:lstStyle/>
                    <a:p>
                      <a:pPr algn="l"/>
                      <a:r>
                        <a:rPr lang="en-GB" sz="2400" b="1" i="0" u="none" strike="noStrike" kern="1200" baseline="0" dirty="0" smtClean="0">
                          <a:solidFill>
                            <a:schemeClr val="dk1"/>
                          </a:solidFill>
                          <a:latin typeface="Agency FB" pitchFamily="34" charset="0"/>
                          <a:ea typeface="+mn-ea"/>
                          <a:cs typeface="+mn-cs"/>
                        </a:rPr>
                        <a:t>-2</a:t>
                      </a:r>
                      <a:r>
                        <a:rPr lang="en-GB" sz="2400" b="1" i="0" u="none" strike="noStrike" kern="1200" baseline="30000" dirty="0" smtClean="0">
                          <a:solidFill>
                            <a:schemeClr val="dk1"/>
                          </a:solidFill>
                          <a:latin typeface="Agency FB" pitchFamily="34" charset="0"/>
                          <a:ea typeface="+mn-ea"/>
                          <a:cs typeface="+mn-cs"/>
                        </a:rPr>
                        <a:t>7</a:t>
                      </a:r>
                      <a:r>
                        <a:rPr lang="en-GB" sz="2400" b="1" i="0" u="none" strike="noStrike" kern="1200" baseline="0" dirty="0" smtClean="0">
                          <a:solidFill>
                            <a:schemeClr val="dk1"/>
                          </a:solidFill>
                          <a:latin typeface="Agency FB" pitchFamily="34" charset="0"/>
                          <a:ea typeface="+mn-ea"/>
                          <a:cs typeface="+mn-cs"/>
                        </a:rPr>
                        <a:t> to 2</a:t>
                      </a:r>
                      <a:r>
                        <a:rPr lang="en-GB" sz="2400" b="1" i="0" u="none" strike="noStrike" kern="1200" baseline="30000" dirty="0" smtClean="0">
                          <a:solidFill>
                            <a:schemeClr val="dk1"/>
                          </a:solidFill>
                          <a:latin typeface="Agency FB" pitchFamily="34" charset="0"/>
                          <a:ea typeface="+mn-ea"/>
                          <a:cs typeface="+mn-cs"/>
                        </a:rPr>
                        <a:t>7</a:t>
                      </a:r>
                      <a:r>
                        <a:rPr lang="en-GB" sz="2400" b="1" i="0" u="none" strike="noStrike" kern="1200" baseline="0" dirty="0" smtClean="0">
                          <a:solidFill>
                            <a:schemeClr val="dk1"/>
                          </a:solidFill>
                          <a:latin typeface="Agency FB" pitchFamily="34" charset="0"/>
                          <a:ea typeface="+mn-ea"/>
                          <a:cs typeface="+mn-cs"/>
                        </a:rPr>
                        <a:t> -1</a:t>
                      </a:r>
                      <a:endParaRPr lang="en-GB" sz="2400" b="1" i="0" dirty="0">
                        <a:latin typeface="Agency FB" pitchFamily="34" charset="0"/>
                      </a:endParaRPr>
                    </a:p>
                  </a:txBody>
                  <a:tcPr marL="68580" marR="68580" marT="0" marB="0"/>
                </a:tc>
              </a:tr>
              <a:tr h="363272">
                <a:tc>
                  <a:txBody>
                    <a:bodyPr/>
                    <a:lstStyle/>
                    <a:p>
                      <a:pPr algn="l">
                        <a:spcAft>
                          <a:spcPts val="0"/>
                        </a:spcAft>
                      </a:pPr>
                      <a:r>
                        <a:rPr lang="en-US" sz="2400" b="1" i="0" dirty="0" smtClean="0">
                          <a:latin typeface="Agency FB" pitchFamily="34" charset="0"/>
                        </a:rPr>
                        <a:t>short</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r>
                        <a:rPr lang="en-US" sz="2400" b="1" i="0" dirty="0" smtClean="0">
                          <a:latin typeface="Agency FB" pitchFamily="34" charset="0"/>
                        </a:rPr>
                        <a:t> </a:t>
                      </a:r>
                    </a:p>
                    <a:p>
                      <a:pPr marL="114300" algn="l" hangingPunct="0">
                        <a:lnSpc>
                          <a:spcPts val="1200"/>
                        </a:lnSpc>
                        <a:spcAft>
                          <a:spcPts val="0"/>
                        </a:spcAft>
                        <a:tabLst>
                          <a:tab pos="990600" algn="l"/>
                          <a:tab pos="5490845" algn="r"/>
                        </a:tabLst>
                      </a:pPr>
                      <a:r>
                        <a:rPr lang="en-US" sz="2400" b="1" i="0" dirty="0" smtClean="0">
                          <a:latin typeface="Agency FB" pitchFamily="34" charset="0"/>
                        </a:rPr>
                        <a:t>2 bytes </a:t>
                      </a:r>
                      <a:endParaRPr lang="en-GB" sz="2400" b="1" i="0" dirty="0">
                        <a:effectLst/>
                        <a:latin typeface="Agency FB" pitchFamily="34" charset="0"/>
                        <a:ea typeface="Times New Roman"/>
                        <a:cs typeface="Times New Roman"/>
                      </a:endParaRPr>
                    </a:p>
                  </a:txBody>
                  <a:tcPr marL="68580" marR="68580" marT="0" marB="0"/>
                </a:tc>
                <a:tc>
                  <a:txBody>
                    <a:bodyPr/>
                    <a:lstStyle/>
                    <a:p>
                      <a:pPr algn="l"/>
                      <a:r>
                        <a:rPr lang="en-GB" sz="2400" b="1" i="0" u="none" strike="noStrike" kern="1200" baseline="0" dirty="0" smtClean="0">
                          <a:solidFill>
                            <a:schemeClr val="dk1"/>
                          </a:solidFill>
                          <a:latin typeface="Agency FB" pitchFamily="34" charset="0"/>
                          <a:ea typeface="+mn-ea"/>
                          <a:cs typeface="+mn-cs"/>
                        </a:rPr>
                        <a:t>-2</a:t>
                      </a:r>
                      <a:r>
                        <a:rPr lang="en-GB" sz="2400" b="1" i="0" u="none" strike="noStrike" kern="1200" baseline="30000" dirty="0" smtClean="0">
                          <a:solidFill>
                            <a:schemeClr val="dk1"/>
                          </a:solidFill>
                          <a:latin typeface="Agency FB" pitchFamily="34" charset="0"/>
                          <a:ea typeface="+mn-ea"/>
                          <a:cs typeface="+mn-cs"/>
                        </a:rPr>
                        <a:t>15</a:t>
                      </a:r>
                      <a:r>
                        <a:rPr lang="en-GB" sz="2400" b="1" i="0" u="none" strike="noStrike" kern="1200" baseline="0" dirty="0" smtClean="0">
                          <a:solidFill>
                            <a:schemeClr val="dk1"/>
                          </a:solidFill>
                          <a:latin typeface="Agency FB" pitchFamily="34" charset="0"/>
                          <a:ea typeface="+mn-ea"/>
                          <a:cs typeface="+mn-cs"/>
                        </a:rPr>
                        <a:t> to 2</a:t>
                      </a:r>
                      <a:r>
                        <a:rPr lang="en-GB" sz="2400" b="1" i="0" u="none" strike="noStrike" kern="1200" baseline="30000" dirty="0" smtClean="0">
                          <a:solidFill>
                            <a:schemeClr val="dk1"/>
                          </a:solidFill>
                          <a:latin typeface="Agency FB" pitchFamily="34" charset="0"/>
                          <a:ea typeface="+mn-ea"/>
                          <a:cs typeface="+mn-cs"/>
                        </a:rPr>
                        <a:t>15</a:t>
                      </a:r>
                      <a:r>
                        <a:rPr lang="en-GB" sz="2400" b="1" i="0" u="none" strike="noStrike" kern="1200" baseline="0" dirty="0" smtClean="0">
                          <a:solidFill>
                            <a:schemeClr val="dk1"/>
                          </a:solidFill>
                          <a:latin typeface="Agency FB" pitchFamily="34" charset="0"/>
                          <a:ea typeface="+mn-ea"/>
                          <a:cs typeface="+mn-cs"/>
                        </a:rPr>
                        <a:t>-1</a:t>
                      </a:r>
                      <a:endParaRPr lang="en-GB" sz="2400" b="1" i="0" dirty="0">
                        <a:latin typeface="Agency FB" pitchFamily="34" charset="0"/>
                      </a:endParaRPr>
                    </a:p>
                  </a:txBody>
                  <a:tcPr marL="68580" marR="68580" marT="0" marB="0"/>
                </a:tc>
              </a:tr>
              <a:tr h="363272">
                <a:tc>
                  <a:txBody>
                    <a:bodyPr/>
                    <a:lstStyle/>
                    <a:p>
                      <a:pPr algn="l">
                        <a:spcAft>
                          <a:spcPts val="0"/>
                        </a:spcAft>
                      </a:pPr>
                      <a:r>
                        <a:rPr lang="en-GB" sz="2400" b="1" i="0" dirty="0" smtClean="0">
                          <a:effectLst/>
                          <a:latin typeface="Agency FB" pitchFamily="34" charset="0"/>
                          <a:ea typeface="Times New Roman"/>
                        </a:rPr>
                        <a:t>int</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endParaRPr lang="en-US" sz="2400" b="1" i="0" dirty="0" smtClean="0">
                        <a:latin typeface="Agency FB" pitchFamily="34" charset="0"/>
                      </a:endParaRPr>
                    </a:p>
                    <a:p>
                      <a:pPr marL="114300" algn="l" hangingPunct="0">
                        <a:lnSpc>
                          <a:spcPts val="1200"/>
                        </a:lnSpc>
                        <a:spcAft>
                          <a:spcPts val="0"/>
                        </a:spcAft>
                        <a:tabLst>
                          <a:tab pos="990600" algn="l"/>
                          <a:tab pos="5490845" algn="r"/>
                        </a:tabLst>
                      </a:pPr>
                      <a:r>
                        <a:rPr lang="en-US" sz="2400" b="1" i="0" dirty="0" smtClean="0">
                          <a:latin typeface="Agency FB" pitchFamily="34" charset="0"/>
                        </a:rPr>
                        <a:t>4 bytes</a:t>
                      </a:r>
                      <a:endParaRPr lang="en-GB" sz="2400" b="1" i="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i="0" u="none" strike="noStrike" kern="1200" baseline="0" dirty="0" smtClean="0">
                          <a:solidFill>
                            <a:schemeClr val="dk1"/>
                          </a:solidFill>
                          <a:latin typeface="Agency FB" pitchFamily="34" charset="0"/>
                          <a:ea typeface="+mn-ea"/>
                          <a:cs typeface="+mn-cs"/>
                        </a:rPr>
                        <a:t>-2</a:t>
                      </a:r>
                      <a:r>
                        <a:rPr lang="en-GB" sz="2400" b="1" i="0" u="none" strike="noStrike" kern="1200" baseline="30000" dirty="0" smtClean="0">
                          <a:solidFill>
                            <a:schemeClr val="dk1"/>
                          </a:solidFill>
                          <a:latin typeface="Agency FB" pitchFamily="34" charset="0"/>
                          <a:ea typeface="+mn-ea"/>
                          <a:cs typeface="+mn-cs"/>
                        </a:rPr>
                        <a:t>31</a:t>
                      </a:r>
                      <a:r>
                        <a:rPr lang="en-GB" sz="2400" b="1" i="0" u="none" strike="noStrike" kern="1200" baseline="0" dirty="0" smtClean="0">
                          <a:solidFill>
                            <a:schemeClr val="dk1"/>
                          </a:solidFill>
                          <a:latin typeface="Agency FB" pitchFamily="34" charset="0"/>
                          <a:ea typeface="+mn-ea"/>
                          <a:cs typeface="+mn-cs"/>
                        </a:rPr>
                        <a:t> to 2</a:t>
                      </a:r>
                      <a:r>
                        <a:rPr lang="en-GB" sz="2400" b="1" i="0" u="none" strike="noStrike" kern="1200" baseline="30000" dirty="0" smtClean="0">
                          <a:solidFill>
                            <a:schemeClr val="dk1"/>
                          </a:solidFill>
                          <a:latin typeface="Agency FB" pitchFamily="34" charset="0"/>
                          <a:ea typeface="+mn-ea"/>
                          <a:cs typeface="+mn-cs"/>
                        </a:rPr>
                        <a:t>31</a:t>
                      </a:r>
                      <a:r>
                        <a:rPr lang="en-GB" sz="2400" b="1" i="0" u="none" strike="noStrike" kern="1200" baseline="0" dirty="0" smtClean="0">
                          <a:solidFill>
                            <a:schemeClr val="dk1"/>
                          </a:solidFill>
                          <a:latin typeface="Agency FB" pitchFamily="34" charset="0"/>
                          <a:ea typeface="+mn-ea"/>
                          <a:cs typeface="+mn-cs"/>
                        </a:rPr>
                        <a:t>-1</a:t>
                      </a:r>
                      <a:endParaRPr lang="en-GB" sz="2400" b="1" i="0" dirty="0" smtClean="0">
                        <a:effectLst/>
                        <a:latin typeface="Agency FB" pitchFamily="34" charset="0"/>
                        <a:ea typeface="Times New Roman"/>
                      </a:endParaRPr>
                    </a:p>
                  </a:txBody>
                  <a:tcPr marL="68580" marR="68580" marT="0" marB="0"/>
                </a:tc>
              </a:tr>
              <a:tr h="363272">
                <a:tc>
                  <a:txBody>
                    <a:bodyPr/>
                    <a:lstStyle/>
                    <a:p>
                      <a:pPr algn="l">
                        <a:spcAft>
                          <a:spcPts val="0"/>
                        </a:spcAft>
                      </a:pPr>
                      <a:r>
                        <a:rPr lang="en-GB" sz="2400" b="1" i="0" dirty="0" smtClean="0">
                          <a:effectLst/>
                          <a:latin typeface="Agency FB" pitchFamily="34" charset="0"/>
                          <a:ea typeface="Times New Roman"/>
                        </a:rPr>
                        <a:t>long</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endParaRPr lang="en-US" sz="2400" b="1" i="0" dirty="0" smtClean="0">
                        <a:latin typeface="Agency FB" pitchFamily="34" charset="0"/>
                      </a:endParaRPr>
                    </a:p>
                    <a:p>
                      <a:pPr marL="114300" algn="l" hangingPunct="0">
                        <a:lnSpc>
                          <a:spcPts val="1200"/>
                        </a:lnSpc>
                        <a:spcAft>
                          <a:spcPts val="0"/>
                        </a:spcAft>
                        <a:tabLst>
                          <a:tab pos="990600" algn="l"/>
                          <a:tab pos="5490845" algn="r"/>
                        </a:tabLst>
                      </a:pPr>
                      <a:r>
                        <a:rPr lang="en-US" sz="2400" b="1" i="0" dirty="0" smtClean="0">
                          <a:latin typeface="Agency FB" pitchFamily="34" charset="0"/>
                        </a:rPr>
                        <a:t>8 bytes</a:t>
                      </a:r>
                      <a:endParaRPr lang="en-GB" sz="2400" b="1" i="0" dirty="0">
                        <a:effectLst/>
                        <a:latin typeface="Agency FB" pitchFamily="34" charset="0"/>
                        <a:ea typeface="Times New Roman"/>
                        <a:cs typeface="Times New Roman"/>
                      </a:endParaRPr>
                    </a:p>
                  </a:txBody>
                  <a:tcPr marL="68580" marR="68580" marT="0" marB="0"/>
                </a:tc>
                <a:tc>
                  <a:txBody>
                    <a:bodyPr/>
                    <a:lstStyle/>
                    <a:p>
                      <a:pPr algn="l"/>
                      <a:r>
                        <a:rPr lang="en-GB" sz="2400" b="1" i="0" u="none" strike="noStrike" kern="1200" baseline="0" dirty="0" smtClean="0">
                          <a:solidFill>
                            <a:schemeClr val="dk1"/>
                          </a:solidFill>
                          <a:latin typeface="Agency FB" pitchFamily="34" charset="0"/>
                          <a:ea typeface="+mn-ea"/>
                          <a:cs typeface="+mn-cs"/>
                        </a:rPr>
                        <a:t>-2</a:t>
                      </a:r>
                      <a:r>
                        <a:rPr lang="en-GB" sz="2400" b="1" i="0" u="none" strike="noStrike" kern="1200" baseline="30000" dirty="0" smtClean="0">
                          <a:solidFill>
                            <a:schemeClr val="dk1"/>
                          </a:solidFill>
                          <a:latin typeface="Agency FB" pitchFamily="34" charset="0"/>
                          <a:ea typeface="+mn-ea"/>
                          <a:cs typeface="+mn-cs"/>
                        </a:rPr>
                        <a:t>63</a:t>
                      </a:r>
                      <a:r>
                        <a:rPr lang="en-GB" sz="2400" b="1" i="0" u="none" strike="noStrike" kern="1200" baseline="0" dirty="0" smtClean="0">
                          <a:solidFill>
                            <a:schemeClr val="dk1"/>
                          </a:solidFill>
                          <a:latin typeface="Agency FB" pitchFamily="34" charset="0"/>
                          <a:ea typeface="+mn-ea"/>
                          <a:cs typeface="+mn-cs"/>
                        </a:rPr>
                        <a:t> to 2</a:t>
                      </a:r>
                      <a:r>
                        <a:rPr lang="en-GB" sz="2400" b="1" i="0" u="none" strike="noStrike" kern="1200" baseline="30000" dirty="0" smtClean="0">
                          <a:solidFill>
                            <a:schemeClr val="dk1"/>
                          </a:solidFill>
                          <a:latin typeface="Agency FB" pitchFamily="34" charset="0"/>
                          <a:ea typeface="+mn-ea"/>
                          <a:cs typeface="+mn-cs"/>
                        </a:rPr>
                        <a:t>63</a:t>
                      </a:r>
                      <a:r>
                        <a:rPr lang="en-GB" sz="2400" b="1" i="0" u="none" strike="noStrike" kern="1200" baseline="0" dirty="0" smtClean="0">
                          <a:solidFill>
                            <a:schemeClr val="dk1"/>
                          </a:solidFill>
                          <a:latin typeface="Agency FB" pitchFamily="34" charset="0"/>
                          <a:ea typeface="+mn-ea"/>
                          <a:cs typeface="+mn-cs"/>
                        </a:rPr>
                        <a:t>-1</a:t>
                      </a:r>
                      <a:endParaRPr lang="en-GB" sz="2400" b="1" i="0" dirty="0" smtClean="0">
                        <a:effectLst/>
                        <a:latin typeface="Agency FB" pitchFamily="34" charset="0"/>
                        <a:ea typeface="Times New Roman"/>
                      </a:endParaRPr>
                    </a:p>
                  </a:txBody>
                  <a:tcPr marL="68580" marR="68580" marT="0" marB="0"/>
                </a:tc>
              </a:tr>
              <a:tr h="3632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i="0" dirty="0" smtClean="0">
                          <a:solidFill>
                            <a:schemeClr val="tx1"/>
                          </a:solidFill>
                          <a:latin typeface="Agency FB" pitchFamily="34" charset="0"/>
                        </a:rPr>
                        <a:t>float</a:t>
                      </a:r>
                    </a:p>
                  </a:txBody>
                  <a:tcPr marL="68580" marR="68580" marT="0" marB="0"/>
                </a:tc>
                <a:tc>
                  <a:txBody>
                    <a:bodyPr/>
                    <a:lstStyle/>
                    <a:p>
                      <a:pPr marL="114300" algn="l" hangingPunct="0">
                        <a:lnSpc>
                          <a:spcPts val="1200"/>
                        </a:lnSpc>
                        <a:spcAft>
                          <a:spcPts val="0"/>
                        </a:spcAft>
                        <a:tabLst>
                          <a:tab pos="990600" algn="l"/>
                          <a:tab pos="5490845" algn="r"/>
                        </a:tabLst>
                      </a:pPr>
                      <a:endParaRPr lang="en-US" sz="2400" b="1" i="0" dirty="0" smtClean="0">
                        <a:latin typeface="Agency FB" pitchFamily="34" charset="0"/>
                      </a:endParaRPr>
                    </a:p>
                    <a:p>
                      <a:pPr marL="114300" algn="l" hangingPunct="0">
                        <a:lnSpc>
                          <a:spcPts val="1200"/>
                        </a:lnSpc>
                        <a:spcAft>
                          <a:spcPts val="0"/>
                        </a:spcAft>
                        <a:tabLst>
                          <a:tab pos="990600" algn="l"/>
                          <a:tab pos="5490845" algn="r"/>
                        </a:tabLst>
                      </a:pPr>
                      <a:r>
                        <a:rPr lang="en-US" sz="2400" b="1" i="0" dirty="0" smtClean="0">
                          <a:latin typeface="Agency FB" pitchFamily="34" charset="0"/>
                        </a:rPr>
                        <a:t>4 bytes</a:t>
                      </a:r>
                      <a:endParaRPr lang="en-GB" sz="2400" b="1" i="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i="0" u="none" strike="noStrike" kern="1200" baseline="0" dirty="0" smtClean="0">
                          <a:solidFill>
                            <a:schemeClr val="dk1"/>
                          </a:solidFill>
                          <a:latin typeface="Agency FB" pitchFamily="34" charset="0"/>
                          <a:ea typeface="+mn-ea"/>
                          <a:cs typeface="+mn-cs"/>
                        </a:rPr>
                        <a:t>-2</a:t>
                      </a:r>
                      <a:r>
                        <a:rPr lang="en-GB" sz="2400" b="1" i="0" u="none" strike="noStrike" kern="1200" baseline="30000" dirty="0" smtClean="0">
                          <a:solidFill>
                            <a:schemeClr val="dk1"/>
                          </a:solidFill>
                          <a:latin typeface="Agency FB" pitchFamily="34" charset="0"/>
                          <a:ea typeface="+mn-ea"/>
                          <a:cs typeface="+mn-cs"/>
                        </a:rPr>
                        <a:t>31</a:t>
                      </a:r>
                      <a:r>
                        <a:rPr lang="en-GB" sz="2400" b="1" i="0" u="none" strike="noStrike" kern="1200" baseline="0" dirty="0" smtClean="0">
                          <a:solidFill>
                            <a:schemeClr val="dk1"/>
                          </a:solidFill>
                          <a:latin typeface="Agency FB" pitchFamily="34" charset="0"/>
                          <a:ea typeface="+mn-ea"/>
                          <a:cs typeface="+mn-cs"/>
                        </a:rPr>
                        <a:t> to 2</a:t>
                      </a:r>
                      <a:r>
                        <a:rPr lang="en-GB" sz="2400" b="1" i="0" u="none" strike="noStrike" kern="1200" baseline="30000" dirty="0" smtClean="0">
                          <a:solidFill>
                            <a:schemeClr val="dk1"/>
                          </a:solidFill>
                          <a:latin typeface="Agency FB" pitchFamily="34" charset="0"/>
                          <a:ea typeface="+mn-ea"/>
                          <a:cs typeface="+mn-cs"/>
                        </a:rPr>
                        <a:t>31</a:t>
                      </a:r>
                      <a:r>
                        <a:rPr lang="en-GB" sz="2400" b="1" i="0" u="none" strike="noStrike" kern="1200" baseline="0" dirty="0" smtClean="0">
                          <a:solidFill>
                            <a:schemeClr val="dk1"/>
                          </a:solidFill>
                          <a:latin typeface="Agency FB" pitchFamily="34" charset="0"/>
                          <a:ea typeface="+mn-ea"/>
                          <a:cs typeface="+mn-cs"/>
                        </a:rPr>
                        <a:t>-1</a:t>
                      </a:r>
                      <a:endParaRPr lang="en-GB" sz="2400" b="1" i="0" dirty="0" smtClean="0">
                        <a:effectLst/>
                        <a:latin typeface="Agency FB" pitchFamily="34" charset="0"/>
                        <a:ea typeface="Times New Roman"/>
                      </a:endParaRPr>
                    </a:p>
                  </a:txBody>
                  <a:tcPr marL="68580" marR="68580" marT="0" marB="0"/>
                </a:tc>
              </a:tr>
              <a:tr h="363272">
                <a:tc>
                  <a:txBody>
                    <a:bodyPr/>
                    <a:lstStyle/>
                    <a:p>
                      <a:pPr algn="l">
                        <a:spcAft>
                          <a:spcPts val="0"/>
                        </a:spcAft>
                      </a:pPr>
                      <a:r>
                        <a:rPr lang="en-GB" sz="2400" b="1" i="0" dirty="0" smtClean="0">
                          <a:effectLst/>
                          <a:latin typeface="Agency FB" pitchFamily="34" charset="0"/>
                          <a:ea typeface="Times New Roman"/>
                        </a:rPr>
                        <a:t>double</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endParaRPr lang="en-US" sz="2400" b="1" i="0" dirty="0" smtClean="0">
                        <a:latin typeface="Agency FB" pitchFamily="34" charset="0"/>
                      </a:endParaRPr>
                    </a:p>
                    <a:p>
                      <a:pPr marL="114300" algn="l" hangingPunct="0">
                        <a:lnSpc>
                          <a:spcPts val="1200"/>
                        </a:lnSpc>
                        <a:spcAft>
                          <a:spcPts val="0"/>
                        </a:spcAft>
                        <a:tabLst>
                          <a:tab pos="990600" algn="l"/>
                          <a:tab pos="5490845" algn="r"/>
                        </a:tabLst>
                      </a:pPr>
                      <a:r>
                        <a:rPr lang="en-US" sz="2400" b="1" i="0" dirty="0" smtClean="0">
                          <a:latin typeface="Agency FB" pitchFamily="34" charset="0"/>
                        </a:rPr>
                        <a:t>4 bytes</a:t>
                      </a:r>
                      <a:endParaRPr lang="en-GB" sz="2400" b="1" i="0" dirty="0">
                        <a:effectLst/>
                        <a:latin typeface="Agency FB" pitchFamily="34" charset="0"/>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i="0" u="none" strike="noStrike" kern="1200" baseline="0" dirty="0" smtClean="0">
                          <a:solidFill>
                            <a:schemeClr val="dk1"/>
                          </a:solidFill>
                          <a:latin typeface="Agency FB" pitchFamily="34" charset="0"/>
                          <a:ea typeface="+mn-ea"/>
                          <a:cs typeface="+mn-cs"/>
                        </a:rPr>
                        <a:t>-2</a:t>
                      </a:r>
                      <a:r>
                        <a:rPr lang="en-GB" sz="2400" b="1" i="0" u="none" strike="noStrike" kern="1200" baseline="30000" dirty="0" smtClean="0">
                          <a:solidFill>
                            <a:schemeClr val="dk1"/>
                          </a:solidFill>
                          <a:latin typeface="Agency FB" pitchFamily="34" charset="0"/>
                          <a:ea typeface="+mn-ea"/>
                          <a:cs typeface="+mn-cs"/>
                        </a:rPr>
                        <a:t>63</a:t>
                      </a:r>
                      <a:r>
                        <a:rPr lang="en-GB" sz="2400" b="1" i="0" u="none" strike="noStrike" kern="1200" baseline="0" dirty="0" smtClean="0">
                          <a:solidFill>
                            <a:schemeClr val="dk1"/>
                          </a:solidFill>
                          <a:latin typeface="Agency FB" pitchFamily="34" charset="0"/>
                          <a:ea typeface="+mn-ea"/>
                          <a:cs typeface="+mn-cs"/>
                        </a:rPr>
                        <a:t> to 2</a:t>
                      </a:r>
                      <a:r>
                        <a:rPr lang="en-GB" sz="2400" b="1" i="0" u="none" strike="noStrike" kern="1200" baseline="30000" dirty="0" smtClean="0">
                          <a:solidFill>
                            <a:schemeClr val="dk1"/>
                          </a:solidFill>
                          <a:latin typeface="Agency FB" pitchFamily="34" charset="0"/>
                          <a:ea typeface="+mn-ea"/>
                          <a:cs typeface="+mn-cs"/>
                        </a:rPr>
                        <a:t>63</a:t>
                      </a:r>
                      <a:r>
                        <a:rPr lang="en-GB" sz="2400" b="1" i="0" u="none" strike="noStrike" kern="1200" baseline="0" dirty="0" smtClean="0">
                          <a:solidFill>
                            <a:schemeClr val="dk1"/>
                          </a:solidFill>
                          <a:latin typeface="Agency FB" pitchFamily="34" charset="0"/>
                          <a:ea typeface="+mn-ea"/>
                          <a:cs typeface="+mn-cs"/>
                        </a:rPr>
                        <a:t>-1</a:t>
                      </a:r>
                      <a:endParaRPr lang="en-GB" sz="2400" b="1" i="0" dirty="0" smtClean="0">
                        <a:effectLst/>
                        <a:latin typeface="Agency FB" pitchFamily="34" charset="0"/>
                        <a:ea typeface="Times New Roman"/>
                      </a:endParaRPr>
                    </a:p>
                  </a:txBody>
                  <a:tcPr marL="68580" marR="68580" marT="0" marB="0"/>
                </a:tc>
              </a:tr>
              <a:tr h="363272">
                <a:tc>
                  <a:txBody>
                    <a:bodyPr/>
                    <a:lstStyle/>
                    <a:p>
                      <a:pPr algn="l">
                        <a:spcAft>
                          <a:spcPts val="0"/>
                        </a:spcAft>
                      </a:pPr>
                      <a:r>
                        <a:rPr lang="en-GB" sz="2400" b="1" i="0" dirty="0" smtClean="0">
                          <a:effectLst/>
                          <a:latin typeface="Agency FB" pitchFamily="34" charset="0"/>
                          <a:ea typeface="Times New Roman"/>
                        </a:rPr>
                        <a:t>char</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endParaRPr lang="en-US" sz="2400" b="1" i="0" dirty="0" smtClean="0">
                        <a:latin typeface="Agency FB" pitchFamily="34" charset="0"/>
                      </a:endParaRPr>
                    </a:p>
                    <a:p>
                      <a:pPr marL="114300" algn="l" hangingPunct="0">
                        <a:lnSpc>
                          <a:spcPts val="1200"/>
                        </a:lnSpc>
                        <a:spcAft>
                          <a:spcPts val="0"/>
                        </a:spcAft>
                        <a:tabLst>
                          <a:tab pos="990600" algn="l"/>
                          <a:tab pos="5490845" algn="r"/>
                        </a:tabLst>
                      </a:pPr>
                      <a:r>
                        <a:rPr lang="en-US" sz="2400" b="1" i="0" dirty="0" smtClean="0">
                          <a:latin typeface="Agency FB" pitchFamily="34" charset="0"/>
                        </a:rPr>
                        <a:t>8 bytes</a:t>
                      </a:r>
                      <a:endParaRPr lang="en-GB" sz="2400" b="1" i="0" dirty="0">
                        <a:effectLst/>
                        <a:latin typeface="Agency FB" pitchFamily="34" charset="0"/>
                        <a:ea typeface="Times New Roman"/>
                        <a:cs typeface="Times New Roman"/>
                      </a:endParaRPr>
                    </a:p>
                  </a:txBody>
                  <a:tcPr marL="68580" marR="68580" marT="0" marB="0"/>
                </a:tc>
                <a:tc>
                  <a:txBody>
                    <a:bodyPr/>
                    <a:lstStyle/>
                    <a:p>
                      <a:pPr algn="l"/>
                      <a:r>
                        <a:rPr lang="en-US" sz="2400" b="1" kern="1200" dirty="0" smtClean="0">
                          <a:solidFill>
                            <a:schemeClr val="dk1"/>
                          </a:solidFill>
                          <a:effectLst/>
                          <a:latin typeface="Agency FB" pitchFamily="34" charset="0"/>
                          <a:ea typeface="+mn-ea"/>
                          <a:cs typeface="+mn-cs"/>
                        </a:rPr>
                        <a:t>256 characters (Stores single character):</a:t>
                      </a:r>
                      <a:r>
                        <a:rPr lang="en-US" sz="2400" b="1" kern="1200" baseline="0" dirty="0" smtClean="0">
                          <a:solidFill>
                            <a:schemeClr val="dk1"/>
                          </a:solidFill>
                          <a:effectLst/>
                          <a:latin typeface="Agency FB" pitchFamily="34" charset="0"/>
                          <a:ea typeface="+mn-ea"/>
                          <a:cs typeface="+mn-cs"/>
                        </a:rPr>
                        <a:t> </a:t>
                      </a:r>
                      <a:r>
                        <a:rPr lang="en-US" sz="2400" b="1" kern="1200" dirty="0" smtClean="0">
                          <a:solidFill>
                            <a:schemeClr val="dk1"/>
                          </a:solidFill>
                          <a:effectLst/>
                          <a:latin typeface="Agency FB" pitchFamily="34" charset="0"/>
                          <a:ea typeface="+mn-ea"/>
                          <a:cs typeface="+mn-cs"/>
                        </a:rPr>
                        <a:t>‘x’</a:t>
                      </a:r>
                      <a:endParaRPr lang="en-GB" sz="2400" b="1" i="0" dirty="0" smtClean="0">
                        <a:effectLst/>
                        <a:latin typeface="Agency FB" pitchFamily="34" charset="0"/>
                        <a:ea typeface="Times New Roman"/>
                      </a:endParaRPr>
                    </a:p>
                  </a:txBody>
                  <a:tcPr marL="68580" marR="68580" marT="0" marB="0"/>
                </a:tc>
              </a:tr>
              <a:tr h="363272">
                <a:tc>
                  <a:txBody>
                    <a:bodyPr/>
                    <a:lstStyle/>
                    <a:p>
                      <a:pPr algn="l">
                        <a:spcAft>
                          <a:spcPts val="0"/>
                        </a:spcAft>
                      </a:pPr>
                      <a:r>
                        <a:rPr lang="en-GB" sz="2400" b="1" i="0" dirty="0" smtClean="0">
                          <a:effectLst/>
                          <a:latin typeface="Agency FB" pitchFamily="34" charset="0"/>
                          <a:ea typeface="Times New Roman"/>
                        </a:rPr>
                        <a:t>String</a:t>
                      </a:r>
                      <a:endParaRPr lang="en-GB" sz="2400" b="1" i="0" dirty="0">
                        <a:effectLst/>
                        <a:latin typeface="Agency FB" pitchFamily="34" charset="0"/>
                        <a:ea typeface="Times New Roman"/>
                      </a:endParaRPr>
                    </a:p>
                  </a:txBody>
                  <a:tcPr marL="68580" marR="68580" marT="0" marB="0"/>
                </a:tc>
                <a:tc>
                  <a:txBody>
                    <a:bodyPr/>
                    <a:lstStyle/>
                    <a:p>
                      <a:pPr marL="114300" algn="l" hangingPunct="0">
                        <a:lnSpc>
                          <a:spcPts val="1200"/>
                        </a:lnSpc>
                        <a:spcAft>
                          <a:spcPts val="0"/>
                        </a:spcAft>
                        <a:tabLst>
                          <a:tab pos="990600" algn="l"/>
                          <a:tab pos="5490845" algn="r"/>
                        </a:tabLst>
                      </a:pPr>
                      <a:endParaRPr lang="en-GB" sz="2400" b="1" i="0" dirty="0" smtClean="0">
                        <a:effectLst/>
                        <a:latin typeface="Agency FB" pitchFamily="34" charset="0"/>
                        <a:ea typeface="Times New Roman"/>
                        <a:cs typeface="Times New Roman"/>
                      </a:endParaRPr>
                    </a:p>
                    <a:p>
                      <a:pPr marL="114300" algn="l" hangingPunct="0">
                        <a:lnSpc>
                          <a:spcPts val="1200"/>
                        </a:lnSpc>
                        <a:spcAft>
                          <a:spcPts val="0"/>
                        </a:spcAft>
                        <a:tabLst>
                          <a:tab pos="990600" algn="l"/>
                          <a:tab pos="5490845" algn="r"/>
                        </a:tabLst>
                      </a:pPr>
                      <a:r>
                        <a:rPr lang="en-GB" sz="2400" b="1" i="0" dirty="0" smtClean="0">
                          <a:effectLst/>
                          <a:latin typeface="Agency FB" pitchFamily="34" charset="0"/>
                          <a:ea typeface="Times New Roman"/>
                          <a:cs typeface="Times New Roman"/>
                        </a:rPr>
                        <a:t>1 byte</a:t>
                      </a:r>
                      <a:endParaRPr lang="en-GB" sz="2400" b="1" i="0" dirty="0">
                        <a:effectLst/>
                        <a:latin typeface="Agency FB" pitchFamily="34" charset="0"/>
                        <a:ea typeface="Times New Roman"/>
                        <a:cs typeface="Times New Roman"/>
                      </a:endParaRPr>
                    </a:p>
                  </a:txBody>
                  <a:tcPr marL="68580" marR="68580" marT="0" marB="0"/>
                </a:tc>
                <a:tc>
                  <a:txBody>
                    <a:bodyPr/>
                    <a:lstStyle/>
                    <a:p>
                      <a:pPr algn="l"/>
                      <a:r>
                        <a:rPr lang="en-GB" sz="2400" b="1" i="0" dirty="0" smtClean="0">
                          <a:effectLst/>
                          <a:latin typeface="Agency FB" pitchFamily="34" charset="0"/>
                          <a:ea typeface="Times New Roman"/>
                        </a:rPr>
                        <a:t>Sequence of characters :“Hello world”</a:t>
                      </a:r>
                    </a:p>
                  </a:txBody>
                  <a:tcPr marL="68580" marR="68580" marT="0" marB="0"/>
                </a:tc>
              </a:tr>
            </a:tbl>
          </a:graphicData>
        </a:graphic>
      </p:graphicFrame>
      <p:sp>
        <p:nvSpPr>
          <p:cNvPr id="5" name="Date Placeholder 4"/>
          <p:cNvSpPr>
            <a:spLocks noGrp="1"/>
          </p:cNvSpPr>
          <p:nvPr>
            <p:ph type="dt" sz="half" idx="10"/>
          </p:nvPr>
        </p:nvSpPr>
        <p:spPr/>
        <p:txBody>
          <a:bodyPr/>
          <a:lstStyle/>
          <a:p>
            <a:pPr>
              <a:defRPr/>
            </a:pPr>
            <a:fld id="{90BA1B5A-B016-4E1D-BDCE-C2996E6D531C}" type="datetime1">
              <a:rPr lang="en-US" smtClean="0"/>
              <a:t>2/7/2022</a:t>
            </a:fld>
            <a:endParaRPr lang="en-US"/>
          </a:p>
        </p:txBody>
      </p:sp>
      <p:sp>
        <p:nvSpPr>
          <p:cNvPr id="7" name="Footer Placeholder 6"/>
          <p:cNvSpPr>
            <a:spLocks noGrp="1"/>
          </p:cNvSpPr>
          <p:nvPr>
            <p:ph type="ftr" sz="quarter" idx="11"/>
          </p:nvPr>
        </p:nvSpPr>
        <p:spPr/>
        <p:txBody>
          <a:bodyPr/>
          <a:lstStyle/>
          <a:p>
            <a:pPr>
              <a:defRPr/>
            </a:pPr>
            <a:r>
              <a:rPr lang="en-US" smtClean="0"/>
              <a:t>Chapter 1 Java Overview compiled by F.E</a:t>
            </a:r>
            <a:endParaRPr lang="en-US"/>
          </a:p>
        </p:txBody>
      </p:sp>
    </p:spTree>
    <p:extLst>
      <p:ext uri="{BB962C8B-B14F-4D97-AF65-F5344CB8AC3E}">
        <p14:creationId xmlns:p14="http://schemas.microsoft.com/office/powerpoint/2010/main" val="3654883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6673</TotalTime>
  <Words>2219</Words>
  <Application>Microsoft Office PowerPoint</Application>
  <PresentationFormat>On-screen Show (4:3)</PresentationFormat>
  <Paragraphs>614</Paragraphs>
  <Slides>41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Agency FB</vt:lpstr>
      <vt:lpstr>Arial</vt:lpstr>
      <vt:lpstr>바탕</vt:lpstr>
      <vt:lpstr>Bell MT</vt:lpstr>
      <vt:lpstr>Blackadder ITC</vt:lpstr>
      <vt:lpstr>Calibri</vt:lpstr>
      <vt:lpstr>Comic Sans MS</vt:lpstr>
      <vt:lpstr>Franklin Gothic Book</vt:lpstr>
      <vt:lpstr>Perpetua</vt:lpstr>
      <vt:lpstr>Times New Roman</vt:lpstr>
      <vt:lpstr>Wingdings</vt:lpstr>
      <vt:lpstr>Wingdings 2</vt:lpstr>
      <vt:lpstr>Equity</vt:lpstr>
      <vt:lpstr>Chapter 1</vt:lpstr>
      <vt:lpstr>Objectives</vt:lpstr>
      <vt:lpstr>Overview of Java</vt:lpstr>
      <vt:lpstr>Data Type and Variables</vt:lpstr>
      <vt:lpstr>Cont’…</vt:lpstr>
      <vt:lpstr>      Basic Data Type</vt:lpstr>
      <vt:lpstr>Con..  --------------------------------------------------------------------------------------------------------------------------</vt:lpstr>
      <vt:lpstr>     Con… --------------------------------------------------------------------------------------------------------------------------</vt:lpstr>
      <vt:lpstr>Summary of Java  Data Types</vt:lpstr>
      <vt:lpstr> Constants</vt:lpstr>
      <vt:lpstr>Java Operators </vt:lpstr>
      <vt:lpstr>Con…  </vt:lpstr>
      <vt:lpstr>Assignment Operator (=)</vt:lpstr>
      <vt:lpstr>Arithmetic Operators</vt:lpstr>
      <vt:lpstr>Relational Operators</vt:lpstr>
      <vt:lpstr>Logical Operators</vt:lpstr>
      <vt:lpstr>Ternary Operators</vt:lpstr>
      <vt:lpstr>Increment &amp; Decrement Operators</vt:lpstr>
      <vt:lpstr>Con…  </vt:lpstr>
      <vt:lpstr>Special operators</vt:lpstr>
      <vt:lpstr>Java Control Statements</vt:lpstr>
      <vt:lpstr>If Statement</vt:lpstr>
      <vt:lpstr>Simple if statement</vt:lpstr>
      <vt:lpstr>PowerPoint Presentation</vt:lpstr>
      <vt:lpstr>if-else-if statement </vt:lpstr>
      <vt:lpstr> Nested if-statement</vt:lpstr>
      <vt:lpstr>Switch Statement</vt:lpstr>
      <vt:lpstr> Loop Statements</vt:lpstr>
      <vt:lpstr>For loop</vt:lpstr>
      <vt:lpstr>While loop</vt:lpstr>
      <vt:lpstr>Do---while</vt:lpstr>
      <vt:lpstr>Array</vt:lpstr>
      <vt:lpstr>Declaring array variable</vt:lpstr>
      <vt:lpstr>Exception Handling techniques</vt:lpstr>
      <vt:lpstr>Catching Exceptions</vt:lpstr>
      <vt:lpstr>Catching Exceptions</vt:lpstr>
      <vt:lpstr>The finally block</vt:lpstr>
      <vt:lpstr> throw keyboard </vt:lpstr>
      <vt:lpstr>Example</vt:lpstr>
      <vt:lpstr>Throws keyword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dc:title>
  <dc:creator>kemele</dc:creator>
  <cp:lastModifiedBy>Microsoft account</cp:lastModifiedBy>
  <cp:revision>422</cp:revision>
  <dcterms:created xsi:type="dcterms:W3CDTF">2009-05-03T13:41:53Z</dcterms:created>
  <dcterms:modified xsi:type="dcterms:W3CDTF">2022-02-07T11:10:23Z</dcterms:modified>
</cp:coreProperties>
</file>