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3" d="100"/>
          <a:sy n="83" d="100"/>
        </p:scale>
        <p:origin x="89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00D67B-8A69-4335-A70E-005D47BE9634}" type="datetimeFigureOut">
              <a:rPr lang="en-US"/>
              <a:pPr>
                <a:defRPr/>
              </a:pPr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F50AB18-9900-4B20-A77D-07AC62C81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41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A47490-5409-441B-9B58-C19C17A45A40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0AB18-9900-4B20-A77D-07AC62C81E5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7BB2C-F545-47D6-A09C-7726AFB1B3DA}" type="datetime1">
              <a:rPr lang="en-US" smtClean="0"/>
              <a:t>2/11/2022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FC9E51-36B7-4EC6-9C49-9ECFAF6D9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8630E-41A3-420A-888C-CB044C5CE6D8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3F66-DD89-466D-AE31-00565A5B8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47079-5566-49F7-BE81-113272C22837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E69F-6356-4201-BBD5-95FBF182D5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omic Sans MS" panose="030F0702030302020204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>
            <a:lvl1pPr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71F57-4651-4136-BE91-27009747C379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EB81C-78F7-4FF8-A3E2-F7189DF97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DF3C-DC03-4696-A717-355C88F2BB08}" type="datetime1">
              <a:rPr lang="en-US" smtClean="0"/>
              <a:t>2/11/2022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215B7-2013-4074-9116-2A236A42E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3A91B-1342-437B-933F-8F7AF8090712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71178-E8C2-4660-A7ED-DF61AE5F6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235A3-8A0B-4A0A-89AA-8AAA5B7EF927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F3383-440D-4C6E-A48B-0DAC9BF82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A19FF-32E5-4317-9145-DB899D8B5DA7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777FD-B93D-4D86-9437-82B943B54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D3B0F-FD54-47B9-949D-1A49D0484525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F0E99-7270-40A1-BFE7-120DA7118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60C0-96A2-4CFD-B4B3-43A47544EB53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A2E59-14FF-43CE-9B2A-F54B1EBFE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10F01-9233-4F96-8C48-4C9FB4BBC69F}" type="datetime1">
              <a:rPr lang="en-US" smtClean="0"/>
              <a:t>2/11/2022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DADD9-2C27-4AA8-80EC-C80A71147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A662CA-83D1-49E7-A386-B587411BFE26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30E647C-3AC1-4D61-A829-1644F0FBE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6" r:id="rId2"/>
    <p:sldLayoutId id="2147483714" r:id="rId3"/>
    <p:sldLayoutId id="2147483707" r:id="rId4"/>
    <p:sldLayoutId id="2147483708" r:id="rId5"/>
    <p:sldLayoutId id="2147483709" r:id="rId6"/>
    <p:sldLayoutId id="2147483710" r:id="rId7"/>
    <p:sldLayoutId id="2147483715" r:id="rId8"/>
    <p:sldLayoutId id="2147483716" r:id="rId9"/>
    <p:sldLayoutId id="2147483711" r:id="rId10"/>
    <p:sldLayoutId id="214748371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sz="5400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Chapter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33800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Bell MT" panose="02020503060305020303" pitchFamily="18" charset="0"/>
              </a:rPr>
              <a:t>Java Applet</a:t>
            </a:r>
            <a:endParaRPr lang="en-US" sz="4400" dirty="0">
              <a:latin typeface="Bell MT" panose="02020503060305020303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2CA55A-8F4E-42E7-84BE-8BF8DC9FF415}" type="datetime1">
              <a:rPr lang="en-US" smtClean="0"/>
              <a:t>2/11/2022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C9E51-36B7-4EC6-9C49-9ECFAF6D9F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 Java Applet compiled by F.E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867400"/>
          </a:xfrm>
        </p:spPr>
        <p:txBody>
          <a:bodyPr>
            <a:noAutofit/>
          </a:bodyPr>
          <a:lstStyle/>
          <a:p>
            <a:pPr marL="457200" indent="-457200" algn="l">
              <a:buSzPct val="60000"/>
              <a:buFont typeface="Wingdings" pitchFamily="2" charset="2"/>
              <a:buChar char="v"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Bitmaps, for example, are drawn here, but buttons are not because they handle their own painting.</a:t>
            </a:r>
          </a:p>
          <a:p>
            <a:pPr marL="44450" algn="l">
              <a:spcBef>
                <a:spcPts val="0"/>
              </a:spcBef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The basic structure of an applet that uses each of these predefined methods is: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java.applet.Applet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java.awt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.*;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class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AppletTemplate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extends Applet {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void init() { // create GUI, initialize applet } //Initialize Variables, 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void start() { // start threads, animations etc... } //Start/Restart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void paint(Graphics g) { // draw things in g} //</a:t>
            </a:r>
            <a:r>
              <a:rPr lang="en-GB" sz="2000" b="1" dirty="0">
                <a:solidFill>
                  <a:schemeClr val="tx1"/>
                </a:solidFill>
                <a:latin typeface="Bell MT" pitchFamily="18" charset="0"/>
              </a:rPr>
              <a:t>Redraw 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Output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void stop() { // suspend threads, stop animations etc...} //</a:t>
            </a:r>
            <a:r>
              <a:rPr lang="en-GB" sz="2000" b="1" dirty="0">
                <a:solidFill>
                  <a:schemeClr val="tx1"/>
                </a:solidFill>
                <a:latin typeface="Bell MT" pitchFamily="18" charset="0"/>
              </a:rPr>
              <a:t>Pause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void destroy() { // free up system resources, stop threads } //Exit/Terminate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b="1" smtClean="0">
                <a:solidFill>
                  <a:schemeClr val="tx1"/>
                </a:solidFill>
                <a:latin typeface="Algerian" pitchFamily="82" charset="0"/>
              </a:rPr>
              <a:t>10</a:t>
            </a:fld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382000" cy="5715000"/>
          </a:xfrm>
        </p:spPr>
        <p:txBody>
          <a:bodyPr>
            <a:noAutofit/>
          </a:bodyPr>
          <a:lstStyle/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There are two ways to run an applet</a:t>
            </a:r>
          </a:p>
          <a:p>
            <a:pPr marL="2286000" lvl="4" indent="-457200" algn="just">
              <a:buSzPct val="75000"/>
              <a:buFont typeface="Wingdings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By html file.</a:t>
            </a:r>
          </a:p>
          <a:p>
            <a:pPr marL="2286000" lvl="4" indent="-457200" algn="just">
              <a:buSzPct val="75000"/>
              <a:buFont typeface="Wingdings" pitchFamily="2" charset="2"/>
              <a:buChar char="v"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By appletViewer tool (for testing purpose).</a:t>
            </a:r>
          </a:p>
          <a:p>
            <a:pPr algn="just">
              <a:buClr>
                <a:srgbClr val="FF0000"/>
              </a:buClr>
              <a:buSzPct val="75000"/>
              <a:defRPr/>
            </a:pPr>
            <a:r>
              <a:rPr lang="en-US" sz="2600" b="1" dirty="0">
                <a:solidFill>
                  <a:srgbClr val="FF0000"/>
                </a:solidFill>
                <a:latin typeface="Bell MT" pitchFamily="18" charset="0"/>
              </a:rPr>
              <a:t>Example 1 :Demonstration of Java Applet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// JavaApplet.java  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java.applet.Applet;  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java.awt.Graphics;  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class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JavaApplet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extends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Applet{    </a:t>
            </a: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void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paint(Graphics g){  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g.drawString(“Hello World",150,150);  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}   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} </a:t>
            </a:r>
            <a:r>
              <a:rPr lang="en-US" sz="2800" dirty="0"/>
              <a:t> </a:t>
            </a:r>
          </a:p>
          <a:p>
            <a:pPr algn="just">
              <a:lnSpc>
                <a:spcPct val="120000"/>
              </a:lnSpc>
              <a:buClr>
                <a:srgbClr val="FF0000"/>
              </a:buClr>
              <a:buSzPct val="75000"/>
              <a:defRPr/>
            </a:pP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v"/>
              <a:defRPr/>
            </a:pP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v"/>
              <a:defRPr/>
            </a:pP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v"/>
              <a:defRPr/>
            </a:pP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v"/>
              <a:defRPr/>
            </a:pP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lnSpc>
                <a:spcPct val="120000"/>
              </a:lnSpc>
              <a:buClr>
                <a:srgbClr val="FF0000"/>
              </a:buClr>
              <a:buSzPct val="75000"/>
              <a:buFont typeface="Wingdings" pitchFamily="2" charset="2"/>
              <a:buChar char="v"/>
              <a:defRPr/>
            </a:pPr>
            <a:endParaRPr lang="en-US" sz="26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11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4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>
            <a:noAutofit/>
          </a:bodyPr>
          <a:lstStyle/>
          <a:p>
            <a:pPr algn="l"/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myapplet.html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&lt;html&gt;  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&lt;body&gt;  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&lt;applet code=“JavaApplet.class" width="300" height="300"&gt; 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&lt;/applet&gt;  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&lt;/body&gt;  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&lt;/html&gt;</a:t>
            </a:r>
          </a:p>
          <a:p>
            <a:pPr algn="l">
              <a:spcBef>
                <a:spcPct val="0"/>
              </a:spcBef>
              <a:spcAft>
                <a:spcPct val="0"/>
              </a:spcAft>
            </a:pPr>
            <a:endParaRPr lang="en-US" sz="2600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12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b="1" dirty="0">
                <a:solidFill>
                  <a:srgbClr val="FF0000"/>
                </a:solidFill>
                <a:latin typeface="Bell MT" pitchFamily="18" charset="0"/>
              </a:rPr>
              <a:t/>
            </a:r>
            <a:br>
              <a:rPr lang="en-US" sz="3000" b="1" dirty="0">
                <a:solidFill>
                  <a:srgbClr val="FF0000"/>
                </a:solidFill>
                <a:latin typeface="Bell MT" pitchFamily="18" charset="0"/>
              </a:rPr>
            </a:br>
            <a:r>
              <a:rPr lang="en-US" sz="3000" b="1" dirty="0">
                <a:solidFill>
                  <a:srgbClr val="FF0000"/>
                </a:solidFill>
                <a:latin typeface="Bell MT" pitchFamily="18" charset="0"/>
              </a:rPr>
              <a:t>          </a:t>
            </a:r>
            <a:r>
              <a:rPr lang="en-US" sz="3000" dirty="0" smtClean="0">
                <a:solidFill>
                  <a:srgbClr val="FF0000"/>
                </a:solidFill>
                <a:latin typeface="Bell MT" pitchFamily="18" charset="0"/>
              </a:rPr>
              <a:t>Java </a:t>
            </a:r>
            <a:r>
              <a:rPr lang="en-US" sz="3000" dirty="0">
                <a:solidFill>
                  <a:srgbClr val="FF0000"/>
                </a:solidFill>
                <a:latin typeface="Bell MT" pitchFamily="18" charset="0"/>
              </a:rPr>
              <a:t>Applets Vs. Java </a:t>
            </a:r>
            <a:r>
              <a:rPr lang="en-US" sz="3000" dirty="0" smtClean="0">
                <a:solidFill>
                  <a:srgbClr val="FF0000"/>
                </a:solidFill>
                <a:latin typeface="Bell MT" pitchFamily="18" charset="0"/>
              </a:rPr>
              <a:t>Applications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Java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can be used to create two types of programs: </a:t>
            </a: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Applications 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and </a:t>
            </a: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Applets.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An application 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is a program that runs on your computer, under the operating systems of that computer.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pt-BR" sz="2600" b="1" dirty="0">
                <a:solidFill>
                  <a:schemeClr val="tx1"/>
                </a:solidFill>
                <a:latin typeface="Bell MT" pitchFamily="18" charset="0"/>
              </a:rPr>
              <a:t>An applet </a:t>
            </a:r>
            <a:r>
              <a:rPr lang="pt-BR" sz="2600" dirty="0">
                <a:solidFill>
                  <a:schemeClr val="tx1"/>
                </a:solidFill>
                <a:latin typeface="Bell MT" pitchFamily="18" charset="0"/>
              </a:rPr>
              <a:t>is an application designed to be transmitted over the Internet and executed by a Java-Compatible Web Browser An applet is actually a tiny Java program, dynamically downloaded across the network, just like an image, sound file,or video clip. </a:t>
            </a:r>
            <a:endParaRPr lang="en-GB" sz="2600" b="1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Java Applications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– standalone (desktop) Java programs, executed from the command line, only need the Java Virtual Machine to run.</a:t>
            </a:r>
          </a:p>
          <a:p>
            <a:pPr algn="l">
              <a:spcBef>
                <a:spcPct val="0"/>
              </a:spcBef>
              <a:spcAft>
                <a:spcPct val="0"/>
              </a:spcAft>
            </a:pPr>
            <a:endParaRPr lang="en-US" sz="2400" b="1" u="sng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13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3100" b="1" dirty="0">
                <a:latin typeface="Bell MT" pitchFamily="18" charset="0"/>
              </a:rPr>
              <a:t>Con</a:t>
            </a:r>
            <a:r>
              <a:rPr lang="en-US" sz="3100" b="1" dirty="0" smtClean="0">
                <a:latin typeface="Bell MT" pitchFamily="18" charset="0"/>
              </a:rPr>
              <a:t>…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638800"/>
          </a:xfrm>
        </p:spPr>
        <p:txBody>
          <a:bodyPr>
            <a:normAutofit/>
          </a:bodyPr>
          <a:lstStyle/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Java Applets 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– Java program that runs within a Java-enabled browser, invoked through a “applet” reference on a web page, dynamically downloaded to the client computer.</a:t>
            </a:r>
            <a:endParaRPr lang="en-GB" sz="2600" b="1" dirty="0">
              <a:solidFill>
                <a:schemeClr val="tx1"/>
              </a:solidFill>
              <a:latin typeface="Bell MT" pitchFamily="18" charset="0"/>
            </a:endParaRPr>
          </a:p>
          <a:p>
            <a:pPr algn="l">
              <a:buSzPct val="60000"/>
            </a:pPr>
            <a:endParaRPr lang="en-GB" sz="2600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14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25462"/>
          </a:xfrm>
        </p:spPr>
        <p:txBody>
          <a:bodyPr>
            <a:normAutofit fontScale="90000"/>
          </a:bodyPr>
          <a:lstStyle/>
          <a:p>
            <a:pPr algn="l"/>
            <a:r>
              <a:rPr lang="en-GB" sz="3100" b="1" dirty="0">
                <a:latin typeface="Bell MT" pitchFamily="18" charset="0"/>
              </a:rPr>
              <a:t> </a:t>
            </a:r>
            <a:br>
              <a:rPr lang="en-GB" sz="3100" b="1" dirty="0">
                <a:latin typeface="Bell MT" pitchFamily="18" charset="0"/>
              </a:rPr>
            </a:br>
            <a:r>
              <a:rPr lang="en-GB" sz="3100" b="1" dirty="0">
                <a:latin typeface="Bell MT" pitchFamily="18" charset="0"/>
              </a:rPr>
              <a:t>       </a:t>
            </a:r>
            <a:r>
              <a:rPr lang="en-GB" sz="2900" b="1" i="1" dirty="0">
                <a:latin typeface="Bell MT" pitchFamily="18" charset="0"/>
              </a:rPr>
              <a:t>Example : Sample Demonstration  of </a:t>
            </a:r>
            <a:r>
              <a:rPr lang="en-GB" sz="2900" b="1" i="1" dirty="0" smtClean="0">
                <a:latin typeface="Bell MT" pitchFamily="18" charset="0"/>
              </a:rPr>
              <a:t>Applet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533400" y="800100"/>
            <a:ext cx="8153400" cy="56007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import java.awt.Graphics; // program uses class Graphics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import javax.swing.JApplet; // program uses class JApplet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public class WelcomeApplet extends JApplet  {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  // draw text on applet's background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 public void paint( Graphics g ) {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  // call superclass version of method paint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super.paint( g );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 // draw a String at x-coordinate 25 and y-coordinate 25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g.drawString( "Welcome to Java Programming!", 25, 25 ); </a:t>
            </a: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    } // end method paint  } // end class WelcomeApplet </a:t>
            </a:r>
          </a:p>
          <a:p>
            <a:pPr marL="0" indent="0" algn="l">
              <a:buNone/>
            </a:pPr>
            <a:r>
              <a:rPr lang="en-GB" sz="2400" b="1" dirty="0">
                <a:solidFill>
                  <a:schemeClr val="tx1"/>
                </a:solidFill>
                <a:latin typeface="Bell MT" pitchFamily="18" charset="0"/>
              </a:rPr>
              <a:t>  WelcomeApplet.html loads WelcomeApplet 	</a:t>
            </a:r>
            <a:endParaRPr lang="en-GB" sz="2400" dirty="0">
              <a:solidFill>
                <a:schemeClr val="tx1"/>
              </a:solidFill>
              <a:latin typeface="Bell MT" pitchFamily="18" charset="0"/>
            </a:endParaRPr>
          </a:p>
          <a:p>
            <a:pPr marL="0" indent="0" algn="l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&lt;html&gt;  &lt;applet code = "WelcomeApplet.class" width = "300" height = "45"&gt;  &lt;/applet&gt; &lt;/html&gt; </a:t>
            </a:r>
            <a:endParaRPr lang="en-US" sz="2400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15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latin typeface="Bell MT" pitchFamily="18" charset="0"/>
              </a:rPr>
              <a:t/>
            </a:r>
            <a:br>
              <a:rPr lang="en-US" sz="3100" dirty="0">
                <a:latin typeface="Bell MT" pitchFamily="18" charset="0"/>
              </a:rPr>
            </a:br>
            <a:r>
              <a:rPr lang="en-US" sz="3100" b="1" dirty="0" smtClean="0">
                <a:latin typeface="Bell MT" pitchFamily="18" charset="0"/>
              </a:rPr>
              <a:t>HTML </a:t>
            </a:r>
            <a:r>
              <a:rPr lang="en-US" sz="3100" b="1" dirty="0">
                <a:latin typeface="Bell MT" pitchFamily="18" charset="0"/>
              </a:rPr>
              <a:t>tags and Java Applets  </a:t>
            </a:r>
            <a:r>
              <a:rPr lang="en-US" sz="3600" b="1" dirty="0">
                <a:latin typeface="Agency FB" pitchFamily="34" charset="0"/>
              </a:rPr>
              <a:t/>
            </a:r>
            <a:br>
              <a:rPr lang="en-US" sz="3600" b="1" dirty="0">
                <a:latin typeface="Agency FB" pitchFamily="34" charset="0"/>
              </a:rPr>
            </a:b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762000" y="609600"/>
            <a:ext cx="7924800" cy="5410200"/>
          </a:xfrm>
        </p:spPr>
        <p:txBody>
          <a:bodyPr>
            <a:noAutofit/>
          </a:bodyPr>
          <a:lstStyle/>
          <a:p>
            <a:pPr marL="387350" indent="-342900" algn="just">
              <a:spcBef>
                <a:spcPct val="0"/>
              </a:spcBef>
              <a:spcAft>
                <a:spcPct val="0"/>
              </a:spcAft>
              <a:buSzPct val="75000"/>
              <a:buFont typeface="Wingdings" pitchFamily="2" charset="2"/>
              <a:buChar char="v"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An appletviewer may be used instead of a WWW browser to test applets. </a:t>
            </a:r>
            <a:r>
              <a:rPr lang="en-GB" sz="2400" b="1" dirty="0">
                <a:solidFill>
                  <a:schemeClr val="tx1"/>
                </a:solidFill>
                <a:latin typeface="Bell MT" pitchFamily="18" charset="0"/>
              </a:rPr>
              <a:t>For example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, the output of TrivialApplet on an appletviewer looks like:</a:t>
            </a:r>
          </a:p>
          <a:p>
            <a:pPr marL="44450" algn="just"/>
            <a:r>
              <a:rPr lang="en-GB" sz="2400" b="1" dirty="0">
                <a:solidFill>
                  <a:schemeClr val="tx1"/>
                </a:solidFill>
                <a:latin typeface="Bell MT" pitchFamily="18" charset="0"/>
              </a:rPr>
              <a:t>      HTML/Applet Interface</a:t>
            </a:r>
          </a:p>
          <a:p>
            <a:pPr marL="387350" indent="-342900" algn="just">
              <a:buSzPct val="75000"/>
              <a:buFont typeface="Wingdings" pitchFamily="2" charset="2"/>
              <a:buChar char="v"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The HTML applet tag is similar to the HTML img tag, and has the form: &lt;Applet code=</a:t>
            </a: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AppletName.class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width=w height=h&gt;</a:t>
            </a:r>
          </a:p>
          <a:p>
            <a:pPr marL="44450" algn="just"/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[parameters] &lt;/applet&gt;  where the optional parameters are a list of parameter definitions of the form:   </a:t>
            </a:r>
          </a:p>
          <a:p>
            <a:pPr marL="44450" algn="just"/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&lt;param name=n value=v&gt;</a:t>
            </a:r>
          </a:p>
          <a:p>
            <a:pPr marL="387350" indent="-342900" algn="just">
              <a:buSzPct val="75000"/>
              <a:buFont typeface="Wingdings" pitchFamily="2" charset="2"/>
              <a:buChar char="v"/>
            </a:pP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An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example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tag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with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parameter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definitions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is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&lt;applet code=</a:t>
            </a: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AppletName.class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width=300 height=200&gt;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&lt;param name=p1 value=34&gt;</a:t>
            </a:r>
          </a:p>
          <a:p>
            <a:pPr algn="just">
              <a:lnSpc>
                <a:spcPct val="150000"/>
              </a:lnSpc>
              <a:buSzPct val="60000"/>
            </a:pPr>
            <a:endParaRPr lang="en-US" sz="2500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16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GB" sz="3600" dirty="0">
                <a:latin typeface="Candara" pitchFamily="34" charset="0"/>
              </a:rPr>
              <a:t>     </a:t>
            </a:r>
            <a:r>
              <a:rPr lang="en-GB" sz="3000" b="1" dirty="0">
                <a:latin typeface="Bell MT" pitchFamily="18" charset="0"/>
              </a:rPr>
              <a:t>Con</a:t>
            </a:r>
            <a:r>
              <a:rPr lang="en-GB" sz="3000" b="1" dirty="0" smtClean="0">
                <a:latin typeface="Bell MT" pitchFamily="18" charset="0"/>
              </a:rPr>
              <a:t>…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&lt;param name=p2 value="test"&gt;   &lt;/applet&gt;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where p1 and p2 are user-defined parameters.</a:t>
            </a:r>
          </a:p>
          <a:p>
            <a:pPr marL="388937" indent="-342900" algn="just">
              <a:spcBef>
                <a:spcPts val="0"/>
              </a:spcBef>
              <a:buSzPct val="75000"/>
              <a:buFont typeface="Wingdings" pitchFamily="2" charset="2"/>
              <a:buChar char="v"/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The code, width, and height parameters are mandatory. The parameters codebase, alt, archives, align, vspace, and hspace are optional within the  &lt;applet&gt; tag itself. </a:t>
            </a:r>
          </a:p>
          <a:p>
            <a:pPr marL="388937" indent="-342900" algn="just">
              <a:spcBef>
                <a:spcPts val="0"/>
              </a:spcBef>
              <a:buSzPct val="75000"/>
              <a:buFont typeface="Wingdings" pitchFamily="2" charset="2"/>
              <a:buChar char="v"/>
              <a:defRPr/>
            </a:pP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Your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applet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can access any of these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parameters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by </a:t>
            </a:r>
            <a:r>
              <a:rPr lang="en-GB" sz="2400" b="1" i="1" dirty="0">
                <a:solidFill>
                  <a:schemeClr val="tx1"/>
                </a:solidFill>
                <a:latin typeface="Bell MT" pitchFamily="18" charset="0"/>
              </a:rPr>
              <a:t>calling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Applet.getParameter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("p")  which returns the String value of the parameter. For example, the applet: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import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java.applet.Applet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class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ParamTest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extends Applet {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public void init() {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System.out.println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("</a:t>
            </a:r>
            <a:r>
              <a:rPr lang="en-GB" sz="2000" b="1" i="1" dirty="0">
                <a:solidFill>
                  <a:schemeClr val="tx1"/>
                </a:solidFill>
                <a:latin typeface="Bell MT" pitchFamily="18" charset="0"/>
              </a:rPr>
              <a:t>width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is " +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getParameter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("width"));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System.out.println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("</a:t>
            </a:r>
            <a:r>
              <a:rPr lang="en-GB" sz="2000" b="1" i="1" dirty="0">
                <a:solidFill>
                  <a:schemeClr val="tx1"/>
                </a:solidFill>
                <a:latin typeface="Bell MT" pitchFamily="18" charset="0"/>
              </a:rPr>
              <a:t>p1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000" b="1" i="1" dirty="0">
                <a:solidFill>
                  <a:schemeClr val="tx1"/>
                </a:solidFill>
                <a:latin typeface="Bell MT" pitchFamily="18" charset="0"/>
              </a:rPr>
              <a:t>is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" +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getParameter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("p1"));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System.out.println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("</a:t>
            </a:r>
            <a:r>
              <a:rPr lang="en-GB" sz="2000" b="1" i="1" dirty="0">
                <a:solidFill>
                  <a:schemeClr val="tx1"/>
                </a:solidFill>
                <a:latin typeface="Bell MT" pitchFamily="18" charset="0"/>
              </a:rPr>
              <a:t>p2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GB" sz="2000" b="1" i="1" dirty="0">
                <a:solidFill>
                  <a:schemeClr val="tx1"/>
                </a:solidFill>
                <a:latin typeface="Bell MT" pitchFamily="18" charset="0"/>
              </a:rPr>
              <a:t>is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" + </a:t>
            </a:r>
            <a:r>
              <a:rPr lang="en-GB" sz="2000" dirty="0" err="1">
                <a:solidFill>
                  <a:schemeClr val="tx1"/>
                </a:solidFill>
                <a:latin typeface="Bell MT" pitchFamily="18" charset="0"/>
              </a:rPr>
              <a:t>getParameter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("p2"));        }}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prints the following to standard output: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GB" sz="2000" b="1" dirty="0">
                <a:solidFill>
                  <a:schemeClr val="tx1"/>
                </a:solidFill>
                <a:latin typeface="Bell MT" pitchFamily="18" charset="0"/>
              </a:rPr>
              <a:t>width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is 300   </a:t>
            </a:r>
            <a:r>
              <a:rPr lang="en-GB" sz="2000" b="1" dirty="0">
                <a:solidFill>
                  <a:schemeClr val="tx1"/>
                </a:solidFill>
                <a:latin typeface="Bell MT" pitchFamily="18" charset="0"/>
              </a:rPr>
              <a:t>p1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is 34   </a:t>
            </a:r>
            <a:r>
              <a:rPr lang="en-GB" sz="2000" b="1" dirty="0">
                <a:solidFill>
                  <a:schemeClr val="tx1"/>
                </a:solidFill>
                <a:latin typeface="Bell MT" pitchFamily="18" charset="0"/>
              </a:rPr>
              <a:t>p2</a:t>
            </a:r>
            <a:r>
              <a:rPr lang="en-GB" sz="2000" dirty="0">
                <a:solidFill>
                  <a:schemeClr val="tx1"/>
                </a:solidFill>
                <a:latin typeface="Bell MT" pitchFamily="18" charset="0"/>
              </a:rPr>
              <a:t> is test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17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>
            <a:normAutofit fontScale="90000"/>
          </a:bodyPr>
          <a:lstStyle/>
          <a:p>
            <a:r>
              <a:rPr lang="en-GB" sz="3100" b="1" dirty="0">
                <a:latin typeface="Bell MT" pitchFamily="18" charset="0"/>
              </a:rPr>
              <a:t>Initializing an Instance Variables with Method </a:t>
            </a:r>
            <a:r>
              <a:rPr lang="en-GB" sz="3100" b="1" dirty="0" err="1" smtClean="0">
                <a:latin typeface="Bell MT" pitchFamily="18" charset="0"/>
              </a:rPr>
              <a:t>init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54864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//  AdditionApplet.java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// Adding two floating-point numbers.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import java.awt.Graphics; // program uses class Graphics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import javax.swing.JApplet; // program uses class JApplet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import </a:t>
            </a:r>
            <a:r>
              <a:rPr lang="en-GB" dirty="0" err="1">
                <a:solidFill>
                  <a:schemeClr val="tx1"/>
                </a:solidFill>
                <a:latin typeface="Bell MT" pitchFamily="18" charset="0"/>
              </a:rPr>
              <a:t>javax.swing.JOptionPane</a:t>
            </a: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; // program uses class </a:t>
            </a:r>
            <a:r>
              <a:rPr lang="en-GB" dirty="0" err="1">
                <a:solidFill>
                  <a:schemeClr val="tx1"/>
                </a:solidFill>
                <a:latin typeface="Bell MT" pitchFamily="18" charset="0"/>
              </a:rPr>
              <a:t>JOptionPane</a:t>
            </a: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public class </a:t>
            </a:r>
            <a:r>
              <a:rPr lang="en-GB" dirty="0" err="1">
                <a:solidFill>
                  <a:schemeClr val="tx1"/>
                </a:solidFill>
                <a:latin typeface="Bell MT" pitchFamily="18" charset="0"/>
              </a:rPr>
              <a:t>AdditionApplet</a:t>
            </a: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extends JApplet  {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private double sum; // sum of values entered by user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// initialize applet by obtaining values from user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public void init ()  {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String </a:t>
            </a:r>
            <a:r>
              <a:rPr lang="en-GB" dirty="0" err="1">
                <a:solidFill>
                  <a:schemeClr val="tx1"/>
                </a:solidFill>
                <a:latin typeface="Bell MT" pitchFamily="18" charset="0"/>
              </a:rPr>
              <a:t>firstNumber</a:t>
            </a: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; // first string entered by user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String </a:t>
            </a:r>
            <a:r>
              <a:rPr lang="en-GB" dirty="0" err="1">
                <a:solidFill>
                  <a:schemeClr val="tx1"/>
                </a:solidFill>
                <a:latin typeface="Bell MT" pitchFamily="18" charset="0"/>
              </a:rPr>
              <a:t>secondNumber</a:t>
            </a: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; // second string entered by user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double number1; // first number to add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double number2; // second number to add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// obtain first number from user </a:t>
            </a:r>
          </a:p>
          <a:p>
            <a:pPr marL="0" indent="0" algn="just">
              <a:buNone/>
            </a:pPr>
            <a:r>
              <a:rPr lang="en-GB" dirty="0" err="1">
                <a:solidFill>
                  <a:schemeClr val="tx1"/>
                </a:solidFill>
                <a:latin typeface="Bell MT" pitchFamily="18" charset="0"/>
              </a:rPr>
              <a:t>firstNumber</a:t>
            </a: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Bell MT" pitchFamily="18" charset="0"/>
              </a:rPr>
              <a:t>JOptionPane.showInputDialog</a:t>
            </a: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( "Enter first floating-point value" );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  <a:latin typeface="Bell MT" pitchFamily="18" charset="0"/>
              </a:rPr>
              <a:t> // obtain second number from user </a:t>
            </a:r>
          </a:p>
          <a:p>
            <a:pPr marL="0" lvl="1" indent="0" algn="just">
              <a:lnSpc>
                <a:spcPct val="150000"/>
              </a:lnSpc>
              <a:buSzPct val="60000"/>
              <a:buNone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18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GB" sz="3100" b="1" dirty="0">
                <a:solidFill>
                  <a:schemeClr val="tx1"/>
                </a:solidFill>
                <a:latin typeface="Bell MT" pitchFamily="18" charset="0"/>
              </a:rPr>
              <a:t>Con</a:t>
            </a:r>
            <a:r>
              <a:rPr lang="en-GB" sz="3100" b="1" dirty="0" smtClean="0">
                <a:solidFill>
                  <a:schemeClr val="tx1"/>
                </a:solidFill>
                <a:latin typeface="Bell MT" pitchFamily="18" charset="0"/>
              </a:rPr>
              <a:t>…</a:t>
            </a:r>
            <a:endParaRPr lang="en-US" sz="2000" b="1" dirty="0">
              <a:solidFill>
                <a:schemeClr val="tx1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685800"/>
            <a:ext cx="808355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secondNumber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= </a:t>
            </a: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JOptionPane.showInputDialog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( "Enter second floating-point value" ); 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// convert numbers from type String to type double 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number1 = </a:t>
            </a: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Double.parseDouble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( </a:t>
            </a: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firstNumber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); 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number2 = </a:t>
            </a: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Double.parseDouble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( </a:t>
            </a: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secondNumber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); 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sum = number1 + number2; // add numbers 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} // end method init </a:t>
            </a:r>
          </a:p>
          <a:p>
            <a:pPr marL="0" indent="0" algn="just"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// draw results in a rectangle on applet's background </a:t>
            </a:r>
          </a:p>
          <a:p>
            <a:pPr marL="0" indent="0" algn="just"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public void paint( Graphics g )  { </a:t>
            </a:r>
          </a:p>
          <a:p>
            <a:pPr marL="0" indent="0" algn="just"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super.paint( g ); // call superclass version of method paint </a:t>
            </a:r>
          </a:p>
          <a:p>
            <a:pPr marL="0" indent="0" algn="just">
              <a:buNone/>
              <a:defRPr/>
            </a:pP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 // draw rectangle starting from (15, 10) that is 270 pixels wide and 20 pixels tall </a:t>
            </a:r>
          </a:p>
          <a:p>
            <a:pPr marL="0" indent="0" algn="just">
              <a:buNone/>
              <a:defRPr/>
            </a:pPr>
            <a:r>
              <a:rPr lang="en-GB" sz="2400" dirty="0" err="1">
                <a:solidFill>
                  <a:schemeClr val="tx1"/>
                </a:solidFill>
                <a:latin typeface="Bell MT" pitchFamily="18" charset="0"/>
              </a:rPr>
              <a:t>g.drawRect</a:t>
            </a:r>
            <a:r>
              <a:rPr lang="en-GB" sz="2400" dirty="0">
                <a:solidFill>
                  <a:schemeClr val="tx1"/>
                </a:solidFill>
                <a:latin typeface="Bell MT" pitchFamily="18" charset="0"/>
              </a:rPr>
              <a:t>( 15, 10, 270, 20 );  // draw results as a String at (25, 25)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19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29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ell MT" panose="02020503060305020303" pitchFamily="18" charset="0"/>
              </a:rPr>
              <a:t>Introduction </a:t>
            </a:r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to Java Applets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250" y="762000"/>
            <a:ext cx="808355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ell MT" panose="02020503060305020303" pitchFamily="18" charset="0"/>
              </a:rPr>
              <a:t>Learning Objectives </a:t>
            </a:r>
            <a:r>
              <a:rPr lang="en-US" sz="2400" dirty="0" smtClean="0">
                <a:latin typeface="Bell MT" panose="02020503060305020303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400" dirty="0" smtClean="0">
                <a:latin typeface="Bell MT" panose="02020503060305020303" pitchFamily="18" charset="0"/>
              </a:rPr>
              <a:t>          </a:t>
            </a:r>
            <a:r>
              <a:rPr lang="en-US" sz="2400" dirty="0" smtClean="0">
                <a:latin typeface="Bell MT" panose="02020503060305020303" pitchFamily="18" charset="0"/>
              </a:rPr>
              <a:t>at </a:t>
            </a:r>
            <a:r>
              <a:rPr lang="en-US" sz="2400" dirty="0">
                <a:latin typeface="Bell MT" panose="02020503060305020303" pitchFamily="18" charset="0"/>
              </a:rPr>
              <a:t>the end of these chapter, you should be able to: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</a:rPr>
              <a:t>To understand overview of Java Applet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</a:rPr>
              <a:t>To understand Lifecycle of Java Applet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</a:rPr>
              <a:t>To distinguish  Java Applet with Java Application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</a:rPr>
              <a:t>To understand  Graphics in Applet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</a:rPr>
              <a:t>To understand event handling  with Applet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771F57-4651-4136-BE91-27009747C379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EB81C-78F7-4FF8-A3E2-F7189DF97EA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g.drawString( "The sum is " + sum, 25, 25 ); </a:t>
            </a:r>
          </a:p>
          <a:p>
            <a:pPr marL="0" indent="0" algn="just">
              <a:buNone/>
              <a:defRPr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} // end method paint </a:t>
            </a:r>
          </a:p>
          <a:p>
            <a:pPr marL="0" indent="0" algn="just">
              <a:buNone/>
              <a:defRPr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} // end class </a:t>
            </a:r>
            <a:r>
              <a:rPr lang="en-GB" sz="2600" dirty="0" err="1">
                <a:solidFill>
                  <a:schemeClr val="tx1"/>
                </a:solidFill>
                <a:latin typeface="Bell MT" pitchFamily="18" charset="0"/>
              </a:rPr>
              <a:t>AdditionApplet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</a:t>
            </a:r>
            <a:endParaRPr lang="en-GB" sz="2600" b="1" dirty="0">
              <a:solidFill>
                <a:schemeClr val="tx1"/>
              </a:solidFill>
              <a:latin typeface="Bell MT" pitchFamily="18" charset="0"/>
            </a:endParaRPr>
          </a:p>
          <a:p>
            <a:pPr algn="just">
              <a:defRPr/>
            </a:pP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AdditionApplet.html loads class </a:t>
            </a:r>
            <a:r>
              <a:rPr lang="en-GB" sz="2600" b="1" dirty="0" err="1">
                <a:solidFill>
                  <a:schemeClr val="tx1"/>
                </a:solidFill>
                <a:latin typeface="Bell MT" pitchFamily="18" charset="0"/>
              </a:rPr>
              <a:t>AdditionApplet</a:t>
            </a: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 	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&lt;html&gt; </a:t>
            </a:r>
          </a:p>
          <a:p>
            <a:pPr marL="0" indent="0" algn="just">
              <a:buNone/>
              <a:defRPr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&lt;applet code = "</a:t>
            </a:r>
            <a:r>
              <a:rPr lang="en-GB" sz="2600" dirty="0" err="1">
                <a:solidFill>
                  <a:schemeClr val="tx1"/>
                </a:solidFill>
                <a:latin typeface="Bell MT" pitchFamily="18" charset="0"/>
              </a:rPr>
              <a:t>AdditionApplet.class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" width = "300" height = "65"&gt; </a:t>
            </a:r>
          </a:p>
          <a:p>
            <a:pPr marL="0" indent="0" algn="just">
              <a:buNone/>
              <a:defRPr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&lt;/applet&gt; </a:t>
            </a:r>
          </a:p>
          <a:p>
            <a:pPr marL="0" indent="0" algn="just">
              <a:buNone/>
              <a:defRPr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&lt;/html&gt; </a:t>
            </a:r>
          </a:p>
          <a:p>
            <a:pPr algn="just">
              <a:buSzPct val="75000"/>
              <a:defRPr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20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27" y="84138"/>
            <a:ext cx="7772400" cy="5254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 smtClean="0">
                <a:latin typeface="Bell MT" pitchFamily="18" charset="0"/>
              </a:rPr>
              <a:t> </a:t>
            </a:r>
            <a:r>
              <a:rPr lang="en-US" sz="2700" b="1" dirty="0">
                <a:latin typeface="Bell MT" pitchFamily="18" charset="0"/>
              </a:rPr>
              <a:t>Graphics in Java </a:t>
            </a:r>
            <a:r>
              <a:rPr lang="en-US" sz="2700" b="1" dirty="0" smtClean="0">
                <a:latin typeface="Bell MT" pitchFamily="18" charset="0"/>
              </a:rPr>
              <a:t>Applet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457200"/>
            <a:ext cx="8083550" cy="5562600"/>
          </a:xfrm>
        </p:spPr>
        <p:txBody>
          <a:bodyPr>
            <a:noAutofit/>
          </a:bodyPr>
          <a:lstStyle/>
          <a:p>
            <a:pPr marL="457200" indent="-457200" algn="just">
              <a:buSzPct val="75000"/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Java.awt.Graphics class provide many methods for graphics programming .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  <a:defRPr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Commonly used method of Graphics class 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Bell MT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 abstract void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drawString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(String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str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x,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y):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is used to draw the specified string.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2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. public void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drawRect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x,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y,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width,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height):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draws a rectangle with the specified width and height.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3. 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 abstract void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fillRect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x,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y,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width,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height):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is used to fill rectangle with the default color and specified width and height.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. public abstract void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drawOval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x,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y,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width,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height):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is used to draw oval with the specified width and height.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Bell MT" pitchFamily="18" charset="0"/>
              </a:rPr>
              <a:t>5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. public abstract void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fillOval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x,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y,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width, 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 height):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is used to fill oval with the default color and specified width and height.</a:t>
            </a:r>
          </a:p>
          <a:p>
            <a:pPr algn="just">
              <a:defRPr/>
            </a:pPr>
            <a:endParaRPr lang="en-US" sz="2500" dirty="0">
              <a:solidFill>
                <a:schemeClr val="tx1"/>
              </a:solidFill>
              <a:latin typeface="Bell MT" pitchFamily="18" charset="0"/>
            </a:endParaRPr>
          </a:p>
          <a:p>
            <a:pPr algn="just">
              <a:defRPr/>
            </a:pPr>
            <a:endParaRPr lang="en-US" sz="2500" dirty="0">
              <a:solidFill>
                <a:schemeClr val="tx1"/>
              </a:solidFill>
              <a:latin typeface="Bell MT" pitchFamily="18" charset="0"/>
            </a:endParaRPr>
          </a:p>
          <a:p>
            <a:pPr algn="just">
              <a:defRPr/>
            </a:pPr>
            <a:endParaRPr lang="en-US" sz="2800" dirty="0">
              <a:solidFill>
                <a:schemeClr val="tx1"/>
              </a:solidFill>
              <a:latin typeface="Algerian" pitchFamily="82" charset="0"/>
            </a:endParaRPr>
          </a:p>
          <a:p>
            <a:pPr algn="just">
              <a:defRPr/>
            </a:pP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21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6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sz="3100" b="1" dirty="0">
                <a:latin typeface="Bell MT" pitchFamily="18" charset="0"/>
              </a:rPr>
              <a:t>Con</a:t>
            </a:r>
            <a:r>
              <a:rPr lang="en-US" sz="3100" b="1" dirty="0" smtClean="0">
                <a:latin typeface="Bell MT" pitchFamily="18" charset="0"/>
              </a:rPr>
              <a:t>…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685800"/>
            <a:ext cx="8083550" cy="53340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800" b="1" dirty="0">
                <a:solidFill>
                  <a:srgbClr val="FF0000"/>
                </a:solidFill>
                <a:latin typeface="Bell MT" pitchFamily="18" charset="0"/>
              </a:rPr>
              <a:t>6</a:t>
            </a:r>
            <a:r>
              <a:rPr lang="en-US" sz="2800" b="1" dirty="0">
                <a:solidFill>
                  <a:schemeClr val="tx1"/>
                </a:solidFill>
                <a:latin typeface="Bell MT" pitchFamily="18" charset="0"/>
              </a:rPr>
              <a:t>.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public abstract void drawLine(int x1, int y1, int x2, int y2):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is used to draw line between the points(x1, y1) and (x2, y2).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rgbClr val="FF0000"/>
                </a:solidFill>
                <a:latin typeface="Bell MT" pitchFamily="18" charset="0"/>
              </a:rPr>
              <a:t>7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. public abstract boolean drawImage(Image img, int x, int y, ImageObserver observer):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is used draw the specified image.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rgbClr val="FF0000"/>
                </a:solidFill>
                <a:latin typeface="Bell MT" pitchFamily="18" charset="0"/>
              </a:rPr>
              <a:t>8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. public abstract void drawArc(int x, int y, int width, int height,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startAngle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arcAngle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):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is used draw a circular or elliptical arc.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rgbClr val="FF0000"/>
                </a:solidFill>
                <a:latin typeface="Bell MT" pitchFamily="18" charset="0"/>
              </a:rPr>
              <a:t>9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. public abstract void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fillArc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x,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y,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width,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height,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startAngle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arcAngle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):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is used to fill a circular or elliptical arc.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rgbClr val="FF0000"/>
                </a:solidFill>
                <a:latin typeface="Bell MT" pitchFamily="18" charset="0"/>
              </a:rPr>
              <a:t>10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. public abstract void </a:t>
            </a:r>
            <a:r>
              <a:rPr lang="en-US" sz="2600" b="1" dirty="0" err="1">
                <a:solidFill>
                  <a:schemeClr val="tx1"/>
                </a:solidFill>
                <a:latin typeface="Bell MT" pitchFamily="18" charset="0"/>
              </a:rPr>
              <a:t>setColor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(Color c):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is used to set the graphics current color to the specified color.</a:t>
            </a:r>
            <a:endParaRPr lang="en-US" sz="2800" dirty="0">
              <a:solidFill>
                <a:schemeClr val="tx1"/>
              </a:solidFill>
              <a:latin typeface="Bell MT" pitchFamily="18" charset="0"/>
            </a:endParaRP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22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9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273" y="228600"/>
            <a:ext cx="7772400" cy="639762"/>
          </a:xfrm>
        </p:spPr>
        <p:txBody>
          <a:bodyPr>
            <a:normAutofit/>
          </a:bodyPr>
          <a:lstStyle/>
          <a:p>
            <a:pPr algn="r"/>
            <a:r>
              <a:rPr lang="en-US" sz="2700" b="1" dirty="0">
                <a:latin typeface="Bell MT" pitchFamily="18" charset="0"/>
              </a:rPr>
              <a:t>Con</a:t>
            </a:r>
            <a:r>
              <a:rPr lang="en-US" sz="2700" b="1" dirty="0" smtClean="0">
                <a:latin typeface="Bell MT" pitchFamily="18" charset="0"/>
              </a:rPr>
              <a:t>…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838200"/>
            <a:ext cx="8235950" cy="5829300"/>
          </a:xfrm>
        </p:spPr>
        <p:txBody>
          <a:bodyPr>
            <a:noAutofit/>
          </a:bodyPr>
          <a:lstStyle/>
          <a:p>
            <a:pPr marL="0" lvl="0" indent="0" algn="just">
              <a:buNone/>
              <a:defRPr/>
            </a:pPr>
            <a:r>
              <a:rPr lang="en-US" sz="2500" b="1" dirty="0">
                <a:solidFill>
                  <a:srgbClr val="FF0000"/>
                </a:solidFill>
                <a:latin typeface="Bell MT" pitchFamily="18" charset="0"/>
              </a:rPr>
              <a:t>11. 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public abstract void </a:t>
            </a:r>
            <a:r>
              <a:rPr lang="en-US" sz="2500" b="1" dirty="0" err="1">
                <a:solidFill>
                  <a:schemeClr val="tx1"/>
                </a:solidFill>
                <a:latin typeface="Bell MT" pitchFamily="18" charset="0"/>
              </a:rPr>
              <a:t>setFont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(Font font):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is used to set the graphics current font to the specified font.</a:t>
            </a:r>
          </a:p>
          <a:p>
            <a:pPr marL="0" indent="0" algn="just">
              <a:buNone/>
              <a:defRPr/>
            </a:pPr>
            <a:r>
              <a:rPr lang="en-US" sz="2500" b="1" dirty="0">
                <a:solidFill>
                  <a:srgbClr val="FF0000"/>
                </a:solidFill>
                <a:latin typeface="Bell MT" pitchFamily="18" charset="0"/>
              </a:rPr>
              <a:t>Example of Graphics in applet:</a:t>
            </a:r>
          </a:p>
          <a:p>
            <a:pPr marL="0" lvl="0" indent="0" algn="l">
              <a:buNone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java.applet.Applet;  </a:t>
            </a:r>
          </a:p>
          <a:p>
            <a:pPr marL="0" lvl="0" indent="0" algn="l">
              <a:buNone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java.awt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lvl="0" indent="0" algn="l">
              <a:buNone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class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GraphicsDemo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extends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Applet{  </a:t>
            </a:r>
          </a:p>
          <a:p>
            <a:pPr marL="0" lvl="0" indent="0" algn="l">
              <a:buNone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void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paint(Graphics g){  </a:t>
            </a:r>
          </a:p>
          <a:p>
            <a:pPr marL="0" lvl="0" indent="0" algn="l">
              <a:buNone/>
            </a:pP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g.setColor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Color.red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);  </a:t>
            </a:r>
          </a:p>
          <a:p>
            <a:pPr marL="0" lvl="0" indent="0" algn="l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g.drawString("Welcome",50, 50);  </a:t>
            </a:r>
          </a:p>
          <a:p>
            <a:pPr marL="0" lvl="0" indent="0" algn="l">
              <a:buNone/>
            </a:pP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g.drawLine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(20,30,20,300);  </a:t>
            </a:r>
          </a:p>
          <a:p>
            <a:pPr marL="0" lvl="0" indent="0" algn="l">
              <a:buNone/>
            </a:pP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g.drawRect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(70,100,30,30);  </a:t>
            </a:r>
          </a:p>
          <a:p>
            <a:pPr marL="0" lvl="0" indent="0" algn="l">
              <a:buNone/>
            </a:pP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g.fillRect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(170,100,30,30);  </a:t>
            </a:r>
          </a:p>
          <a:p>
            <a:pPr marL="0" lvl="0" indent="0" algn="l">
              <a:buNone/>
            </a:pP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g.drawOval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(70,200,30,30);  </a:t>
            </a:r>
          </a:p>
          <a:p>
            <a:pPr marL="0" lvl="0" indent="0" algn="l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 </a:t>
            </a:r>
          </a:p>
          <a:p>
            <a:pPr marL="0" lvl="0" indent="0">
              <a:buNone/>
            </a:pPr>
            <a:r>
              <a:rPr lang="en-US" sz="2800" dirty="0"/>
              <a:t>  </a:t>
            </a:r>
          </a:p>
          <a:p>
            <a:pPr marL="0" lvl="0" indent="0">
              <a:buNone/>
            </a:pPr>
            <a:r>
              <a:rPr lang="en-US" sz="2800" dirty="0"/>
              <a:t>  </a:t>
            </a: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23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304800"/>
            <a:ext cx="8083550" cy="61722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g.setColor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Color.pink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);  </a:t>
            </a:r>
          </a:p>
          <a:p>
            <a:pPr marL="0" lvl="0" indent="0" algn="just">
              <a:buNone/>
            </a:pP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g.fillOval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(170,200,30,30);  </a:t>
            </a:r>
          </a:p>
          <a:p>
            <a:pPr marL="0" lvl="0" indent="0" algn="just">
              <a:buNone/>
            </a:pP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g.drawArc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(90,150,30,30,30,270);  </a:t>
            </a:r>
          </a:p>
          <a:p>
            <a:pPr marL="0" lvl="0" indent="0" algn="just">
              <a:buNone/>
            </a:pP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g.fillArc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(270,150,30,30,0,180);  </a:t>
            </a:r>
          </a:p>
          <a:p>
            <a:pPr marL="0" lv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}  }  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myapplet.html</a:t>
            </a:r>
          </a:p>
          <a:p>
            <a:pPr marL="0" lv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&lt;html&gt;  </a:t>
            </a:r>
          </a:p>
          <a:p>
            <a:pPr marL="0" lv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&lt;body&gt;  </a:t>
            </a:r>
          </a:p>
          <a:p>
            <a:pPr marL="0" lv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&lt;applet code="</a:t>
            </a: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GraphicsDemo.class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" width="300" height="300"&gt;  </a:t>
            </a:r>
          </a:p>
          <a:p>
            <a:pPr marL="0" lv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&lt;/applet&gt;  </a:t>
            </a:r>
          </a:p>
          <a:p>
            <a:pPr marL="0" lv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&lt;/body&gt;  </a:t>
            </a:r>
          </a:p>
          <a:p>
            <a:pPr marL="0" lv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&lt;/html&gt;</a:t>
            </a:r>
            <a:endParaRPr lang="en-US" sz="2600" b="1" dirty="0">
              <a:solidFill>
                <a:schemeClr val="tx1"/>
              </a:solidFill>
              <a:latin typeface="Bell MT" pitchFamily="18" charset="0"/>
            </a:endParaRP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  <a:p>
            <a:pPr marL="0" indent="0" algn="just">
              <a:buNone/>
              <a:defRPr/>
            </a:pPr>
            <a:r>
              <a:rPr lang="en-US" sz="2800" b="1" dirty="0">
                <a:solidFill>
                  <a:srgbClr val="0033CC"/>
                </a:solidFill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24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Bell MT" pitchFamily="18" charset="0"/>
              </a:rPr>
              <a:t>Displaying Image in </a:t>
            </a:r>
            <a:r>
              <a:rPr lang="en-US" sz="2800" dirty="0" smtClean="0">
                <a:latin typeface="Bell MT" pitchFamily="18" charset="0"/>
              </a:rPr>
              <a:t>Applet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1066800"/>
            <a:ext cx="8083550" cy="4953000"/>
          </a:xfrm>
        </p:spPr>
        <p:txBody>
          <a:bodyPr>
            <a:noAutofit/>
          </a:bodyPr>
          <a:lstStyle/>
          <a:p>
            <a:pPr marL="457200" indent="-457200" algn="just">
              <a:buSzPct val="75000"/>
              <a:buFont typeface="Wingdings" pitchFamily="2" charset="2"/>
              <a:buChar char="v"/>
              <a:defRPr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Applet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 is mostly used in games and animation.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For this purpose image is required to be displayed.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The java.awt.Graphics class provide a method drawImage() to display the image.</a:t>
            </a:r>
          </a:p>
          <a:p>
            <a:pPr algn="just">
              <a:buSzPct val="75000"/>
              <a:defRPr/>
            </a:pPr>
            <a:r>
              <a:rPr lang="en-US" sz="2500" b="1" dirty="0">
                <a:solidFill>
                  <a:srgbClr val="FF0000"/>
                </a:solidFill>
                <a:latin typeface="Bell MT" pitchFamily="18" charset="0"/>
              </a:rPr>
              <a:t>Syntax of drawImage() method: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  <a:defRPr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abstract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 boolean drawImage(Image 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img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, 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 x, 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 y, ImageObserver observer): is used draw the specified image.</a:t>
            </a:r>
          </a:p>
          <a:p>
            <a:pPr algn="just">
              <a:defRPr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      How to get the object of Image: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The 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java.applet.Applet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 class provides 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getImage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() method that returns the object of Image. Syntax:</a:t>
            </a:r>
            <a:endParaRPr lang="en-US" sz="2500" b="1" dirty="0">
              <a:solidFill>
                <a:schemeClr val="tx1"/>
              </a:solidFill>
              <a:latin typeface="Bell MT" pitchFamily="18" charset="0"/>
            </a:endParaRPr>
          </a:p>
          <a:p>
            <a:pPr marL="0" lvl="0" indent="0" algn="just">
              <a:buNone/>
              <a:defRPr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Image 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getImage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(URL u, String image){</a:t>
            </a:r>
          </a:p>
          <a:p>
            <a:pPr marL="0" lvl="0" indent="0" algn="just">
              <a:buNone/>
              <a:defRPr/>
            </a:pPr>
            <a:r>
              <a:rPr lang="en-US" sz="2800" dirty="0"/>
              <a:t>}  </a:t>
            </a:r>
          </a:p>
          <a:p>
            <a:pPr lvl="0" algn="just">
              <a:defRPr/>
            </a:pPr>
            <a:endParaRPr lang="en-US" sz="2800" dirty="0"/>
          </a:p>
          <a:p>
            <a:pPr algn="just">
              <a:defRPr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  <a:p>
            <a:pPr algn="just">
              <a:defRPr/>
            </a:pPr>
            <a:r>
              <a:rPr lang="en-US" sz="2800" b="1" dirty="0">
                <a:solidFill>
                  <a:srgbClr val="0033CC"/>
                </a:solidFill>
              </a:rPr>
              <a:t> </a:t>
            </a:r>
          </a:p>
          <a:p>
            <a:pPr algn="just">
              <a:defRPr/>
            </a:pP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25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1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sz="2900" b="1" dirty="0">
                <a:latin typeface="Agency FB" pitchFamily="34" charset="0"/>
              </a:rPr>
              <a:t>Con</a:t>
            </a:r>
            <a:r>
              <a:rPr lang="en-US" sz="2900" b="1" dirty="0" smtClean="0">
                <a:latin typeface="Agency FB" pitchFamily="34" charset="0"/>
              </a:rPr>
              <a:t>…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533400"/>
            <a:ext cx="8540750" cy="548640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§"/>
              <a:defRPr/>
            </a:pPr>
            <a:r>
              <a:rPr lang="en-US" sz="2500" dirty="0" smtClean="0">
                <a:solidFill>
                  <a:schemeClr val="tx1"/>
                </a:solidFill>
                <a:latin typeface="Bell MT" pitchFamily="18" charset="0"/>
              </a:rPr>
              <a:t>Other required methods of Applet class to display image:</a:t>
            </a:r>
            <a:endParaRPr lang="en-US" sz="2500" b="1" dirty="0" smtClean="0">
              <a:solidFill>
                <a:schemeClr val="tx1"/>
              </a:solidFill>
              <a:latin typeface="Bell MT" pitchFamily="18" charset="0"/>
            </a:endParaRPr>
          </a:p>
          <a:p>
            <a:pPr marL="457200" lvl="0" indent="-457200" algn="just">
              <a:buSzPct val="75000"/>
              <a:buFont typeface="Wingdings" pitchFamily="2" charset="2"/>
              <a:buChar char="v"/>
            </a:pPr>
            <a:r>
              <a:rPr lang="en-US" sz="2500" b="1" dirty="0" smtClean="0">
                <a:solidFill>
                  <a:schemeClr val="tx1"/>
                </a:solidFill>
                <a:latin typeface="Bell MT" pitchFamily="18" charset="0"/>
              </a:rPr>
              <a:t>public URL </a:t>
            </a:r>
            <a:r>
              <a:rPr lang="en-US" sz="2500" b="1" dirty="0" err="1" smtClean="0">
                <a:solidFill>
                  <a:schemeClr val="tx1"/>
                </a:solidFill>
                <a:latin typeface="Bell MT" pitchFamily="18" charset="0"/>
              </a:rPr>
              <a:t>getDocumentBase</a:t>
            </a:r>
            <a:r>
              <a:rPr lang="en-US" sz="2500" b="1" dirty="0" smtClean="0">
                <a:solidFill>
                  <a:schemeClr val="tx1"/>
                </a:solidFill>
                <a:latin typeface="Bell MT" pitchFamily="18" charset="0"/>
              </a:rPr>
              <a:t>():</a:t>
            </a:r>
            <a:r>
              <a:rPr lang="en-US" sz="2500" dirty="0" smtClean="0">
                <a:solidFill>
                  <a:schemeClr val="tx1"/>
                </a:solidFill>
                <a:latin typeface="Bell MT" pitchFamily="18" charset="0"/>
              </a:rPr>
              <a:t> is used to return the URL of the document in which applet is embedded.</a:t>
            </a:r>
          </a:p>
          <a:p>
            <a:pPr marL="457200" lvl="0" indent="-457200" algn="just">
              <a:buSzPct val="75000"/>
              <a:buFont typeface="Wingdings" pitchFamily="2" charset="2"/>
              <a:buChar char="v"/>
            </a:pPr>
            <a:r>
              <a:rPr lang="en-US" sz="2500" b="1" dirty="0" smtClean="0">
                <a:solidFill>
                  <a:schemeClr val="tx1"/>
                </a:solidFill>
                <a:latin typeface="Bell MT" pitchFamily="18" charset="0"/>
              </a:rPr>
              <a:t>public URL </a:t>
            </a:r>
            <a:r>
              <a:rPr lang="en-US" sz="2500" b="1" dirty="0" err="1" smtClean="0">
                <a:solidFill>
                  <a:schemeClr val="tx1"/>
                </a:solidFill>
                <a:latin typeface="Bell MT" pitchFamily="18" charset="0"/>
              </a:rPr>
              <a:t>getCodeBase</a:t>
            </a:r>
            <a:r>
              <a:rPr lang="en-US" sz="2500" b="1" dirty="0" smtClean="0">
                <a:solidFill>
                  <a:schemeClr val="tx1"/>
                </a:solidFill>
                <a:latin typeface="Bell MT" pitchFamily="18" charset="0"/>
              </a:rPr>
              <a:t>():</a:t>
            </a:r>
            <a:r>
              <a:rPr lang="en-US" sz="2500" dirty="0" smtClean="0">
                <a:solidFill>
                  <a:schemeClr val="tx1"/>
                </a:solidFill>
                <a:latin typeface="Bell MT" pitchFamily="18" charset="0"/>
              </a:rPr>
              <a:t> is used to return the base URL.</a:t>
            </a:r>
          </a:p>
          <a:p>
            <a:pPr marL="457200" lvl="0" indent="-457200" algn="just">
              <a:buSzPct val="75000"/>
              <a:buFont typeface="Wingdings" pitchFamily="2" charset="2"/>
              <a:buChar char="v"/>
            </a:pPr>
            <a:r>
              <a:rPr lang="en-US" sz="2500" dirty="0" smtClean="0">
                <a:solidFill>
                  <a:srgbClr val="00B050"/>
                </a:solidFill>
                <a:latin typeface="Bell MT" pitchFamily="18" charset="0"/>
              </a:rPr>
              <a:t>Sample </a:t>
            </a:r>
            <a:r>
              <a:rPr lang="en-US" sz="2500" dirty="0">
                <a:solidFill>
                  <a:srgbClr val="00B050"/>
                </a:solidFill>
                <a:latin typeface="Bell MT" pitchFamily="18" charset="0"/>
              </a:rPr>
              <a:t>Implementation of Display Image 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java.awt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lvl="0" indent="0" algn="just">
              <a:buNone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java.applet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indent="0" algn="just">
              <a:buNone/>
              <a:defRPr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class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DisplayImage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extends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Applet {</a:t>
            </a:r>
          </a:p>
          <a:p>
            <a:pPr marL="0" lvl="0" indent="0" algn="just">
              <a:buNone/>
              <a:defRPr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Image picture;  </a:t>
            </a:r>
          </a:p>
          <a:p>
            <a:pPr marL="0" lvl="0" indent="0" algn="just">
              <a:buNone/>
            </a:pP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b="1" dirty="0">
                <a:solidFill>
                  <a:schemeClr val="tx1"/>
                </a:solidFill>
                <a:latin typeface="Bell MT" pitchFamily="18" charset="0"/>
              </a:rPr>
              <a:t>void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init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() {  </a:t>
            </a:r>
          </a:p>
          <a:p>
            <a:pPr marL="0" lv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Bell MT" pitchFamily="18" charset="0"/>
              </a:rPr>
              <a:t>    </a:t>
            </a:r>
            <a:endParaRPr lang="en-US" sz="2600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26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 = 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getImage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getDocumentBase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(),"sonoo.jpg");</a:t>
            </a:r>
          </a:p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pPr marL="0" lvl="0" indent="0" algn="just">
              <a:buNone/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paint(Graphics g) {  </a:t>
            </a:r>
          </a:p>
          <a:p>
            <a:pPr marL="0" lv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g.drawImage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(picture, 30,30, 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pPr marL="0" lv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}      </a:t>
            </a:r>
          </a:p>
          <a:p>
            <a:pPr marL="0" lv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} </a:t>
            </a:r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////myapplet.html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&lt;html&gt;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&lt;body&gt;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&lt;applet code="</a:t>
            </a:r>
            <a:r>
              <a:rPr lang="en-US" sz="25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DisplayImage.class</a:t>
            </a: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 width="300" height="300"&gt;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&lt;/applet&gt;  &lt;/body&gt;   &lt;/html&gt;  </a:t>
            </a: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  <a:p>
            <a:pPr marL="0" indent="0" algn="just">
              <a:buNone/>
              <a:defRPr/>
            </a:pPr>
            <a:r>
              <a:rPr lang="en-US" sz="2800" b="1" dirty="0">
                <a:solidFill>
                  <a:srgbClr val="0033CC"/>
                </a:solidFill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27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>
                <a:latin typeface="Bell MT" pitchFamily="18" charset="0"/>
              </a:rPr>
              <a:t>Animation in Java </a:t>
            </a:r>
            <a:r>
              <a:rPr lang="en-US" sz="2900" b="1" dirty="0" smtClean="0">
                <a:latin typeface="Bell MT" pitchFamily="18" charset="0"/>
              </a:rPr>
              <a:t>Applet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>
            <a:noAutofit/>
          </a:bodyPr>
          <a:lstStyle/>
          <a:p>
            <a:pPr marL="342900" indent="-342900" algn="just">
              <a:buSzPct val="75000"/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Applet is mostly used in games and animation. </a:t>
            </a:r>
          </a:p>
          <a:p>
            <a:pPr marL="342900" indent="-342900" algn="just">
              <a:buSzPct val="75000"/>
              <a:buFont typeface="Wingdings" pitchFamily="2" charset="2"/>
              <a:buChar char="v"/>
              <a:defRPr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For this purpose image is required to be moved.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java.awt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java.applet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AnimationExample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Applet {  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Image picture;  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init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() {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  picture =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getImage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getDocumentBase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(),"bike_1.gif");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}     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paint(Graphics g) {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 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Bell MT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i=0;i&lt;500;i++){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   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g.drawImage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(picture, i,30,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);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   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Thread.sleep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(100);}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(Exception e){}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  }  }  }  </a:t>
            </a:r>
          </a:p>
          <a:p>
            <a:pPr marL="0" indent="0" algn="just">
              <a:buSzPct val="75000"/>
              <a:buNone/>
              <a:defRPr/>
            </a:pPr>
            <a:endParaRPr lang="en-US" sz="2500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28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pPr algn="ctr"/>
            <a:r>
              <a:rPr lang="en-US" sz="2900" b="1" dirty="0" smtClean="0">
                <a:latin typeface="Bell MT" pitchFamily="18" charset="0"/>
              </a:rPr>
              <a:t>Event </a:t>
            </a:r>
            <a:r>
              <a:rPr lang="en-US" sz="2900" b="1" dirty="0">
                <a:latin typeface="Bell MT" pitchFamily="18" charset="0"/>
              </a:rPr>
              <a:t>Handling in Java Applet </a:t>
            </a: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Applets are event-driven programs. Thus, event handling is at the core of successful applet programming.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Most events to which your applet will respond are generated by the user.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These events are passed to your applet in a variety of ways, with the specific method depending upon the actual event.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There are several types of events.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The most commonly handled events are those generated by the mouse, the keyboard, and various controls, such as a push button.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Events are supported by the </a:t>
            </a: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java.awt.event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package.</a:t>
            </a:r>
            <a:endParaRPr lang="en-US" sz="2600" b="1" dirty="0">
              <a:solidFill>
                <a:schemeClr val="tx1"/>
              </a:solidFill>
              <a:latin typeface="Bell MT" pitchFamily="18" charset="0"/>
            </a:endParaRPr>
          </a:p>
          <a:p>
            <a:pPr algn="just">
              <a:defRPr/>
            </a:pPr>
            <a:endParaRPr lang="en-US" sz="2800" b="1" dirty="0">
              <a:solidFill>
                <a:srgbClr val="0033CC"/>
              </a:solidFill>
            </a:endParaRPr>
          </a:p>
          <a:p>
            <a:pPr algn="just">
              <a:defRPr/>
            </a:pP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29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Overview Of Java Applet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250" y="762000"/>
            <a:ext cx="8083550" cy="5486400"/>
          </a:xfrm>
        </p:spPr>
        <p:txBody>
          <a:bodyPr/>
          <a:lstStyle/>
          <a:p>
            <a:pPr algn="just"/>
            <a:r>
              <a:rPr lang="en-US" sz="2400" dirty="0">
                <a:latin typeface="Bell MT" panose="02020503060305020303" pitchFamily="18" charset="0"/>
              </a:rPr>
              <a:t>Applets are Java programs that can be embedded in Hyper Text Markup Language (HTML) documents (i.e., Web pages). 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It runs inside the browser and works at client side.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When a browser loads a Web page containing an applet, the applet downloads into the Web browser and executes. 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The browser that executes an applet is generically known as the applet container. </a:t>
            </a:r>
          </a:p>
          <a:p>
            <a:pPr algn="just"/>
            <a:r>
              <a:rPr lang="en-US" sz="2400" dirty="0">
                <a:latin typeface="Bell MT" panose="02020503060305020303" pitchFamily="18" charset="0"/>
              </a:rPr>
              <a:t>The JDK includes the </a:t>
            </a:r>
            <a:r>
              <a:rPr lang="en-US" sz="2400" dirty="0" err="1">
                <a:latin typeface="Bell MT" panose="02020503060305020303" pitchFamily="18" charset="0"/>
              </a:rPr>
              <a:t>appletviewer</a:t>
            </a:r>
            <a:r>
              <a:rPr lang="en-US" sz="2400" dirty="0">
                <a:latin typeface="Bell MT" panose="02020503060305020303" pitchFamily="18" charset="0"/>
              </a:rPr>
              <a:t> applet container for testing applets as you develop them and before you embed them in Web pages.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771F57-4651-4136-BE91-27009747C379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EB81C-78F7-4FF8-A3E2-F7189DF97E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381000"/>
            <a:ext cx="8083550" cy="56388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java.applet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java.awt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java.awt.event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.*;  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class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EventApplet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extends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Applet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implements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ActionListener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{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Button b;    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TextField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tf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; </a:t>
            </a:r>
            <a:r>
              <a:rPr lang="en-US" sz="2800" dirty="0"/>
              <a:t> </a:t>
            </a:r>
          </a:p>
          <a:p>
            <a:pPr marL="0" lv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init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(){  </a:t>
            </a:r>
          </a:p>
          <a:p>
            <a:pPr marL="0" lv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tf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TextField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();  </a:t>
            </a:r>
          </a:p>
          <a:p>
            <a:pPr marL="0" lv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tf.setBounds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(30,40,150,20);  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b=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new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Button("Click");  </a:t>
            </a:r>
          </a:p>
          <a:p>
            <a:pPr marL="0" lv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b.setBounds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(80,150,60,50);  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add(b);      add(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tf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);  </a:t>
            </a:r>
          </a:p>
          <a:p>
            <a:pPr marL="0" lv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b.addActionListener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this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);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setLayout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null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);       }  </a:t>
            </a: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30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603250" y="533400"/>
            <a:ext cx="8083550" cy="5486400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800" dirty="0"/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void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actionPerformed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ActionEvent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e){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 </a:t>
            </a:r>
            <a:r>
              <a:rPr lang="en-US" sz="2400" dirty="0" err="1">
                <a:solidFill>
                  <a:schemeClr val="tx1"/>
                </a:solidFill>
                <a:latin typeface="Bell MT" pitchFamily="18" charset="0"/>
              </a:rPr>
              <a:t>tf.setText</a:t>
            </a: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("Welcome");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 }   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Bell MT" pitchFamily="18" charset="0"/>
              </a:rPr>
              <a:t>}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myapplet.html</a:t>
            </a:r>
            <a:endParaRPr lang="en-US" sz="2500" b="1" dirty="0">
              <a:solidFill>
                <a:schemeClr val="tx1"/>
              </a:solidFill>
              <a:latin typeface="Bell MT" pitchFamily="18" charset="0"/>
            </a:endParaRP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&lt;html&gt;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&lt;body&gt;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&lt;applet code="</a:t>
            </a:r>
            <a:r>
              <a:rPr lang="en-US" sz="2500" dirty="0" err="1">
                <a:solidFill>
                  <a:schemeClr val="tx1"/>
                </a:solidFill>
                <a:latin typeface="Bell MT" pitchFamily="18" charset="0"/>
              </a:rPr>
              <a:t>EventApplet.class</a:t>
            </a: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" width="300" height="300"&gt;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&lt;/applet&gt;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&lt;/body&gt;  </a:t>
            </a:r>
          </a:p>
          <a:p>
            <a:pPr marL="0" lvl="0" indent="0" algn="just">
              <a:buNone/>
            </a:pPr>
            <a:r>
              <a:rPr lang="en-US" sz="2500" dirty="0">
                <a:solidFill>
                  <a:schemeClr val="tx1"/>
                </a:solidFill>
                <a:latin typeface="Bell MT" pitchFamily="18" charset="0"/>
              </a:rPr>
              <a:t>&lt;/html&gt; </a:t>
            </a:r>
            <a:r>
              <a:rPr lang="en-US" sz="2800" dirty="0"/>
              <a:t> </a:t>
            </a:r>
          </a:p>
          <a:p>
            <a:pPr marL="0" indent="0" algn="just">
              <a:buNone/>
              <a:defRPr/>
            </a:pP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  <a:p>
            <a:pPr marL="0" indent="0" algn="just">
              <a:buNone/>
              <a:defRPr/>
            </a:pPr>
            <a:r>
              <a:rPr lang="en-US" sz="2800" b="1" dirty="0">
                <a:solidFill>
                  <a:srgbClr val="0033CC"/>
                </a:solidFill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31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Java  Applet some sample Demonstration </a:t>
            </a:r>
            <a:r>
              <a:rPr lang="en-US" sz="2900" b="1" dirty="0">
                <a:latin typeface="Agency FB" pitchFamily="34" charset="0"/>
              </a:rPr>
              <a:t/>
            </a:r>
            <a:br>
              <a:rPr lang="en-US" sz="2900" b="1" dirty="0">
                <a:latin typeface="Agency FB" pitchFamily="34" charset="0"/>
              </a:rPr>
            </a:br>
            <a:r>
              <a:rPr lang="en-US" sz="2000" b="1" dirty="0">
                <a:solidFill>
                  <a:srgbClr val="92D050"/>
                </a:solidFill>
                <a:latin typeface="Blackadder ITC" pitchFamily="82" charset="0"/>
              </a:rPr>
              <a:t>--------------------------------------------------------------------------------------------------------------------------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</a:t>
            </a:r>
          </a:p>
          <a:p>
            <a:pPr algn="just"/>
            <a:endParaRPr lang="en-US" sz="2600" dirty="0">
              <a:solidFill>
                <a:schemeClr val="tx1"/>
              </a:solidFill>
              <a:latin typeface="Bell MT" pitchFamily="18" charset="0"/>
            </a:endParaRPr>
          </a:p>
          <a:p>
            <a:pPr algn="just"/>
            <a:endParaRPr lang="en-US" sz="2600" dirty="0">
              <a:solidFill>
                <a:schemeClr val="tx1"/>
              </a:solidFill>
              <a:latin typeface="Bell MT" pitchFamily="18" charset="0"/>
            </a:endParaRPr>
          </a:p>
          <a:p>
            <a:pPr algn="just">
              <a:defRPr/>
            </a:pP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  <a:p>
            <a:pPr algn="just">
              <a:defRPr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  <a:p>
            <a:pPr algn="just">
              <a:defRPr/>
            </a:pPr>
            <a:r>
              <a:rPr lang="en-US" sz="2800" b="1" dirty="0">
                <a:solidFill>
                  <a:srgbClr val="0033CC"/>
                </a:solidFill>
              </a:rPr>
              <a:t> </a:t>
            </a:r>
          </a:p>
          <a:p>
            <a:pPr algn="just">
              <a:defRPr/>
            </a:pP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32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85800"/>
            <a:ext cx="4572000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//Following example demonstrates how to display a clock using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valueOf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()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mehtods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 of String Class. 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//&amp; using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Calender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 class to get the second, minutes &amp; hours.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import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java.applet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.*;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import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java.awt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.*;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import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java.util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.*;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public class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ClockApplet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 extends Applet implements Runnable {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Font f = new Font("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Segeo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 Condensed",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Font.BOLD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, 20);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Thread t, t1;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public void start() {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    t = new Thread(this);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   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t.start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}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public void run() {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    t1 = </a:t>
            </a:r>
            <a:r>
              <a:rPr lang="en-GB" dirty="0" err="1">
                <a:latin typeface="Bell MT" pitchFamily="18" charset="0"/>
                <a:cs typeface="Times New Roman" pitchFamily="18" charset="0"/>
              </a:rPr>
              <a:t>Thread.currentThread</a:t>
            </a:r>
            <a:r>
              <a:rPr lang="en-GB" dirty="0">
                <a:latin typeface="Bell MT" pitchFamily="18" charset="0"/>
                <a:cs typeface="Times New Roman" pitchFamily="18" charset="0"/>
              </a:rPr>
              <a:t>();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    while (t1 == t) {</a:t>
            </a:r>
          </a:p>
          <a:p>
            <a:pPr eaLnBrk="1" hangingPunct="1"/>
            <a:r>
              <a:rPr lang="en-GB" dirty="0">
                <a:latin typeface="Bell MT" pitchFamily="18" charset="0"/>
                <a:cs typeface="Times New Roman" pitchFamily="18" charset="0"/>
              </a:rPr>
              <a:t>            repaint();</a:t>
            </a:r>
          </a:p>
          <a:p>
            <a:pPr eaLnBrk="1" hangingPunct="1"/>
            <a:endParaRPr lang="en-GB" sz="14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0" y="609600"/>
            <a:ext cx="44958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sz="2400" dirty="0">
                <a:latin typeface="Bell MT" pitchFamily="18" charset="0"/>
                <a:cs typeface="Times New Roman" pitchFamily="18" charset="0"/>
              </a:rPr>
              <a:t> </a:t>
            </a:r>
            <a:r>
              <a:rPr lang="en-GB" sz="2000" dirty="0">
                <a:latin typeface="Bell MT" pitchFamily="18" charset="0"/>
                <a:cs typeface="Times New Roman" pitchFamily="18" charset="0"/>
              </a:rPr>
              <a:t>try {</a:t>
            </a:r>
          </a:p>
          <a:p>
            <a:r>
              <a:rPr lang="en-GB" sz="2000" dirty="0">
                <a:latin typeface="Bell MT" pitchFamily="18" charset="0"/>
                <a:cs typeface="Times New Roman" pitchFamily="18" charset="0"/>
              </a:rPr>
              <a:t>                t1.sleep(1000);</a:t>
            </a:r>
          </a:p>
          <a:p>
            <a:r>
              <a:rPr lang="en-GB" sz="2000" dirty="0">
                <a:latin typeface="Bell MT" pitchFamily="18" charset="0"/>
                <a:cs typeface="Times New Roman" pitchFamily="18" charset="0"/>
              </a:rPr>
              <a:t>            } catch (</a:t>
            </a:r>
            <a:r>
              <a:rPr lang="en-GB" sz="2000" dirty="0" err="1">
                <a:latin typeface="Bell MT" pitchFamily="18" charset="0"/>
                <a:cs typeface="Times New Roman" pitchFamily="18" charset="0"/>
              </a:rPr>
              <a:t>InterruptedException</a:t>
            </a:r>
            <a:r>
              <a:rPr lang="en-GB" sz="2000" dirty="0">
                <a:latin typeface="Bell MT" pitchFamily="18" charset="0"/>
                <a:cs typeface="Times New Roman" pitchFamily="18" charset="0"/>
              </a:rPr>
              <a:t> e) {</a:t>
            </a:r>
          </a:p>
          <a:p>
            <a:r>
              <a:rPr lang="en-GB" sz="2000" dirty="0">
                <a:latin typeface="Bell MT" pitchFamily="18" charset="0"/>
                <a:cs typeface="Times New Roman" pitchFamily="18" charset="0"/>
              </a:rPr>
              <a:t>            }</a:t>
            </a:r>
          </a:p>
          <a:p>
            <a:r>
              <a:rPr lang="en-GB" sz="2000" dirty="0">
                <a:latin typeface="Bell MT" pitchFamily="18" charset="0"/>
                <a:cs typeface="Times New Roman" pitchFamily="18" charset="0"/>
              </a:rPr>
              <a:t>        }}</a:t>
            </a:r>
            <a:r>
              <a:rPr lang="en-GB" sz="2000" baseline="-25000" dirty="0">
                <a:latin typeface="Bell MT" pitchFamily="18" charset="0"/>
              </a:rPr>
              <a:t> 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public void paint(Graphics g) {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Calendar </a:t>
            </a:r>
            <a:r>
              <a:rPr lang="en-GB" sz="2400" baseline="-25000" dirty="0" err="1">
                <a:latin typeface="Bell MT" pitchFamily="18" charset="0"/>
              </a:rPr>
              <a:t>cal</a:t>
            </a:r>
            <a:r>
              <a:rPr lang="en-GB" sz="2400" baseline="-25000" dirty="0">
                <a:latin typeface="Bell MT" pitchFamily="18" charset="0"/>
              </a:rPr>
              <a:t> = new </a:t>
            </a:r>
            <a:r>
              <a:rPr lang="en-GB" sz="2400" baseline="-25000" dirty="0" err="1">
                <a:latin typeface="Bell MT" pitchFamily="18" charset="0"/>
              </a:rPr>
              <a:t>GregorianCalendar</a:t>
            </a:r>
            <a:r>
              <a:rPr lang="en-GB" sz="2400" baseline="-25000" dirty="0">
                <a:latin typeface="Bell MT" pitchFamily="18" charset="0"/>
              </a:rPr>
              <a:t>();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String hour = </a:t>
            </a:r>
            <a:r>
              <a:rPr lang="en-GB" sz="2400" baseline="-25000" dirty="0" err="1">
                <a:latin typeface="Bell MT" pitchFamily="18" charset="0"/>
              </a:rPr>
              <a:t>String.valueOf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cal.get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Calendar.HOUR</a:t>
            </a:r>
            <a:r>
              <a:rPr lang="en-GB" sz="2400" baseline="-25000" dirty="0">
                <a:latin typeface="Bell MT" pitchFamily="18" charset="0"/>
              </a:rPr>
              <a:t>));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String minute = </a:t>
            </a:r>
            <a:r>
              <a:rPr lang="en-GB" sz="2400" baseline="-25000" dirty="0" err="1">
                <a:latin typeface="Bell MT" pitchFamily="18" charset="0"/>
              </a:rPr>
              <a:t>String.valueOf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cal.get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Calendar.MINUTE</a:t>
            </a:r>
            <a:r>
              <a:rPr lang="en-GB" sz="2400" baseline="-25000" dirty="0">
                <a:latin typeface="Bell MT" pitchFamily="18" charset="0"/>
              </a:rPr>
              <a:t>));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    String second = </a:t>
            </a:r>
            <a:r>
              <a:rPr lang="en-GB" sz="2400" baseline="-25000" dirty="0" err="1">
                <a:latin typeface="Bell MT" pitchFamily="18" charset="0"/>
              </a:rPr>
              <a:t>String.valueOf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cal.get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Calendar.SECOND</a:t>
            </a:r>
            <a:r>
              <a:rPr lang="en-GB" sz="2400" baseline="-25000" dirty="0">
                <a:latin typeface="Bell MT" pitchFamily="18" charset="0"/>
              </a:rPr>
              <a:t>));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    </a:t>
            </a:r>
            <a:r>
              <a:rPr lang="en-GB" sz="2400" baseline="-25000" dirty="0" err="1">
                <a:latin typeface="Bell MT" pitchFamily="18" charset="0"/>
              </a:rPr>
              <a:t>g.setFont</a:t>
            </a:r>
            <a:r>
              <a:rPr lang="en-GB" sz="2400" baseline="-25000" dirty="0">
                <a:latin typeface="Bell MT" pitchFamily="18" charset="0"/>
              </a:rPr>
              <a:t>(f);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    </a:t>
            </a:r>
            <a:r>
              <a:rPr lang="en-GB" sz="2400" baseline="-25000" dirty="0" err="1">
                <a:latin typeface="Bell MT" pitchFamily="18" charset="0"/>
              </a:rPr>
              <a:t>g.drawString</a:t>
            </a:r>
            <a:r>
              <a:rPr lang="en-GB" sz="2400" baseline="-25000" dirty="0">
                <a:latin typeface="Bell MT" pitchFamily="18" charset="0"/>
              </a:rPr>
              <a:t>("Current Time: " + hour + ":" + minute + ":" + second, 330, 25);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    </a:t>
            </a:r>
            <a:r>
              <a:rPr lang="en-GB" sz="2400" baseline="-25000" dirty="0" err="1">
                <a:latin typeface="Bell MT" pitchFamily="18" charset="0"/>
              </a:rPr>
              <a:t>showStatus</a:t>
            </a:r>
            <a:r>
              <a:rPr lang="en-GB" sz="2400" baseline="-25000" dirty="0">
                <a:latin typeface="Bell MT" pitchFamily="18" charset="0"/>
              </a:rPr>
              <a:t>("Displaying Current Time.");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    </a:t>
            </a:r>
            <a:r>
              <a:rPr lang="en-GB" sz="2400" baseline="-25000" dirty="0" err="1">
                <a:latin typeface="Bell MT" pitchFamily="18" charset="0"/>
              </a:rPr>
              <a:t>setForeground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Color.black</a:t>
            </a:r>
            <a:r>
              <a:rPr lang="en-GB" sz="2400" baseline="-250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    </a:t>
            </a:r>
            <a:r>
              <a:rPr lang="en-GB" sz="2400" baseline="-25000" dirty="0" err="1">
                <a:latin typeface="Bell MT" pitchFamily="18" charset="0"/>
              </a:rPr>
              <a:t>setBackground</a:t>
            </a:r>
            <a:r>
              <a:rPr lang="en-GB" sz="2400" baseline="-25000" dirty="0">
                <a:latin typeface="Bell MT" pitchFamily="18" charset="0"/>
              </a:rPr>
              <a:t>(</a:t>
            </a:r>
            <a:r>
              <a:rPr lang="en-GB" sz="2400" baseline="-25000" dirty="0" err="1">
                <a:latin typeface="Bell MT" pitchFamily="18" charset="0"/>
              </a:rPr>
              <a:t>Color.orange</a:t>
            </a:r>
            <a:r>
              <a:rPr lang="en-GB" sz="2400" baseline="-250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    </a:t>
            </a:r>
            <a:r>
              <a:rPr lang="en-GB" sz="2400" baseline="-25000" dirty="0" err="1">
                <a:latin typeface="Bell MT" pitchFamily="18" charset="0"/>
              </a:rPr>
              <a:t>setSize</a:t>
            </a:r>
            <a:r>
              <a:rPr lang="en-GB" sz="2400" baseline="-25000" dirty="0">
                <a:latin typeface="Bell MT" pitchFamily="18" charset="0"/>
              </a:rPr>
              <a:t>(600, 300);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    }</a:t>
            </a:r>
          </a:p>
          <a:p>
            <a:pPr eaLnBrk="1" hangingPunct="1"/>
            <a:r>
              <a:rPr lang="en-GB" sz="2400" baseline="-25000" dirty="0">
                <a:latin typeface="Bell MT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4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b="1" dirty="0">
                <a:latin typeface="Agency FB" pitchFamily="34" charset="0"/>
              </a:rPr>
              <a:t/>
            </a:r>
            <a:br>
              <a:rPr lang="en-US" sz="2900" b="1" dirty="0">
                <a:latin typeface="Agency FB" pitchFamily="34" charset="0"/>
              </a:rPr>
            </a:br>
            <a:r>
              <a:rPr lang="en-US" sz="2000" b="1" dirty="0">
                <a:solidFill>
                  <a:srgbClr val="92D050"/>
                </a:solidFill>
                <a:latin typeface="Blackadder ITC" pitchFamily="82" charset="0"/>
              </a:rPr>
              <a:t>--------------------------------------------------------------------------------------------------------------------------</a:t>
            </a: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SzPct val="60000"/>
              <a:buFont typeface="Wingdings" pitchFamily="2" charset="2"/>
              <a:buChar char="ü"/>
            </a:pPr>
            <a:endParaRPr lang="en-US" sz="2800" dirty="0">
              <a:solidFill>
                <a:srgbClr val="FF0000"/>
              </a:solidFill>
              <a:latin typeface="Bell MT" pitchFamily="18" charset="0"/>
            </a:endParaRPr>
          </a:p>
          <a:p>
            <a:pPr marL="457200" indent="-457200" algn="just">
              <a:buSzPct val="60000"/>
              <a:buFont typeface="Wingdings" pitchFamily="2" charset="2"/>
              <a:buChar char="ü"/>
            </a:pPr>
            <a:endParaRPr lang="en-US" sz="2600" dirty="0">
              <a:solidFill>
                <a:srgbClr val="FF0000"/>
              </a:solidFill>
              <a:latin typeface="Bell MT" pitchFamily="18" charset="0"/>
            </a:endParaRPr>
          </a:p>
          <a:p>
            <a:pPr algn="just">
              <a:defRPr/>
            </a:pP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  <a:p>
            <a:pPr algn="just">
              <a:defRPr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  <a:p>
            <a:pPr algn="just">
              <a:defRPr/>
            </a:pPr>
            <a:r>
              <a:rPr lang="en-US" sz="2800" b="1" dirty="0">
                <a:solidFill>
                  <a:srgbClr val="0033CC"/>
                </a:solidFill>
              </a:rPr>
              <a:t> </a:t>
            </a:r>
          </a:p>
          <a:p>
            <a:pPr algn="just">
              <a:defRPr/>
            </a:pPr>
            <a:r>
              <a:rPr lang="en-US" sz="2800" dirty="0">
                <a:solidFill>
                  <a:schemeClr val="tx1"/>
                </a:solidFill>
                <a:latin typeface="Algerian" pitchFamily="82" charset="0"/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33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466437"/>
            <a:ext cx="46482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GB" dirty="0">
                <a:latin typeface="Bell MT" pitchFamily="18" charset="0"/>
              </a:rPr>
              <a:t>//Following example demonstrates how to go use Swing Applet in JAVA by implementing </a:t>
            </a:r>
            <a:r>
              <a:rPr lang="en-GB" dirty="0" err="1">
                <a:latin typeface="Bell MT" pitchFamily="18" charset="0"/>
              </a:rPr>
              <a:t>ActionListener</a:t>
            </a:r>
            <a:r>
              <a:rPr lang="en-GB" dirty="0">
                <a:latin typeface="Bell MT" pitchFamily="18" charset="0"/>
              </a:rPr>
              <a:t> &amp; by creating </a:t>
            </a:r>
            <a:r>
              <a:rPr lang="en-GB" dirty="0" err="1">
                <a:latin typeface="Bell MT" pitchFamily="18" charset="0"/>
              </a:rPr>
              <a:t>JLabels</a:t>
            </a:r>
            <a:r>
              <a:rPr lang="en-GB" dirty="0" smtClean="0">
                <a:latin typeface="Bell MT" pitchFamily="18" charset="0"/>
              </a:rPr>
              <a:t>.</a:t>
            </a:r>
            <a:endParaRPr lang="en-GB" dirty="0">
              <a:latin typeface="Bell MT" pitchFamily="18" charset="0"/>
            </a:endParaRPr>
          </a:p>
          <a:p>
            <a:pPr eaLnBrk="1" hangingPunct="1"/>
            <a:r>
              <a:rPr lang="en-GB" dirty="0">
                <a:latin typeface="Bell MT" pitchFamily="18" charset="0"/>
              </a:rPr>
              <a:t>import </a:t>
            </a:r>
            <a:r>
              <a:rPr lang="en-GB" dirty="0" err="1">
                <a:latin typeface="Bell MT" pitchFamily="18" charset="0"/>
              </a:rPr>
              <a:t>java.applet</a:t>
            </a:r>
            <a:r>
              <a:rPr lang="en-GB" dirty="0">
                <a:latin typeface="Bell MT" pitchFamily="18" charset="0"/>
              </a:rPr>
              <a:t>.*;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import </a:t>
            </a:r>
            <a:r>
              <a:rPr lang="en-GB" dirty="0" err="1">
                <a:latin typeface="Bell MT" pitchFamily="18" charset="0"/>
              </a:rPr>
              <a:t>java.awt</a:t>
            </a:r>
            <a:r>
              <a:rPr lang="en-GB" dirty="0">
                <a:latin typeface="Bell MT" pitchFamily="18" charset="0"/>
              </a:rPr>
              <a:t>.*;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import </a:t>
            </a:r>
            <a:r>
              <a:rPr lang="en-GB" dirty="0" err="1">
                <a:latin typeface="Bell MT" pitchFamily="18" charset="0"/>
              </a:rPr>
              <a:t>java.awt.event</a:t>
            </a:r>
            <a:r>
              <a:rPr lang="en-GB" dirty="0">
                <a:latin typeface="Bell MT" pitchFamily="18" charset="0"/>
              </a:rPr>
              <a:t>.*;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import </a:t>
            </a:r>
            <a:r>
              <a:rPr lang="en-GB" dirty="0" err="1">
                <a:latin typeface="Bell MT" pitchFamily="18" charset="0"/>
              </a:rPr>
              <a:t>javax.swing</a:t>
            </a:r>
            <a:r>
              <a:rPr lang="en-GB" dirty="0" smtClean="0">
                <a:latin typeface="Bell MT" pitchFamily="18" charset="0"/>
              </a:rPr>
              <a:t>.*;</a:t>
            </a:r>
            <a:endParaRPr lang="en-GB" dirty="0">
              <a:latin typeface="Bell MT" pitchFamily="18" charset="0"/>
            </a:endParaRPr>
          </a:p>
          <a:p>
            <a:pPr eaLnBrk="1" hangingPunct="1"/>
            <a:r>
              <a:rPr lang="en-GB" dirty="0">
                <a:latin typeface="Bell MT" pitchFamily="18" charset="0"/>
              </a:rPr>
              <a:t>public class </a:t>
            </a:r>
            <a:r>
              <a:rPr lang="en-GB" dirty="0" err="1">
                <a:latin typeface="Bell MT" pitchFamily="18" charset="0"/>
              </a:rPr>
              <a:t>SumApplet</a:t>
            </a:r>
            <a:r>
              <a:rPr lang="en-GB" dirty="0">
                <a:latin typeface="Bell MT" pitchFamily="18" charset="0"/>
              </a:rPr>
              <a:t> extends Applet implements </a:t>
            </a:r>
            <a:r>
              <a:rPr lang="en-GB" dirty="0" err="1">
                <a:latin typeface="Bell MT" pitchFamily="18" charset="0"/>
              </a:rPr>
              <a:t>ActionListener</a:t>
            </a:r>
            <a:r>
              <a:rPr lang="en-GB" dirty="0">
                <a:latin typeface="Bell MT" pitchFamily="18" charset="0"/>
              </a:rPr>
              <a:t> {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</a:t>
            </a:r>
            <a:r>
              <a:rPr lang="en-GB" dirty="0" err="1">
                <a:latin typeface="Bell MT" pitchFamily="18" charset="0"/>
              </a:rPr>
              <a:t>TextField</a:t>
            </a:r>
            <a:r>
              <a:rPr lang="en-GB" dirty="0">
                <a:latin typeface="Bell MT" pitchFamily="18" charset="0"/>
              </a:rPr>
              <a:t> </a:t>
            </a:r>
            <a:r>
              <a:rPr lang="en-GB" dirty="0" err="1">
                <a:latin typeface="Bell MT" pitchFamily="18" charset="0"/>
              </a:rPr>
              <a:t>input,output</a:t>
            </a:r>
            <a:r>
              <a:rPr lang="en-GB" dirty="0">
                <a:latin typeface="Bell MT" pitchFamily="18" charset="0"/>
              </a:rPr>
              <a:t>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Label label1,label2;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Button b1;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</a:t>
            </a:r>
            <a:r>
              <a:rPr lang="en-GB" dirty="0" err="1">
                <a:latin typeface="Bell MT" pitchFamily="18" charset="0"/>
              </a:rPr>
              <a:t>JLabel</a:t>
            </a:r>
            <a:r>
              <a:rPr lang="en-GB" dirty="0">
                <a:latin typeface="Bell MT" pitchFamily="18" charset="0"/>
              </a:rPr>
              <a:t> </a:t>
            </a:r>
            <a:r>
              <a:rPr lang="en-GB" dirty="0" err="1">
                <a:latin typeface="Bell MT" pitchFamily="18" charset="0"/>
              </a:rPr>
              <a:t>lbl</a:t>
            </a:r>
            <a:r>
              <a:rPr lang="en-GB" dirty="0">
                <a:latin typeface="Bell MT" pitchFamily="18" charset="0"/>
              </a:rPr>
              <a:t>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</a:t>
            </a:r>
            <a:r>
              <a:rPr lang="en-GB" dirty="0" err="1">
                <a:latin typeface="Bell MT" pitchFamily="18" charset="0"/>
              </a:rPr>
              <a:t>int</a:t>
            </a:r>
            <a:r>
              <a:rPr lang="en-GB" dirty="0">
                <a:latin typeface="Bell MT" pitchFamily="18" charset="0"/>
              </a:rPr>
              <a:t> </a:t>
            </a:r>
            <a:r>
              <a:rPr lang="en-GB" dirty="0" err="1">
                <a:latin typeface="Bell MT" pitchFamily="18" charset="0"/>
              </a:rPr>
              <a:t>num</a:t>
            </a:r>
            <a:r>
              <a:rPr lang="en-GB" dirty="0">
                <a:latin typeface="Bell MT" pitchFamily="18" charset="0"/>
              </a:rPr>
              <a:t>, sum = 0;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public void </a:t>
            </a:r>
            <a:r>
              <a:rPr lang="en-GB" dirty="0" err="1">
                <a:latin typeface="Bell MT" pitchFamily="18" charset="0"/>
              </a:rPr>
              <a:t>init</a:t>
            </a:r>
            <a:r>
              <a:rPr lang="en-GB" dirty="0">
                <a:latin typeface="Bell MT" pitchFamily="18" charset="0"/>
              </a:rPr>
              <a:t>(){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   label1 = new Label("Numbers: ");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   add(label1);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   label1.setBackground(</a:t>
            </a:r>
            <a:r>
              <a:rPr lang="en-GB" dirty="0" err="1">
                <a:latin typeface="Bell MT" pitchFamily="18" charset="0"/>
              </a:rPr>
              <a:t>Color.yellow</a:t>
            </a:r>
            <a:r>
              <a:rPr lang="en-GB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dirty="0">
                <a:latin typeface="Bell MT" pitchFamily="18" charset="0"/>
              </a:rPr>
              <a:t>      label1.setForeground(</a:t>
            </a:r>
            <a:r>
              <a:rPr lang="en-GB" dirty="0" err="1">
                <a:latin typeface="Bell MT" pitchFamily="18" charset="0"/>
              </a:rPr>
              <a:t>Color.magenta</a:t>
            </a:r>
            <a:r>
              <a:rPr lang="en-GB" dirty="0">
                <a:latin typeface="Bell MT" pitchFamily="18" charset="0"/>
              </a:rPr>
              <a:t>);</a:t>
            </a:r>
          </a:p>
          <a:p>
            <a:r>
              <a:rPr lang="en-GB" dirty="0">
                <a:latin typeface="Bell MT" pitchFamily="18" charset="0"/>
              </a:rPr>
              <a:t>input = new </a:t>
            </a:r>
            <a:r>
              <a:rPr lang="en-GB" dirty="0" err="1">
                <a:latin typeface="Bell MT" pitchFamily="18" charset="0"/>
              </a:rPr>
              <a:t>TextField</a:t>
            </a:r>
            <a:r>
              <a:rPr lang="en-GB" dirty="0">
                <a:latin typeface="Bell MT" pitchFamily="18" charset="0"/>
              </a:rPr>
              <a:t>(7);</a:t>
            </a:r>
          </a:p>
          <a:p>
            <a:r>
              <a:rPr lang="en-GB" dirty="0">
                <a:latin typeface="Bell MT" pitchFamily="18" charset="0"/>
              </a:rPr>
              <a:t>      add(input);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19600" y="228600"/>
            <a:ext cx="4724400" cy="609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GB" sz="1500" dirty="0">
                <a:latin typeface="Bell MT" pitchFamily="18" charset="0"/>
              </a:rPr>
              <a:t>label2 = new Label("Sum : ");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add(label2);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label2.setBackground(</a:t>
            </a:r>
            <a:r>
              <a:rPr lang="en-GB" sz="1500" dirty="0" err="1">
                <a:latin typeface="Bell MT" pitchFamily="18" charset="0"/>
              </a:rPr>
              <a:t>Color.yellow</a:t>
            </a:r>
            <a:r>
              <a:rPr lang="en-GB" sz="15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label2.setForeground(</a:t>
            </a:r>
            <a:r>
              <a:rPr lang="en-GB" sz="1500" dirty="0" err="1">
                <a:latin typeface="Bell MT" pitchFamily="18" charset="0"/>
              </a:rPr>
              <a:t>Color.magenta</a:t>
            </a:r>
            <a:r>
              <a:rPr lang="en-GB" sz="15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output = new </a:t>
            </a:r>
            <a:r>
              <a:rPr lang="en-GB" sz="1500" dirty="0" err="1">
                <a:latin typeface="Bell MT" pitchFamily="18" charset="0"/>
              </a:rPr>
              <a:t>TextField</a:t>
            </a:r>
            <a:r>
              <a:rPr lang="en-GB" sz="1500" dirty="0">
                <a:latin typeface="Bell MT" pitchFamily="18" charset="0"/>
              </a:rPr>
              <a:t>(7);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add(output);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b1 = new Button("Add");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add(b1);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b1.addActionListener(this);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</a:t>
            </a:r>
            <a:r>
              <a:rPr lang="en-GB" sz="1500" dirty="0" err="1">
                <a:latin typeface="Bell MT" pitchFamily="18" charset="0"/>
              </a:rPr>
              <a:t>lbl</a:t>
            </a:r>
            <a:r>
              <a:rPr lang="en-GB" sz="1500" dirty="0">
                <a:latin typeface="Bell MT" pitchFamily="18" charset="0"/>
              </a:rPr>
              <a:t> = new </a:t>
            </a:r>
            <a:r>
              <a:rPr lang="en-GB" sz="1500" dirty="0" err="1">
                <a:latin typeface="Bell MT" pitchFamily="18" charset="0"/>
              </a:rPr>
              <a:t>JLabel</a:t>
            </a:r>
            <a:r>
              <a:rPr lang="en-GB" sz="1500" dirty="0">
                <a:latin typeface="Bell MT" pitchFamily="18" charset="0"/>
              </a:rPr>
              <a:t>("Swing Applet Example. ");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add(</a:t>
            </a:r>
            <a:r>
              <a:rPr lang="en-GB" sz="1500" dirty="0" err="1">
                <a:latin typeface="Bell MT" pitchFamily="18" charset="0"/>
              </a:rPr>
              <a:t>lbl</a:t>
            </a:r>
            <a:r>
              <a:rPr lang="en-GB" sz="15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</a:t>
            </a:r>
            <a:r>
              <a:rPr lang="en-GB" sz="1500" dirty="0" err="1">
                <a:latin typeface="Bell MT" pitchFamily="18" charset="0"/>
              </a:rPr>
              <a:t>setBackground</a:t>
            </a:r>
            <a:r>
              <a:rPr lang="en-GB" sz="1500" dirty="0">
                <a:latin typeface="Bell MT" pitchFamily="18" charset="0"/>
              </a:rPr>
              <a:t>(</a:t>
            </a:r>
            <a:r>
              <a:rPr lang="en-GB" sz="1500" dirty="0" err="1">
                <a:latin typeface="Bell MT" pitchFamily="18" charset="0"/>
              </a:rPr>
              <a:t>Color.yellow</a:t>
            </a:r>
            <a:r>
              <a:rPr lang="en-GB" sz="15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}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public void </a:t>
            </a:r>
            <a:r>
              <a:rPr lang="en-GB" sz="1500" dirty="0" err="1">
                <a:latin typeface="Bell MT" pitchFamily="18" charset="0"/>
              </a:rPr>
              <a:t>actionPerformed</a:t>
            </a:r>
            <a:r>
              <a:rPr lang="en-GB" sz="1500" dirty="0">
                <a:latin typeface="Bell MT" pitchFamily="18" charset="0"/>
              </a:rPr>
              <a:t>(</a:t>
            </a:r>
            <a:r>
              <a:rPr lang="en-GB" sz="1500" dirty="0" err="1">
                <a:latin typeface="Bell MT" pitchFamily="18" charset="0"/>
              </a:rPr>
              <a:t>ActionEvent</a:t>
            </a:r>
            <a:r>
              <a:rPr lang="en-GB" sz="1500" dirty="0">
                <a:latin typeface="Bell MT" pitchFamily="18" charset="0"/>
              </a:rPr>
              <a:t> </a:t>
            </a:r>
            <a:r>
              <a:rPr lang="en-GB" sz="1500" dirty="0" err="1">
                <a:latin typeface="Bell MT" pitchFamily="18" charset="0"/>
              </a:rPr>
              <a:t>ae</a:t>
            </a:r>
            <a:r>
              <a:rPr lang="en-GB" sz="1500" dirty="0">
                <a:latin typeface="Bell MT" pitchFamily="18" charset="0"/>
              </a:rPr>
              <a:t>){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try{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</a:t>
            </a:r>
            <a:r>
              <a:rPr lang="en-GB" sz="1500" dirty="0" err="1">
                <a:latin typeface="Bell MT" pitchFamily="18" charset="0"/>
              </a:rPr>
              <a:t>num</a:t>
            </a:r>
            <a:r>
              <a:rPr lang="en-GB" sz="1500" dirty="0">
                <a:latin typeface="Bell MT" pitchFamily="18" charset="0"/>
              </a:rPr>
              <a:t> = </a:t>
            </a:r>
            <a:r>
              <a:rPr lang="en-GB" sz="1500" dirty="0" err="1">
                <a:latin typeface="Bell MT" pitchFamily="18" charset="0"/>
              </a:rPr>
              <a:t>Integer.parseInt</a:t>
            </a:r>
            <a:r>
              <a:rPr lang="en-GB" sz="1500" dirty="0">
                <a:latin typeface="Bell MT" pitchFamily="18" charset="0"/>
              </a:rPr>
              <a:t>(</a:t>
            </a:r>
            <a:r>
              <a:rPr lang="en-GB" sz="1500" dirty="0" err="1">
                <a:latin typeface="Bell MT" pitchFamily="18" charset="0"/>
              </a:rPr>
              <a:t>input.getText</a:t>
            </a:r>
            <a:r>
              <a:rPr lang="en-GB" sz="1500" dirty="0">
                <a:latin typeface="Bell MT" pitchFamily="18" charset="0"/>
              </a:rPr>
              <a:t>());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sum = </a:t>
            </a:r>
            <a:r>
              <a:rPr lang="en-GB" sz="1500" dirty="0" err="1">
                <a:latin typeface="Bell MT" pitchFamily="18" charset="0"/>
              </a:rPr>
              <a:t>sum+num</a:t>
            </a:r>
            <a:r>
              <a:rPr lang="en-GB" sz="1500" dirty="0">
                <a:latin typeface="Bell MT" pitchFamily="18" charset="0"/>
              </a:rPr>
              <a:t>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</a:t>
            </a:r>
            <a:r>
              <a:rPr lang="en-GB" sz="1500" dirty="0" err="1">
                <a:latin typeface="Bell MT" pitchFamily="18" charset="0"/>
              </a:rPr>
              <a:t>input.setText</a:t>
            </a:r>
            <a:r>
              <a:rPr lang="en-GB" sz="1500" dirty="0">
                <a:latin typeface="Bell MT" pitchFamily="18" charset="0"/>
              </a:rPr>
              <a:t>("");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</a:t>
            </a:r>
            <a:r>
              <a:rPr lang="en-GB" sz="1500" dirty="0" err="1">
                <a:latin typeface="Bell MT" pitchFamily="18" charset="0"/>
              </a:rPr>
              <a:t>output.setText</a:t>
            </a:r>
            <a:r>
              <a:rPr lang="en-GB" sz="1500" dirty="0">
                <a:latin typeface="Bell MT" pitchFamily="18" charset="0"/>
              </a:rPr>
              <a:t>(</a:t>
            </a:r>
            <a:r>
              <a:rPr lang="en-GB" sz="1500" dirty="0" err="1">
                <a:latin typeface="Bell MT" pitchFamily="18" charset="0"/>
              </a:rPr>
              <a:t>Integer.toString</a:t>
            </a:r>
            <a:r>
              <a:rPr lang="en-GB" sz="1500" dirty="0">
                <a:latin typeface="Bell MT" pitchFamily="18" charset="0"/>
              </a:rPr>
              <a:t>(sum));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</a:t>
            </a:r>
            <a:r>
              <a:rPr lang="en-GB" sz="1500" dirty="0" err="1">
                <a:latin typeface="Bell MT" pitchFamily="18" charset="0"/>
              </a:rPr>
              <a:t>lbl.setForeground</a:t>
            </a:r>
            <a:r>
              <a:rPr lang="en-GB" sz="1500" dirty="0">
                <a:latin typeface="Bell MT" pitchFamily="18" charset="0"/>
              </a:rPr>
              <a:t>(</a:t>
            </a:r>
            <a:r>
              <a:rPr lang="en-GB" sz="1500" dirty="0" err="1">
                <a:latin typeface="Bell MT" pitchFamily="18" charset="0"/>
              </a:rPr>
              <a:t>Color.blue</a:t>
            </a:r>
            <a:r>
              <a:rPr lang="en-GB" sz="15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</a:t>
            </a:r>
            <a:r>
              <a:rPr lang="en-GB" sz="1500" dirty="0" err="1">
                <a:latin typeface="Bell MT" pitchFamily="18" charset="0"/>
              </a:rPr>
              <a:t>lbl.setText</a:t>
            </a:r>
            <a:r>
              <a:rPr lang="en-GB" sz="1500" dirty="0">
                <a:latin typeface="Bell MT" pitchFamily="18" charset="0"/>
              </a:rPr>
              <a:t>("The Sum:  "+ </a:t>
            </a:r>
            <a:r>
              <a:rPr lang="en-GB" sz="1500" dirty="0" err="1">
                <a:latin typeface="Bell MT" pitchFamily="18" charset="0"/>
              </a:rPr>
              <a:t>output.getText</a:t>
            </a:r>
            <a:r>
              <a:rPr lang="en-GB" sz="1500" dirty="0">
                <a:latin typeface="Bell MT" pitchFamily="18" charset="0"/>
              </a:rPr>
              <a:t>());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}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catch(</a:t>
            </a:r>
            <a:r>
              <a:rPr lang="en-GB" sz="1500" dirty="0" err="1">
                <a:latin typeface="Bell MT" pitchFamily="18" charset="0"/>
              </a:rPr>
              <a:t>NumberFormatException</a:t>
            </a:r>
            <a:r>
              <a:rPr lang="en-GB" sz="1500" dirty="0">
                <a:latin typeface="Bell MT" pitchFamily="18" charset="0"/>
              </a:rPr>
              <a:t> e){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</a:t>
            </a:r>
            <a:r>
              <a:rPr lang="en-GB" sz="1500" dirty="0" err="1">
                <a:latin typeface="Bell MT" pitchFamily="18" charset="0"/>
              </a:rPr>
              <a:t>lbl.setForeground</a:t>
            </a:r>
            <a:r>
              <a:rPr lang="en-GB" sz="1500" dirty="0">
                <a:latin typeface="Bell MT" pitchFamily="18" charset="0"/>
              </a:rPr>
              <a:t>(</a:t>
            </a:r>
            <a:r>
              <a:rPr lang="en-GB" sz="1500" dirty="0" err="1">
                <a:latin typeface="Bell MT" pitchFamily="18" charset="0"/>
              </a:rPr>
              <a:t>Color.red</a:t>
            </a:r>
            <a:r>
              <a:rPr lang="en-GB" sz="1500" dirty="0">
                <a:latin typeface="Bell MT" pitchFamily="18" charset="0"/>
              </a:rPr>
              <a:t>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   </a:t>
            </a:r>
            <a:r>
              <a:rPr lang="en-GB" sz="1500" dirty="0" err="1">
                <a:latin typeface="Bell MT" pitchFamily="18" charset="0"/>
              </a:rPr>
              <a:t>lbl.setText</a:t>
            </a:r>
            <a:r>
              <a:rPr lang="en-GB" sz="1500" dirty="0">
                <a:latin typeface="Bell MT" pitchFamily="18" charset="0"/>
              </a:rPr>
              <a:t>("Invalid Entry!");</a:t>
            </a:r>
          </a:p>
          <a:p>
            <a:pPr eaLnBrk="1" hangingPunct="1"/>
            <a:r>
              <a:rPr lang="en-GB" sz="1500" dirty="0">
                <a:latin typeface="Bell MT" pitchFamily="18" charset="0"/>
              </a:rPr>
              <a:t>      }}}</a:t>
            </a:r>
          </a:p>
        </p:txBody>
      </p:sp>
    </p:spTree>
    <p:extLst>
      <p:ext uri="{BB962C8B-B14F-4D97-AF65-F5344CB8AC3E}">
        <p14:creationId xmlns:p14="http://schemas.microsoft.com/office/powerpoint/2010/main" val="5964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6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9600" b="1" dirty="0" smtClean="0">
                <a:solidFill>
                  <a:srgbClr val="FF0000"/>
                </a:solidFill>
              </a:rPr>
              <a:t>10 Q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771F57-4651-4136-BE91-27009747C379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EB81C-78F7-4FF8-A3E2-F7189DF97EA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0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Overview Of Java Applet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250" y="762000"/>
            <a:ext cx="8083550" cy="5486400"/>
          </a:xfrm>
        </p:spPr>
        <p:txBody>
          <a:bodyPr/>
          <a:lstStyle/>
          <a:p>
            <a:pPr algn="just"/>
            <a:r>
              <a:rPr lang="en-US" sz="2000" dirty="0">
                <a:latin typeface="Bell MT" panose="02020503060305020303" pitchFamily="18" charset="0"/>
              </a:rPr>
              <a:t>Java Applets are small applications that are accessed on an Internet server, transported over the Internet, automatically installed, and run as part of a Web document.</a:t>
            </a:r>
          </a:p>
          <a:p>
            <a:pPr marL="0" indent="0" algn="just">
              <a:buNone/>
            </a:pPr>
            <a:r>
              <a:rPr lang="en-US" sz="2000" b="1" dirty="0">
                <a:latin typeface="Bell MT" panose="02020503060305020303" pitchFamily="18" charset="0"/>
              </a:rPr>
              <a:t>               Applet Execution</a:t>
            </a:r>
          </a:p>
          <a:p>
            <a:pPr algn="just"/>
            <a:r>
              <a:rPr lang="en-US" sz="2000" dirty="0">
                <a:latin typeface="Bell MT" panose="02020503060305020303" pitchFamily="18" charset="0"/>
              </a:rPr>
              <a:t>An applet is a Java program that runs within a Java-compatible WWW browser or in an </a:t>
            </a:r>
            <a:r>
              <a:rPr lang="en-US" sz="2000" dirty="0" err="1">
                <a:latin typeface="Bell MT" panose="02020503060305020303" pitchFamily="18" charset="0"/>
              </a:rPr>
              <a:t>appletviewer</a:t>
            </a:r>
            <a:r>
              <a:rPr lang="en-US" sz="2000" dirty="0">
                <a:latin typeface="Bell MT" panose="02020503060305020303" pitchFamily="18" charset="0"/>
              </a:rPr>
              <a:t>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Bell MT" panose="02020503060305020303" pitchFamily="18" charset="0"/>
              </a:rPr>
              <a:t>To execute your applet, the browser: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Bell MT" panose="02020503060305020303" pitchFamily="18" charset="0"/>
              </a:rPr>
              <a:t> Creates an instance of your applet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Bell MT" panose="02020503060305020303" pitchFamily="18" charset="0"/>
              </a:rPr>
              <a:t>Sends messages to your applet to automatically invoke predefined lifecycle methods.</a:t>
            </a:r>
          </a:p>
          <a:p>
            <a:pPr algn="just"/>
            <a:r>
              <a:rPr lang="en-US" sz="2000" dirty="0">
                <a:latin typeface="Bell MT" panose="02020503060305020303" pitchFamily="18" charset="0"/>
              </a:rPr>
              <a:t>Applets interact with the user through the AWT, not through the console-based I/O classes. </a:t>
            </a:r>
          </a:p>
          <a:p>
            <a:pPr algn="just"/>
            <a:r>
              <a:rPr lang="en-US" sz="2000" dirty="0">
                <a:latin typeface="Bell MT" panose="02020503060305020303" pitchFamily="18" charset="0"/>
              </a:rPr>
              <a:t>The AWT contains support for a window-based </a:t>
            </a:r>
            <a:r>
              <a:rPr lang="en-US" sz="2000" dirty="0" smtClean="0">
                <a:latin typeface="Bell MT" panose="02020503060305020303" pitchFamily="18" charset="0"/>
              </a:rPr>
              <a:t>graphical interface</a:t>
            </a:r>
            <a:r>
              <a:rPr lang="en-US" sz="2000" dirty="0">
                <a:latin typeface="Bell MT" panose="02020503060305020303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771F57-4651-4136-BE91-27009747C379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2  Java Applet compiled by F.E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EB81C-78F7-4FF8-A3E2-F7189DF97E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Advantage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of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Applet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There are many advantages of applet: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It works at client side so less response time.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Secured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It can be executed by browsers running under many plateforms, including Linux, Windows, Mac </a:t>
            </a: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Os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etc.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     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Drawback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of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Applet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Plugin is required at client browser to execute applet.</a:t>
            </a:r>
          </a:p>
          <a:p>
            <a:pPr algn="l">
              <a:buSzPct val="61000"/>
            </a:pPr>
            <a:endParaRPr lang="en-US" sz="2700" dirty="0">
              <a:solidFill>
                <a:schemeClr val="tx1"/>
              </a:solidFill>
              <a:latin typeface="Bell MT" pitchFamily="18" charset="0"/>
            </a:endParaRPr>
          </a:p>
          <a:p>
            <a:pPr algn="just">
              <a:buSzPct val="61000"/>
            </a:pPr>
            <a:endParaRPr lang="en-US" sz="2800" b="1" dirty="0">
              <a:solidFill>
                <a:schemeClr val="tx1"/>
              </a:solidFill>
              <a:latin typeface="Agency FB" pitchFamily="34" charset="0"/>
            </a:endParaRPr>
          </a:p>
          <a:p>
            <a:pPr marL="457200" indent="-457200" algn="just">
              <a:buSzPct val="61000"/>
              <a:buFont typeface="Wingdings" pitchFamily="2" charset="2"/>
              <a:buChar char="v"/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b="1" smtClean="0">
                <a:solidFill>
                  <a:schemeClr val="tx1"/>
                </a:solidFill>
                <a:latin typeface="Algerian" pitchFamily="82" charset="0"/>
              </a:rPr>
              <a:t>5</a:t>
            </a:fld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9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Bell MT" panose="02020503060305020303" pitchFamily="18" charset="0"/>
              </a:rPr>
              <a:t>Java </a:t>
            </a:r>
            <a:r>
              <a:rPr lang="en-US" sz="3600" b="1" dirty="0">
                <a:latin typeface="Bell MT" panose="02020503060305020303" pitchFamily="18" charset="0"/>
              </a:rPr>
              <a:t>Applet Life Cycle </a:t>
            </a:r>
            <a:r>
              <a:rPr lang="en-US" sz="3600" b="1" dirty="0">
                <a:latin typeface="Agency FB" pitchFamily="34" charset="0"/>
              </a:rPr>
              <a:t/>
            </a:r>
            <a:br>
              <a:rPr lang="en-US" sz="3600" b="1" dirty="0">
                <a:latin typeface="Agency FB" pitchFamily="34" charset="0"/>
              </a:rPr>
            </a:br>
            <a:endParaRPr lang="en-US" sz="2000" b="1" dirty="0">
              <a:solidFill>
                <a:srgbClr val="92D050"/>
              </a:solidFill>
              <a:latin typeface="Blackadder ITC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Lifecycle of Java Applet</a:t>
            </a:r>
          </a:p>
          <a:p>
            <a:pPr marL="1371600" lvl="2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Applet is initialized.</a:t>
            </a:r>
          </a:p>
          <a:p>
            <a:pPr marL="1371600" lvl="2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Applet is started.</a:t>
            </a:r>
          </a:p>
          <a:p>
            <a:pPr marL="1371600" lvl="2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Applet is painted.</a:t>
            </a:r>
          </a:p>
          <a:p>
            <a:pPr marL="1371600" lvl="2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Applet is stopped.</a:t>
            </a:r>
          </a:p>
          <a:p>
            <a:pPr marL="1371600" lvl="2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Applet is destroyed.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The java.applet.Applet class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4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life cycle methods and java.awt.Component class provides </a:t>
            </a: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1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life cycle methods for an applet.</a:t>
            </a:r>
            <a:endParaRPr lang="en-GB" sz="2600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The predefined methods automatically invoked by the runtime system .</a:t>
            </a:r>
          </a:p>
          <a:p>
            <a:pPr algn="just"/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6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For creating any applet java.applet.Applet class must be inherited. It provides 4 life cycle methods of applet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.</a:t>
            </a:r>
          </a:p>
          <a:p>
            <a:pPr algn="just">
              <a:buSzPct val="75000"/>
            </a:pPr>
            <a:r>
              <a:rPr lang="en-GB" sz="2600" b="1" dirty="0">
                <a:solidFill>
                  <a:schemeClr val="tx1"/>
                </a:solidFill>
                <a:latin typeface="Bell MT" pitchFamily="18" charset="0"/>
              </a:rPr>
              <a:t>        Public void init()</a:t>
            </a:r>
          </a:p>
          <a:p>
            <a:pPr marL="457200" indent="-457200" algn="just">
              <a:lnSpc>
                <a:spcPct val="150000"/>
              </a:lnSpc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It is used to initialized the </a:t>
            </a:r>
            <a:r>
              <a:rPr lang="en-US" sz="2600" i="1" dirty="0">
                <a:solidFill>
                  <a:srgbClr val="FF0000"/>
                </a:solidFill>
                <a:latin typeface="Bell MT" pitchFamily="18" charset="0"/>
              </a:rPr>
              <a:t>Applet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It is invoked only once.</a:t>
            </a:r>
            <a:endParaRPr lang="en-GB" sz="2600" b="1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lnSpc>
                <a:spcPct val="150000"/>
              </a:lnSpc>
              <a:buSzPct val="75000"/>
              <a:buFont typeface="Wingdings" pitchFamily="2" charset="2"/>
              <a:buChar char="v"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This method takes the place of the Applet constructor and is only called once during applet creation. </a:t>
            </a:r>
          </a:p>
          <a:p>
            <a:pPr marL="457200" indent="-457200" algn="just">
              <a:lnSpc>
                <a:spcPct val="150000"/>
              </a:lnSpc>
              <a:buSzPct val="75000"/>
              <a:buFont typeface="Wingdings" pitchFamily="2" charset="2"/>
              <a:buChar char="v"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Instance variables should be initialized in this method. </a:t>
            </a:r>
          </a:p>
          <a:p>
            <a:pPr marL="457200" indent="-457200" algn="just">
              <a:lnSpc>
                <a:spcPct val="150000"/>
              </a:lnSpc>
              <a:buSzPct val="75000"/>
              <a:buFont typeface="Wingdings" pitchFamily="2" charset="2"/>
              <a:buChar char="v"/>
            </a:pPr>
            <a:r>
              <a:rPr lang="en-GB" sz="2600" i="1" dirty="0">
                <a:solidFill>
                  <a:srgbClr val="FF0000"/>
                </a:solidFill>
                <a:latin typeface="Bell MT" pitchFamily="18" charset="0"/>
              </a:rPr>
              <a:t>GUI</a:t>
            </a:r>
            <a:r>
              <a:rPr lang="en-GB" sz="2600" dirty="0">
                <a:solidFill>
                  <a:srgbClr val="FF0000"/>
                </a:solidFill>
                <a:latin typeface="Bell MT" pitchFamily="18" charset="0"/>
              </a:rPr>
              <a:t> 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components such as buttons and scrollbars should be added to the GUI in this method.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endParaRPr lang="en-US" b="1" i="1" dirty="0">
              <a:solidFill>
                <a:schemeClr val="tx1"/>
              </a:solidFill>
              <a:latin typeface="Agency FB" pitchFamily="34" charset="0"/>
            </a:endParaRPr>
          </a:p>
          <a:p>
            <a:pPr>
              <a:defRPr/>
            </a:pPr>
            <a:endParaRPr lang="en-US" dirty="0"/>
          </a:p>
          <a:p>
            <a:pPr marL="457200" indent="-457200" algn="just">
              <a:buSzPct val="61000"/>
              <a:buBlip>
                <a:blip r:embed="rId2"/>
              </a:buBlip>
            </a:pPr>
            <a:endParaRPr lang="en-US" sz="2800" dirty="0">
              <a:solidFill>
                <a:schemeClr val="tx1"/>
              </a:solidFill>
              <a:latin typeface="Agency FB" pitchFamily="34" charset="0"/>
            </a:endParaRPr>
          </a:p>
          <a:p>
            <a:pPr marL="457200" indent="-457200" algn="just">
              <a:buSzPct val="61000"/>
              <a:buBlip>
                <a:blip r:embed="rId2"/>
              </a:buBlip>
            </a:pP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457200" indent="-457200" algn="just">
              <a:buSzPct val="61000"/>
              <a:buBlip>
                <a:blip r:embed="rId2"/>
              </a:buBlip>
            </a:pP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pPr marL="457200" indent="-457200" algn="just">
              <a:buSzPct val="61000"/>
              <a:buBlip>
                <a:blip r:embed="rId2"/>
              </a:buBlip>
            </a:pPr>
            <a:endParaRPr lang="en-US" dirty="0">
              <a:solidFill>
                <a:schemeClr val="tx1"/>
              </a:solidFill>
              <a:latin typeface="Agency FB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7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686800" cy="5486400"/>
          </a:xfrm>
        </p:spPr>
        <p:txBody>
          <a:bodyPr>
            <a:normAutofit fontScale="92500"/>
          </a:bodyPr>
          <a:lstStyle/>
          <a:p>
            <a:pPr algn="just">
              <a:buSzPct val="75000"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public void start()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It is invoked after the </a:t>
            </a:r>
            <a:r>
              <a:rPr lang="en-US" sz="2600" dirty="0" err="1">
                <a:solidFill>
                  <a:schemeClr val="tx1"/>
                </a:solidFill>
                <a:latin typeface="Bell MT" pitchFamily="18" charset="0"/>
              </a:rPr>
              <a:t>init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() method or browser is maximized.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It is used to start the Applet.</a:t>
            </a: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 This method should be used to start animations and other threads.</a:t>
            </a:r>
          </a:p>
          <a:p>
            <a:pPr algn="just">
              <a:buSzPct val="75000"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public void stop()</a:t>
            </a: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 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It is used to stop the Applet.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 It is invoked when Applet is stop or browser is minimized.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The method should be used to suspend animations and other threads so they do not burden system resources unnecessarily. </a:t>
            </a: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GB" sz="2600" dirty="0">
                <a:solidFill>
                  <a:schemeClr val="tx1"/>
                </a:solidFill>
                <a:latin typeface="Bell MT" pitchFamily="18" charset="0"/>
              </a:rPr>
              <a:t>It is guaranteed to be called before destroy().</a:t>
            </a:r>
          </a:p>
          <a:p>
            <a:pPr algn="just">
              <a:buSzPct val="75000"/>
            </a:pPr>
            <a:r>
              <a:rPr lang="en-US" sz="2600" b="1" dirty="0">
                <a:solidFill>
                  <a:schemeClr val="tx1"/>
                </a:solidFill>
                <a:latin typeface="Bell MT" pitchFamily="18" charset="0"/>
              </a:rPr>
              <a:t>    public void destroy()</a:t>
            </a:r>
            <a:endParaRPr lang="en-US" sz="2600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just">
              <a:buSzPct val="75000"/>
              <a:buFont typeface="Wingdings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Bell MT" pitchFamily="18" charset="0"/>
              </a:rPr>
              <a:t>It is used to destroy the Applet. It is invoked only once.</a:t>
            </a:r>
          </a:p>
          <a:p>
            <a:pPr algn="l">
              <a:buSzPct val="75000"/>
            </a:pPr>
            <a:endParaRPr lang="en-GB" sz="2800" b="1" i="1" dirty="0">
              <a:solidFill>
                <a:schemeClr val="tx1"/>
              </a:solidFill>
              <a:latin typeface="Bell MT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1800" b="1" smtClean="0">
                <a:solidFill>
                  <a:schemeClr val="tx1"/>
                </a:solidFill>
              </a:rPr>
              <a:t>8</a:t>
            </a:fld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533400" y="457200"/>
            <a:ext cx="8153400" cy="5562600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SzPct val="75000"/>
              <a:buBlip>
                <a:blip r:embed="rId2"/>
              </a:buBlip>
            </a:pPr>
            <a:r>
              <a:rPr lang="en-GB" sz="2700" dirty="0">
                <a:solidFill>
                  <a:schemeClr val="tx1"/>
                </a:solidFill>
                <a:latin typeface="Bell MT" pitchFamily="18" charset="0"/>
              </a:rPr>
              <a:t>This method is called when an applet terminates, for example, when quitting the browser. </a:t>
            </a:r>
          </a:p>
          <a:p>
            <a:pPr marL="457200" indent="-457200" algn="just">
              <a:buSzPct val="75000"/>
              <a:buBlip>
                <a:blip r:embed="rId2"/>
              </a:buBlip>
            </a:pPr>
            <a:r>
              <a:rPr lang="en-GB" sz="2700" dirty="0">
                <a:solidFill>
                  <a:schemeClr val="tx1"/>
                </a:solidFill>
                <a:latin typeface="Bell MT" pitchFamily="18" charset="0"/>
              </a:rPr>
              <a:t>Final clean-up operations such as freeing up system resources with dispose() should be done here. </a:t>
            </a:r>
          </a:p>
          <a:p>
            <a:pPr marL="457200" indent="-457200" algn="just">
              <a:buSzPct val="75000"/>
              <a:buBlip>
                <a:blip r:embed="rId2"/>
              </a:buBlip>
            </a:pPr>
            <a:r>
              <a:rPr lang="en-GB" sz="2700" dirty="0">
                <a:solidFill>
                  <a:schemeClr val="tx1"/>
                </a:solidFill>
                <a:latin typeface="Bell MT" pitchFamily="18" charset="0"/>
              </a:rPr>
              <a:t>The dispose() method of Frame removes the menu bar. Therefore, do not forget to call </a:t>
            </a:r>
            <a:r>
              <a:rPr lang="en-GB" sz="2700" dirty="0" err="1">
                <a:solidFill>
                  <a:schemeClr val="tx1"/>
                </a:solidFill>
                <a:latin typeface="Bell MT" pitchFamily="18" charset="0"/>
              </a:rPr>
              <a:t>super.dispose</a:t>
            </a:r>
            <a:r>
              <a:rPr lang="en-GB" sz="2700" dirty="0">
                <a:solidFill>
                  <a:schemeClr val="tx1"/>
                </a:solidFill>
                <a:latin typeface="Bell MT" pitchFamily="18" charset="0"/>
              </a:rPr>
              <a:t>() if you override the default behaviour.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US" sz="2700" dirty="0">
                <a:solidFill>
                  <a:schemeClr val="tx1"/>
                </a:solidFill>
                <a:latin typeface="Bell MT" pitchFamily="18" charset="0"/>
              </a:rPr>
              <a:t>java.awt.Component class provides 1 life cycle method of applet.</a:t>
            </a:r>
          </a:p>
          <a:p>
            <a:pPr algn="just"/>
            <a:r>
              <a:rPr lang="en-US" sz="2700" b="1" dirty="0">
                <a:solidFill>
                  <a:schemeClr val="tx1"/>
                </a:solidFill>
                <a:latin typeface="Bell MT" pitchFamily="18" charset="0"/>
              </a:rPr>
              <a:t>public void paint(Graphics g)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700" dirty="0">
                <a:solidFill>
                  <a:schemeClr val="tx1"/>
                </a:solidFill>
                <a:latin typeface="Bell MT" pitchFamily="18" charset="0"/>
              </a:rPr>
              <a:t>It is used to paint the Applet.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2700" dirty="0">
                <a:solidFill>
                  <a:schemeClr val="tx1"/>
                </a:solidFill>
                <a:latin typeface="Bell MT" pitchFamily="18" charset="0"/>
              </a:rPr>
              <a:t>It provides Graphics class object that can be used for drawing oval, rectangle, arc etc.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GB" sz="2700" dirty="0">
                <a:solidFill>
                  <a:schemeClr val="tx1"/>
                </a:solidFill>
                <a:latin typeface="Bell MT" pitchFamily="18" charset="0"/>
              </a:rPr>
              <a:t>This method is called when the applet drawing area needs to be redrawn.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GB" sz="2700" dirty="0">
                <a:solidFill>
                  <a:schemeClr val="tx1"/>
                </a:solidFill>
                <a:latin typeface="Bell MT" pitchFamily="18" charset="0"/>
              </a:rPr>
              <a:t>Anything not drawn by contained components must be drawn in this method.</a:t>
            </a:r>
            <a:endParaRPr lang="en-US" sz="2700" dirty="0">
              <a:solidFill>
                <a:schemeClr val="tx1"/>
              </a:solidFill>
              <a:latin typeface="Bell MT" pitchFamily="18" charset="0"/>
            </a:endParaRPr>
          </a:p>
          <a:p>
            <a:pPr marL="457200" indent="-457200" algn="l">
              <a:buSzPct val="75000"/>
              <a:buBlip>
                <a:blip r:embed="rId2"/>
              </a:buBlip>
            </a:pPr>
            <a:endParaRPr lang="en-GB" sz="2800" i="1" dirty="0">
              <a:solidFill>
                <a:schemeClr val="tx1"/>
              </a:solidFill>
              <a:latin typeface="Bell MT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0988-BECD-4431-B246-A8D382A7B731}" type="slidenum">
              <a:rPr lang="en-US" sz="2000" b="1" smtClean="0">
                <a:solidFill>
                  <a:schemeClr val="tx1"/>
                </a:solidFill>
                <a:latin typeface="Bell MT" pitchFamily="18" charset="0"/>
              </a:rPr>
              <a:t>9</a:t>
            </a:fld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6872</TotalTime>
  <Words>2259</Words>
  <Application>Microsoft Office PowerPoint</Application>
  <PresentationFormat>On-screen Show (4:3)</PresentationFormat>
  <Paragraphs>466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Agency FB</vt:lpstr>
      <vt:lpstr>Algerian</vt:lpstr>
      <vt:lpstr>Arial</vt:lpstr>
      <vt:lpstr>Bell MT</vt:lpstr>
      <vt:lpstr>Blackadder ITC</vt:lpstr>
      <vt:lpstr>Calibri</vt:lpstr>
      <vt:lpstr>Candara</vt:lpstr>
      <vt:lpstr>Comic Sans MS</vt:lpstr>
      <vt:lpstr>Franklin Gothic Book</vt:lpstr>
      <vt:lpstr>Perpetua</vt:lpstr>
      <vt:lpstr>Times New Roman</vt:lpstr>
      <vt:lpstr>Wingdings</vt:lpstr>
      <vt:lpstr>Wingdings 2</vt:lpstr>
      <vt:lpstr>Equity</vt:lpstr>
      <vt:lpstr>Chapter 2</vt:lpstr>
      <vt:lpstr>Introduction to Java Applets </vt:lpstr>
      <vt:lpstr>Overview Of Java Applet </vt:lpstr>
      <vt:lpstr>Overview Of Java Applet </vt:lpstr>
      <vt:lpstr>PowerPoint Presentation</vt:lpstr>
      <vt:lpstr>Java Applet Life Cycle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Java Applets Vs. Java Applications</vt:lpstr>
      <vt:lpstr>Con…</vt:lpstr>
      <vt:lpstr>         Example : Sample Demonstration  of Applet</vt:lpstr>
      <vt:lpstr> HTML tags and Java Applets   </vt:lpstr>
      <vt:lpstr>     Con…</vt:lpstr>
      <vt:lpstr>Initializing an Instance Variables with Method init</vt:lpstr>
      <vt:lpstr>Con…</vt:lpstr>
      <vt:lpstr>PowerPoint Presentation</vt:lpstr>
      <vt:lpstr> Graphics in Java Applet</vt:lpstr>
      <vt:lpstr>Con…</vt:lpstr>
      <vt:lpstr>Con…</vt:lpstr>
      <vt:lpstr>PowerPoint Presentation</vt:lpstr>
      <vt:lpstr>Displaying Image in Applet</vt:lpstr>
      <vt:lpstr>Con…</vt:lpstr>
      <vt:lpstr>PowerPoint Presentation</vt:lpstr>
      <vt:lpstr>Animation in Java Applet</vt:lpstr>
      <vt:lpstr>Event Handling in Java Applet </vt:lpstr>
      <vt:lpstr>PowerPoint Presentation</vt:lpstr>
      <vt:lpstr>PowerPoint Presentation</vt:lpstr>
      <vt:lpstr>Java  Applet some sample Demonstration  --------------------------------------------------------------------------------------------------------------------------</vt:lpstr>
      <vt:lpstr> --------------------------------------------------------------------------------------------------------------------------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</dc:title>
  <dc:creator>kemele</dc:creator>
  <cp:lastModifiedBy>Microsoft account</cp:lastModifiedBy>
  <cp:revision>461</cp:revision>
  <dcterms:created xsi:type="dcterms:W3CDTF">2009-05-03T13:41:53Z</dcterms:created>
  <dcterms:modified xsi:type="dcterms:W3CDTF">2022-02-11T06:53:07Z</dcterms:modified>
</cp:coreProperties>
</file>