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420" r:id="rId3"/>
    <p:sldId id="319" r:id="rId4"/>
    <p:sldId id="421" r:id="rId5"/>
    <p:sldId id="422" r:id="rId6"/>
    <p:sldId id="423" r:id="rId7"/>
    <p:sldId id="424" r:id="rId8"/>
    <p:sldId id="425" r:id="rId9"/>
    <p:sldId id="426" r:id="rId10"/>
    <p:sldId id="427" r:id="rId11"/>
    <p:sldId id="428" r:id="rId12"/>
    <p:sldId id="429" r:id="rId13"/>
    <p:sldId id="430" r:id="rId14"/>
    <p:sldId id="432" r:id="rId15"/>
    <p:sldId id="431" r:id="rId16"/>
    <p:sldId id="433" r:id="rId17"/>
    <p:sldId id="43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447" r:id="rId31"/>
    <p:sldId id="454" r:id="rId32"/>
    <p:sldId id="448" r:id="rId33"/>
    <p:sldId id="450" r:id="rId34"/>
    <p:sldId id="451" r:id="rId35"/>
    <p:sldId id="452" r:id="rId36"/>
    <p:sldId id="453" r:id="rId37"/>
    <p:sldId id="455" r:id="rId38"/>
    <p:sldId id="461" r:id="rId39"/>
    <p:sldId id="462" r:id="rId40"/>
    <p:sldId id="456" r:id="rId41"/>
    <p:sldId id="459" r:id="rId42"/>
    <p:sldId id="457" r:id="rId43"/>
    <p:sldId id="463" r:id="rId44"/>
    <p:sldId id="464" r:id="rId45"/>
    <p:sldId id="465" r:id="rId46"/>
    <p:sldId id="458" r:id="rId47"/>
    <p:sldId id="466" r:id="rId48"/>
    <p:sldId id="469" r:id="rId49"/>
    <p:sldId id="468" r:id="rId50"/>
    <p:sldId id="467"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9" r:id="rId65"/>
    <p:sldId id="484" r:id="rId66"/>
    <p:sldId id="483" r:id="rId67"/>
    <p:sldId id="485" r:id="rId68"/>
    <p:sldId id="490" r:id="rId69"/>
    <p:sldId id="487" r:id="rId70"/>
    <p:sldId id="488" r:id="rId71"/>
    <p:sldId id="493" r:id="rId72"/>
    <p:sldId id="492" r:id="rId73"/>
    <p:sldId id="495" r:id="rId74"/>
    <p:sldId id="496" r:id="rId75"/>
    <p:sldId id="494" r:id="rId76"/>
    <p:sldId id="497" r:id="rId77"/>
    <p:sldId id="498" r:id="rId78"/>
    <p:sldId id="499" r:id="rId79"/>
    <p:sldId id="500" r:id="rId80"/>
    <p:sldId id="501" r:id="rId81"/>
    <p:sldId id="502" r:id="rId82"/>
    <p:sldId id="503" r:id="rId83"/>
    <p:sldId id="507" r:id="rId84"/>
    <p:sldId id="506" r:id="rId85"/>
    <p:sldId id="509" r:id="rId86"/>
    <p:sldId id="449" r:id="rId87"/>
    <p:sldId id="349" r:id="rId88"/>
    <p:sldId id="510"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518" r:id="rId103"/>
    <p:sldId id="511" r:id="rId104"/>
    <p:sldId id="519" r:id="rId105"/>
    <p:sldId id="512" r:id="rId106"/>
    <p:sldId id="516" r:id="rId107"/>
    <p:sldId id="514" r:id="rId108"/>
    <p:sldId id="513" r:id="rId109"/>
    <p:sldId id="517" r:id="rId110"/>
    <p:sldId id="520" r:id="rId111"/>
    <p:sldId id="521" r:id="rId112"/>
    <p:sldId id="523" r:id="rId113"/>
    <p:sldId id="522" r:id="rId114"/>
    <p:sldId id="524" r:id="rId115"/>
    <p:sldId id="525" r:id="rId116"/>
    <p:sldId id="527" r:id="rId117"/>
    <p:sldId id="526" r:id="rId118"/>
    <p:sldId id="528" r:id="rId119"/>
    <p:sldId id="529" r:id="rId120"/>
    <p:sldId id="530" r:id="rId121"/>
    <p:sldId id="418" r:id="rId1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868" autoAdjust="0"/>
  </p:normalViewPr>
  <p:slideViewPr>
    <p:cSldViewPr>
      <p:cViewPr varScale="1">
        <p:scale>
          <a:sx n="67" d="100"/>
          <a:sy n="67" d="100"/>
        </p:scale>
        <p:origin x="612"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0300D67B-8A69-4335-A70E-005D47BE9634}" type="datetimeFigureOut">
              <a:rPr lang="en-US"/>
              <a:pPr>
                <a:defRPr/>
              </a:pPr>
              <a:t>3/11/2022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F50AB18-9900-4B20-A77D-07AC62C81E56}" type="slidenum">
              <a:rPr lang="en-US"/>
              <a:pPr>
                <a:defRPr/>
              </a:pPr>
              <a:t>‹#›</a:t>
            </a:fld>
            <a:endParaRPr lang="en-US"/>
          </a:p>
        </p:txBody>
      </p:sp>
    </p:spTree>
    <p:extLst>
      <p:ext uri="{BB962C8B-B14F-4D97-AF65-F5344CB8AC3E}">
        <p14:creationId xmlns:p14="http://schemas.microsoft.com/office/powerpoint/2010/main" val="3482641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A47490-5409-441B-9B58-C19C17A45A40}" type="slidenum">
              <a:rPr lang="en-US" smtClean="0">
                <a:latin typeface="Arial" charset="0"/>
                <a:cs typeface="Arial" charset="0"/>
              </a:rPr>
              <a:pPr/>
              <a:t>1</a:t>
            </a:fld>
            <a:endParaRPr lang="en-US" smtClean="0">
              <a:latin typeface="Arial" charset="0"/>
              <a:cs typeface="Arial" charset="0"/>
            </a:endParaRPr>
          </a:p>
        </p:txBody>
      </p:sp>
    </p:spTree>
    <p:extLst>
      <p:ext uri="{BB962C8B-B14F-4D97-AF65-F5344CB8AC3E}">
        <p14:creationId xmlns:p14="http://schemas.microsoft.com/office/powerpoint/2010/main" val="414227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4AD282-4C31-4DAF-81B1-873D0BC7CD14}" type="slidenum">
              <a:rPr lang="en-US" smtClean="0"/>
              <a:pPr fontAlgn="base">
                <a:spcBef>
                  <a:spcPct val="0"/>
                </a:spcBef>
                <a:spcAft>
                  <a:spcPct val="0"/>
                </a:spcAft>
                <a:defRPr/>
              </a:pPr>
              <a:t>88</a:t>
            </a:fld>
            <a:endParaRPr lang="en-US" smtClean="0"/>
          </a:p>
        </p:txBody>
      </p:sp>
    </p:spTree>
    <p:extLst>
      <p:ext uri="{BB962C8B-B14F-4D97-AF65-F5344CB8AC3E}">
        <p14:creationId xmlns:p14="http://schemas.microsoft.com/office/powerpoint/2010/main" val="337628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22E0B-4520-4028-9727-5492479F554F}" type="slidenum">
              <a:rPr lang="en-US" smtClean="0"/>
              <a:pPr fontAlgn="base">
                <a:spcBef>
                  <a:spcPct val="0"/>
                </a:spcBef>
                <a:spcAft>
                  <a:spcPct val="0"/>
                </a:spcAft>
                <a:defRPr/>
              </a:pPr>
              <a:t>89</a:t>
            </a:fld>
            <a:endParaRPr lang="en-US" smtClean="0"/>
          </a:p>
        </p:txBody>
      </p:sp>
    </p:spTree>
    <p:extLst>
      <p:ext uri="{BB962C8B-B14F-4D97-AF65-F5344CB8AC3E}">
        <p14:creationId xmlns:p14="http://schemas.microsoft.com/office/powerpoint/2010/main" val="240075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068FCE-100D-4A6A-814E-AB8EA92110F2}" type="slidenum">
              <a:rPr lang="en-US" smtClean="0"/>
              <a:pPr fontAlgn="base">
                <a:spcBef>
                  <a:spcPct val="0"/>
                </a:spcBef>
                <a:spcAft>
                  <a:spcPct val="0"/>
                </a:spcAft>
                <a:defRPr/>
              </a:pPr>
              <a:t>90</a:t>
            </a:fld>
            <a:endParaRPr lang="en-US" smtClean="0"/>
          </a:p>
        </p:txBody>
      </p:sp>
    </p:spTree>
    <p:extLst>
      <p:ext uri="{BB962C8B-B14F-4D97-AF65-F5344CB8AC3E}">
        <p14:creationId xmlns:p14="http://schemas.microsoft.com/office/powerpoint/2010/main" val="379853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47D16D-AC03-4E66-B061-242EFA688F9D}" type="slidenum">
              <a:rPr lang="en-US" smtClean="0"/>
              <a:pPr fontAlgn="base">
                <a:spcBef>
                  <a:spcPct val="0"/>
                </a:spcBef>
                <a:spcAft>
                  <a:spcPct val="0"/>
                </a:spcAft>
                <a:defRPr/>
              </a:pPr>
              <a:t>91</a:t>
            </a:fld>
            <a:endParaRPr lang="en-US" smtClean="0"/>
          </a:p>
        </p:txBody>
      </p:sp>
    </p:spTree>
    <p:extLst>
      <p:ext uri="{BB962C8B-B14F-4D97-AF65-F5344CB8AC3E}">
        <p14:creationId xmlns:p14="http://schemas.microsoft.com/office/powerpoint/2010/main" val="112498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E8E823-BD62-4A8B-811A-53734E10C388}" type="slidenum">
              <a:rPr lang="en-US" smtClean="0"/>
              <a:pPr fontAlgn="base">
                <a:spcBef>
                  <a:spcPct val="0"/>
                </a:spcBef>
                <a:spcAft>
                  <a:spcPct val="0"/>
                </a:spcAft>
                <a:defRPr/>
              </a:pPr>
              <a:t>92</a:t>
            </a:fld>
            <a:endParaRPr lang="en-US" smtClean="0"/>
          </a:p>
        </p:txBody>
      </p:sp>
    </p:spTree>
    <p:extLst>
      <p:ext uri="{BB962C8B-B14F-4D97-AF65-F5344CB8AC3E}">
        <p14:creationId xmlns:p14="http://schemas.microsoft.com/office/powerpoint/2010/main" val="25894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EC797A-5385-4BE6-9264-95BAB0E3BEE6}" type="slidenum">
              <a:rPr lang="en-US" smtClean="0"/>
              <a:pPr fontAlgn="base">
                <a:spcBef>
                  <a:spcPct val="0"/>
                </a:spcBef>
                <a:spcAft>
                  <a:spcPct val="0"/>
                </a:spcAft>
                <a:defRPr/>
              </a:pPr>
              <a:t>93</a:t>
            </a:fld>
            <a:endParaRPr lang="en-US" smtClean="0"/>
          </a:p>
        </p:txBody>
      </p:sp>
    </p:spTree>
    <p:extLst>
      <p:ext uri="{BB962C8B-B14F-4D97-AF65-F5344CB8AC3E}">
        <p14:creationId xmlns:p14="http://schemas.microsoft.com/office/powerpoint/2010/main" val="3697661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A2C50C-AC98-4758-BF45-6A29AEF428E7}" type="slidenum">
              <a:rPr lang="en-US" smtClean="0"/>
              <a:pPr fontAlgn="base">
                <a:spcBef>
                  <a:spcPct val="0"/>
                </a:spcBef>
                <a:spcAft>
                  <a:spcPct val="0"/>
                </a:spcAft>
                <a:defRPr/>
              </a:pPr>
              <a:t>94</a:t>
            </a:fld>
            <a:endParaRPr lang="en-US" smtClean="0"/>
          </a:p>
        </p:txBody>
      </p:sp>
    </p:spTree>
    <p:extLst>
      <p:ext uri="{BB962C8B-B14F-4D97-AF65-F5344CB8AC3E}">
        <p14:creationId xmlns:p14="http://schemas.microsoft.com/office/powerpoint/2010/main" val="227058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870519-BCA7-4021-BD87-AE192FEBEA3B}" type="slidenum">
              <a:rPr lang="en-US" smtClean="0"/>
              <a:pPr fontAlgn="base">
                <a:spcBef>
                  <a:spcPct val="0"/>
                </a:spcBef>
                <a:spcAft>
                  <a:spcPct val="0"/>
                </a:spcAft>
                <a:defRPr/>
              </a:pPr>
              <a:t>95</a:t>
            </a:fld>
            <a:endParaRPr lang="en-US" smtClean="0"/>
          </a:p>
        </p:txBody>
      </p:sp>
    </p:spTree>
    <p:extLst>
      <p:ext uri="{BB962C8B-B14F-4D97-AF65-F5344CB8AC3E}">
        <p14:creationId xmlns:p14="http://schemas.microsoft.com/office/powerpoint/2010/main" val="1238881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7D9DE4-CBA1-4C67-996F-E43663CCFA41}" type="slidenum">
              <a:rPr lang="en-US" smtClean="0"/>
              <a:pPr fontAlgn="base">
                <a:spcBef>
                  <a:spcPct val="0"/>
                </a:spcBef>
                <a:spcAft>
                  <a:spcPct val="0"/>
                </a:spcAft>
                <a:defRPr/>
              </a:pPr>
              <a:t>96</a:t>
            </a:fld>
            <a:endParaRPr lang="en-US" smtClean="0"/>
          </a:p>
        </p:txBody>
      </p:sp>
    </p:spTree>
    <p:extLst>
      <p:ext uri="{BB962C8B-B14F-4D97-AF65-F5344CB8AC3E}">
        <p14:creationId xmlns:p14="http://schemas.microsoft.com/office/powerpoint/2010/main" val="184254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60E618-C723-4946-9D8F-70107DBBC497}" type="slidenum">
              <a:rPr lang="en-US" smtClean="0"/>
              <a:pPr fontAlgn="base">
                <a:spcBef>
                  <a:spcPct val="0"/>
                </a:spcBef>
                <a:spcAft>
                  <a:spcPct val="0"/>
                </a:spcAft>
                <a:defRPr/>
              </a:pPr>
              <a:t>97</a:t>
            </a:fld>
            <a:endParaRPr lang="en-US" smtClean="0"/>
          </a:p>
        </p:txBody>
      </p:sp>
    </p:spTree>
    <p:extLst>
      <p:ext uri="{BB962C8B-B14F-4D97-AF65-F5344CB8AC3E}">
        <p14:creationId xmlns:p14="http://schemas.microsoft.com/office/powerpoint/2010/main" val="240050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C5000A-F021-4F2B-8874-801DF164244C}"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3932254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FA8205-66FB-443E-847F-12C0AFF42D94}" type="slidenum">
              <a:rPr lang="en-US" smtClean="0"/>
              <a:pPr fontAlgn="base">
                <a:spcBef>
                  <a:spcPct val="0"/>
                </a:spcBef>
                <a:spcAft>
                  <a:spcPct val="0"/>
                </a:spcAft>
                <a:defRPr/>
              </a:pPr>
              <a:t>98</a:t>
            </a:fld>
            <a:endParaRPr lang="en-US" smtClean="0"/>
          </a:p>
        </p:txBody>
      </p:sp>
    </p:spTree>
    <p:extLst>
      <p:ext uri="{BB962C8B-B14F-4D97-AF65-F5344CB8AC3E}">
        <p14:creationId xmlns:p14="http://schemas.microsoft.com/office/powerpoint/2010/main" val="702928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521FBB-590E-4BD1-B0B2-0FE1E36C0490}" type="slidenum">
              <a:rPr lang="en-US" smtClean="0"/>
              <a:pPr fontAlgn="base">
                <a:spcBef>
                  <a:spcPct val="0"/>
                </a:spcBef>
                <a:spcAft>
                  <a:spcPct val="0"/>
                </a:spcAft>
                <a:defRPr/>
              </a:pPr>
              <a:t>99</a:t>
            </a:fld>
            <a:endParaRPr lang="en-US" smtClean="0"/>
          </a:p>
        </p:txBody>
      </p:sp>
    </p:spTree>
    <p:extLst>
      <p:ext uri="{BB962C8B-B14F-4D97-AF65-F5344CB8AC3E}">
        <p14:creationId xmlns:p14="http://schemas.microsoft.com/office/powerpoint/2010/main" val="1753453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69DA18-98B4-4529-937E-0BD824684915}" type="slidenum">
              <a:rPr lang="en-US" smtClean="0"/>
              <a:pPr fontAlgn="base">
                <a:spcBef>
                  <a:spcPct val="0"/>
                </a:spcBef>
                <a:spcAft>
                  <a:spcPct val="0"/>
                </a:spcAft>
                <a:defRPr/>
              </a:pPr>
              <a:t>100</a:t>
            </a:fld>
            <a:endParaRPr lang="en-US" smtClean="0"/>
          </a:p>
        </p:txBody>
      </p:sp>
    </p:spTree>
    <p:extLst>
      <p:ext uri="{BB962C8B-B14F-4D97-AF65-F5344CB8AC3E}">
        <p14:creationId xmlns:p14="http://schemas.microsoft.com/office/powerpoint/2010/main" val="1703258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101</a:t>
            </a:fld>
            <a:endParaRPr lang="en-US" smtClean="0"/>
          </a:p>
        </p:txBody>
      </p:sp>
    </p:spTree>
    <p:extLst>
      <p:ext uri="{BB962C8B-B14F-4D97-AF65-F5344CB8AC3E}">
        <p14:creationId xmlns:p14="http://schemas.microsoft.com/office/powerpoint/2010/main" val="493228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102</a:t>
            </a:fld>
            <a:endParaRPr lang="en-US" smtClean="0"/>
          </a:p>
        </p:txBody>
      </p:sp>
    </p:spTree>
    <p:extLst>
      <p:ext uri="{BB962C8B-B14F-4D97-AF65-F5344CB8AC3E}">
        <p14:creationId xmlns:p14="http://schemas.microsoft.com/office/powerpoint/2010/main" val="3550744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103</a:t>
            </a:fld>
            <a:endParaRPr lang="en-US" smtClean="0"/>
          </a:p>
        </p:txBody>
      </p:sp>
    </p:spTree>
    <p:extLst>
      <p:ext uri="{BB962C8B-B14F-4D97-AF65-F5344CB8AC3E}">
        <p14:creationId xmlns:p14="http://schemas.microsoft.com/office/powerpoint/2010/main" val="693907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104</a:t>
            </a:fld>
            <a:endParaRPr lang="en-US" smtClean="0"/>
          </a:p>
        </p:txBody>
      </p:sp>
    </p:spTree>
    <p:extLst>
      <p:ext uri="{BB962C8B-B14F-4D97-AF65-F5344CB8AC3E}">
        <p14:creationId xmlns:p14="http://schemas.microsoft.com/office/powerpoint/2010/main" val="2923013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105</a:t>
            </a:fld>
            <a:endParaRPr lang="en-US" smtClean="0"/>
          </a:p>
        </p:txBody>
      </p:sp>
    </p:spTree>
    <p:extLst>
      <p:ext uri="{BB962C8B-B14F-4D97-AF65-F5344CB8AC3E}">
        <p14:creationId xmlns:p14="http://schemas.microsoft.com/office/powerpoint/2010/main" val="2026145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106</a:t>
            </a:fld>
            <a:endParaRPr lang="en-US" smtClean="0"/>
          </a:p>
        </p:txBody>
      </p:sp>
    </p:spTree>
    <p:extLst>
      <p:ext uri="{BB962C8B-B14F-4D97-AF65-F5344CB8AC3E}">
        <p14:creationId xmlns:p14="http://schemas.microsoft.com/office/powerpoint/2010/main" val="1276610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107</a:t>
            </a:fld>
            <a:endParaRPr lang="en-US" smtClean="0"/>
          </a:p>
        </p:txBody>
      </p:sp>
    </p:spTree>
    <p:extLst>
      <p:ext uri="{BB962C8B-B14F-4D97-AF65-F5344CB8AC3E}">
        <p14:creationId xmlns:p14="http://schemas.microsoft.com/office/powerpoint/2010/main" val="166548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21</a:t>
            </a:fld>
            <a:endParaRPr lang="en-US"/>
          </a:p>
        </p:txBody>
      </p:sp>
    </p:spTree>
    <p:extLst>
      <p:ext uri="{BB962C8B-B14F-4D97-AF65-F5344CB8AC3E}">
        <p14:creationId xmlns:p14="http://schemas.microsoft.com/office/powerpoint/2010/main" val="4078245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108</a:t>
            </a:fld>
            <a:endParaRPr lang="en-US" smtClean="0"/>
          </a:p>
        </p:txBody>
      </p:sp>
    </p:spTree>
    <p:extLst>
      <p:ext uri="{BB962C8B-B14F-4D97-AF65-F5344CB8AC3E}">
        <p14:creationId xmlns:p14="http://schemas.microsoft.com/office/powerpoint/2010/main" val="2238831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109</a:t>
            </a:fld>
            <a:endParaRPr lang="en-US" smtClean="0"/>
          </a:p>
        </p:txBody>
      </p:sp>
    </p:spTree>
    <p:extLst>
      <p:ext uri="{BB962C8B-B14F-4D97-AF65-F5344CB8AC3E}">
        <p14:creationId xmlns:p14="http://schemas.microsoft.com/office/powerpoint/2010/main" val="4263409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110</a:t>
            </a:fld>
            <a:endParaRPr lang="en-US" smtClean="0"/>
          </a:p>
        </p:txBody>
      </p:sp>
    </p:spTree>
    <p:extLst>
      <p:ext uri="{BB962C8B-B14F-4D97-AF65-F5344CB8AC3E}">
        <p14:creationId xmlns:p14="http://schemas.microsoft.com/office/powerpoint/2010/main" val="1230894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111</a:t>
            </a:fld>
            <a:endParaRPr lang="en-US" smtClean="0"/>
          </a:p>
        </p:txBody>
      </p:sp>
    </p:spTree>
    <p:extLst>
      <p:ext uri="{BB962C8B-B14F-4D97-AF65-F5344CB8AC3E}">
        <p14:creationId xmlns:p14="http://schemas.microsoft.com/office/powerpoint/2010/main" val="165466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112</a:t>
            </a:fld>
            <a:endParaRPr lang="en-US" smtClean="0"/>
          </a:p>
        </p:txBody>
      </p:sp>
    </p:spTree>
    <p:extLst>
      <p:ext uri="{BB962C8B-B14F-4D97-AF65-F5344CB8AC3E}">
        <p14:creationId xmlns:p14="http://schemas.microsoft.com/office/powerpoint/2010/main" val="2598807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113</a:t>
            </a:fld>
            <a:endParaRPr lang="en-US" smtClean="0"/>
          </a:p>
        </p:txBody>
      </p:sp>
    </p:spTree>
    <p:extLst>
      <p:ext uri="{BB962C8B-B14F-4D97-AF65-F5344CB8AC3E}">
        <p14:creationId xmlns:p14="http://schemas.microsoft.com/office/powerpoint/2010/main" val="822174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114</a:t>
            </a:fld>
            <a:endParaRPr lang="en-US" smtClean="0"/>
          </a:p>
        </p:txBody>
      </p:sp>
    </p:spTree>
    <p:extLst>
      <p:ext uri="{BB962C8B-B14F-4D97-AF65-F5344CB8AC3E}">
        <p14:creationId xmlns:p14="http://schemas.microsoft.com/office/powerpoint/2010/main" val="1209331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115</a:t>
            </a:fld>
            <a:endParaRPr lang="en-US" smtClean="0"/>
          </a:p>
        </p:txBody>
      </p:sp>
    </p:spTree>
    <p:extLst>
      <p:ext uri="{BB962C8B-B14F-4D97-AF65-F5344CB8AC3E}">
        <p14:creationId xmlns:p14="http://schemas.microsoft.com/office/powerpoint/2010/main" val="3568526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116</a:t>
            </a:fld>
            <a:endParaRPr lang="en-US" smtClean="0"/>
          </a:p>
        </p:txBody>
      </p:sp>
    </p:spTree>
    <p:extLst>
      <p:ext uri="{BB962C8B-B14F-4D97-AF65-F5344CB8AC3E}">
        <p14:creationId xmlns:p14="http://schemas.microsoft.com/office/powerpoint/2010/main" val="2720111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F50433-E323-4B64-8337-82176E255C8A}" type="slidenum">
              <a:rPr lang="en-US" smtClean="0"/>
              <a:pPr fontAlgn="base">
                <a:spcBef>
                  <a:spcPct val="0"/>
                </a:spcBef>
                <a:spcAft>
                  <a:spcPct val="0"/>
                </a:spcAft>
                <a:defRPr/>
              </a:pPr>
              <a:t>117</a:t>
            </a:fld>
            <a:endParaRPr lang="en-US" smtClean="0"/>
          </a:p>
        </p:txBody>
      </p:sp>
    </p:spTree>
    <p:extLst>
      <p:ext uri="{BB962C8B-B14F-4D97-AF65-F5344CB8AC3E}">
        <p14:creationId xmlns:p14="http://schemas.microsoft.com/office/powerpoint/2010/main" val="339688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27</a:t>
            </a:fld>
            <a:endParaRPr lang="en-US"/>
          </a:p>
        </p:txBody>
      </p:sp>
    </p:spTree>
    <p:extLst>
      <p:ext uri="{BB962C8B-B14F-4D97-AF65-F5344CB8AC3E}">
        <p14:creationId xmlns:p14="http://schemas.microsoft.com/office/powerpoint/2010/main" val="1499406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1136B8-2BC6-4607-9DB2-906B29190F7C}" type="slidenum">
              <a:rPr lang="en-US" smtClean="0"/>
              <a:pPr/>
              <a:t>121</a:t>
            </a:fld>
            <a:endParaRPr lang="en-US" smtClean="0"/>
          </a:p>
        </p:txBody>
      </p:sp>
    </p:spTree>
    <p:extLst>
      <p:ext uri="{BB962C8B-B14F-4D97-AF65-F5344CB8AC3E}">
        <p14:creationId xmlns:p14="http://schemas.microsoft.com/office/powerpoint/2010/main" val="223180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41</a:t>
            </a:fld>
            <a:endParaRPr lang="en-US"/>
          </a:p>
        </p:txBody>
      </p:sp>
    </p:spTree>
    <p:extLst>
      <p:ext uri="{BB962C8B-B14F-4D97-AF65-F5344CB8AC3E}">
        <p14:creationId xmlns:p14="http://schemas.microsoft.com/office/powerpoint/2010/main" val="328914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63</a:t>
            </a:fld>
            <a:endParaRPr lang="en-US"/>
          </a:p>
        </p:txBody>
      </p:sp>
    </p:spTree>
    <p:extLst>
      <p:ext uri="{BB962C8B-B14F-4D97-AF65-F5344CB8AC3E}">
        <p14:creationId xmlns:p14="http://schemas.microsoft.com/office/powerpoint/2010/main" val="110483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64</a:t>
            </a:fld>
            <a:endParaRPr lang="en-US"/>
          </a:p>
        </p:txBody>
      </p:sp>
    </p:spTree>
    <p:extLst>
      <p:ext uri="{BB962C8B-B14F-4D97-AF65-F5344CB8AC3E}">
        <p14:creationId xmlns:p14="http://schemas.microsoft.com/office/powerpoint/2010/main" val="283878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65</a:t>
            </a:fld>
            <a:endParaRPr lang="en-US"/>
          </a:p>
        </p:txBody>
      </p:sp>
    </p:spTree>
    <p:extLst>
      <p:ext uri="{BB962C8B-B14F-4D97-AF65-F5344CB8AC3E}">
        <p14:creationId xmlns:p14="http://schemas.microsoft.com/office/powerpoint/2010/main" val="235610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4AD282-4C31-4DAF-81B1-873D0BC7CD14}" type="slidenum">
              <a:rPr lang="en-US" smtClean="0"/>
              <a:pPr fontAlgn="base">
                <a:spcBef>
                  <a:spcPct val="0"/>
                </a:spcBef>
                <a:spcAft>
                  <a:spcPct val="0"/>
                </a:spcAft>
                <a:defRPr/>
              </a:pPr>
              <a:t>87</a:t>
            </a:fld>
            <a:endParaRPr lang="en-US" smtClean="0"/>
          </a:p>
        </p:txBody>
      </p:sp>
    </p:spTree>
    <p:extLst>
      <p:ext uri="{BB962C8B-B14F-4D97-AF65-F5344CB8AC3E}">
        <p14:creationId xmlns:p14="http://schemas.microsoft.com/office/powerpoint/2010/main" val="133409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6876F56-CE8E-4667-B8F5-7BB85BBE79B6}" type="datetime1">
              <a:rPr lang="en-US" smtClean="0"/>
              <a:pPr>
                <a:defRPr/>
              </a:pPr>
              <a:t>3/11/2022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2BFC9E51-36B7-4EC6-9C49-9ECFAF6D9F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F9F29E9-0EAE-427C-83B1-D06FF566AA38}" type="datetime1">
              <a:rPr lang="en-US" smtClean="0"/>
              <a:pPr>
                <a:defRPr/>
              </a:pPr>
              <a:t>3/11/2022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6" name="Slide Number Placeholder 22"/>
          <p:cNvSpPr>
            <a:spLocks noGrp="1"/>
          </p:cNvSpPr>
          <p:nvPr>
            <p:ph type="sldNum" sz="quarter" idx="12"/>
          </p:nvPr>
        </p:nvSpPr>
        <p:spPr/>
        <p:txBody>
          <a:bodyPr/>
          <a:lstStyle>
            <a:lvl1pPr>
              <a:defRPr/>
            </a:lvl1pPr>
          </a:lstStyle>
          <a:p>
            <a:pPr>
              <a:defRPr/>
            </a:pPr>
            <a:fld id="{F0313F66-DD89-466D-AE31-00565A5B812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198B3AC-AF11-4A3C-B652-23C2ED1E99E5}" type="datetime1">
              <a:rPr lang="en-US" smtClean="0"/>
              <a:pPr>
                <a:defRPr/>
              </a:pPr>
              <a:t>3/11/2022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6" name="Slide Number Placeholder 22"/>
          <p:cNvSpPr>
            <a:spLocks noGrp="1"/>
          </p:cNvSpPr>
          <p:nvPr>
            <p:ph type="sldNum" sz="quarter" idx="12"/>
          </p:nvPr>
        </p:nvSpPr>
        <p:spPr/>
        <p:txBody>
          <a:bodyPr/>
          <a:lstStyle>
            <a:lvl1pPr>
              <a:defRPr/>
            </a:lvl1pPr>
          </a:lstStyle>
          <a:p>
            <a:pPr>
              <a:defRPr/>
            </a:pPr>
            <a:fld id="{32D1E69F-6356-4201-BBD5-95FBF182D5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4CE7847-5C10-40A4-96C9-E956601D6D88}" type="datetime1">
              <a:rPr lang="en-US" smtClean="0"/>
              <a:pPr>
                <a:defRPr/>
              </a:pPr>
              <a:t>3/11/2022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6" name="Slide Number Placeholder 22"/>
          <p:cNvSpPr>
            <a:spLocks noGrp="1"/>
          </p:cNvSpPr>
          <p:nvPr>
            <p:ph type="sldNum" sz="quarter" idx="12"/>
          </p:nvPr>
        </p:nvSpPr>
        <p:spPr/>
        <p:txBody>
          <a:bodyPr/>
          <a:lstStyle>
            <a:lvl1pPr>
              <a:defRPr/>
            </a:lvl1pPr>
          </a:lstStyle>
          <a:p>
            <a:pPr>
              <a:defRPr/>
            </a:pPr>
            <a:fld id="{95EEB81C-78F7-4FF8-A3E2-F7189DF97E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930F2A25-62EB-4870-9CAA-7F037E0D610C}" type="datetime1">
              <a:rPr lang="en-US" smtClean="0"/>
              <a:pPr>
                <a:defRPr/>
              </a:pPr>
              <a:t>3/11/2022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smtClean="0"/>
              <a:t>Advanced Programming with Java Chapter 1</a:t>
            </a: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3C215B7-2013-4074-9116-2A236A42E54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C7132A0-03E9-4FFB-AF51-647445EF7C5E}" type="datetime1">
              <a:rPr lang="en-US" smtClean="0"/>
              <a:pPr>
                <a:defRPr/>
              </a:pPr>
              <a:t>3/11/2022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7" name="Slide Number Placeholder 22"/>
          <p:cNvSpPr>
            <a:spLocks noGrp="1"/>
          </p:cNvSpPr>
          <p:nvPr>
            <p:ph type="sldNum" sz="quarter" idx="12"/>
          </p:nvPr>
        </p:nvSpPr>
        <p:spPr/>
        <p:txBody>
          <a:bodyPr/>
          <a:lstStyle>
            <a:lvl1pPr>
              <a:defRPr/>
            </a:lvl1pPr>
          </a:lstStyle>
          <a:p>
            <a:pPr>
              <a:defRPr/>
            </a:pPr>
            <a:fld id="{32071178-E8C2-4660-A7ED-DF61AE5F68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3CB72B30-7D49-4AD2-BB2B-AE66182B777B}" type="datetime1">
              <a:rPr lang="en-US" smtClean="0"/>
              <a:pPr>
                <a:defRPr/>
              </a:pPr>
              <a:t>3/11/2022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9" name="Slide Number Placeholder 22"/>
          <p:cNvSpPr>
            <a:spLocks noGrp="1"/>
          </p:cNvSpPr>
          <p:nvPr>
            <p:ph type="sldNum" sz="quarter" idx="12"/>
          </p:nvPr>
        </p:nvSpPr>
        <p:spPr/>
        <p:txBody>
          <a:bodyPr/>
          <a:lstStyle>
            <a:lvl1pPr>
              <a:defRPr/>
            </a:lvl1pPr>
          </a:lstStyle>
          <a:p>
            <a:pPr>
              <a:defRPr/>
            </a:pPr>
            <a:fld id="{3E5F3383-440D-4C6E-A48B-0DAC9BF824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25B79B4-C1FD-47FD-8196-70C310D4FDEF}" type="datetime1">
              <a:rPr lang="en-US" smtClean="0"/>
              <a:pPr>
                <a:defRPr/>
              </a:pPr>
              <a:t>3/11/2022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5" name="Slide Number Placeholder 22"/>
          <p:cNvSpPr>
            <a:spLocks noGrp="1"/>
          </p:cNvSpPr>
          <p:nvPr>
            <p:ph type="sldNum" sz="quarter" idx="12"/>
          </p:nvPr>
        </p:nvSpPr>
        <p:spPr/>
        <p:txBody>
          <a:bodyPr/>
          <a:lstStyle>
            <a:lvl1pPr>
              <a:defRPr/>
            </a:lvl1pPr>
          </a:lstStyle>
          <a:p>
            <a:pPr>
              <a:defRPr/>
            </a:pPr>
            <a:fld id="{874777FD-B93D-4D86-9437-82B943B54D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B418077-FB72-4A8F-BA4F-AEC28D757103}" type="datetime1">
              <a:rPr lang="en-US" smtClean="0"/>
              <a:pPr>
                <a:defRPr/>
              </a:pPr>
              <a:t>3/11/2022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4" name="Slide Number Placeholder 22"/>
          <p:cNvSpPr>
            <a:spLocks noGrp="1"/>
          </p:cNvSpPr>
          <p:nvPr>
            <p:ph type="sldNum" sz="quarter" idx="12"/>
          </p:nvPr>
        </p:nvSpPr>
        <p:spPr/>
        <p:txBody>
          <a:bodyPr/>
          <a:lstStyle>
            <a:lvl1pPr>
              <a:defRPr/>
            </a:lvl1pPr>
          </a:lstStyle>
          <a:p>
            <a:pPr>
              <a:defRPr/>
            </a:pPr>
            <a:fld id="{850F0E99-7270-40A1-BFE7-120DA71180A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E133C34-D225-45B5-A423-53923636524D}" type="datetime1">
              <a:rPr lang="en-US" smtClean="0"/>
              <a:pPr>
                <a:defRPr/>
              </a:pPr>
              <a:t>3/11/2022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smtClean="0"/>
              <a:t>Advanced Programming with Java Chapter 1</a:t>
            </a:r>
            <a:endParaRPr lang="en-US"/>
          </a:p>
        </p:txBody>
      </p:sp>
      <p:sp>
        <p:nvSpPr>
          <p:cNvPr id="9" name="Slide Number Placeholder 6"/>
          <p:cNvSpPr>
            <a:spLocks noGrp="1"/>
          </p:cNvSpPr>
          <p:nvPr>
            <p:ph type="sldNum" sz="quarter" idx="12"/>
          </p:nvPr>
        </p:nvSpPr>
        <p:spPr/>
        <p:txBody>
          <a:bodyPr/>
          <a:lstStyle>
            <a:lvl1pPr>
              <a:defRPr/>
            </a:lvl1pPr>
          </a:lstStyle>
          <a:p>
            <a:pPr>
              <a:defRPr/>
            </a:pPr>
            <a:fld id="{956A2E59-14FF-43CE-9B2A-F54B1EBFED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32FD967-D804-4393-9BCE-3F6615F1C913}" type="datetime1">
              <a:rPr lang="en-US" smtClean="0"/>
              <a:pPr>
                <a:defRPr/>
              </a:pPr>
              <a:t>3/11/2022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smtClean="0"/>
              <a:t>Advanced Programming with Java Chapter 1</a:t>
            </a: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28DADD9-2C27-4AA8-80EC-C80A71147D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A524D72A-9DBF-436B-B64B-CF5B2E36C974}" type="datetime1">
              <a:rPr lang="en-US" smtClean="0"/>
              <a:pPr>
                <a:defRPr/>
              </a:pPr>
              <a:t>3/11/2022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smtClean="0"/>
              <a:t>Advanced Programming with Java Chapter 1</a:t>
            </a: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D30E647C-3AC1-4D61-A829-1644F0FBE7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hf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file:///D:\Acadamy%20case\Advanced%20Programming\ADVANCED%20PROGRAMMING\notes-java-2007-04-25\notes-java\GUI\events\inner_class_listener.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file:///D:\Acadamy%20case\Advanced%20Programming\ADVANCED%20PROGRAMMING\notes-java-2007-04-25\notes-java\GUI\events\18outerlistener.html" TargetMode="External"/><Relationship Id="rId4" Type="http://schemas.openxmlformats.org/officeDocument/2006/relationships/hyperlink" Target="file:///D:\Acadamy%20case\Advanced%20Programming\ADVANCED%20PROGRAMMING\notes-java-2007-04-25\notes-java\GUI\events\anonymous_listener.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file:///D:\Acadamy%20case\Advanced%20Programming\ADVANCED%20PROGRAMMING\notes-java-2007-04-25\notes-java\GUI\components\menus\menus.html" TargetMode="External"/><Relationship Id="rId3" Type="http://schemas.openxmlformats.org/officeDocument/2006/relationships/hyperlink" Target="file:///D:\Acadamy%20case\Advanced%20Programming\ADVANCED%20PROGRAMMING\notes-java-2007-04-25\notes-java\GUI\components\20buttons\10jbutton.html" TargetMode="External"/><Relationship Id="rId7" Type="http://schemas.openxmlformats.org/officeDocument/2006/relationships/hyperlink" Target="file:///D:\Acadamy%20case\Advanced%20Programming\ADVANCED%20PROGRAMMING\notes-java-2007-04-25\notes-java\GUI\components\40textarea\20textarea.html" TargetMode="External"/><Relationship Id="rId2" Type="http://schemas.openxmlformats.org/officeDocument/2006/relationships/hyperlink" Target="file:///D:\Acadamy%20case\Advanced%20Programming\ADVANCED%20PROGRAMMING\notes-java-2007-04-25\notes-java\GUI\components\05Intro_to_components\01buttons.html" TargetMode="External"/><Relationship Id="rId1" Type="http://schemas.openxmlformats.org/officeDocument/2006/relationships/slideLayout" Target="../slideLayouts/slideLayout2.xml"/><Relationship Id="rId6" Type="http://schemas.openxmlformats.org/officeDocument/2006/relationships/hyperlink" Target="file:///D:\Acadamy%20case\Advanced%20Programming\ADVANCED%20PROGRAMMING\notes-java-2007-04-25\notes-java\GUI\components\30textfield\11textfield.html" TargetMode="External"/><Relationship Id="rId11" Type="http://schemas.openxmlformats.org/officeDocument/2006/relationships/hyperlink" Target="file:///D:\Acadamy%20case\Advanced%20Programming\ADVANCED%20PROGRAMMING\notes-java-2007-04-25\notes-java\GUI\components\10labels\10label.html" TargetMode="External"/><Relationship Id="rId5" Type="http://schemas.openxmlformats.org/officeDocument/2006/relationships/hyperlink" Target="file:///D:\Acadamy%20case\Advanced%20Programming\ADVANCED%20PROGRAMMING\notes-java-2007-04-25\notes-java\GUI\components\60check_boxes\30checkbox.html" TargetMode="External"/><Relationship Id="rId10" Type="http://schemas.openxmlformats.org/officeDocument/2006/relationships/hyperlink" Target="file:///D:\Acadamy%20case\Advanced%20Programming\ADVANCED%20PROGRAMMING\notes-java-2007-04-25\notes-java\GUI\components\80combo_box\35combo1.html" TargetMode="External"/><Relationship Id="rId4" Type="http://schemas.openxmlformats.org/officeDocument/2006/relationships/hyperlink" Target="file:///D:\Acadamy%20case\Advanced%20Programming\ADVANCED%20PROGRAMMING\notes-java-2007-04-25\notes-java\GUI\components\50radio_buttons\25radiobuttons.html" TargetMode="External"/><Relationship Id="rId9" Type="http://schemas.openxmlformats.org/officeDocument/2006/relationships/hyperlink" Target="file:///D:\Acadamy%20case\Advanced%20Programming\ADVANCED%20PROGRAMMING\notes-java-2007-04-25\notes-java\GUI\components\70sliders\10slider.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file:///D:\Acadamy%20case\Advanced%20Programming\ADVANCED%20PROGRAMMING\notes-java-2007-04-25\notes-java\GUI\containers\20dialogs\30filechoos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file:///D:\Acadamy%20case\Advanced%20Programming\ADVANCED%20PROGRAMMING\notes-java-2007-04-25\notes-java\GUI\components\40textarea\20textarea.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file:///D:\Acadamy%20case\Advanced%20Programming\ADVANCED%20PROGRAMMING\notes-java-2007-04-25\notes-java\GUI\components\20buttons\10jbutton.html" TargetMode="External"/><Relationship Id="rId2" Type="http://schemas.openxmlformats.org/officeDocument/2006/relationships/hyperlink" Target="file:///D:\Acadamy%20case\Advanced%20Programming\ADVANCED%20PROGRAMMING\notes-java-2007-04-25\notes-java\inde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file:///D:\Acadamy%20case\Advanced%20Programming\ADVANCED%20PROGRAMMING\notes-java-2007-04-25\notes-java\GUI\containers\20dialogs\30filechooser.html" TargetMode="External"/><Relationship Id="rId2" Type="http://schemas.openxmlformats.org/officeDocument/2006/relationships/hyperlink" Target="file:///D:\Acadamy%20case\Advanced%20Programming\ADVANCED%20PROGRAMMING\notes-java-2007-04-25\notes-java\GUI\containers\20dialogs\10joptionpane.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457200" y="1506538"/>
            <a:ext cx="8229600" cy="1470025"/>
          </a:xfrm>
        </p:spPr>
        <p:txBody>
          <a:bodyPr/>
          <a:lstStyle/>
          <a:p>
            <a:pPr eaLnBrk="1" hangingPunct="1"/>
            <a:r>
              <a:rPr sz="5400" b="1" smtClean="0">
                <a:solidFill>
                  <a:schemeClr val="tx1"/>
                </a:solidFill>
                <a:latin typeface="Comic Sans MS" panose="030F0702030302020204" pitchFamily="66" charset="0"/>
              </a:rPr>
              <a:t>Chapter </a:t>
            </a:r>
            <a:r>
              <a:rPr sz="5400" b="1">
                <a:solidFill>
                  <a:schemeClr val="tx1"/>
                </a:solidFill>
                <a:latin typeface="Comic Sans MS" panose="030F0702030302020204" pitchFamily="66" charset="0"/>
              </a:rPr>
              <a:t>3</a:t>
            </a:r>
            <a:endParaRPr sz="5400" b="1" dirty="0" smtClean="0">
              <a:solidFill>
                <a:schemeClr val="tx1"/>
              </a:solidFill>
              <a:latin typeface="Comic Sans MS" panose="030F0702030302020204" pitchFamily="66" charset="0"/>
            </a:endParaRPr>
          </a:p>
        </p:txBody>
      </p:sp>
      <p:sp>
        <p:nvSpPr>
          <p:cNvPr id="5" name="TextBox 4"/>
          <p:cNvSpPr txBox="1"/>
          <p:nvPr/>
        </p:nvSpPr>
        <p:spPr>
          <a:xfrm>
            <a:off x="914400" y="3124200"/>
            <a:ext cx="7315200" cy="1446550"/>
          </a:xfrm>
          <a:prstGeom prst="rect">
            <a:avLst/>
          </a:prstGeom>
          <a:noFill/>
        </p:spPr>
        <p:txBody>
          <a:bodyPr wrap="square" rtlCol="0">
            <a:spAutoFit/>
          </a:bodyPr>
          <a:lstStyle/>
          <a:p>
            <a:pPr algn="ctr"/>
            <a:r>
              <a:rPr lang="en-US" sz="4400" b="1" dirty="0" smtClean="0">
                <a:latin typeface="Comic Sans MS" panose="030F0702030302020204" pitchFamily="66" charset="0"/>
              </a:rPr>
              <a:t>AWT and Swing</a:t>
            </a:r>
          </a:p>
          <a:p>
            <a:pPr algn="ctr"/>
            <a:r>
              <a:rPr lang="en-US" sz="4400" b="1" dirty="0" smtClean="0">
                <a:latin typeface="Comic Sans MS" panose="030F0702030302020204" pitchFamily="66" charset="0"/>
              </a:rPr>
              <a:t>(GUI in Java)</a:t>
            </a:r>
            <a:endParaRPr lang="en-US" sz="4400" dirty="0">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BFD57A3D-064B-45D5-872F-EB9992B73F9B}" type="datetime1">
              <a:rPr lang="en-US" smtClean="0"/>
              <a:pPr>
                <a:defRPr/>
              </a:pPr>
              <a:t>3/11/2022</a:t>
            </a:fld>
            <a:endParaRPr lang="en-US"/>
          </a:p>
        </p:txBody>
      </p:sp>
      <p:sp>
        <p:nvSpPr>
          <p:cNvPr id="7" name="Slide Number Placeholder 6"/>
          <p:cNvSpPr>
            <a:spLocks noGrp="1"/>
          </p:cNvSpPr>
          <p:nvPr>
            <p:ph type="sldNum" sz="quarter" idx="12"/>
          </p:nvPr>
        </p:nvSpPr>
        <p:spPr/>
        <p:txBody>
          <a:bodyPr/>
          <a:lstStyle/>
          <a:p>
            <a:pPr>
              <a:defRPr/>
            </a:pPr>
            <a:fld id="{2BFC9E51-36B7-4EC6-9C49-9ECFAF6D9F91}" type="slidenum">
              <a:rPr lang="en-US" smtClean="0"/>
              <a:pPr>
                <a:defRPr/>
              </a:pPr>
              <a:t>1</a:t>
            </a:fld>
            <a:endParaRPr lang="en-US"/>
          </a:p>
        </p:txBody>
      </p:sp>
      <p:sp>
        <p:nvSpPr>
          <p:cNvPr id="8" name="Footer Placeholder 7"/>
          <p:cNvSpPr>
            <a:spLocks noGrp="1"/>
          </p:cNvSpPr>
          <p:nvPr>
            <p:ph type="ftr" sz="quarter" idx="11"/>
          </p:nvPr>
        </p:nvSpPr>
        <p:spPr/>
        <p:txBody>
          <a:bodyPr/>
          <a:lstStyle/>
          <a:p>
            <a:pPr>
              <a:defRPr/>
            </a:pPr>
            <a:r>
              <a:rPr lang="en-US" smtClean="0"/>
              <a:t>Advanced Programming with Java Chapter 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Comic Sans MS" panose="030F0702030302020204" pitchFamily="66" charset="0"/>
              </a:rPr>
              <a:t>Components Hierarchy</a:t>
            </a:r>
            <a:endParaRPr lang="en-US" b="1" dirty="0">
              <a:solidFill>
                <a:schemeClr val="tx1"/>
              </a:solidFill>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10</a:t>
            </a:fld>
            <a:endParaRPr lang="en-US"/>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477000" cy="46259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493538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solidFill>
                  <a:schemeClr val="tx1"/>
                </a:solidFill>
                <a:latin typeface="Comic Sans MS" panose="030F0702030302020204" pitchFamily="66" charset="0"/>
              </a:rPr>
              <a:t>Cont’d</a:t>
            </a:r>
            <a:endParaRPr lang="en-SG" smtClean="0">
              <a:solidFill>
                <a:schemeClr val="tx1"/>
              </a:solidFill>
              <a:latin typeface="Comic Sans MS" panose="030F0702030302020204" pitchFamily="66" charset="0"/>
            </a:endParaRPr>
          </a:p>
        </p:txBody>
      </p:sp>
      <p:sp>
        <p:nvSpPr>
          <p:cNvPr id="16387"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Tx/>
              <a:buNone/>
              <a:defRPr/>
            </a:pPr>
            <a:r>
              <a:rPr lang="en-US" sz="1800" dirty="0" smtClean="0">
                <a:latin typeface="Comic Sans MS" panose="030F0702030302020204" pitchFamily="66" charset="0"/>
              </a:rPr>
              <a:t>add(</a:t>
            </a:r>
            <a:r>
              <a:rPr lang="en-US" sz="1800" dirty="0" err="1" smtClean="0">
                <a:latin typeface="Comic Sans MS" panose="030F0702030302020204" pitchFamily="66" charset="0"/>
              </a:rPr>
              <a:t>btnfive</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con.gridwidth</a:t>
            </a:r>
            <a:r>
              <a:rPr lang="en-US" sz="1800" dirty="0" smtClean="0">
                <a:latin typeface="Comic Sans MS" panose="030F0702030302020204" pitchFamily="66" charset="0"/>
              </a:rPr>
              <a:t> = </a:t>
            </a:r>
            <a:r>
              <a:rPr lang="en-US" sz="1800" dirty="0" err="1" smtClean="0">
                <a:latin typeface="Comic Sans MS" panose="030F0702030302020204" pitchFamily="66" charset="0"/>
              </a:rPr>
              <a:t>gridbagconstraints.remainder</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btnfive</a:t>
            </a:r>
            <a:r>
              <a:rPr lang="en-US" sz="1800" dirty="0" smtClean="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con.weighty</a:t>
            </a:r>
            <a:r>
              <a:rPr lang="en-US" sz="1800" dirty="0" smtClean="0">
                <a:latin typeface="Comic Sans MS" panose="030F0702030302020204" pitchFamily="66" charset="0"/>
              </a:rPr>
              <a:t> = 0;</a:t>
            </a:r>
          </a:p>
          <a:p>
            <a:pPr marL="274320" indent="-274320" eaLnBrk="1" fontAlgn="auto" hangingPunct="1">
              <a:lnSpc>
                <a:spcPct val="80000"/>
              </a:lnSpc>
              <a:spcBef>
                <a:spcPts val="580"/>
              </a:spcBef>
              <a:spcAft>
                <a:spcPts val="0"/>
              </a:spcAft>
              <a:buFontTx/>
              <a:buNone/>
              <a:defRPr/>
            </a:pPr>
            <a:r>
              <a:rPr lang="en-US" sz="1800" dirty="0" smtClean="0">
                <a:latin typeface="Comic Sans MS" panose="030F0702030302020204" pitchFamily="66" charset="0"/>
              </a:rPr>
              <a:t>add(</a:t>
            </a:r>
            <a:r>
              <a:rPr lang="en-US" sz="1800" dirty="0" err="1" smtClean="0">
                <a:latin typeface="Comic Sans MS" panose="030F0702030302020204" pitchFamily="66" charset="0"/>
              </a:rPr>
              <a:t>btnsix</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con.gridwidth</a:t>
            </a:r>
            <a:r>
              <a:rPr lang="en-US" sz="1800" dirty="0" smtClean="0">
                <a:latin typeface="Comic Sans MS" panose="030F0702030302020204" pitchFamily="66" charset="0"/>
              </a:rPr>
              <a:t> = </a:t>
            </a:r>
            <a:r>
              <a:rPr lang="en-US" sz="1800" dirty="0" err="1" smtClean="0">
                <a:latin typeface="Comic Sans MS" panose="030F0702030302020204" pitchFamily="66" charset="0"/>
              </a:rPr>
              <a:t>gridbagconstraints.remainser</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btnsix</a:t>
            </a:r>
            <a:r>
              <a:rPr lang="en-US" sz="1800" dirty="0" smtClean="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smtClean="0">
                <a:latin typeface="Comic Sans MS" panose="030F0702030302020204" pitchFamily="66" charset="0"/>
              </a:rPr>
              <a:t>add(</a:t>
            </a:r>
            <a:r>
              <a:rPr lang="en-US" sz="1800" dirty="0" err="1" smtClean="0">
                <a:latin typeface="Comic Sans MS" panose="030F0702030302020204" pitchFamily="66" charset="0"/>
              </a:rPr>
              <a:t>btnseven</a:t>
            </a:r>
            <a:r>
              <a:rPr lang="en-US" sz="1800" dirty="0" smtClean="0">
                <a:latin typeface="Comic Sans MS" panose="030F0702030302020204" pitchFamily="66" charset="0"/>
              </a:rPr>
              <a:t>); add(</a:t>
            </a:r>
            <a:r>
              <a:rPr lang="en-US" sz="1800" dirty="0" err="1" smtClean="0">
                <a:latin typeface="Comic Sans MS" panose="030F0702030302020204" pitchFamily="66" charset="0"/>
              </a:rPr>
              <a:t>btneight</a:t>
            </a:r>
            <a:r>
              <a:rPr lang="en-US" sz="1800" dirty="0" smtClean="0">
                <a:latin typeface="Comic Sans MS" panose="030F0702030302020204" pitchFamily="66" charset="0"/>
              </a:rPr>
              <a:t>); add(</a:t>
            </a:r>
            <a:r>
              <a:rPr lang="en-US" sz="1800" dirty="0" err="1" smtClean="0">
                <a:latin typeface="Comic Sans MS" panose="030F0702030302020204" pitchFamily="66" charset="0"/>
              </a:rPr>
              <a:t>btnnine</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con.gridwidth</a:t>
            </a:r>
            <a:r>
              <a:rPr lang="en-US" sz="1800" dirty="0" smtClean="0">
                <a:latin typeface="Comic Sans MS" panose="030F0702030302020204" pitchFamily="66" charset="0"/>
              </a:rPr>
              <a:t> = 1;</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con.weighty</a:t>
            </a:r>
            <a:r>
              <a:rPr lang="en-US" sz="1800" dirty="0" smtClean="0">
                <a:latin typeface="Comic Sans MS" panose="030F0702030302020204" pitchFamily="66" charset="0"/>
              </a:rPr>
              <a:t> = 2.0;</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btnseven</a:t>
            </a:r>
            <a:r>
              <a:rPr lang="en-US" sz="1800" dirty="0" smtClean="0">
                <a:latin typeface="Comic Sans MS" panose="030F0702030302020204" pitchFamily="66" charset="0"/>
              </a:rPr>
              <a:t>, con);</a:t>
            </a:r>
            <a:endParaRPr lang="en-SG" sz="1800" dirty="0" smtClean="0">
              <a:latin typeface="Comic Sans MS" panose="030F0702030302020204" pitchFamily="66" charset="0"/>
            </a:endParaRP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btneight</a:t>
            </a:r>
            <a:r>
              <a:rPr lang="en-US" sz="1800" dirty="0" smtClean="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btnnine</a:t>
            </a:r>
            <a:r>
              <a:rPr lang="en-US" sz="1800" dirty="0" smtClean="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smtClean="0">
                <a:latin typeface="Comic Sans MS" panose="030F0702030302020204" pitchFamily="66" charset="0"/>
              </a:rPr>
              <a:t>add(</a:t>
            </a:r>
            <a:r>
              <a:rPr lang="en-US" sz="1800" dirty="0" err="1" smtClean="0">
                <a:latin typeface="Comic Sans MS" panose="030F0702030302020204" pitchFamily="66" charset="0"/>
              </a:rPr>
              <a:t>btnten</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con.gridwidth</a:t>
            </a:r>
            <a:r>
              <a:rPr lang="en-US" sz="1800" dirty="0" smtClean="0">
                <a:latin typeface="Comic Sans MS" panose="030F0702030302020204" pitchFamily="66" charset="0"/>
              </a:rPr>
              <a:t> = </a:t>
            </a:r>
            <a:r>
              <a:rPr lang="en-US" sz="1800" dirty="0" err="1" smtClean="0">
                <a:latin typeface="Comic Sans MS" panose="030F0702030302020204" pitchFamily="66" charset="0"/>
              </a:rPr>
              <a:t>gridbagconstraints.remainder</a:t>
            </a:r>
            <a:r>
              <a:rPr lang="en-US" sz="1800" dirty="0" smtClean="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smtClean="0">
                <a:latin typeface="Comic Sans MS" panose="030F0702030302020204" pitchFamily="66" charset="0"/>
              </a:rPr>
              <a:t>la.setconstraints</a:t>
            </a:r>
            <a:r>
              <a:rPr lang="en-US" sz="1800" dirty="0" smtClean="0">
                <a:latin typeface="Comic Sans MS" panose="030F0702030302020204" pitchFamily="66" charset="0"/>
              </a:rPr>
              <a:t>(</a:t>
            </a:r>
            <a:r>
              <a:rPr lang="en-US" sz="1800" dirty="0" err="1" smtClean="0">
                <a:latin typeface="Comic Sans MS" panose="030F0702030302020204" pitchFamily="66" charset="0"/>
              </a:rPr>
              <a:t>btnten</a:t>
            </a:r>
            <a:r>
              <a:rPr lang="en-US" sz="1800" dirty="0" smtClean="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endParaRPr lang="en-SG" sz="18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100</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D3088EB2-D7DF-4E9F-AF8A-A8654D51B043}"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101</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8" name="Flowchart: Punched Tape 7"/>
          <p:cNvSpPr/>
          <p:nvPr/>
        </p:nvSpPr>
        <p:spPr>
          <a:xfrm rot="20722580">
            <a:off x="1132604" y="641416"/>
            <a:ext cx="6934200" cy="5032857"/>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tx1"/>
                </a:solidFill>
                <a:latin typeface="Script MT Bold" panose="03040602040607080904" pitchFamily="66" charset="0"/>
              </a:rPr>
              <a:t>End of Part  two</a:t>
            </a:r>
          </a:p>
          <a:p>
            <a:pPr algn="ctr"/>
            <a:r>
              <a:rPr lang="en-US" sz="7200" dirty="0" smtClean="0">
                <a:solidFill>
                  <a:schemeClr val="tx1"/>
                </a:solidFill>
                <a:latin typeface="Script MT Bold" panose="03040602040607080904" pitchFamily="66" charset="0"/>
              </a:rPr>
              <a:t>Next Part</a:t>
            </a:r>
          </a:p>
          <a:p>
            <a:pPr algn="ctr"/>
            <a:r>
              <a:rPr lang="en-US" sz="7200" dirty="0" smtClean="0">
                <a:solidFill>
                  <a:schemeClr val="tx1"/>
                </a:solidFill>
                <a:latin typeface="Script MT Bold" panose="03040602040607080904" pitchFamily="66" charset="0"/>
              </a:rPr>
              <a:t>Event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102</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2" name="Rectangle 1"/>
          <p:cNvSpPr/>
          <p:nvPr/>
        </p:nvSpPr>
        <p:spPr>
          <a:xfrm>
            <a:off x="609600" y="457200"/>
            <a:ext cx="8534400" cy="4293483"/>
          </a:xfrm>
          <a:prstGeom prst="rect">
            <a:avLst/>
          </a:prstGeom>
        </p:spPr>
        <p:txBody>
          <a:bodyPr wrap="square">
            <a:spAutoFit/>
          </a:bodyPr>
          <a:lstStyle/>
          <a:p>
            <a:pPr marL="519113" indent="-519113">
              <a:lnSpc>
                <a:spcPct val="150000"/>
              </a:lnSpc>
              <a:buFont typeface="Wingdings" panose="05000000000000000000" pitchFamily="2" charset="2"/>
              <a:buChar char="v"/>
              <a:defRPr/>
            </a:pPr>
            <a:r>
              <a:rPr lang="en-US" sz="2800" dirty="0">
                <a:solidFill>
                  <a:srgbClr val="FF0000"/>
                </a:solidFill>
                <a:latin typeface="Comic Sans MS" panose="030F0702030302020204" pitchFamily="66" charset="0"/>
              </a:rPr>
              <a:t>At the end of this chapter students will </a:t>
            </a:r>
            <a:r>
              <a:rPr lang="en-US" sz="2800" dirty="0" smtClean="0">
                <a:solidFill>
                  <a:srgbClr val="FF0000"/>
                </a:solidFill>
                <a:latin typeface="Comic Sans MS" panose="030F0702030302020204" pitchFamily="66" charset="0"/>
              </a:rPr>
              <a:t>be able </a:t>
            </a:r>
            <a:r>
              <a:rPr lang="en-US" sz="2800" dirty="0">
                <a:solidFill>
                  <a:srgbClr val="FF0000"/>
                </a:solidFill>
                <a:latin typeface="Comic Sans MS" panose="030F0702030302020204" pitchFamily="66" charset="0"/>
              </a:rPr>
              <a:t>to</a:t>
            </a:r>
          </a:p>
          <a:p>
            <a:pPr marL="342900" indent="-342900">
              <a:lnSpc>
                <a:spcPct val="150000"/>
              </a:lnSpc>
              <a:buFont typeface="Wingdings" panose="05000000000000000000" pitchFamily="2" charset="2"/>
              <a:buChar char="Ø"/>
              <a:defRPr/>
            </a:pPr>
            <a:r>
              <a:rPr lang="en-US" dirty="0">
                <a:latin typeface="Comic Sans MS" panose="030F0702030302020204" pitchFamily="66" charset="0"/>
              </a:rPr>
              <a:t>Define events and event </a:t>
            </a:r>
            <a:r>
              <a:rPr lang="en-US" dirty="0" smtClean="0">
                <a:latin typeface="Comic Sans MS" panose="030F0702030302020204" pitchFamily="66" charset="0"/>
              </a:rPr>
              <a:t>handling</a:t>
            </a:r>
          </a:p>
          <a:p>
            <a:pPr marL="342900" indent="-342900">
              <a:lnSpc>
                <a:spcPct val="150000"/>
              </a:lnSpc>
              <a:buFont typeface="Wingdings" panose="05000000000000000000" pitchFamily="2" charset="2"/>
              <a:buChar char="Ø"/>
              <a:defRPr/>
            </a:pPr>
            <a:r>
              <a:rPr lang="en-US" dirty="0" smtClean="0">
                <a:latin typeface="Comic Sans MS" panose="030F0702030302020204" pitchFamily="66" charset="0"/>
              </a:rPr>
              <a:t>Write </a:t>
            </a:r>
            <a:r>
              <a:rPr lang="en-US" dirty="0">
                <a:latin typeface="Comic Sans MS" panose="030F0702030302020204" pitchFamily="66" charset="0"/>
              </a:rPr>
              <a:t>code to handle events that occur in a </a:t>
            </a:r>
            <a:r>
              <a:rPr lang="en-US" dirty="0" smtClean="0">
                <a:latin typeface="Comic Sans MS" panose="030F0702030302020204" pitchFamily="66" charset="0"/>
              </a:rPr>
              <a:t>GUI</a:t>
            </a:r>
          </a:p>
          <a:p>
            <a:pPr marL="342900" indent="-342900">
              <a:lnSpc>
                <a:spcPct val="150000"/>
              </a:lnSpc>
              <a:buFont typeface="Wingdings" panose="05000000000000000000" pitchFamily="2" charset="2"/>
              <a:buChar char="Ø"/>
              <a:defRPr/>
            </a:pPr>
            <a:r>
              <a:rPr lang="en-US" dirty="0" smtClean="0">
                <a:latin typeface="Comic Sans MS" panose="030F0702030302020204" pitchFamily="66" charset="0"/>
              </a:rPr>
              <a:t>Determine </a:t>
            </a:r>
            <a:r>
              <a:rPr lang="en-US" dirty="0">
                <a:latin typeface="Comic Sans MS" panose="030F0702030302020204" pitchFamily="66" charset="0"/>
              </a:rPr>
              <a:t>the user action that originated the event from the event object </a:t>
            </a:r>
            <a:r>
              <a:rPr lang="en-US" dirty="0" smtClean="0">
                <a:latin typeface="Comic Sans MS" panose="030F0702030302020204" pitchFamily="66" charset="0"/>
              </a:rPr>
              <a:t>details</a:t>
            </a:r>
          </a:p>
          <a:p>
            <a:pPr marL="342900" indent="-342900">
              <a:lnSpc>
                <a:spcPct val="150000"/>
              </a:lnSpc>
              <a:buFont typeface="Wingdings" panose="05000000000000000000" pitchFamily="2" charset="2"/>
              <a:buChar char="Ø"/>
              <a:defRPr/>
            </a:pPr>
            <a:r>
              <a:rPr lang="en-US" dirty="0" smtClean="0">
                <a:latin typeface="Comic Sans MS" panose="030F0702030302020204" pitchFamily="66" charset="0"/>
              </a:rPr>
              <a:t>Identify </a:t>
            </a:r>
            <a:r>
              <a:rPr lang="en-US" dirty="0">
                <a:latin typeface="Comic Sans MS" panose="030F0702030302020204" pitchFamily="66" charset="0"/>
              </a:rPr>
              <a:t>the appropriate interface for a variety of event </a:t>
            </a:r>
            <a:r>
              <a:rPr lang="en-US" dirty="0" smtClean="0">
                <a:latin typeface="Comic Sans MS" panose="030F0702030302020204" pitchFamily="66" charset="0"/>
              </a:rPr>
              <a:t>types</a:t>
            </a:r>
          </a:p>
          <a:p>
            <a:pPr marL="342900" indent="-342900">
              <a:lnSpc>
                <a:spcPct val="150000"/>
              </a:lnSpc>
              <a:buFont typeface="Wingdings" panose="05000000000000000000" pitchFamily="2" charset="2"/>
              <a:buChar char="Ø"/>
              <a:defRPr/>
            </a:pPr>
            <a:r>
              <a:rPr lang="en-US" dirty="0" smtClean="0">
                <a:latin typeface="Comic Sans MS" panose="030F0702030302020204" pitchFamily="66" charset="0"/>
              </a:rPr>
              <a:t>Create </a:t>
            </a:r>
            <a:r>
              <a:rPr lang="en-US" dirty="0">
                <a:latin typeface="Comic Sans MS" panose="030F0702030302020204" pitchFamily="66" charset="0"/>
              </a:rPr>
              <a:t>the appropriate </a:t>
            </a:r>
            <a:r>
              <a:rPr lang="en-US" dirty="0">
                <a:solidFill>
                  <a:schemeClr val="accent2"/>
                </a:solidFill>
                <a:latin typeface="Comic Sans MS" panose="030F0702030302020204" pitchFamily="66" charset="0"/>
              </a:rPr>
              <a:t>event handler methods </a:t>
            </a:r>
            <a:r>
              <a:rPr lang="en-US" dirty="0">
                <a:latin typeface="Comic Sans MS" panose="030F0702030302020204" pitchFamily="66" charset="0"/>
              </a:rPr>
              <a:t>for a variety of event </a:t>
            </a:r>
            <a:r>
              <a:rPr lang="en-US" dirty="0" smtClean="0">
                <a:latin typeface="Comic Sans MS" panose="030F0702030302020204" pitchFamily="66" charset="0"/>
              </a:rPr>
              <a:t>types</a:t>
            </a:r>
          </a:p>
          <a:p>
            <a:pPr marL="342900" indent="-342900">
              <a:lnSpc>
                <a:spcPct val="150000"/>
              </a:lnSpc>
              <a:buFont typeface="Wingdings" panose="05000000000000000000" pitchFamily="2" charset="2"/>
              <a:buChar char="Ø"/>
              <a:defRPr/>
            </a:pPr>
            <a:r>
              <a:rPr lang="en-US" dirty="0" smtClean="0">
                <a:latin typeface="Comic Sans MS" panose="030F0702030302020204" pitchFamily="66" charset="0"/>
              </a:rPr>
              <a:t>Create </a:t>
            </a:r>
            <a:r>
              <a:rPr lang="en-US" dirty="0">
                <a:solidFill>
                  <a:schemeClr val="accent2"/>
                </a:solidFill>
                <a:latin typeface="Comic Sans MS" panose="030F0702030302020204" pitchFamily="66" charset="0"/>
              </a:rPr>
              <a:t>inner classes </a:t>
            </a:r>
            <a:r>
              <a:rPr lang="en-US" dirty="0">
                <a:latin typeface="Comic Sans MS" panose="030F0702030302020204" pitchFamily="66" charset="0"/>
              </a:rPr>
              <a:t>and </a:t>
            </a:r>
            <a:r>
              <a:rPr lang="en-US" dirty="0">
                <a:solidFill>
                  <a:schemeClr val="accent2"/>
                </a:solidFill>
                <a:latin typeface="Comic Sans MS" panose="030F0702030302020204" pitchFamily="66" charset="0"/>
              </a:rPr>
              <a:t>anonymous classes </a:t>
            </a:r>
            <a:r>
              <a:rPr lang="en-US" dirty="0">
                <a:latin typeface="Comic Sans MS" panose="030F0702030302020204" pitchFamily="66" charset="0"/>
              </a:rPr>
              <a:t>in event handling</a:t>
            </a:r>
            <a:endParaRPr lang="en-US"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6086563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103</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6" name="Text Box 1"/>
          <p:cNvSpPr txBox="1">
            <a:spLocks noChangeArrowheads="1"/>
          </p:cNvSpPr>
          <p:nvPr/>
        </p:nvSpPr>
        <p:spPr bwMode="auto">
          <a:xfrm>
            <a:off x="474663" y="152400"/>
            <a:ext cx="8042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algn="ctr">
              <a:buClrTx/>
              <a:buFontTx/>
              <a:buNone/>
            </a:pPr>
            <a:r>
              <a:rPr lang="en-US" altLang="en-US" sz="4800" b="1" dirty="0">
                <a:solidFill>
                  <a:srgbClr val="262626"/>
                </a:solidFill>
                <a:latin typeface="Comic Sans MS" panose="030F0702030302020204" pitchFamily="66" charset="0"/>
                <a:ea typeface="Microsoft YaHei" panose="020B0503020204020204" pitchFamily="34" charset="-122"/>
              </a:rPr>
              <a:t>Events -- Introduction</a:t>
            </a:r>
          </a:p>
        </p:txBody>
      </p:sp>
      <p:sp>
        <p:nvSpPr>
          <p:cNvPr id="9" name="Text Box 2"/>
          <p:cNvSpPr txBox="1">
            <a:spLocks noChangeArrowheads="1"/>
          </p:cNvSpPr>
          <p:nvPr/>
        </p:nvSpPr>
        <p:spPr bwMode="auto">
          <a:xfrm>
            <a:off x="76200" y="685800"/>
            <a:ext cx="89916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marL="341313" lvl="1" indent="-341313" algn="just">
              <a:lnSpc>
                <a:spcPct val="150000"/>
              </a:lnSpc>
              <a:buClr>
                <a:srgbClr val="C00000"/>
              </a:buClr>
              <a:buFont typeface="Wingdings" pitchFamily="2" charset="2"/>
              <a:buChar char="Ø"/>
            </a:pPr>
            <a:r>
              <a:rPr lang="en-US" sz="2000" dirty="0" smtClean="0">
                <a:solidFill>
                  <a:schemeClr val="tx1"/>
                </a:solidFill>
                <a:latin typeface="Comic Sans MS" panose="030F0702030302020204" pitchFamily="66" charset="0"/>
              </a:rPr>
              <a:t>In </a:t>
            </a:r>
            <a:r>
              <a:rPr lang="en-US" sz="2000" dirty="0">
                <a:solidFill>
                  <a:schemeClr val="tx1"/>
                </a:solidFill>
                <a:latin typeface="Comic Sans MS" panose="030F0702030302020204" pitchFamily="66" charset="0"/>
              </a:rPr>
              <a:t>life, you encounter events that force you to suspend other activities and respond to them immediately. </a:t>
            </a:r>
            <a:r>
              <a:rPr lang="en-US" sz="2000" dirty="0" smtClean="0"/>
              <a:t>. </a:t>
            </a:r>
          </a:p>
          <a:p>
            <a:pPr marL="341313" lvl="1" indent="-341313" algn="just">
              <a:lnSpc>
                <a:spcPct val="150000"/>
              </a:lnSpc>
              <a:buClr>
                <a:srgbClr val="C00000"/>
              </a:buClr>
              <a:buFont typeface="Wingdings" pitchFamily="2" charset="2"/>
              <a:buChar char="Ø"/>
            </a:pPr>
            <a:r>
              <a:rPr lang="en-US" sz="2000" dirty="0" smtClean="0">
                <a:solidFill>
                  <a:schemeClr val="tx1"/>
                </a:solidFill>
                <a:latin typeface="Comic Sans MS" panose="030F0702030302020204" pitchFamily="66" charset="0"/>
              </a:rPr>
              <a:t>In </a:t>
            </a:r>
            <a:r>
              <a:rPr lang="en-US" sz="2000" dirty="0">
                <a:solidFill>
                  <a:schemeClr val="tx1"/>
                </a:solidFill>
                <a:latin typeface="Comic Sans MS" panose="030F0702030302020204" pitchFamily="66" charset="0"/>
              </a:rPr>
              <a:t>Java, events represent all activities that go on between the user and </a:t>
            </a:r>
            <a:r>
              <a:rPr lang="en-US" sz="2000" dirty="0" smtClean="0">
                <a:solidFill>
                  <a:schemeClr val="tx1"/>
                </a:solidFill>
                <a:latin typeface="Comic Sans MS" panose="030F0702030302020204" pitchFamily="66" charset="0"/>
              </a:rPr>
              <a:t>the application/program</a:t>
            </a:r>
            <a:r>
              <a:rPr lang="en-US" sz="2000" dirty="0">
                <a:solidFill>
                  <a:schemeClr val="tx1"/>
                </a:solidFill>
                <a:latin typeface="Comic Sans MS" panose="030F0702030302020204" pitchFamily="66" charset="0"/>
              </a:rPr>
              <a:t>. </a:t>
            </a:r>
            <a:endParaRPr lang="en-US" sz="2000" dirty="0" smtClean="0">
              <a:solidFill>
                <a:schemeClr val="tx1"/>
              </a:solidFill>
              <a:latin typeface="Comic Sans MS" panose="030F0702030302020204" pitchFamily="66" charset="0"/>
            </a:endParaRPr>
          </a:p>
          <a:p>
            <a:pPr marL="341313" lvl="1" indent="-341313" algn="just">
              <a:lnSpc>
                <a:spcPct val="150000"/>
              </a:lnSpc>
              <a:buClr>
                <a:srgbClr val="C00000"/>
              </a:buClr>
              <a:buFont typeface="Wingdings" pitchFamily="2" charset="2"/>
              <a:buChar char="Ø"/>
            </a:pPr>
            <a:r>
              <a:rPr lang="en-US" altLang="en-US" sz="2000" dirty="0" smtClean="0">
                <a:solidFill>
                  <a:schemeClr val="tx1"/>
                </a:solidFill>
                <a:latin typeface="Comic Sans MS" panose="030F0702030302020204" pitchFamily="66" charset="0"/>
                <a:ea typeface="Microsoft YaHei" panose="020B0503020204020204" pitchFamily="34" charset="-122"/>
              </a:rPr>
              <a:t>Changing the state of an object is known as an </a:t>
            </a:r>
            <a:r>
              <a:rPr lang="en-US" altLang="en-US" sz="2000" dirty="0" smtClean="0">
                <a:solidFill>
                  <a:srgbClr val="C00000"/>
                </a:solidFill>
                <a:latin typeface="Comic Sans MS" panose="030F0702030302020204" pitchFamily="66" charset="0"/>
                <a:ea typeface="Microsoft YaHei" panose="020B0503020204020204" pitchFamily="34" charset="-122"/>
              </a:rPr>
              <a:t>event</a:t>
            </a:r>
            <a:r>
              <a:rPr lang="en-US" altLang="en-US" sz="2000" dirty="0" smtClean="0">
                <a:solidFill>
                  <a:schemeClr val="tx1"/>
                </a:solidFill>
                <a:latin typeface="Comic Sans MS" panose="030F0702030302020204" pitchFamily="66" charset="0"/>
                <a:ea typeface="Microsoft YaHei" panose="020B0503020204020204" pitchFamily="34" charset="-122"/>
              </a:rPr>
              <a:t>.</a:t>
            </a:r>
          </a:p>
          <a:p>
            <a:pPr marL="342900" indent="-342900">
              <a:spcBef>
                <a:spcPts val="550"/>
              </a:spcBef>
              <a:buClr>
                <a:srgbClr val="A63212"/>
              </a:buClr>
              <a:buSzPct val="95000"/>
              <a:buFont typeface="Wingdings" panose="05000000000000000000" pitchFamily="2" charset="2"/>
              <a:buChar char="Ø"/>
            </a:pPr>
            <a:r>
              <a:rPr lang="en-US" altLang="en-US" sz="2000" b="1" dirty="0" smtClean="0">
                <a:solidFill>
                  <a:schemeClr val="tx1"/>
                </a:solidFill>
                <a:latin typeface="Comic Sans MS" panose="030F0702030302020204" pitchFamily="66" charset="0"/>
                <a:ea typeface="Microsoft YaHei" panose="020B0503020204020204" pitchFamily="34" charset="-122"/>
              </a:rPr>
              <a:t>Events </a:t>
            </a:r>
            <a:r>
              <a:rPr lang="en-US" altLang="en-US" sz="2000" b="1" dirty="0">
                <a:solidFill>
                  <a:schemeClr val="tx1"/>
                </a:solidFill>
                <a:latin typeface="Comic Sans MS" panose="030F0702030302020204" pitchFamily="66" charset="0"/>
                <a:ea typeface="Microsoft YaHei" panose="020B0503020204020204" pitchFamily="34" charset="-122"/>
              </a:rPr>
              <a:t>come from User Controls</a:t>
            </a:r>
          </a:p>
          <a:p>
            <a:pPr lvl="1">
              <a:lnSpc>
                <a:spcPct val="150000"/>
              </a:lnSpc>
              <a:spcBef>
                <a:spcPts val="550"/>
              </a:spcBef>
              <a:buClr>
                <a:srgbClr val="A63212"/>
              </a:buClr>
              <a:buSzPct val="95000"/>
              <a:buFont typeface="Wingdings" panose="05000000000000000000" pitchFamily="2" charset="2"/>
              <a:buChar char=""/>
            </a:pPr>
            <a:r>
              <a:rPr lang="en-US" altLang="en-US" sz="2000" dirty="0">
                <a:solidFill>
                  <a:schemeClr val="tx1"/>
                </a:solidFill>
                <a:latin typeface="Comic Sans MS" panose="030F0702030302020204" pitchFamily="66" charset="0"/>
                <a:ea typeface="Microsoft YaHei" panose="020B0503020204020204" pitchFamily="34" charset="-122"/>
              </a:rPr>
              <a:t>When you define a user interface, you will usually have some way to get user input. For example, buttons, menus, sliders, mouse clicks, ... all generate </a:t>
            </a:r>
            <a:r>
              <a:rPr lang="en-US" altLang="en-US" sz="2000" b="1" dirty="0">
                <a:solidFill>
                  <a:schemeClr val="tx1"/>
                </a:solidFill>
                <a:latin typeface="Comic Sans MS" panose="030F0702030302020204" pitchFamily="66" charset="0"/>
                <a:ea typeface="Microsoft YaHei" panose="020B0503020204020204" pitchFamily="34" charset="-122"/>
              </a:rPr>
              <a:t>events</a:t>
            </a:r>
            <a:r>
              <a:rPr lang="en-US" altLang="en-US" sz="2000" dirty="0">
                <a:solidFill>
                  <a:schemeClr val="tx1"/>
                </a:solidFill>
                <a:latin typeface="Comic Sans MS" panose="030F0702030302020204" pitchFamily="66" charset="0"/>
                <a:ea typeface="Microsoft YaHei" panose="020B0503020204020204" pitchFamily="34" charset="-122"/>
              </a:rPr>
              <a:t> when the user does something with them. </a:t>
            </a:r>
            <a:endParaRPr lang="en-US" altLang="en-US" sz="2000" dirty="0" smtClean="0">
              <a:solidFill>
                <a:schemeClr val="tx1"/>
              </a:solidFill>
              <a:latin typeface="Comic Sans MS" panose="030F0702030302020204" pitchFamily="66" charset="0"/>
              <a:ea typeface="Microsoft YaHei" panose="020B0503020204020204" pitchFamily="34" charset="-122"/>
            </a:endParaRPr>
          </a:p>
          <a:p>
            <a:pPr marL="342900" indent="-342900">
              <a:buFont typeface="Wingdings" panose="05000000000000000000" pitchFamily="2" charset="2"/>
              <a:buChar char="v"/>
            </a:pPr>
            <a:r>
              <a:rPr lang="en-US" sz="2000" b="1" i="1" dirty="0">
                <a:solidFill>
                  <a:schemeClr val="tx1"/>
                </a:solidFill>
                <a:latin typeface="Comic Sans MS" panose="030F0702030302020204" pitchFamily="66" charset="0"/>
              </a:rPr>
              <a:t>Events can be</a:t>
            </a:r>
          </a:p>
          <a:p>
            <a:pPr marL="800100" lvl="1" indent="-342900">
              <a:buFont typeface="Wingdings" panose="05000000000000000000" pitchFamily="2" charset="2"/>
              <a:buChar char="ü"/>
            </a:pPr>
            <a:r>
              <a:rPr lang="en-US" sz="2000" dirty="0">
                <a:solidFill>
                  <a:schemeClr val="tx1"/>
                </a:solidFill>
                <a:latin typeface="Comic Sans MS" panose="030F0702030302020204" pitchFamily="66" charset="0"/>
              </a:rPr>
              <a:t>Keystrokes</a:t>
            </a:r>
          </a:p>
          <a:p>
            <a:pPr marL="800100" lvl="1" indent="-342900">
              <a:buFont typeface="Wingdings" panose="05000000000000000000" pitchFamily="2" charset="2"/>
              <a:buChar char="ü"/>
            </a:pPr>
            <a:r>
              <a:rPr lang="en-US" sz="2000" dirty="0">
                <a:solidFill>
                  <a:schemeClr val="tx1"/>
                </a:solidFill>
                <a:latin typeface="Comic Sans MS" panose="030F0702030302020204" pitchFamily="66" charset="0"/>
              </a:rPr>
              <a:t>mouse clicks, or Mouse moving over the component </a:t>
            </a:r>
            <a:r>
              <a:rPr lang="en-US" sz="2000" dirty="0" err="1">
                <a:solidFill>
                  <a:schemeClr val="tx1"/>
                </a:solidFill>
                <a:latin typeface="Comic Sans MS" panose="030F0702030302020204" pitchFamily="66" charset="0"/>
              </a:rPr>
              <a:t>etc</a:t>
            </a:r>
            <a:endParaRPr lang="en-US" altLang="en-US" sz="2000" dirty="0" smtClean="0">
              <a:solidFill>
                <a:schemeClr val="tx1"/>
              </a:solidFill>
              <a:latin typeface="Comic Sans MS" panose="030F0702030302020204" pitchFamily="66" charset="0"/>
              <a:ea typeface="Microsoft YaHei" panose="020B0503020204020204" pitchFamily="34" charset="-122"/>
            </a:endParaRPr>
          </a:p>
          <a:p>
            <a:pPr lvl="1">
              <a:lnSpc>
                <a:spcPct val="150000"/>
              </a:lnSpc>
              <a:spcBef>
                <a:spcPts val="550"/>
              </a:spcBef>
              <a:buClr>
                <a:srgbClr val="A63212"/>
              </a:buClr>
              <a:buSzPct val="95000"/>
              <a:buFont typeface="Wingdings" panose="05000000000000000000" pitchFamily="2" charset="2"/>
              <a:buChar char=""/>
            </a:pPr>
            <a:endParaRPr lang="en-US" altLang="en-US" sz="2000" dirty="0">
              <a:solidFill>
                <a:schemeClr val="tx1"/>
              </a:solidFill>
              <a:latin typeface="Comic Sans MS" panose="030F0702030302020204" pitchFamily="66" charset="0"/>
              <a:ea typeface="Microsoft YaHei" panose="020B0503020204020204" pitchFamily="34" charset="-122"/>
            </a:endParaRPr>
          </a:p>
        </p:txBody>
      </p:sp>
    </p:spTree>
    <p:extLst>
      <p:ext uri="{BB962C8B-B14F-4D97-AF65-F5344CB8AC3E}">
        <p14:creationId xmlns:p14="http://schemas.microsoft.com/office/powerpoint/2010/main" val="6357873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104</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6" name="Text Box 1"/>
          <p:cNvSpPr txBox="1">
            <a:spLocks noChangeArrowheads="1"/>
          </p:cNvSpPr>
          <p:nvPr/>
        </p:nvSpPr>
        <p:spPr bwMode="auto">
          <a:xfrm>
            <a:off x="474663" y="152400"/>
            <a:ext cx="8042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algn="ctr">
              <a:buClrTx/>
              <a:buFontTx/>
              <a:buNone/>
            </a:pPr>
            <a:r>
              <a:rPr lang="en-US" altLang="en-US" sz="4800" b="1" dirty="0">
                <a:solidFill>
                  <a:srgbClr val="262626"/>
                </a:solidFill>
                <a:latin typeface="Comic Sans MS" panose="030F0702030302020204" pitchFamily="66" charset="0"/>
                <a:ea typeface="Microsoft YaHei" panose="020B0503020204020204" pitchFamily="34" charset="-122"/>
              </a:rPr>
              <a:t>Events </a:t>
            </a:r>
            <a:r>
              <a:rPr lang="en-US" altLang="en-US" sz="4800" b="1" dirty="0" smtClean="0">
                <a:solidFill>
                  <a:srgbClr val="262626"/>
                </a:solidFill>
                <a:latin typeface="Comic Sans MS" panose="030F0702030302020204" pitchFamily="66" charset="0"/>
                <a:ea typeface="Microsoft YaHei" panose="020B0503020204020204" pitchFamily="34" charset="-122"/>
              </a:rPr>
              <a:t>Handling</a:t>
            </a:r>
            <a:endParaRPr lang="en-US" altLang="en-US" sz="4800" b="1" dirty="0">
              <a:solidFill>
                <a:srgbClr val="262626"/>
              </a:solidFill>
              <a:latin typeface="Comic Sans MS" panose="030F0702030302020204" pitchFamily="66" charset="0"/>
              <a:ea typeface="Microsoft YaHei" panose="020B0503020204020204" pitchFamily="34" charset="-122"/>
            </a:endParaRPr>
          </a:p>
        </p:txBody>
      </p:sp>
      <p:sp>
        <p:nvSpPr>
          <p:cNvPr id="9" name="Text Box 2"/>
          <p:cNvSpPr txBox="1">
            <a:spLocks noChangeArrowheads="1"/>
          </p:cNvSpPr>
          <p:nvPr/>
        </p:nvSpPr>
        <p:spPr bwMode="auto">
          <a:xfrm>
            <a:off x="76200" y="685800"/>
            <a:ext cx="89916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marL="463550" indent="-463550">
              <a:lnSpc>
                <a:spcPct val="150000"/>
              </a:lnSpc>
              <a:buFont typeface="Wingdings" pitchFamily="2" charset="2"/>
              <a:buChar char="Ø"/>
              <a:defRPr/>
            </a:pPr>
            <a:r>
              <a:rPr lang="en-US" sz="2000" dirty="0">
                <a:solidFill>
                  <a:schemeClr val="tx1"/>
                </a:solidFill>
                <a:latin typeface="Comic Sans MS" panose="030F0702030302020204" pitchFamily="66" charset="0"/>
              </a:rPr>
              <a:t>In the event handling process, there are three important players</a:t>
            </a:r>
          </a:p>
          <a:p>
            <a:pPr marL="971550" lvl="1" indent="-514350">
              <a:lnSpc>
                <a:spcPct val="150000"/>
              </a:lnSpc>
              <a:buFont typeface="+mj-lt"/>
              <a:buAutoNum type="alphaLcParenR"/>
              <a:defRPr/>
            </a:pPr>
            <a:r>
              <a:rPr lang="en-US" sz="2000" dirty="0">
                <a:solidFill>
                  <a:schemeClr val="tx1"/>
                </a:solidFill>
                <a:latin typeface="Comic Sans MS" panose="030F0702030302020204" pitchFamily="66" charset="0"/>
              </a:rPr>
              <a:t> Event Source</a:t>
            </a:r>
          </a:p>
          <a:p>
            <a:pPr marL="971550" lvl="1" indent="-514350">
              <a:lnSpc>
                <a:spcPct val="150000"/>
              </a:lnSpc>
              <a:buFont typeface="+mj-lt"/>
              <a:buAutoNum type="alphaLcParenR"/>
              <a:defRPr/>
            </a:pPr>
            <a:r>
              <a:rPr lang="en-US" sz="2000" dirty="0">
                <a:solidFill>
                  <a:schemeClr val="tx1"/>
                </a:solidFill>
                <a:latin typeface="Comic Sans MS" panose="030F0702030302020204" pitchFamily="66" charset="0"/>
              </a:rPr>
              <a:t> Event Listener/Handler</a:t>
            </a:r>
          </a:p>
          <a:p>
            <a:pPr marL="971550" lvl="1" indent="-514350">
              <a:lnSpc>
                <a:spcPct val="150000"/>
              </a:lnSpc>
              <a:buFont typeface="+mj-lt"/>
              <a:buAutoNum type="alphaLcParenR"/>
              <a:defRPr/>
            </a:pPr>
            <a:r>
              <a:rPr lang="en-US" sz="2000" dirty="0">
                <a:solidFill>
                  <a:schemeClr val="tx1"/>
                </a:solidFill>
                <a:latin typeface="Comic Sans MS" panose="030F0702030302020204" pitchFamily="66" charset="0"/>
              </a:rPr>
              <a:t> Event </a:t>
            </a:r>
            <a:r>
              <a:rPr lang="en-US" sz="2000" dirty="0" smtClean="0">
                <a:solidFill>
                  <a:schemeClr val="tx1"/>
                </a:solidFill>
                <a:latin typeface="Comic Sans MS" panose="030F0702030302020204" pitchFamily="66" charset="0"/>
              </a:rPr>
              <a:t>Object</a:t>
            </a:r>
            <a:endParaRPr lang="en-US" sz="3600" dirty="0"/>
          </a:p>
          <a:p>
            <a:pPr marL="341313" lvl="1" indent="-341313" algn="just">
              <a:lnSpc>
                <a:spcPct val="150000"/>
              </a:lnSpc>
              <a:buClr>
                <a:srgbClr val="C00000"/>
              </a:buClr>
              <a:buFont typeface="Wingdings" pitchFamily="2" charset="2"/>
              <a:buChar char="Ø"/>
            </a:pPr>
            <a:endParaRPr lang="en-US" altLang="en-US" sz="2000" dirty="0">
              <a:solidFill>
                <a:schemeClr val="tx1"/>
              </a:solidFill>
              <a:latin typeface="Comic Sans MS" panose="030F0702030302020204" pitchFamily="66" charset="0"/>
              <a:ea typeface="Microsoft YaHei" panose="020B0503020204020204" pitchFamily="34" charset="-122"/>
            </a:endParaRPr>
          </a:p>
        </p:txBody>
      </p:sp>
    </p:spTree>
    <p:extLst>
      <p:ext uri="{BB962C8B-B14F-4D97-AF65-F5344CB8AC3E}">
        <p14:creationId xmlns:p14="http://schemas.microsoft.com/office/powerpoint/2010/main" val="14079025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solidFill>
                  <a:schemeClr val="tx1"/>
                </a:solidFill>
                <a:latin typeface="Comic Sans MS" panose="030F0702030302020204" pitchFamily="66" charset="0"/>
              </a:rPr>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solidFill>
                  <a:schemeClr val="tx1"/>
                </a:solidFill>
                <a:latin typeface="Comic Sans MS" panose="030F0702030302020204" pitchFamily="66" charset="0"/>
              </a:rPr>
              <a:pPr>
                <a:defRPr/>
              </a:pPr>
              <a:t>105</a:t>
            </a:fld>
            <a:endParaRPr lang="en-US">
              <a:solidFill>
                <a:schemeClr val="tx1"/>
              </a:solidFill>
              <a:latin typeface="Comic Sans MS" panose="030F0702030302020204" pitchFamily="66" charset="0"/>
            </a:endParaRPr>
          </a:p>
        </p:txBody>
      </p:sp>
      <p:sp>
        <p:nvSpPr>
          <p:cNvPr id="7" name="Date Placeholder 6"/>
          <p:cNvSpPr>
            <a:spLocks noGrp="1"/>
          </p:cNvSpPr>
          <p:nvPr>
            <p:ph type="dt" sz="half" idx="10"/>
          </p:nvPr>
        </p:nvSpPr>
        <p:spPr/>
        <p:txBody>
          <a:bodyPr/>
          <a:lstStyle/>
          <a:p>
            <a:pPr>
              <a:defRPr/>
            </a:pPr>
            <a:fld id="{17C910BD-F7C3-48E9-BB54-3A4D1E9F7B14}"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11" name="Rectangle 10"/>
          <p:cNvSpPr>
            <a:spLocks noGrp="1" noChangeArrowheads="1"/>
          </p:cNvSpPr>
          <p:nvPr/>
        </p:nvSpPr>
        <p:spPr bwMode="auto">
          <a:xfrm>
            <a:off x="-457200" y="152400"/>
            <a:ext cx="80311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800" kern="1200">
                <a:solidFill>
                  <a:srgbClr val="262626"/>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800">
                <a:solidFill>
                  <a:srgbClr val="262626"/>
                </a:solidFill>
                <a:latin typeface="Cambria" panose="02040503050406030204" pitchFamily="18" charset="0"/>
                <a:ea typeface="Microsoft YaHei" panose="020B0503020204020204" pitchFamily="34" charset="-122"/>
              </a:defRPr>
            </a:lvl9p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a:solidFill>
                  <a:schemeClr val="tx1"/>
                </a:solidFill>
                <a:latin typeface="Comic Sans MS" panose="030F0702030302020204" pitchFamily="66" charset="0"/>
              </a:rPr>
              <a:t>Event Sources</a:t>
            </a:r>
          </a:p>
        </p:txBody>
      </p:sp>
      <p:sp>
        <p:nvSpPr>
          <p:cNvPr id="12" name="Rectangle 11"/>
          <p:cNvSpPr>
            <a:spLocks noGrp="1" noChangeArrowheads="1"/>
          </p:cNvSpPr>
          <p:nvPr/>
        </p:nvSpPr>
        <p:spPr bwMode="auto">
          <a:xfrm>
            <a:off x="609600" y="990600"/>
            <a:ext cx="809625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404040"/>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40404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404040"/>
                </a:solidFill>
                <a:latin typeface="+mn-lt"/>
                <a:ea typeface="+mn-ea"/>
                <a:cs typeface="+mn-cs"/>
              </a:defRPr>
            </a:lvl3pPr>
            <a:lvl4pPr marL="1600200" indent="-228600" algn="l" defTabSz="457200"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404040"/>
                </a:solidFill>
                <a:latin typeface="+mn-lt"/>
                <a:ea typeface="+mn-ea"/>
                <a:cs typeface="+mn-cs"/>
              </a:defRPr>
            </a:lvl4pPr>
            <a:lvl5pPr marL="2057400" indent="-228600" algn="l" defTabSz="457200"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7688" indent="-547688">
              <a:buSzPct val="45000"/>
              <a:buFont typeface="Wingdings" panose="05000000000000000000" pitchFamily="2" charset="2"/>
              <a:buChar char=""/>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A </a:t>
            </a:r>
            <a:r>
              <a:rPr lang="en-US" altLang="en-US" sz="2000" i="1" dirty="0">
                <a:solidFill>
                  <a:schemeClr val="tx1"/>
                </a:solidFill>
                <a:latin typeface="Comic Sans MS" panose="030F0702030302020204" pitchFamily="66" charset="0"/>
              </a:rPr>
              <a:t>source </a:t>
            </a:r>
            <a:r>
              <a:rPr lang="en-US" altLang="en-US" sz="2000" dirty="0">
                <a:solidFill>
                  <a:schemeClr val="tx1"/>
                </a:solidFill>
                <a:latin typeface="Comic Sans MS" panose="030F0702030302020204" pitchFamily="66" charset="0"/>
              </a:rPr>
              <a:t>is an object that generates an event.</a:t>
            </a:r>
          </a:p>
          <a:p>
            <a:pPr marL="547688" indent="-547688">
              <a:buSzPct val="45000"/>
              <a:buFont typeface="Wingdings" panose="05000000000000000000" pitchFamily="2" charset="2"/>
              <a:buChar char=""/>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occurs when the internal state of that object changes in some way. </a:t>
            </a:r>
          </a:p>
          <a:p>
            <a:pPr marL="547688" indent="-547688">
              <a:buSzPct val="45000"/>
              <a:buFont typeface="Wingdings" panose="05000000000000000000" pitchFamily="2" charset="2"/>
              <a:buChar char=""/>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A source must register listeners in order for the listeners to receive notifications about a specific type of event.</a:t>
            </a:r>
          </a:p>
          <a:p>
            <a:pPr marL="547688" indent="-547688">
              <a:buSzPct val="45000"/>
              <a:buFont typeface="Wingdings" panose="05000000000000000000" pitchFamily="2" charset="2"/>
              <a:buChar char=""/>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Each type of event has its own registration method. Here is the general form: </a:t>
            </a:r>
          </a:p>
          <a:p>
            <a:pPr marL="558800" indent="-546100">
              <a:buClrTx/>
              <a:buSzPct val="45000"/>
              <a:buFontTx/>
              <a:buNone/>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         public void </a:t>
            </a:r>
            <a:r>
              <a:rPr lang="en-US" altLang="en-US" sz="2000" dirty="0" err="1">
                <a:solidFill>
                  <a:schemeClr val="tx1"/>
                </a:solidFill>
                <a:latin typeface="Comic Sans MS" panose="030F0702030302020204" pitchFamily="66" charset="0"/>
              </a:rPr>
              <a:t>add</a:t>
            </a:r>
            <a:r>
              <a:rPr lang="en-US" altLang="en-US" sz="2000" i="1" dirty="0" err="1">
                <a:solidFill>
                  <a:schemeClr val="tx1"/>
                </a:solidFill>
                <a:latin typeface="Comic Sans MS" panose="030F0702030302020204" pitchFamily="66" charset="0"/>
              </a:rPr>
              <a:t>Type</a:t>
            </a:r>
            <a:r>
              <a:rPr lang="en-US" altLang="en-US" sz="2000" dirty="0" err="1">
                <a:solidFill>
                  <a:schemeClr val="tx1"/>
                </a:solidFill>
                <a:latin typeface="Comic Sans MS" panose="030F0702030302020204" pitchFamily="66" charset="0"/>
              </a:rPr>
              <a:t>Listener</a:t>
            </a:r>
            <a:r>
              <a:rPr lang="en-US" altLang="en-US" sz="2000" dirty="0">
                <a:solidFill>
                  <a:schemeClr val="tx1"/>
                </a:solidFill>
                <a:latin typeface="Comic Sans MS" panose="030F0702030302020204" pitchFamily="66" charset="0"/>
              </a:rPr>
              <a:t>(</a:t>
            </a:r>
            <a:r>
              <a:rPr lang="en-US" altLang="en-US" sz="2000" i="1" dirty="0" err="1">
                <a:solidFill>
                  <a:schemeClr val="tx1"/>
                </a:solidFill>
                <a:latin typeface="Comic Sans MS" panose="030F0702030302020204" pitchFamily="66" charset="0"/>
              </a:rPr>
              <a:t>Type</a:t>
            </a:r>
            <a:r>
              <a:rPr lang="en-US" altLang="en-US" sz="2000" dirty="0" err="1">
                <a:solidFill>
                  <a:schemeClr val="tx1"/>
                </a:solidFill>
                <a:latin typeface="Comic Sans MS" panose="030F0702030302020204" pitchFamily="66" charset="0"/>
              </a:rPr>
              <a:t>Listener</a:t>
            </a:r>
            <a:r>
              <a:rPr lang="en-US" altLang="en-US" sz="2000" dirty="0">
                <a:solidFill>
                  <a:schemeClr val="tx1"/>
                </a:solidFill>
                <a:latin typeface="Comic Sans MS" panose="030F0702030302020204" pitchFamily="66" charset="0"/>
              </a:rPr>
              <a:t> </a:t>
            </a:r>
            <a:r>
              <a:rPr lang="en-US" altLang="en-US" sz="2000" i="1" dirty="0">
                <a:solidFill>
                  <a:schemeClr val="tx1"/>
                </a:solidFill>
                <a:latin typeface="Comic Sans MS" panose="030F0702030302020204" pitchFamily="66" charset="0"/>
              </a:rPr>
              <a:t>el</a:t>
            </a:r>
            <a:r>
              <a:rPr lang="en-US" altLang="en-US" sz="2000" dirty="0">
                <a:solidFill>
                  <a:schemeClr val="tx1"/>
                </a:solidFill>
                <a:latin typeface="Comic Sans MS" panose="030F0702030302020204" pitchFamily="66" charset="0"/>
              </a:rPr>
              <a:t>)</a:t>
            </a:r>
          </a:p>
          <a:p>
            <a:pPr marL="547688" indent="-534988">
              <a:buClrTx/>
              <a:buFontTx/>
              <a:buNone/>
              <a:tabLst>
                <a:tab pos="547688"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pPr>
            <a:r>
              <a:rPr lang="en-US" altLang="en-US" sz="2000" dirty="0">
                <a:solidFill>
                  <a:schemeClr val="tx1"/>
                </a:solidFill>
                <a:latin typeface="Comic Sans MS" panose="030F0702030302020204" pitchFamily="66" charset="0"/>
              </a:rPr>
              <a:t>Here, </a:t>
            </a:r>
            <a:r>
              <a:rPr lang="en-US" altLang="en-US" sz="2000" i="1" dirty="0">
                <a:solidFill>
                  <a:schemeClr val="tx1"/>
                </a:solidFill>
                <a:latin typeface="Comic Sans MS" panose="030F0702030302020204" pitchFamily="66" charset="0"/>
              </a:rPr>
              <a:t>Type </a:t>
            </a:r>
            <a:r>
              <a:rPr lang="en-US" altLang="en-US" sz="2000" dirty="0">
                <a:solidFill>
                  <a:schemeClr val="tx1"/>
                </a:solidFill>
                <a:latin typeface="Comic Sans MS" panose="030F0702030302020204" pitchFamily="66" charset="0"/>
              </a:rPr>
              <a:t>is the name of the event, and </a:t>
            </a:r>
            <a:r>
              <a:rPr lang="en-US" altLang="en-US" sz="2000" i="1" dirty="0">
                <a:solidFill>
                  <a:schemeClr val="tx1"/>
                </a:solidFill>
                <a:latin typeface="Comic Sans MS" panose="030F0702030302020204" pitchFamily="66" charset="0"/>
              </a:rPr>
              <a:t>el </a:t>
            </a:r>
            <a:r>
              <a:rPr lang="en-US" altLang="en-US" sz="2000" dirty="0">
                <a:solidFill>
                  <a:schemeClr val="tx1"/>
                </a:solidFill>
                <a:latin typeface="Comic Sans MS" panose="030F0702030302020204" pitchFamily="66" charset="0"/>
              </a:rPr>
              <a:t>is a reference to the event listener. For example, the method that registers a keyboard event listener is called </a:t>
            </a:r>
            <a:r>
              <a:rPr lang="en-US" altLang="en-US" sz="2000" b="1" dirty="0" err="1">
                <a:solidFill>
                  <a:schemeClr val="tx1"/>
                </a:solidFill>
                <a:latin typeface="Comic Sans MS" panose="030F0702030302020204" pitchFamily="66" charset="0"/>
              </a:rPr>
              <a:t>addKeyListener</a:t>
            </a:r>
            <a:r>
              <a:rPr lang="en-US" altLang="en-US" sz="2000" b="1" dirty="0">
                <a:solidFill>
                  <a:schemeClr val="tx1"/>
                </a:solidFill>
                <a:latin typeface="Comic Sans MS" panose="030F0702030302020204" pitchFamily="66" charset="0"/>
              </a:rPr>
              <a:t>( )</a:t>
            </a:r>
            <a:r>
              <a:rPr lang="en-US" altLang="en-US" sz="2000" dirty="0">
                <a:solidFill>
                  <a:schemeClr val="tx1"/>
                </a:solidFill>
                <a:latin typeface="Comic Sans MS" panose="030F0702030302020204" pitchFamily="66" charset="0"/>
              </a:rPr>
              <a:t>. The method that registers a mouse motion listener is called </a:t>
            </a:r>
            <a:r>
              <a:rPr lang="en-US" altLang="en-US" sz="2000" b="1" dirty="0" err="1">
                <a:solidFill>
                  <a:schemeClr val="tx1"/>
                </a:solidFill>
                <a:latin typeface="Comic Sans MS" panose="030F0702030302020204" pitchFamily="66" charset="0"/>
              </a:rPr>
              <a:t>addMouseMotionListener</a:t>
            </a:r>
            <a:r>
              <a:rPr lang="en-US" altLang="en-US" sz="2000" b="1" dirty="0">
                <a:solidFill>
                  <a:schemeClr val="tx1"/>
                </a:solidFill>
                <a:latin typeface="Comic Sans MS" panose="030F0702030302020204" pitchFamily="66" charset="0"/>
              </a:rPr>
              <a:t>( )</a:t>
            </a:r>
            <a:r>
              <a:rPr lang="en-US" altLang="en-US" sz="2000" dirty="0">
                <a:solidFill>
                  <a:schemeClr val="tx1"/>
                </a:solidFill>
                <a:latin typeface="Comic Sans MS" panose="030F0702030302020204" pitchFamily="66" charset="0"/>
              </a:rPr>
              <a:t>. When an event occurs, all registered listeners are notified and receive a copy of the event object.</a:t>
            </a:r>
          </a:p>
        </p:txBody>
      </p:sp>
    </p:spTree>
    <p:extLst>
      <p:ext uri="{BB962C8B-B14F-4D97-AF65-F5344CB8AC3E}">
        <p14:creationId xmlns:p14="http://schemas.microsoft.com/office/powerpoint/2010/main" val="39574639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106</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2" name="Rectangle 1"/>
          <p:cNvSpPr/>
          <p:nvPr/>
        </p:nvSpPr>
        <p:spPr>
          <a:xfrm>
            <a:off x="304800" y="533400"/>
            <a:ext cx="8305800" cy="6863417"/>
          </a:xfrm>
          <a:prstGeom prst="rect">
            <a:avLst/>
          </a:prstGeom>
        </p:spPr>
        <p:txBody>
          <a:bodyPr wrap="square">
            <a:spAutoFit/>
          </a:bodyPr>
          <a:lstStyle/>
          <a:p>
            <a:pPr marL="742950" indent="-742950">
              <a:lnSpc>
                <a:spcPct val="150000"/>
              </a:lnSpc>
              <a:buFont typeface="+mj-lt"/>
              <a:buAutoNum type="alphaLcParenR" startAt="3"/>
              <a:defRPr/>
            </a:pPr>
            <a:r>
              <a:rPr lang="en-US" sz="2000" dirty="0">
                <a:solidFill>
                  <a:srgbClr val="C00000"/>
                </a:solidFill>
                <a:latin typeface="Comic Sans MS" panose="030F0702030302020204" pitchFamily="66" charset="0"/>
              </a:rPr>
              <a:t>Event Object</a:t>
            </a:r>
          </a:p>
          <a:p>
            <a:pPr>
              <a:lnSpc>
                <a:spcPct val="150000"/>
              </a:lnSpc>
              <a:buFont typeface="Wingdings" pitchFamily="2" charset="2"/>
              <a:buChar char="§"/>
              <a:defRPr/>
            </a:pPr>
            <a:r>
              <a:rPr lang="en-US" sz="2000" dirty="0">
                <a:latin typeface="Comic Sans MS" panose="030F0702030302020204" pitchFamily="66" charset="0"/>
              </a:rPr>
              <a:t>Created when an event occurs (i.e., user interacts with a GUI component)</a:t>
            </a:r>
          </a:p>
          <a:p>
            <a:pPr>
              <a:lnSpc>
                <a:spcPct val="150000"/>
              </a:lnSpc>
              <a:buFont typeface="Wingdings" pitchFamily="2" charset="2"/>
              <a:buChar char="§"/>
              <a:defRPr/>
            </a:pPr>
            <a:r>
              <a:rPr lang="en-US" sz="2000" dirty="0">
                <a:latin typeface="Comic Sans MS" panose="030F0702030302020204" pitchFamily="66" charset="0"/>
              </a:rPr>
              <a:t>Contains all necessary information about the event that has occurred</a:t>
            </a:r>
          </a:p>
          <a:p>
            <a:pPr lvl="1">
              <a:lnSpc>
                <a:spcPct val="150000"/>
              </a:lnSpc>
              <a:buFont typeface="Wingdings" pitchFamily="2" charset="2"/>
              <a:buChar char="Ø"/>
              <a:defRPr/>
            </a:pPr>
            <a:r>
              <a:rPr lang="en-US" sz="2000" i="1" dirty="0">
                <a:solidFill>
                  <a:schemeClr val="accent2"/>
                </a:solidFill>
                <a:latin typeface="Comic Sans MS" panose="030F0702030302020204" pitchFamily="66" charset="0"/>
              </a:rPr>
              <a:t> Type of event that has occurred</a:t>
            </a:r>
          </a:p>
          <a:p>
            <a:pPr lvl="1">
              <a:lnSpc>
                <a:spcPct val="150000"/>
              </a:lnSpc>
              <a:buFont typeface="Wingdings" pitchFamily="2" charset="2"/>
              <a:buChar char="Ø"/>
              <a:defRPr/>
            </a:pPr>
            <a:r>
              <a:rPr lang="en-US" sz="2000" i="1" dirty="0">
                <a:solidFill>
                  <a:schemeClr val="accent2"/>
                </a:solidFill>
                <a:latin typeface="Comic Sans MS" panose="030F0702030302020204" pitchFamily="66" charset="0"/>
              </a:rPr>
              <a:t> Source of the event</a:t>
            </a:r>
          </a:p>
          <a:p>
            <a:pPr>
              <a:lnSpc>
                <a:spcPct val="150000"/>
              </a:lnSpc>
              <a:buFont typeface="Wingdings" pitchFamily="2" charset="2"/>
              <a:buChar char="§"/>
              <a:defRPr/>
            </a:pPr>
            <a:r>
              <a:rPr lang="en-US" sz="2000" dirty="0">
                <a:latin typeface="Comic Sans MS" panose="030F0702030302020204" pitchFamily="66" charset="0"/>
              </a:rPr>
              <a:t>Represented by an </a:t>
            </a:r>
            <a:r>
              <a:rPr lang="en-US" sz="2000" dirty="0">
                <a:solidFill>
                  <a:srgbClr val="00B0F0"/>
                </a:solidFill>
                <a:latin typeface="Comic Sans MS" panose="030F0702030302020204" pitchFamily="66" charset="0"/>
              </a:rPr>
              <a:t>Event </a:t>
            </a:r>
            <a:r>
              <a:rPr lang="en-US" sz="2000" dirty="0" smtClean="0">
                <a:solidFill>
                  <a:srgbClr val="00B0F0"/>
                </a:solidFill>
                <a:latin typeface="Comic Sans MS" panose="030F0702030302020204" pitchFamily="66" charset="0"/>
              </a:rPr>
              <a:t>class</a:t>
            </a:r>
          </a:p>
          <a:p>
            <a:pPr>
              <a:buFont typeface="Wingdings" pitchFamily="2" charset="2"/>
              <a:buChar char="§"/>
              <a:defRPr/>
            </a:pPr>
            <a:endParaRPr lang="en-US" sz="2000" b="1" i="1" dirty="0">
              <a:solidFill>
                <a:srgbClr val="00B0F0"/>
              </a:solidFill>
              <a:latin typeface="Comic Sans MS" panose="030F0702030302020204" pitchFamily="66" charset="0"/>
            </a:endParaRPr>
          </a:p>
          <a:p>
            <a:pPr>
              <a:buFont typeface="Wingdings" pitchFamily="2" charset="2"/>
              <a:buChar char="§"/>
              <a:defRPr/>
            </a:pPr>
            <a:endParaRPr lang="en-US" sz="2000" b="1" i="1" dirty="0" smtClean="0">
              <a:solidFill>
                <a:srgbClr val="00B0F0"/>
              </a:solidFill>
              <a:latin typeface="Comic Sans MS" panose="030F0702030302020204" pitchFamily="66" charset="0"/>
            </a:endParaRPr>
          </a:p>
          <a:p>
            <a:pPr>
              <a:buFont typeface="Wingdings" pitchFamily="2" charset="2"/>
              <a:buChar char="§"/>
              <a:defRPr/>
            </a:pPr>
            <a:endParaRPr lang="en-US" sz="2000" b="1" i="1" dirty="0">
              <a:solidFill>
                <a:srgbClr val="00B0F0"/>
              </a:solidFill>
              <a:latin typeface="Comic Sans MS" panose="030F0702030302020204" pitchFamily="66" charset="0"/>
            </a:endParaRPr>
          </a:p>
          <a:p>
            <a:pPr>
              <a:buFont typeface="Wingdings" pitchFamily="2" charset="2"/>
              <a:buChar char="§"/>
              <a:defRPr/>
            </a:pPr>
            <a:endParaRPr lang="en-US" sz="2000" b="1" i="1" dirty="0" smtClean="0">
              <a:solidFill>
                <a:srgbClr val="00B0F0"/>
              </a:solidFill>
              <a:latin typeface="Comic Sans MS" panose="030F0702030302020204" pitchFamily="66" charset="0"/>
            </a:endParaRPr>
          </a:p>
          <a:p>
            <a:pPr>
              <a:buFont typeface="Wingdings" pitchFamily="2" charset="2"/>
              <a:buChar char="§"/>
              <a:defRPr/>
            </a:pPr>
            <a:endParaRPr lang="en-US" sz="2000" b="1" i="1" dirty="0">
              <a:solidFill>
                <a:srgbClr val="00B0F0"/>
              </a:solidFill>
              <a:latin typeface="Comic Sans MS" panose="030F0702030302020204" pitchFamily="66" charset="0"/>
            </a:endParaRPr>
          </a:p>
          <a:p>
            <a:pPr>
              <a:buFont typeface="Wingdings" pitchFamily="2" charset="2"/>
              <a:buChar char="§"/>
              <a:defRPr/>
            </a:pPr>
            <a:endParaRPr lang="en-US" sz="2000" b="1" i="1" dirty="0" smtClean="0">
              <a:solidFill>
                <a:srgbClr val="00B0F0"/>
              </a:solidFill>
              <a:latin typeface="Comic Sans MS" panose="030F0702030302020204" pitchFamily="66" charset="0"/>
            </a:endParaRPr>
          </a:p>
          <a:p>
            <a:pPr>
              <a:buFont typeface="Wingdings" pitchFamily="2" charset="2"/>
              <a:buChar char="§"/>
              <a:defRPr/>
            </a:pPr>
            <a:endParaRPr lang="en-US" sz="2000" b="1" i="1" dirty="0">
              <a:solidFill>
                <a:srgbClr val="00B0F0"/>
              </a:solidFill>
              <a:latin typeface="Comic Sans MS" panose="030F0702030302020204" pitchFamily="66" charset="0"/>
            </a:endParaRPr>
          </a:p>
          <a:p>
            <a:pPr>
              <a:buFont typeface="Wingdings" pitchFamily="2" charset="2"/>
              <a:buChar char="§"/>
              <a:defRPr/>
            </a:pPr>
            <a:endParaRPr lang="en-US" sz="2000" b="1" i="1" dirty="0" smtClean="0">
              <a:solidFill>
                <a:srgbClr val="00B0F0"/>
              </a:solidFill>
              <a:latin typeface="Comic Sans MS" panose="030F0702030302020204" pitchFamily="66" charset="0"/>
            </a:endParaRPr>
          </a:p>
          <a:p>
            <a:pPr>
              <a:buFont typeface="Wingdings" pitchFamily="2" charset="2"/>
              <a:buChar char="§"/>
              <a:defRPr/>
            </a:pPr>
            <a:endParaRPr lang="en-US" sz="2000" b="1" i="1" dirty="0">
              <a:solidFill>
                <a:srgbClr val="00B0F0"/>
              </a:solidFill>
              <a:latin typeface="Comic Sans MS" panose="030F0702030302020204" pitchFamily="66" charset="0"/>
            </a:endParaRPr>
          </a:p>
          <a:p>
            <a:pPr>
              <a:defRPr/>
            </a:pPr>
            <a:endParaRPr lang="en-US" sz="2000" b="1" i="1" dirty="0">
              <a:solidFill>
                <a:srgbClr val="00B0F0"/>
              </a:solidFill>
              <a:latin typeface="Comic Sans MS" panose="030F0702030302020204" pitchFamily="66" charset="0"/>
            </a:endParaRPr>
          </a:p>
        </p:txBody>
      </p:sp>
    </p:spTree>
    <p:extLst>
      <p:ext uri="{BB962C8B-B14F-4D97-AF65-F5344CB8AC3E}">
        <p14:creationId xmlns:p14="http://schemas.microsoft.com/office/powerpoint/2010/main" val="14743203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107</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algn="ctr">
              <a:buClrTx/>
              <a:buFontTx/>
              <a:buNone/>
            </a:pPr>
            <a:r>
              <a:rPr lang="en-US" altLang="en-US" sz="3600" b="1" dirty="0">
                <a:solidFill>
                  <a:srgbClr val="262626"/>
                </a:solidFill>
                <a:latin typeface="Comic Sans MS" panose="030F0702030302020204" pitchFamily="66" charset="0"/>
                <a:ea typeface="Microsoft YaHei" panose="020B0503020204020204" pitchFamily="34" charset="-122"/>
              </a:rPr>
              <a:t>Listeners</a:t>
            </a:r>
          </a:p>
        </p:txBody>
      </p:sp>
      <p:sp>
        <p:nvSpPr>
          <p:cNvPr id="6" name="Text Box 2"/>
          <p:cNvSpPr txBox="1">
            <a:spLocks noChangeArrowheads="1"/>
          </p:cNvSpPr>
          <p:nvPr/>
        </p:nvSpPr>
        <p:spPr bwMode="auto">
          <a:xfrm>
            <a:off x="152400" y="9525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marL="342900" indent="-342900" algn="just" eaLnBrk="1" hangingPunct="1">
              <a:lnSpc>
                <a:spcPct val="150000"/>
              </a:lnSpc>
              <a:buFont typeface="Wingdings" panose="05000000000000000000" pitchFamily="2" charset="2"/>
              <a:buChar char="v"/>
            </a:pPr>
            <a:r>
              <a:rPr lang="en-US" altLang="en-US" sz="2000" dirty="0" smtClean="0">
                <a:solidFill>
                  <a:schemeClr val="tx1"/>
                </a:solidFill>
                <a:latin typeface="Comic Sans MS" panose="030F0702030302020204" pitchFamily="66" charset="0"/>
              </a:rPr>
              <a:t>A </a:t>
            </a:r>
            <a:r>
              <a:rPr lang="en-US" altLang="en-US" sz="2000" i="1" dirty="0">
                <a:solidFill>
                  <a:schemeClr val="tx1"/>
                </a:solidFill>
                <a:latin typeface="Comic Sans MS" panose="030F0702030302020204" pitchFamily="66" charset="0"/>
              </a:rPr>
              <a:t>listener </a:t>
            </a:r>
            <a:r>
              <a:rPr lang="en-US" altLang="en-US" sz="2000" dirty="0">
                <a:solidFill>
                  <a:schemeClr val="tx1"/>
                </a:solidFill>
                <a:latin typeface="Comic Sans MS" panose="030F0702030302020204" pitchFamily="66" charset="0"/>
              </a:rPr>
              <a:t>is an object that is notified when an event occurs</a:t>
            </a:r>
          </a:p>
          <a:p>
            <a:pPr marL="342900" indent="-342900" algn="just" eaLnBrk="1" hangingPunct="1">
              <a:lnSpc>
                <a:spcPct val="150000"/>
              </a:lnSpc>
              <a:buFont typeface="Wingdings" panose="05000000000000000000" pitchFamily="2" charset="2"/>
              <a:buChar char="v"/>
            </a:pPr>
            <a:r>
              <a:rPr lang="en-US" altLang="en-US" sz="2000" dirty="0">
                <a:solidFill>
                  <a:schemeClr val="tx1"/>
                </a:solidFill>
                <a:latin typeface="Comic Sans MS" panose="030F0702030302020204" pitchFamily="66" charset="0"/>
              </a:rPr>
              <a:t>It has two major requirements</a:t>
            </a:r>
          </a:p>
          <a:p>
            <a:pPr marL="342900" indent="-342900" algn="just" eaLnBrk="1" hangingPunct="1">
              <a:lnSpc>
                <a:spcPct val="150000"/>
              </a:lnSpc>
              <a:buFont typeface="Wingdings" panose="05000000000000000000" pitchFamily="2" charset="2"/>
              <a:buChar char="Ø"/>
            </a:pPr>
            <a:r>
              <a:rPr lang="en-US" altLang="en-US" sz="2000" dirty="0">
                <a:solidFill>
                  <a:schemeClr val="tx1"/>
                </a:solidFill>
                <a:latin typeface="Comic Sans MS" panose="030F0702030302020204" pitchFamily="66" charset="0"/>
              </a:rPr>
              <a:t>First, it must have been registered with one or more sources to receive notifications about specific types of events</a:t>
            </a:r>
          </a:p>
          <a:p>
            <a:pPr marL="342900" indent="-342900" algn="just" eaLnBrk="1" hangingPunct="1">
              <a:lnSpc>
                <a:spcPct val="150000"/>
              </a:lnSpc>
              <a:buFont typeface="Wingdings" panose="05000000000000000000" pitchFamily="2" charset="2"/>
              <a:buChar char="Ø"/>
            </a:pPr>
            <a:r>
              <a:rPr lang="en-US" altLang="en-US" sz="2000" dirty="0">
                <a:solidFill>
                  <a:schemeClr val="tx1"/>
                </a:solidFill>
                <a:latin typeface="Comic Sans MS" panose="030F0702030302020204" pitchFamily="66" charset="0"/>
              </a:rPr>
              <a:t>Second, it must implement methods to receive and process these notifications</a:t>
            </a:r>
          </a:p>
          <a:p>
            <a:pPr marL="342900" indent="-342900" eaLnBrk="1" hangingPunct="1">
              <a:lnSpc>
                <a:spcPct val="150000"/>
              </a:lnSpc>
              <a:buFont typeface="Wingdings" panose="05000000000000000000" pitchFamily="2" charset="2"/>
              <a:buChar char="v"/>
            </a:pPr>
            <a:r>
              <a:rPr lang="en-US" altLang="en-US" sz="2000" dirty="0">
                <a:solidFill>
                  <a:schemeClr val="tx1"/>
                </a:solidFill>
                <a:latin typeface="Comic Sans MS" panose="030F0702030302020204" pitchFamily="66" charset="0"/>
              </a:rPr>
              <a:t>The methods that receive and process events are defined in a set of interfaces found in </a:t>
            </a:r>
            <a:r>
              <a:rPr lang="en-US" altLang="en-US" sz="2000" b="1" dirty="0" err="1">
                <a:solidFill>
                  <a:schemeClr val="tx1"/>
                </a:solidFill>
                <a:latin typeface="Comic Sans MS" panose="030F0702030302020204" pitchFamily="66" charset="0"/>
              </a:rPr>
              <a:t>java.awt</a:t>
            </a:r>
            <a:r>
              <a:rPr lang="en-US" altLang="en-US" sz="2000" b="1" dirty="0">
                <a:solidFill>
                  <a:schemeClr val="tx1"/>
                </a:solidFill>
                <a:latin typeface="Comic Sans MS" panose="030F0702030302020204" pitchFamily="66" charset="0"/>
              </a:rPr>
              <a:t>. event. </a:t>
            </a:r>
            <a:r>
              <a:rPr lang="en-US" altLang="en-US" sz="2000" dirty="0">
                <a:solidFill>
                  <a:schemeClr val="tx1"/>
                </a:solidFill>
                <a:latin typeface="Comic Sans MS" panose="030F0702030302020204" pitchFamily="66" charset="0"/>
              </a:rPr>
              <a:t>For example, the </a:t>
            </a:r>
            <a:r>
              <a:rPr lang="en-US" altLang="en-US" sz="2000" dirty="0" err="1">
                <a:solidFill>
                  <a:schemeClr val="tx1"/>
                </a:solidFill>
                <a:latin typeface="Comic Sans MS" panose="030F0702030302020204" pitchFamily="66" charset="0"/>
              </a:rPr>
              <a:t>mouseMotionListener</a:t>
            </a:r>
            <a:r>
              <a:rPr lang="en-US" altLang="en-US" sz="2000" dirty="0">
                <a:solidFill>
                  <a:schemeClr val="tx1"/>
                </a:solidFill>
                <a:latin typeface="Comic Sans MS" panose="030F0702030302020204" pitchFamily="66" charset="0"/>
              </a:rPr>
              <a:t> interface defines two methods to receive notifications when the mouse is dragged or moved.</a:t>
            </a:r>
          </a:p>
          <a:p>
            <a:pPr>
              <a:spcBef>
                <a:spcPts val="600"/>
              </a:spcBef>
              <a:buClrTx/>
              <a:buSzPct val="95000"/>
              <a:buFontTx/>
              <a:buNone/>
            </a:pPr>
            <a:endParaRPr lang="en-US" altLang="en-US" sz="2000" dirty="0">
              <a:solidFill>
                <a:schemeClr val="tx1"/>
              </a:solidFill>
              <a:latin typeface="Comic Sans MS" panose="030F0702030302020204" pitchFamily="66" charset="0"/>
              <a:ea typeface="Microsoft YaHei" panose="020B0503020204020204" pitchFamily="34" charset="-122"/>
            </a:endParaRPr>
          </a:p>
        </p:txBody>
      </p:sp>
    </p:spTree>
    <p:extLst>
      <p:ext uri="{BB962C8B-B14F-4D97-AF65-F5344CB8AC3E}">
        <p14:creationId xmlns:p14="http://schemas.microsoft.com/office/powerpoint/2010/main" val="19853677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latin typeface="Comic Sans MS" panose="030F0702030302020204" pitchFamily="66" charset="0"/>
              </a:rPr>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latin typeface="Comic Sans MS" panose="030F0702030302020204" pitchFamily="66" charset="0"/>
              </a:rPr>
              <a:pPr>
                <a:defRPr/>
              </a:pPr>
              <a:t>108</a:t>
            </a:fld>
            <a:endParaRPr lang="en-US">
              <a:latin typeface="Comic Sans MS" panose="030F0702030302020204" pitchFamily="66" charset="0"/>
            </a:endParaRPr>
          </a:p>
        </p:txBody>
      </p:sp>
      <p:sp>
        <p:nvSpPr>
          <p:cNvPr id="7" name="Date Placeholder 6"/>
          <p:cNvSpPr>
            <a:spLocks noGrp="1"/>
          </p:cNvSpPr>
          <p:nvPr>
            <p:ph type="dt" sz="half" idx="10"/>
          </p:nvPr>
        </p:nvSpPr>
        <p:spPr/>
        <p:txBody>
          <a:bodyPr/>
          <a:lstStyle/>
          <a:p>
            <a:pPr>
              <a:defRPr/>
            </a:pPr>
            <a:fld id="{17C910BD-F7C3-48E9-BB54-3A4D1E9F7B14}"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
        <p:nvSpPr>
          <p:cNvPr id="5" name="Text Box 1"/>
          <p:cNvSpPr txBox="1">
            <a:spLocks noChangeArrowheads="1"/>
          </p:cNvSpPr>
          <p:nvPr/>
        </p:nvSpPr>
        <p:spPr bwMode="auto">
          <a:xfrm>
            <a:off x="511969" y="114299"/>
            <a:ext cx="8042275"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algn="ctr">
              <a:buClrTx/>
              <a:buFontTx/>
              <a:buNone/>
            </a:pPr>
            <a:r>
              <a:rPr lang="en-US" altLang="en-US" sz="4800" b="1" dirty="0">
                <a:solidFill>
                  <a:srgbClr val="262626"/>
                </a:solidFill>
                <a:latin typeface="Comic Sans MS" panose="030F0702030302020204" pitchFamily="66" charset="0"/>
                <a:ea typeface="Microsoft YaHei" panose="020B0503020204020204" pitchFamily="34" charset="-122"/>
              </a:rPr>
              <a:t>Types of Events</a:t>
            </a:r>
          </a:p>
        </p:txBody>
      </p:sp>
      <p:pic>
        <p:nvPicPr>
          <p:cNvPr id="6" name="table"/>
          <p:cNvPicPr>
            <a:picLocks noChangeAspect="1"/>
          </p:cNvPicPr>
          <p:nvPr/>
        </p:nvPicPr>
        <p:blipFill>
          <a:blip r:embed="rId3"/>
          <a:stretch>
            <a:fillRect/>
          </a:stretch>
        </p:blipFill>
        <p:spPr>
          <a:xfrm>
            <a:off x="457200" y="914400"/>
            <a:ext cx="8612188" cy="5334002"/>
          </a:xfrm>
          <a:prstGeom prst="rect">
            <a:avLst/>
          </a:prstGeom>
        </p:spPr>
      </p:pic>
      <p:sp>
        <p:nvSpPr>
          <p:cNvPr id="8" name="Text Box 86"/>
          <p:cNvSpPr txBox="1">
            <a:spLocks noChangeArrowheads="1"/>
          </p:cNvSpPr>
          <p:nvPr/>
        </p:nvSpPr>
        <p:spPr bwMode="auto">
          <a:xfrm>
            <a:off x="685800" y="609600"/>
            <a:ext cx="784860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Cambria" panose="02040503050406030204" pitchFamily="18" charset="0"/>
                <a:ea typeface="+mn-ea"/>
                <a:cs typeface="Arial" panose="020B0604020202020204" pitchFamily="34" charset="0"/>
              </a:defRPr>
            </a:lvl5pPr>
            <a:lvl6pPr marL="22860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6pPr>
            <a:lvl7pPr marL="27432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7pPr>
            <a:lvl8pPr marL="32004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8pPr>
            <a:lvl9pPr marL="3657600" algn="l" defTabSz="914400" rtl="0" eaLnBrk="1" latinLnBrk="0" hangingPunct="1">
              <a:defRPr kern="1200">
                <a:solidFill>
                  <a:schemeClr val="bg1"/>
                </a:solidFill>
                <a:latin typeface="Cambria" panose="02040503050406030204" pitchFamily="18" charset="0"/>
                <a:ea typeface="+mn-ea"/>
                <a:cs typeface="Arial" panose="020B0604020202020204" pitchFamily="34" charset="0"/>
              </a:defRPr>
            </a:lvl9pPr>
          </a:lstStyle>
          <a:p>
            <a:pPr>
              <a:buClrTx/>
            </a:pPr>
            <a:r>
              <a:rPr lang="en-US" altLang="en-US" dirty="0" smtClean="0">
                <a:solidFill>
                  <a:schemeClr val="tx1"/>
                </a:solidFill>
                <a:latin typeface="Comic Sans MS" panose="030F0702030302020204" pitchFamily="66" charset="0"/>
              </a:rPr>
              <a:t>There are several kinds of events. The most common are:</a:t>
            </a:r>
          </a:p>
        </p:txBody>
      </p:sp>
    </p:spTree>
    <p:extLst>
      <p:ext uri="{BB962C8B-B14F-4D97-AF65-F5344CB8AC3E}">
        <p14:creationId xmlns:p14="http://schemas.microsoft.com/office/powerpoint/2010/main" val="906606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109</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6"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a:solidFill>
                  <a:srgbClr val="262626"/>
                </a:solidFill>
                <a:latin typeface="Comic Sans MS" panose="030F0702030302020204" pitchFamily="66" charset="0"/>
                <a:ea typeface="Microsoft YaHei" panose="020B0503020204020204" pitchFamily="34" charset="-122"/>
              </a:rPr>
              <a:t>Listeners(cont)</a:t>
            </a:r>
          </a:p>
        </p:txBody>
      </p:sp>
      <p:sp>
        <p:nvSpPr>
          <p:cNvPr id="8" name="Text Box 2"/>
          <p:cNvSpPr txBox="1">
            <a:spLocks noChangeArrowheads="1"/>
          </p:cNvSpPr>
          <p:nvPr/>
        </p:nvSpPr>
        <p:spPr bwMode="auto">
          <a:xfrm>
            <a:off x="152400" y="7620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spcBef>
                <a:spcPts val="550"/>
              </a:spcBef>
              <a:buClrTx/>
              <a:buSzPct val="95000"/>
              <a:buFontTx/>
              <a:buNone/>
            </a:pPr>
            <a:r>
              <a:rPr lang="en-US" altLang="en-US" sz="2000" b="1" u="sng" dirty="0">
                <a:solidFill>
                  <a:srgbClr val="404040"/>
                </a:solidFill>
                <a:latin typeface="Comic Sans MS" panose="030F0702030302020204" pitchFamily="66" charset="0"/>
                <a:ea typeface="Microsoft YaHei" panose="020B0503020204020204" pitchFamily="34" charset="-122"/>
              </a:rPr>
              <a:t>Common Listener Strategies</a:t>
            </a:r>
          </a:p>
          <a:p>
            <a:pPr>
              <a:spcBef>
                <a:spcPts val="55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Here are common ways to write listeners:</a:t>
            </a:r>
          </a:p>
          <a:p>
            <a:pPr marL="342900" indent="-342900">
              <a:spcBef>
                <a:spcPts val="550"/>
              </a:spcBef>
              <a:buClr>
                <a:srgbClr val="A63212"/>
              </a:buClr>
              <a:buSzPct val="95000"/>
              <a:buFont typeface="Wingdings" panose="05000000000000000000" pitchFamily="2" charset="2"/>
              <a:buChar char="Ø"/>
            </a:pPr>
            <a:r>
              <a:rPr lang="en-US" altLang="en-US" sz="2000" b="1" dirty="0">
                <a:solidFill>
                  <a:srgbClr val="CCCCFF"/>
                </a:solidFill>
                <a:latin typeface="Comic Sans MS" panose="030F0702030302020204" pitchFamily="66" charset="0"/>
                <a:ea typeface="Microsoft YaHei" panose="020B0503020204020204" pitchFamily="34" charset="-122"/>
                <a:hlinkClick r:id="rId3"/>
              </a:rPr>
              <a:t>Named Inner Class Listeners</a:t>
            </a:r>
            <a:r>
              <a:rPr lang="en-US" altLang="en-US" sz="2000" dirty="0">
                <a:solidFill>
                  <a:srgbClr val="404040"/>
                </a:solidFill>
                <a:latin typeface="Comic Sans MS" panose="030F0702030302020204" pitchFamily="66" charset="0"/>
                <a:ea typeface="Microsoft YaHei" panose="020B0503020204020204" pitchFamily="34" charset="-122"/>
              </a:rPr>
              <a:t> are one of the most common ways to write small programs. They are convenient to write and be shared with several components. </a:t>
            </a:r>
          </a:p>
          <a:p>
            <a:pPr marL="342900" indent="-342900">
              <a:spcBef>
                <a:spcPts val="550"/>
              </a:spcBef>
              <a:buClr>
                <a:srgbClr val="A63212"/>
              </a:buClr>
              <a:buSzPct val="95000"/>
              <a:buFont typeface="Wingdings" panose="05000000000000000000" pitchFamily="2" charset="2"/>
              <a:buChar char="Ø"/>
            </a:pPr>
            <a:r>
              <a:rPr lang="en-US" altLang="en-US" sz="2000" b="1" dirty="0">
                <a:solidFill>
                  <a:srgbClr val="CCCCFF"/>
                </a:solidFill>
                <a:latin typeface="Comic Sans MS" panose="030F0702030302020204" pitchFamily="66" charset="0"/>
                <a:ea typeface="Microsoft YaHei" panose="020B0503020204020204" pitchFamily="34" charset="-122"/>
                <a:hlinkClick r:id="rId4"/>
              </a:rPr>
              <a:t>Anonymous Inner Class Listeners</a:t>
            </a:r>
            <a:r>
              <a:rPr lang="en-US" altLang="en-US" sz="2000" dirty="0">
                <a:solidFill>
                  <a:srgbClr val="404040"/>
                </a:solidFill>
                <a:latin typeface="Comic Sans MS" panose="030F0702030302020204" pitchFamily="66" charset="0"/>
                <a:ea typeface="Microsoft YaHei" panose="020B0503020204020204" pitchFamily="34" charset="-122"/>
              </a:rPr>
              <a:t> are sometimes used to associate a different listener with each button or other control. This is a little quicker to write, but lacks some of the flexibility of inner class listeners. </a:t>
            </a:r>
          </a:p>
          <a:p>
            <a:pPr marL="342900" indent="-342900">
              <a:spcBef>
                <a:spcPts val="550"/>
              </a:spcBef>
              <a:buClr>
                <a:srgbClr val="A63212"/>
              </a:buClr>
              <a:buSzPct val="95000"/>
              <a:buFont typeface="Wingdings" panose="05000000000000000000" pitchFamily="2" charset="2"/>
              <a:buChar char="Ø"/>
            </a:pPr>
            <a:r>
              <a:rPr lang="en-US" altLang="en-US" sz="2000" b="1" dirty="0">
                <a:solidFill>
                  <a:srgbClr val="CCCCFF"/>
                </a:solidFill>
                <a:latin typeface="Comic Sans MS" panose="030F0702030302020204" pitchFamily="66" charset="0"/>
                <a:ea typeface="Microsoft YaHei" panose="020B0503020204020204" pitchFamily="34" charset="-122"/>
                <a:hlinkClick r:id="rId5"/>
              </a:rPr>
              <a:t>Top-level Listeners</a:t>
            </a:r>
            <a:r>
              <a:rPr lang="en-US" altLang="en-US" sz="2000" dirty="0">
                <a:solidFill>
                  <a:srgbClr val="404040"/>
                </a:solidFill>
                <a:latin typeface="Comic Sans MS" panose="030F0702030302020204" pitchFamily="66" charset="0"/>
                <a:ea typeface="Microsoft YaHei" panose="020B0503020204020204" pitchFamily="34" charset="-122"/>
              </a:rPr>
              <a:t> (this) are commonly used where there is only one source of an event. For example, if you are defining a subclass of </a:t>
            </a:r>
            <a:r>
              <a:rPr lang="en-US" altLang="en-US" sz="2000" dirty="0" err="1">
                <a:solidFill>
                  <a:srgbClr val="404040"/>
                </a:solidFill>
                <a:latin typeface="Comic Sans MS" panose="030F0702030302020204" pitchFamily="66" charset="0"/>
                <a:ea typeface="Microsoft YaHei" panose="020B0503020204020204" pitchFamily="34" charset="-122"/>
              </a:rPr>
              <a:t>JPanel</a:t>
            </a:r>
            <a:r>
              <a:rPr lang="en-US" altLang="en-US" sz="2000" dirty="0">
                <a:solidFill>
                  <a:srgbClr val="404040"/>
                </a:solidFill>
                <a:latin typeface="Comic Sans MS" panose="030F0702030302020204" pitchFamily="66" charset="0"/>
                <a:ea typeface="Microsoft YaHei" panose="020B0503020204020204" pitchFamily="34" charset="-122"/>
              </a:rPr>
              <a:t> to use for drawing with a mouse, an instance of this new class will typically also be the mouse event listener. Similarly with a </a:t>
            </a:r>
            <a:r>
              <a:rPr lang="en-US" altLang="en-US" sz="2000" dirty="0" err="1">
                <a:solidFill>
                  <a:srgbClr val="404040"/>
                </a:solidFill>
                <a:latin typeface="Comic Sans MS" panose="030F0702030302020204" pitchFamily="66" charset="0"/>
                <a:ea typeface="Microsoft YaHei" panose="020B0503020204020204" pitchFamily="34" charset="-122"/>
              </a:rPr>
              <a:t>JPanel</a:t>
            </a:r>
            <a:r>
              <a:rPr lang="en-US" altLang="en-US" sz="2000" dirty="0">
                <a:solidFill>
                  <a:srgbClr val="404040"/>
                </a:solidFill>
                <a:latin typeface="Comic Sans MS" panose="030F0702030302020204" pitchFamily="66" charset="0"/>
                <a:ea typeface="Microsoft YaHei" panose="020B0503020204020204" pitchFamily="34" charset="-122"/>
              </a:rPr>
              <a:t> used for animation -- the panel itself may serve as the </a:t>
            </a:r>
            <a:r>
              <a:rPr lang="en-US" altLang="en-US" sz="2000" dirty="0" err="1">
                <a:solidFill>
                  <a:srgbClr val="404040"/>
                </a:solidFill>
                <a:latin typeface="Comic Sans MS" panose="030F0702030302020204" pitchFamily="66" charset="0"/>
                <a:ea typeface="Microsoft YaHei" panose="020B0503020204020204" pitchFamily="34" charset="-122"/>
              </a:rPr>
              <a:t>ActionListener</a:t>
            </a:r>
            <a:r>
              <a:rPr lang="en-US" altLang="en-US" sz="2000" dirty="0">
                <a:solidFill>
                  <a:srgbClr val="404040"/>
                </a:solidFill>
                <a:latin typeface="Comic Sans MS" panose="030F0702030302020204" pitchFamily="66" charset="0"/>
                <a:ea typeface="Microsoft YaHei" panose="020B0503020204020204" pitchFamily="34" charset="-122"/>
              </a:rPr>
              <a:t> for the Timer. </a:t>
            </a:r>
            <a:r>
              <a:rPr lang="en-US" altLang="en-US" sz="2000" i="1" dirty="0">
                <a:solidFill>
                  <a:srgbClr val="404040"/>
                </a:solidFill>
                <a:latin typeface="Comic Sans MS" panose="030F0702030302020204" pitchFamily="66" charset="0"/>
                <a:ea typeface="Microsoft YaHei" panose="020B0503020204020204" pitchFamily="34" charset="-122"/>
              </a:rPr>
              <a:t>Do not use "this" as a listener for buttons, menus, etc.</a:t>
            </a:r>
            <a:r>
              <a:rPr lang="en-US" altLang="en-US" sz="2000" dirty="0">
                <a:solidFill>
                  <a:srgbClr val="404040"/>
                </a:solidFill>
                <a:latin typeface="Comic Sans MS" panose="030F0702030302020204" pitchFamily="66" charset="0"/>
                <a:ea typeface="Microsoft YaHei" panose="020B0503020204020204" pitchFamily="34" charset="-122"/>
              </a:rPr>
              <a:t> because all controls must then share that one action listener. </a:t>
            </a:r>
          </a:p>
        </p:txBody>
      </p:sp>
    </p:spTree>
    <p:extLst>
      <p:ext uri="{BB962C8B-B14F-4D97-AF65-F5344CB8AC3E}">
        <p14:creationId xmlns:p14="http://schemas.microsoft.com/office/powerpoint/2010/main" val="38866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altLang="en-US" b="1" dirty="0">
                <a:solidFill>
                  <a:schemeClr val="tx1"/>
                </a:solidFill>
                <a:latin typeface="Comic Sans MS" panose="030F0702030302020204" pitchFamily="66" charset="0"/>
              </a:rPr>
              <a:t>Swing Containment </a:t>
            </a:r>
            <a:r>
              <a:rPr lang="en-US" altLang="en-US" b="1" dirty="0" smtClean="0">
                <a:solidFill>
                  <a:schemeClr val="tx1"/>
                </a:solidFill>
                <a:latin typeface="Comic Sans MS" panose="030F0702030302020204" pitchFamily="66" charset="0"/>
              </a:rPr>
              <a:t>Hierarchy</a:t>
            </a:r>
            <a:endParaRPr lang="en-US" b="1" dirty="0">
              <a:solidFill>
                <a:schemeClr val="tx1"/>
              </a:solidFill>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11</a:t>
            </a:fld>
            <a:endParaRPr lang="en-US"/>
          </a:p>
        </p:txBody>
      </p:sp>
      <p:sp>
        <p:nvSpPr>
          <p:cNvPr id="8" name="Text Box 2"/>
          <p:cNvSpPr txBox="1">
            <a:spLocks noChangeArrowheads="1"/>
          </p:cNvSpPr>
          <p:nvPr/>
        </p:nvSpPr>
        <p:spPr bwMode="auto">
          <a:xfrm>
            <a:off x="838200" y="1371600"/>
            <a:ext cx="7467600" cy="461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47688"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Top-level container:</a:t>
            </a:r>
          </a:p>
          <a:p>
            <a:pPr marL="661988" lvl="1" indent="-342900" eaLnBrk="1" hangingPunct="1">
              <a:spcBef>
                <a:spcPts val="550"/>
              </a:spcBef>
              <a:buClr>
                <a:srgbClr val="A63212"/>
              </a:buClr>
              <a:buSzPct val="95000"/>
              <a:buFont typeface="Arial" panose="020B0604020202020204" pitchFamily="34" charset="0"/>
              <a:buChar char="•"/>
              <a:defRPr/>
            </a:pPr>
            <a:r>
              <a:rPr lang="en-US" altLang="en-US" sz="2400" dirty="0" smtClean="0">
                <a:solidFill>
                  <a:schemeClr val="tx1"/>
                </a:solidFill>
                <a:latin typeface="Comic Sans MS" panose="030F0702030302020204" pitchFamily="66" charset="0"/>
              </a:rPr>
              <a:t>place for other Swing components to paint themselves</a:t>
            </a:r>
          </a:p>
          <a:p>
            <a:pPr marL="661988" lvl="1" indent="-342900" eaLnBrk="1" hangingPunct="1">
              <a:spcBef>
                <a:spcPts val="550"/>
              </a:spcBef>
              <a:buClr>
                <a:srgbClr val="A63212"/>
              </a:buClr>
              <a:buSzPct val="95000"/>
              <a:buFont typeface="Arial" panose="020B0604020202020204" pitchFamily="34" charset="0"/>
              <a:buChar char="•"/>
              <a:defRPr/>
            </a:pPr>
            <a:r>
              <a:rPr lang="en-US" altLang="en-US" sz="2400" dirty="0" smtClean="0">
                <a:solidFill>
                  <a:schemeClr val="tx1"/>
                </a:solidFill>
                <a:latin typeface="Comic Sans MS" panose="030F0702030302020204" pitchFamily="66" charset="0"/>
              </a:rPr>
              <a:t>e.g.,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JDialog</a:t>
            </a:r>
            <a:endParaRPr lang="en-US" altLang="en-US" sz="2200" dirty="0" smtClean="0">
              <a:solidFill>
                <a:srgbClr val="404040"/>
              </a:solidFill>
            </a:endParaRPr>
          </a:p>
        </p:txBody>
      </p:sp>
      <p:sp>
        <p:nvSpPr>
          <p:cNvPr id="10" name="Text Box 4"/>
          <p:cNvSpPr txBox="1">
            <a:spLocks noChangeArrowheads="1"/>
          </p:cNvSpPr>
          <p:nvPr/>
        </p:nvSpPr>
        <p:spPr bwMode="auto">
          <a:xfrm>
            <a:off x="6459538" y="6148388"/>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r" eaLnBrk="1" hangingPunct="1">
              <a:buClrTx/>
              <a:buFontTx/>
              <a:buNone/>
            </a:pPr>
            <a:endParaRPr lang="en-US" altLang="en-US" sz="1400" dirty="0">
              <a:solidFill>
                <a:srgbClr val="7F7F7F"/>
              </a:solidFill>
              <a:latin typeface="Rage Italic" panose="03070502040507070304" pitchFamily="66" charset="0"/>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352800"/>
            <a:ext cx="2601913" cy="1905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440113"/>
            <a:ext cx="3284538"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587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110</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400" b="1" dirty="0">
                <a:solidFill>
                  <a:srgbClr val="262626"/>
                </a:solidFill>
                <a:latin typeface="Comic Sans MS" panose="030F0702030302020204" pitchFamily="66" charset="0"/>
                <a:ea typeface="Microsoft YaHei" panose="020B0503020204020204" pitchFamily="34" charset="-122"/>
              </a:rPr>
              <a:t>Inner-class Listeners(</a:t>
            </a:r>
            <a:r>
              <a:rPr lang="en-US" altLang="en-US" sz="4400" b="1" dirty="0" err="1">
                <a:solidFill>
                  <a:srgbClr val="262626"/>
                </a:solidFill>
                <a:latin typeface="Comic Sans MS" panose="030F0702030302020204" pitchFamily="66" charset="0"/>
                <a:ea typeface="Microsoft YaHei" panose="020B0503020204020204" pitchFamily="34" charset="-122"/>
              </a:rPr>
              <a:t>cont</a:t>
            </a:r>
            <a:r>
              <a:rPr lang="en-US" altLang="en-US" sz="4400" b="1" dirty="0">
                <a:solidFill>
                  <a:srgbClr val="262626"/>
                </a:solidFill>
                <a:latin typeface="Comic Sans MS" panose="030F0702030302020204" pitchFamily="66" charset="0"/>
                <a:ea typeface="Microsoft YaHei" panose="020B0503020204020204" pitchFamily="34" charset="-122"/>
              </a:rPr>
              <a:t>)</a:t>
            </a:r>
          </a:p>
        </p:txBody>
      </p:sp>
      <p:sp>
        <p:nvSpPr>
          <p:cNvPr id="6" name="Text Box 2"/>
          <p:cNvSpPr txBox="1">
            <a:spLocks noChangeArrowheads="1"/>
          </p:cNvSpPr>
          <p:nvPr/>
        </p:nvSpPr>
        <p:spPr bwMode="auto">
          <a:xfrm>
            <a:off x="152400" y="7620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54038"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550"/>
              </a:spcBef>
              <a:buClr>
                <a:srgbClr val="A63212"/>
              </a:buClr>
              <a:buSzPct val="95000"/>
              <a:buFont typeface="Rage Italic" panose="03070502040507070304" pitchFamily="66" charset="0"/>
              <a:buChar char="0"/>
            </a:pPr>
            <a:r>
              <a:rPr lang="en-US" altLang="en-US" sz="2000" dirty="0">
                <a:solidFill>
                  <a:srgbClr val="404040"/>
                </a:solidFill>
                <a:latin typeface="Comic Sans MS" panose="030F0702030302020204" pitchFamily="66" charset="0"/>
                <a:ea typeface="Microsoft YaHei" panose="020B0503020204020204" pitchFamily="34" charset="-122"/>
              </a:rPr>
              <a:t>Defining an inner class listener to handle events is a very popular style.</a:t>
            </a:r>
          </a:p>
          <a:p>
            <a:pPr lvl="1">
              <a:lnSpc>
                <a:spcPct val="150000"/>
              </a:lnSpc>
              <a:spcBef>
                <a:spcPts val="550"/>
              </a:spcBef>
              <a:buClr>
                <a:srgbClr val="A63212"/>
              </a:buClr>
              <a:buSzPct val="95000"/>
              <a:buFont typeface="Wingdings" panose="05000000000000000000" pitchFamily="2" charset="2"/>
              <a:buChar char=""/>
            </a:pPr>
            <a:r>
              <a:rPr lang="en-US" altLang="en-US" sz="2000" b="1" dirty="0">
                <a:solidFill>
                  <a:srgbClr val="404040"/>
                </a:solidFill>
                <a:latin typeface="Comic Sans MS" panose="030F0702030302020204" pitchFamily="66" charset="0"/>
                <a:ea typeface="Microsoft YaHei" panose="020B0503020204020204" pitchFamily="34" charset="-122"/>
              </a:rPr>
              <a:t>Access</a:t>
            </a:r>
            <a:r>
              <a:rPr lang="en-US" altLang="en-US" sz="2000" dirty="0">
                <a:solidFill>
                  <a:srgbClr val="404040"/>
                </a:solidFill>
                <a:latin typeface="Comic Sans MS" panose="030F0702030302020204" pitchFamily="66" charset="0"/>
                <a:ea typeface="Microsoft YaHei" panose="020B0503020204020204" pitchFamily="34" charset="-122"/>
              </a:rPr>
              <a:t>. Use an inner class rather than an outer class to access instance variables of the enclosing class. In the example below, the </a:t>
            </a:r>
            <a:r>
              <a:rPr lang="en-US" altLang="en-US" sz="2000" i="1" dirty="0" err="1">
                <a:solidFill>
                  <a:srgbClr val="404040"/>
                </a:solidFill>
                <a:latin typeface="Comic Sans MS" panose="030F0702030302020204" pitchFamily="66" charset="0"/>
                <a:ea typeface="Microsoft YaHei" panose="020B0503020204020204" pitchFamily="34" charset="-122"/>
              </a:rPr>
              <a:t>myGreetingField</a:t>
            </a:r>
            <a:r>
              <a:rPr lang="en-US" altLang="en-US" sz="2000" dirty="0">
                <a:solidFill>
                  <a:srgbClr val="404040"/>
                </a:solidFill>
                <a:latin typeface="Comic Sans MS" panose="030F0702030302020204" pitchFamily="66" charset="0"/>
                <a:ea typeface="Microsoft YaHei" panose="020B0503020204020204" pitchFamily="34" charset="-122"/>
              </a:rPr>
              <a:t> can be referenced by the listener class. Because simple program listeners typically get or set values of other widgets in the interface, it is very convenient to use an inner class. </a:t>
            </a:r>
          </a:p>
          <a:p>
            <a:pPr lvl="1">
              <a:lnSpc>
                <a:spcPct val="150000"/>
              </a:lnSpc>
              <a:spcBef>
                <a:spcPts val="550"/>
              </a:spcBef>
              <a:buClr>
                <a:srgbClr val="A63212"/>
              </a:buClr>
              <a:buSzPct val="95000"/>
              <a:buFont typeface="Wingdings" panose="05000000000000000000" pitchFamily="2" charset="2"/>
              <a:buChar char=""/>
            </a:pPr>
            <a:r>
              <a:rPr lang="en-US" altLang="en-US" sz="2000" b="1" dirty="0">
                <a:solidFill>
                  <a:srgbClr val="404040"/>
                </a:solidFill>
                <a:latin typeface="Comic Sans MS" panose="030F0702030302020204" pitchFamily="66" charset="0"/>
                <a:ea typeface="Microsoft YaHei" panose="020B0503020204020204" pitchFamily="34" charset="-122"/>
              </a:rPr>
              <a:t>Reuse</a:t>
            </a:r>
            <a:r>
              <a:rPr lang="en-US" altLang="en-US" sz="2000" dirty="0">
                <a:solidFill>
                  <a:srgbClr val="404040"/>
                </a:solidFill>
                <a:latin typeface="Comic Sans MS" panose="030F0702030302020204" pitchFamily="66" charset="0"/>
                <a:ea typeface="Microsoft YaHei" panose="020B0503020204020204" pitchFamily="34" charset="-122"/>
              </a:rPr>
              <a:t>. Unlike anonymous inner class listeners, it's easy to reuse the same listener for more than one control, </a:t>
            </a:r>
            <a:r>
              <a:rPr lang="en-US" altLang="en-US" sz="2000" dirty="0" err="1">
                <a:solidFill>
                  <a:srgbClr val="404040"/>
                </a:solidFill>
                <a:latin typeface="Comic Sans MS" panose="030F0702030302020204" pitchFamily="66" charset="0"/>
                <a:ea typeface="Microsoft YaHei" panose="020B0503020204020204" pitchFamily="34" charset="-122"/>
              </a:rPr>
              <a:t>eg</a:t>
            </a:r>
            <a:r>
              <a:rPr lang="en-US" altLang="en-US" sz="2000" dirty="0">
                <a:solidFill>
                  <a:srgbClr val="404040"/>
                </a:solidFill>
                <a:latin typeface="Comic Sans MS" panose="030F0702030302020204" pitchFamily="66" charset="0"/>
                <a:ea typeface="Microsoft YaHei" panose="020B0503020204020204" pitchFamily="34" charset="-122"/>
              </a:rPr>
              <a:t>, the click of a button might perform the same action as the equivalent menu item, and might be the same as hitting the enter key in a text field. </a:t>
            </a:r>
          </a:p>
          <a:p>
            <a:pPr lvl="1">
              <a:spcBef>
                <a:spcPts val="550"/>
              </a:spcBef>
              <a:buClr>
                <a:srgbClr val="A63212"/>
              </a:buClr>
              <a:buSzPct val="95000"/>
              <a:buFont typeface="Wingdings" panose="05000000000000000000" pitchFamily="2" charset="2"/>
              <a:buChar char=""/>
            </a:pPr>
            <a:r>
              <a:rPr lang="en-US" altLang="en-US" sz="2000" b="1" dirty="0">
                <a:solidFill>
                  <a:srgbClr val="404040"/>
                </a:solidFill>
                <a:latin typeface="Comic Sans MS" panose="030F0702030302020204" pitchFamily="66" charset="0"/>
                <a:ea typeface="Microsoft YaHei" panose="020B0503020204020204" pitchFamily="34" charset="-122"/>
              </a:rPr>
              <a:t>Organization</a:t>
            </a:r>
            <a:r>
              <a:rPr lang="en-US" altLang="en-US" sz="2000" dirty="0">
                <a:solidFill>
                  <a:srgbClr val="404040"/>
                </a:solidFill>
                <a:latin typeface="Comic Sans MS" panose="030F0702030302020204" pitchFamily="66" charset="0"/>
                <a:ea typeface="Microsoft YaHei" panose="020B0503020204020204" pitchFamily="34" charset="-122"/>
              </a:rPr>
              <a:t>. It's easier to group all the listeners together with inner classes than with anonymous inner class listeners.</a:t>
            </a:r>
          </a:p>
        </p:txBody>
      </p:sp>
    </p:spTree>
    <p:extLst>
      <p:ext uri="{BB962C8B-B14F-4D97-AF65-F5344CB8AC3E}">
        <p14:creationId xmlns:p14="http://schemas.microsoft.com/office/powerpoint/2010/main" val="26675643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111</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173038"/>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000" b="1" dirty="0" smtClean="0">
                <a:solidFill>
                  <a:srgbClr val="262626"/>
                </a:solidFill>
                <a:latin typeface="Comic Sans MS" panose="030F0702030302020204" pitchFamily="66" charset="0"/>
                <a:ea typeface="Microsoft YaHei" panose="020B0503020204020204" pitchFamily="34" charset="-122"/>
              </a:rPr>
              <a:t>Inner-class Listeners(</a:t>
            </a:r>
            <a:r>
              <a:rPr lang="en-US" altLang="en-US" sz="4000" b="1" dirty="0" err="1" smtClean="0">
                <a:solidFill>
                  <a:srgbClr val="262626"/>
                </a:solidFill>
                <a:latin typeface="Comic Sans MS" panose="030F0702030302020204" pitchFamily="66" charset="0"/>
                <a:ea typeface="Microsoft YaHei" panose="020B0503020204020204" pitchFamily="34" charset="-122"/>
              </a:rPr>
              <a:t>cont</a:t>
            </a:r>
            <a:r>
              <a:rPr lang="en-US" altLang="en-US" sz="4000" b="1" dirty="0">
                <a:solidFill>
                  <a:srgbClr val="262626"/>
                </a:solidFill>
                <a:latin typeface="Comic Sans MS" panose="030F0702030302020204" pitchFamily="66" charset="0"/>
                <a:ea typeface="Microsoft YaHei" panose="020B0503020204020204" pitchFamily="34" charset="-122"/>
              </a:rPr>
              <a:t>)</a:t>
            </a:r>
          </a:p>
        </p:txBody>
      </p:sp>
      <p:sp>
        <p:nvSpPr>
          <p:cNvPr id="6" name="Text Box 2"/>
          <p:cNvSpPr txBox="1">
            <a:spLocks noChangeArrowheads="1"/>
          </p:cNvSpPr>
          <p:nvPr/>
        </p:nvSpPr>
        <p:spPr bwMode="auto">
          <a:xfrm>
            <a:off x="152400" y="533400"/>
            <a:ext cx="8839200"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50"/>
              </a:spcBef>
              <a:buClr>
                <a:srgbClr val="A63212"/>
              </a:buClr>
              <a:buSzPct val="95000"/>
              <a:buFont typeface="Rage Italic" panose="03070502040507070304" pitchFamily="66" charset="0"/>
              <a:buChar char="0"/>
            </a:pPr>
            <a:r>
              <a:rPr lang="en-US" altLang="en-US" b="1" dirty="0">
                <a:solidFill>
                  <a:srgbClr val="404040"/>
                </a:solidFill>
                <a:latin typeface="Comic Sans MS" panose="030F0702030302020204" pitchFamily="66" charset="0"/>
                <a:ea typeface="Microsoft YaHei" panose="020B0503020204020204" pitchFamily="34" charset="-122"/>
              </a:rPr>
              <a:t>Examples: </a:t>
            </a:r>
            <a:r>
              <a:rPr lang="en-US" altLang="en-US" b="1" dirty="0" smtClean="0">
                <a:solidFill>
                  <a:srgbClr val="404040"/>
                </a:solidFill>
                <a:latin typeface="Comic Sans MS" panose="030F0702030302020204" pitchFamily="66" charset="0"/>
                <a:ea typeface="Microsoft YaHei" panose="020B0503020204020204" pitchFamily="34" charset="-122"/>
              </a:rPr>
              <a:t>Partial </a:t>
            </a:r>
            <a:r>
              <a:rPr lang="en-US" altLang="en-US" b="1" dirty="0">
                <a:solidFill>
                  <a:srgbClr val="404040"/>
                </a:solidFill>
                <a:latin typeface="Comic Sans MS" panose="030F0702030302020204" pitchFamily="66" charset="0"/>
                <a:ea typeface="Microsoft YaHei" panose="020B0503020204020204" pitchFamily="34" charset="-122"/>
              </a:rPr>
              <a:t>source code to share one inner class listener</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import </a:t>
            </a:r>
            <a:r>
              <a:rPr lang="en-US" altLang="en-US" dirty="0" err="1">
                <a:solidFill>
                  <a:srgbClr val="404040"/>
                </a:solidFill>
                <a:latin typeface="Comic Sans MS" panose="030F0702030302020204" pitchFamily="66" charset="0"/>
                <a:ea typeface="Microsoft YaHei" panose="020B0503020204020204" pitchFamily="34" charset="-122"/>
              </a:rPr>
              <a:t>javax.swing</a:t>
            </a: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import </a:t>
            </a:r>
            <a:r>
              <a:rPr lang="en-US" altLang="en-US" dirty="0" err="1">
                <a:solidFill>
                  <a:srgbClr val="404040"/>
                </a:solidFill>
                <a:latin typeface="Comic Sans MS" panose="030F0702030302020204" pitchFamily="66" charset="0"/>
                <a:ea typeface="Microsoft YaHei" panose="020B0503020204020204" pitchFamily="34" charset="-122"/>
              </a:rPr>
              <a:t>java.awt.event</a:t>
            </a: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class </a:t>
            </a:r>
            <a:r>
              <a:rPr lang="en-US" altLang="en-US" dirty="0" err="1">
                <a:solidFill>
                  <a:srgbClr val="404040"/>
                </a:solidFill>
                <a:latin typeface="Comic Sans MS" panose="030F0702030302020204" pitchFamily="66" charset="0"/>
                <a:ea typeface="Microsoft YaHei" panose="020B0503020204020204" pitchFamily="34" charset="-122"/>
              </a:rPr>
              <a:t>SomePanel</a:t>
            </a:r>
            <a:r>
              <a:rPr lang="en-US" altLang="en-US" dirty="0">
                <a:solidFill>
                  <a:srgbClr val="404040"/>
                </a:solidFill>
                <a:latin typeface="Comic Sans MS" panose="030F0702030302020204" pitchFamily="66" charset="0"/>
                <a:ea typeface="Microsoft YaHei" panose="020B0503020204020204" pitchFamily="34" charset="-122"/>
              </a:rPr>
              <a:t> extends </a:t>
            </a:r>
            <a:r>
              <a:rPr lang="en-US" altLang="en-US" dirty="0" err="1">
                <a:solidFill>
                  <a:srgbClr val="404040"/>
                </a:solidFill>
                <a:latin typeface="Comic Sans MS" panose="030F0702030302020204" pitchFamily="66" charset="0"/>
                <a:ea typeface="Microsoft YaHei" panose="020B0503020204020204" pitchFamily="34" charset="-122"/>
              </a:rPr>
              <a:t>JPanel</a:t>
            </a:r>
            <a:r>
              <a:rPr lang="en-US" altLang="en-US" dirty="0">
                <a:solidFill>
                  <a:srgbClr val="404040"/>
                </a:solidFill>
                <a:latin typeface="Comic Sans MS" panose="030F0702030302020204" pitchFamily="66" charset="0"/>
                <a:ea typeface="Microsoft YaHei" panose="020B0503020204020204" pitchFamily="34" charset="-122"/>
              </a:rPr>
              <a:t> {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private </a:t>
            </a:r>
            <a:r>
              <a:rPr lang="en-US" altLang="en-US" dirty="0" err="1">
                <a:solidFill>
                  <a:srgbClr val="404040"/>
                </a:solidFill>
                <a:latin typeface="Comic Sans MS" panose="030F0702030302020204" pitchFamily="66" charset="0"/>
                <a:ea typeface="Microsoft YaHei" panose="020B0503020204020204" pitchFamily="34" charset="-122"/>
              </a:rPr>
              <a:t>JButton</a:t>
            </a:r>
            <a:r>
              <a:rPr lang="en-US" altLang="en-US" dirty="0">
                <a:solidFill>
                  <a:srgbClr val="404040"/>
                </a:solidFill>
                <a:latin typeface="Comic Sans MS" panose="030F0702030302020204" pitchFamily="66" charset="0"/>
                <a:ea typeface="Microsoft YaHei" panose="020B0503020204020204" pitchFamily="34" charset="-122"/>
              </a:rPr>
              <a:t> </a:t>
            </a:r>
            <a:r>
              <a:rPr lang="en-US" altLang="en-US" dirty="0" err="1">
                <a:solidFill>
                  <a:srgbClr val="404040"/>
                </a:solidFill>
                <a:latin typeface="Comic Sans MS" panose="030F0702030302020204" pitchFamily="66" charset="0"/>
                <a:ea typeface="Microsoft YaHei" panose="020B0503020204020204" pitchFamily="34" charset="-122"/>
              </a:rPr>
              <a:t>myGreetingButton</a:t>
            </a:r>
            <a:r>
              <a:rPr lang="en-US" altLang="en-US" dirty="0">
                <a:solidFill>
                  <a:srgbClr val="404040"/>
                </a:solidFill>
                <a:latin typeface="Comic Sans MS" panose="030F0702030302020204" pitchFamily="66" charset="0"/>
                <a:ea typeface="Microsoft YaHei" panose="020B0503020204020204" pitchFamily="34" charset="-122"/>
              </a:rPr>
              <a:t> = new </a:t>
            </a:r>
            <a:r>
              <a:rPr lang="en-US" altLang="en-US" dirty="0" err="1">
                <a:solidFill>
                  <a:srgbClr val="404040"/>
                </a:solidFill>
                <a:latin typeface="Comic Sans MS" panose="030F0702030302020204" pitchFamily="66" charset="0"/>
                <a:ea typeface="Microsoft YaHei" panose="020B0503020204020204" pitchFamily="34" charset="-122"/>
              </a:rPr>
              <a:t>JButton</a:t>
            </a:r>
            <a:r>
              <a:rPr lang="en-US" altLang="en-US" dirty="0">
                <a:solidFill>
                  <a:srgbClr val="404040"/>
                </a:solidFill>
                <a:latin typeface="Comic Sans MS" panose="030F0702030302020204" pitchFamily="66" charset="0"/>
                <a:ea typeface="Microsoft YaHei" panose="020B0503020204020204" pitchFamily="34" charset="-122"/>
              </a:rPr>
              <a:t>("Hello");</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private </a:t>
            </a:r>
            <a:r>
              <a:rPr lang="en-US" altLang="en-US" dirty="0" err="1">
                <a:solidFill>
                  <a:srgbClr val="404040"/>
                </a:solidFill>
                <a:latin typeface="Comic Sans MS" panose="030F0702030302020204" pitchFamily="66" charset="0"/>
                <a:ea typeface="Microsoft YaHei" panose="020B0503020204020204" pitchFamily="34" charset="-122"/>
              </a:rPr>
              <a:t>JTextField</a:t>
            </a:r>
            <a:r>
              <a:rPr lang="en-US" altLang="en-US" dirty="0">
                <a:solidFill>
                  <a:srgbClr val="404040"/>
                </a:solidFill>
                <a:latin typeface="Comic Sans MS" panose="030F0702030302020204" pitchFamily="66" charset="0"/>
                <a:ea typeface="Microsoft YaHei" panose="020B0503020204020204" pitchFamily="34" charset="-122"/>
              </a:rPr>
              <a:t> </a:t>
            </a:r>
            <a:r>
              <a:rPr lang="en-US" altLang="en-US" dirty="0" err="1">
                <a:solidFill>
                  <a:srgbClr val="404040"/>
                </a:solidFill>
                <a:latin typeface="Comic Sans MS" panose="030F0702030302020204" pitchFamily="66" charset="0"/>
                <a:ea typeface="Microsoft YaHei" panose="020B0503020204020204" pitchFamily="34" charset="-122"/>
              </a:rPr>
              <a:t>myGreetingField</a:t>
            </a:r>
            <a:r>
              <a:rPr lang="en-US" altLang="en-US" dirty="0">
                <a:solidFill>
                  <a:srgbClr val="404040"/>
                </a:solidFill>
                <a:latin typeface="Comic Sans MS" panose="030F0702030302020204" pitchFamily="66" charset="0"/>
                <a:ea typeface="Microsoft YaHei" panose="020B0503020204020204" pitchFamily="34" charset="-122"/>
              </a:rPr>
              <a:t> = new </a:t>
            </a:r>
            <a:r>
              <a:rPr lang="en-US" altLang="en-US" dirty="0" err="1">
                <a:solidFill>
                  <a:srgbClr val="404040"/>
                </a:solidFill>
                <a:latin typeface="Comic Sans MS" panose="030F0702030302020204" pitchFamily="66" charset="0"/>
                <a:ea typeface="Microsoft YaHei" panose="020B0503020204020204" pitchFamily="34" charset="-122"/>
              </a:rPr>
              <a:t>JTextField</a:t>
            </a:r>
            <a:r>
              <a:rPr lang="en-US" altLang="en-US" dirty="0">
                <a:solidFill>
                  <a:srgbClr val="404040"/>
                </a:solidFill>
                <a:latin typeface="Comic Sans MS" panose="030F0702030302020204" pitchFamily="66" charset="0"/>
                <a:ea typeface="Microsoft YaHei" panose="020B0503020204020204" pitchFamily="34" charset="-122"/>
              </a:rPr>
              <a:t>(20);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public </a:t>
            </a:r>
            <a:r>
              <a:rPr lang="en-US" altLang="en-US" dirty="0" err="1">
                <a:solidFill>
                  <a:srgbClr val="404040"/>
                </a:solidFill>
                <a:latin typeface="Comic Sans MS" panose="030F0702030302020204" pitchFamily="66" charset="0"/>
                <a:ea typeface="Microsoft YaHei" panose="020B0503020204020204" pitchFamily="34" charset="-122"/>
              </a:rPr>
              <a:t>SomePanel</a:t>
            </a:r>
            <a:r>
              <a:rPr lang="en-US" altLang="en-US" dirty="0">
                <a:solidFill>
                  <a:srgbClr val="404040"/>
                </a:solidFill>
                <a:latin typeface="Comic Sans MS" panose="030F0702030302020204" pitchFamily="66" charset="0"/>
                <a:ea typeface="Microsoft YaHei" panose="020B0503020204020204" pitchFamily="34" charset="-122"/>
              </a:rPr>
              <a:t>() {	//=== Constructor     </a:t>
            </a:r>
          </a:p>
          <a:p>
            <a:pPr indent="-225425">
              <a:spcBef>
                <a:spcPts val="450"/>
              </a:spcBef>
              <a:buClrTx/>
              <a:buSzPct val="95000"/>
              <a:buFontTx/>
              <a:buNone/>
            </a:pPr>
            <a:r>
              <a:rPr lang="en-US" altLang="en-US" b="1" dirty="0">
                <a:solidFill>
                  <a:srgbClr val="404040"/>
                </a:solidFill>
                <a:latin typeface="Comic Sans MS" panose="030F0702030302020204" pitchFamily="66" charset="0"/>
                <a:ea typeface="Microsoft YaHei" panose="020B0503020204020204" pitchFamily="34" charset="-122"/>
              </a:rPr>
              <a:t>		</a:t>
            </a:r>
            <a:r>
              <a:rPr lang="en-US" altLang="en-US" b="1" dirty="0" err="1">
                <a:solidFill>
                  <a:srgbClr val="404040"/>
                </a:solidFill>
                <a:latin typeface="Comic Sans MS" panose="030F0702030302020204" pitchFamily="66" charset="0"/>
                <a:ea typeface="Microsoft YaHei" panose="020B0503020204020204" pitchFamily="34" charset="-122"/>
              </a:rPr>
              <a:t>ActionListener</a:t>
            </a:r>
            <a:r>
              <a:rPr lang="en-US" altLang="en-US" b="1" dirty="0">
                <a:solidFill>
                  <a:srgbClr val="404040"/>
                </a:solidFill>
                <a:latin typeface="Comic Sans MS" panose="030F0702030302020204" pitchFamily="66" charset="0"/>
                <a:ea typeface="Microsoft YaHei" panose="020B0503020204020204" pitchFamily="34" charset="-122"/>
              </a:rPr>
              <a:t> </a:t>
            </a:r>
            <a:r>
              <a:rPr lang="en-US" altLang="en-US" b="1" dirty="0" err="1">
                <a:solidFill>
                  <a:srgbClr val="404040"/>
                </a:solidFill>
                <a:latin typeface="Comic Sans MS" panose="030F0702030302020204" pitchFamily="66" charset="0"/>
                <a:ea typeface="Microsoft YaHei" panose="020B0503020204020204" pitchFamily="34" charset="-122"/>
              </a:rPr>
              <a:t>doGreeting</a:t>
            </a:r>
            <a:r>
              <a:rPr lang="en-US" altLang="en-US" b="1" dirty="0">
                <a:solidFill>
                  <a:srgbClr val="404040"/>
                </a:solidFill>
                <a:latin typeface="Comic Sans MS" panose="030F0702030302020204" pitchFamily="66" charset="0"/>
                <a:ea typeface="Microsoft YaHei" panose="020B0503020204020204" pitchFamily="34" charset="-122"/>
              </a:rPr>
              <a:t> = new </a:t>
            </a:r>
            <a:r>
              <a:rPr lang="en-US" altLang="en-US" b="1" dirty="0" err="1">
                <a:solidFill>
                  <a:srgbClr val="404040"/>
                </a:solidFill>
                <a:latin typeface="Comic Sans MS" panose="030F0702030302020204" pitchFamily="66" charset="0"/>
                <a:ea typeface="Microsoft YaHei" panose="020B0503020204020204" pitchFamily="34" charset="-122"/>
              </a:rPr>
              <a:t>GreetingListener</a:t>
            </a:r>
            <a:r>
              <a:rPr lang="en-US" altLang="en-US" b="1" dirty="0">
                <a:solidFill>
                  <a:srgbClr val="404040"/>
                </a:solidFill>
                <a:latin typeface="Comic Sans MS" panose="030F0702030302020204" pitchFamily="66" charset="0"/>
                <a:ea typeface="Microsoft YaHei" panose="020B0503020204020204" pitchFamily="34" charset="-122"/>
              </a:rPr>
              <a:t>()</a:t>
            </a: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a:t>
            </a:r>
            <a:r>
              <a:rPr lang="en-US" altLang="en-US" dirty="0" err="1">
                <a:solidFill>
                  <a:srgbClr val="404040"/>
                </a:solidFill>
                <a:latin typeface="Comic Sans MS" panose="030F0702030302020204" pitchFamily="66" charset="0"/>
                <a:ea typeface="Microsoft YaHei" panose="020B0503020204020204" pitchFamily="34" charset="-122"/>
              </a:rPr>
              <a:t>myGreetingButton.addActionListener</a:t>
            </a:r>
            <a:r>
              <a:rPr lang="en-US" altLang="en-US" dirty="0">
                <a:solidFill>
                  <a:srgbClr val="404040"/>
                </a:solidFill>
                <a:latin typeface="Comic Sans MS" panose="030F0702030302020204" pitchFamily="66" charset="0"/>
                <a:ea typeface="Microsoft YaHei" panose="020B0503020204020204" pitchFamily="34" charset="-122"/>
              </a:rPr>
              <a:t>(</a:t>
            </a:r>
            <a:r>
              <a:rPr lang="en-US" altLang="en-US" dirty="0" err="1">
                <a:solidFill>
                  <a:srgbClr val="404040"/>
                </a:solidFill>
                <a:latin typeface="Comic Sans MS" panose="030F0702030302020204" pitchFamily="66" charset="0"/>
                <a:ea typeface="Microsoft YaHei" panose="020B0503020204020204" pitchFamily="34" charset="-122"/>
              </a:rPr>
              <a:t>doGreeting</a:t>
            </a:r>
            <a:r>
              <a:rPr lang="en-US" altLang="en-US" dirty="0">
                <a:solidFill>
                  <a:srgbClr val="404040"/>
                </a:solidFill>
                <a:latin typeface="Comic Sans MS" panose="030F0702030302020204" pitchFamily="66" charset="0"/>
                <a:ea typeface="Microsoft YaHei" panose="020B0503020204020204" pitchFamily="34" charset="-122"/>
              </a:rPr>
              <a:t>); 	</a:t>
            </a:r>
            <a:r>
              <a:rPr lang="en-US" altLang="en-US" dirty="0" err="1">
                <a:solidFill>
                  <a:srgbClr val="404040"/>
                </a:solidFill>
                <a:latin typeface="Comic Sans MS" panose="030F0702030302020204" pitchFamily="66" charset="0"/>
                <a:ea typeface="Microsoft YaHei" panose="020B0503020204020204" pitchFamily="34" charset="-122"/>
              </a:rPr>
              <a:t>myGreetingField.addActionListener</a:t>
            </a:r>
            <a:r>
              <a:rPr lang="en-US" altLang="en-US" dirty="0">
                <a:solidFill>
                  <a:srgbClr val="404040"/>
                </a:solidFill>
                <a:latin typeface="Comic Sans MS" panose="030F0702030302020204" pitchFamily="66" charset="0"/>
                <a:ea typeface="Microsoft YaHei" panose="020B0503020204020204" pitchFamily="34" charset="-122"/>
              </a:rPr>
              <a:t>(</a:t>
            </a:r>
            <a:r>
              <a:rPr lang="en-US" altLang="en-US" dirty="0" err="1">
                <a:solidFill>
                  <a:srgbClr val="404040"/>
                </a:solidFill>
                <a:latin typeface="Comic Sans MS" panose="030F0702030302020204" pitchFamily="66" charset="0"/>
                <a:ea typeface="Microsoft YaHei" panose="020B0503020204020204" pitchFamily="34" charset="-122"/>
              </a:rPr>
              <a:t>doGreeting</a:t>
            </a: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 . . . Layout the panel.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 Define inner class as listener. </a:t>
            </a:r>
          </a:p>
          <a:p>
            <a:pPr indent="-225425">
              <a:spcBef>
                <a:spcPts val="450"/>
              </a:spcBef>
              <a:buClrTx/>
              <a:buSzPct val="95000"/>
              <a:buFontTx/>
              <a:buNone/>
            </a:pPr>
            <a:r>
              <a:rPr lang="en-US" altLang="en-US" b="1" dirty="0">
                <a:solidFill>
                  <a:srgbClr val="404040"/>
                </a:solidFill>
                <a:latin typeface="Comic Sans MS" panose="030F0702030302020204" pitchFamily="66" charset="0"/>
                <a:ea typeface="Microsoft YaHei" panose="020B0503020204020204" pitchFamily="34" charset="-122"/>
              </a:rPr>
              <a:t>	 private class </a:t>
            </a:r>
            <a:r>
              <a:rPr lang="en-US" altLang="en-US" b="1" dirty="0" err="1">
                <a:solidFill>
                  <a:srgbClr val="404040"/>
                </a:solidFill>
                <a:latin typeface="Comic Sans MS" panose="030F0702030302020204" pitchFamily="66" charset="0"/>
                <a:ea typeface="Microsoft YaHei" panose="020B0503020204020204" pitchFamily="34" charset="-122"/>
              </a:rPr>
              <a:t>GreetingListener</a:t>
            </a:r>
            <a:r>
              <a:rPr lang="en-US" altLang="en-US" b="1" dirty="0">
                <a:solidFill>
                  <a:srgbClr val="404040"/>
                </a:solidFill>
                <a:latin typeface="Comic Sans MS" panose="030F0702030302020204" pitchFamily="66" charset="0"/>
                <a:ea typeface="Microsoft YaHei" panose="020B0503020204020204" pitchFamily="34" charset="-122"/>
              </a:rPr>
              <a:t> implements </a:t>
            </a:r>
            <a:r>
              <a:rPr lang="en-US" altLang="en-US" b="1" dirty="0" err="1">
                <a:solidFill>
                  <a:srgbClr val="404040"/>
                </a:solidFill>
                <a:latin typeface="Comic Sans MS" panose="030F0702030302020204" pitchFamily="66" charset="0"/>
                <a:ea typeface="Microsoft YaHei" panose="020B0503020204020204" pitchFamily="34" charset="-122"/>
              </a:rPr>
              <a:t>ActionListener</a:t>
            </a:r>
            <a:r>
              <a:rPr lang="en-US" altLang="en-US" dirty="0">
                <a:solidFill>
                  <a:srgbClr val="404040"/>
                </a:solidFill>
                <a:latin typeface="Comic Sans MS" panose="030F0702030302020204" pitchFamily="66" charset="0"/>
                <a:ea typeface="Microsoft YaHei" panose="020B0503020204020204" pitchFamily="34" charset="-122"/>
              </a:rPr>
              <a:t> {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public void </a:t>
            </a:r>
            <a:r>
              <a:rPr lang="en-US" altLang="en-US" dirty="0" err="1">
                <a:solidFill>
                  <a:srgbClr val="404040"/>
                </a:solidFill>
                <a:latin typeface="Comic Sans MS" panose="030F0702030302020204" pitchFamily="66" charset="0"/>
                <a:ea typeface="Microsoft YaHei" panose="020B0503020204020204" pitchFamily="34" charset="-122"/>
              </a:rPr>
              <a:t>actionPerformed</a:t>
            </a:r>
            <a:r>
              <a:rPr lang="en-US" altLang="en-US" dirty="0">
                <a:solidFill>
                  <a:srgbClr val="404040"/>
                </a:solidFill>
                <a:latin typeface="Comic Sans MS" panose="030F0702030302020204" pitchFamily="66" charset="0"/>
                <a:ea typeface="Microsoft YaHei" panose="020B0503020204020204" pitchFamily="34" charset="-122"/>
              </a:rPr>
              <a:t>(</a:t>
            </a:r>
            <a:r>
              <a:rPr lang="en-US" altLang="en-US" dirty="0" err="1">
                <a:solidFill>
                  <a:srgbClr val="404040"/>
                </a:solidFill>
                <a:latin typeface="Comic Sans MS" panose="030F0702030302020204" pitchFamily="66" charset="0"/>
                <a:ea typeface="Microsoft YaHei" panose="020B0503020204020204" pitchFamily="34" charset="-122"/>
              </a:rPr>
              <a:t>ActionEvent</a:t>
            </a:r>
            <a:r>
              <a:rPr lang="en-US" altLang="en-US" dirty="0">
                <a:solidFill>
                  <a:srgbClr val="404040"/>
                </a:solidFill>
                <a:latin typeface="Comic Sans MS" panose="030F0702030302020204" pitchFamily="66" charset="0"/>
                <a:ea typeface="Microsoft YaHei" panose="020B0503020204020204" pitchFamily="34" charset="-122"/>
              </a:rPr>
              <a:t> e) {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a:t>
            </a:r>
            <a:r>
              <a:rPr lang="en-US" altLang="en-US" dirty="0" err="1">
                <a:solidFill>
                  <a:srgbClr val="404040"/>
                </a:solidFill>
                <a:latin typeface="Comic Sans MS" panose="030F0702030302020204" pitchFamily="66" charset="0"/>
                <a:ea typeface="Microsoft YaHei" panose="020B0503020204020204" pitchFamily="34" charset="-122"/>
              </a:rPr>
              <a:t>myGreetingField.setText</a:t>
            </a:r>
            <a:r>
              <a:rPr lang="en-US" altLang="en-US" dirty="0">
                <a:solidFill>
                  <a:srgbClr val="404040"/>
                </a:solidFill>
                <a:latin typeface="Comic Sans MS" panose="030F0702030302020204" pitchFamily="66" charset="0"/>
                <a:ea typeface="Microsoft YaHei" panose="020B0503020204020204" pitchFamily="34" charset="-122"/>
              </a:rPr>
              <a:t>("</a:t>
            </a:r>
            <a:r>
              <a:rPr lang="en-US" altLang="en-US" dirty="0" err="1">
                <a:solidFill>
                  <a:srgbClr val="404040"/>
                </a:solidFill>
                <a:latin typeface="Comic Sans MS" panose="030F0702030302020204" pitchFamily="66" charset="0"/>
                <a:ea typeface="Microsoft YaHei" panose="020B0503020204020204" pitchFamily="34" charset="-122"/>
              </a:rPr>
              <a:t>Guten</a:t>
            </a:r>
            <a:r>
              <a:rPr lang="en-US" altLang="en-US" dirty="0">
                <a:solidFill>
                  <a:srgbClr val="404040"/>
                </a:solidFill>
                <a:latin typeface="Comic Sans MS" panose="030F0702030302020204" pitchFamily="66" charset="0"/>
                <a:ea typeface="Microsoft YaHei" panose="020B0503020204020204" pitchFamily="34" charset="-122"/>
              </a:rPr>
              <a:t> Tag");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a:t>
            </a:r>
          </a:p>
          <a:p>
            <a:pPr indent="-225425">
              <a:spcBef>
                <a:spcPts val="450"/>
              </a:spcBef>
              <a:buClrTx/>
              <a:buSzPct val="95000"/>
              <a:buFontTx/>
              <a:buNone/>
            </a:pPr>
            <a:r>
              <a:rPr lang="en-US" altLang="en-US" dirty="0">
                <a:solidFill>
                  <a:srgbClr val="404040"/>
                </a:solidFill>
                <a:latin typeface="Comic Sans MS" panose="030F0702030302020204" pitchFamily="66" charset="0"/>
                <a:ea typeface="Microsoft YaHei" panose="020B0503020204020204" pitchFamily="34" charset="-122"/>
              </a:rPr>
              <a:t> }</a:t>
            </a:r>
          </a:p>
        </p:txBody>
      </p:sp>
    </p:spTree>
    <p:extLst>
      <p:ext uri="{BB962C8B-B14F-4D97-AF65-F5344CB8AC3E}">
        <p14:creationId xmlns:p14="http://schemas.microsoft.com/office/powerpoint/2010/main" val="20321846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112</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b="1">
                <a:solidFill>
                  <a:srgbClr val="262626"/>
                </a:solidFill>
                <a:latin typeface="Comic Sans MS" panose="030F0702030302020204" pitchFamily="66" charset="0"/>
                <a:ea typeface="Microsoft YaHei" panose="020B0503020204020204" pitchFamily="34" charset="-122"/>
              </a:rPr>
              <a:t>Inner-class Listeners(cont)</a:t>
            </a:r>
          </a:p>
        </p:txBody>
      </p:sp>
      <p:sp>
        <p:nvSpPr>
          <p:cNvPr id="6" name="Text Box 2"/>
          <p:cNvSpPr txBox="1">
            <a:spLocks noChangeArrowheads="1"/>
          </p:cNvSpPr>
          <p:nvPr/>
        </p:nvSpPr>
        <p:spPr bwMode="auto">
          <a:xfrm>
            <a:off x="152400" y="7620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JTextField inField = new JTextField(10); </a:t>
            </a:r>
          </a:p>
          <a:p>
            <a:pPr>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 . </a:t>
            </a:r>
          </a:p>
          <a:p>
            <a:pPr>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Create an action listener that adds the key name to a field </a:t>
            </a:r>
          </a:p>
          <a:p>
            <a:pPr>
              <a:spcBef>
                <a:spcPts val="450"/>
              </a:spcBef>
              <a:buClrTx/>
              <a:buSzPct val="95000"/>
              <a:buFontTx/>
              <a:buNone/>
            </a:pPr>
            <a:r>
              <a:rPr lang="en-US" altLang="en-US" b="1">
                <a:solidFill>
                  <a:srgbClr val="404040"/>
                </a:solidFill>
                <a:latin typeface="Comic Sans MS" panose="030F0702030302020204" pitchFamily="66" charset="0"/>
                <a:ea typeface="Microsoft YaHei" panose="020B0503020204020204" pitchFamily="34" charset="-122"/>
              </a:rPr>
              <a:t>ActionListener   keyIn = new ActionListener()</a:t>
            </a:r>
            <a:r>
              <a:rPr lang="en-US" altLang="en-US">
                <a:solidFill>
                  <a:srgbClr val="404040"/>
                </a:solidFill>
                <a:latin typeface="Comic Sans MS" panose="030F0702030302020204" pitchFamily="66" charset="0"/>
                <a:ea typeface="Microsoft YaHei" panose="020B0503020204020204" pitchFamily="34" charset="-122"/>
              </a:rPr>
              <a:t> {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public void actionPerformed(ActionEvent e) {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 Get the name of the button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String keyNum = </a:t>
            </a:r>
            <a:r>
              <a:rPr lang="en-US" altLang="en-US" b="1">
                <a:solidFill>
                  <a:srgbClr val="404040"/>
                </a:solidFill>
                <a:latin typeface="Comic Sans MS" panose="030F0702030302020204" pitchFamily="66" charset="0"/>
                <a:ea typeface="Microsoft YaHei" panose="020B0503020204020204" pitchFamily="34" charset="-122"/>
              </a:rPr>
              <a:t>e.getActionCommand()</a:t>
            </a:r>
            <a:r>
              <a:rPr lang="en-US" altLang="en-US">
                <a:solidFill>
                  <a:srgbClr val="404040"/>
                </a:solidFill>
                <a:latin typeface="Comic Sans MS" panose="030F0702030302020204" pitchFamily="66" charset="0"/>
                <a:ea typeface="Microsoft YaHei" panose="020B0503020204020204" pitchFamily="34" charset="-122"/>
              </a:rPr>
              <a:t>; // "1", "2", ... 	inField.setText(inField.getText() + keyNum);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Create many buttons with the same listener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JButton key1 = new JButton("1");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key1.</a:t>
            </a:r>
            <a:r>
              <a:rPr lang="en-US" altLang="en-US" b="1">
                <a:solidFill>
                  <a:srgbClr val="404040"/>
                </a:solidFill>
                <a:latin typeface="Comic Sans MS" panose="030F0702030302020204" pitchFamily="66" charset="0"/>
                <a:ea typeface="Microsoft YaHei" panose="020B0503020204020204" pitchFamily="34" charset="-122"/>
              </a:rPr>
              <a:t>addActionListener(keyIn)</a:t>
            </a:r>
            <a:r>
              <a:rPr lang="en-US" altLang="en-US">
                <a:solidFill>
                  <a:srgbClr val="404040"/>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JButton key2 = new JButton("2");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key2.</a:t>
            </a:r>
            <a:r>
              <a:rPr lang="en-US" altLang="en-US" b="1">
                <a:solidFill>
                  <a:srgbClr val="404040"/>
                </a:solidFill>
                <a:latin typeface="Comic Sans MS" panose="030F0702030302020204" pitchFamily="66" charset="0"/>
                <a:ea typeface="Microsoft YaHei" panose="020B0503020204020204" pitchFamily="34" charset="-122"/>
              </a:rPr>
              <a:t>addActionListener(keyIn)</a:t>
            </a:r>
            <a:r>
              <a:rPr lang="en-US" altLang="en-US">
                <a:solidFill>
                  <a:srgbClr val="404040"/>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JButton key3 = new JButton("3"); </a:t>
            </a:r>
          </a:p>
          <a:p>
            <a:pPr>
              <a:spcBef>
                <a:spcPts val="450"/>
              </a:spcBef>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key3.</a:t>
            </a:r>
            <a:r>
              <a:rPr lang="en-US" altLang="en-US" b="1">
                <a:solidFill>
                  <a:srgbClr val="404040"/>
                </a:solidFill>
                <a:latin typeface="Comic Sans MS" panose="030F0702030302020204" pitchFamily="66" charset="0"/>
                <a:ea typeface="Microsoft YaHei" panose="020B0503020204020204" pitchFamily="34" charset="-122"/>
              </a:rPr>
              <a:t>addActionListener(keyIn)</a:t>
            </a:r>
            <a:r>
              <a:rPr lang="en-US" altLang="en-US">
                <a:solidFill>
                  <a:srgbClr val="404040"/>
                </a:solidFill>
                <a:latin typeface="Comic Sans MS" panose="030F0702030302020204" pitchFamily="66" charset="0"/>
                <a:ea typeface="Microsoft YaHei" panose="020B0503020204020204" pitchFamily="34" charset="-122"/>
              </a:rPr>
              <a:t>; </a:t>
            </a:r>
          </a:p>
          <a:p>
            <a:pPr>
              <a:buClrTx/>
              <a:buSzPct val="95000"/>
              <a:buFontTx/>
              <a:buNone/>
            </a:pPr>
            <a:r>
              <a:rPr lang="en-US" altLang="en-US">
                <a:solidFill>
                  <a:srgbClr val="404040"/>
                </a:solidFill>
                <a:latin typeface="Comic Sans MS" panose="030F0702030302020204" pitchFamily="66" charset="0"/>
                <a:ea typeface="Microsoft YaHei" panose="020B0503020204020204" pitchFamily="34" charset="-122"/>
              </a:rPr>
              <a:t>	. . .</a:t>
            </a:r>
          </a:p>
          <a:p>
            <a:pPr>
              <a:buClrTx/>
              <a:buSzPct val="95000"/>
              <a:buFontTx/>
              <a:buNone/>
            </a:pPr>
            <a:endParaRPr lang="en-US" altLang="en-US">
              <a:solidFill>
                <a:srgbClr val="404040"/>
              </a:solidFill>
              <a:latin typeface="Comic Sans MS" panose="030F0702030302020204" pitchFamily="66" charset="0"/>
              <a:ea typeface="Microsoft YaHei" panose="020B0503020204020204" pitchFamily="34" charset="-122"/>
            </a:endParaRPr>
          </a:p>
        </p:txBody>
      </p:sp>
    </p:spTree>
    <p:extLst>
      <p:ext uri="{BB962C8B-B14F-4D97-AF65-F5344CB8AC3E}">
        <p14:creationId xmlns:p14="http://schemas.microsoft.com/office/powerpoint/2010/main" val="27367546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113</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8" name="Text Box 1"/>
          <p:cNvSpPr txBox="1">
            <a:spLocks noChangeArrowheads="1"/>
          </p:cNvSpPr>
          <p:nvPr/>
        </p:nvSpPr>
        <p:spPr bwMode="auto">
          <a:xfrm>
            <a:off x="550863" y="-249238"/>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400" b="1" dirty="0" smtClean="0">
                <a:solidFill>
                  <a:schemeClr val="tx1"/>
                </a:solidFill>
                <a:latin typeface="Comic Sans MS" panose="030F0702030302020204" pitchFamily="66" charset="0"/>
                <a:ea typeface="Microsoft YaHei" panose="020B0503020204020204" pitchFamily="34" charset="-122"/>
              </a:rPr>
              <a:t>Inner-class Listeners(</a:t>
            </a:r>
            <a:r>
              <a:rPr lang="en-US" altLang="en-US" sz="4400" b="1" dirty="0" err="1" smtClean="0">
                <a:solidFill>
                  <a:schemeClr val="tx1"/>
                </a:solidFill>
                <a:latin typeface="Comic Sans MS" panose="030F0702030302020204" pitchFamily="66" charset="0"/>
                <a:ea typeface="Microsoft YaHei" panose="020B0503020204020204" pitchFamily="34" charset="-122"/>
              </a:rPr>
              <a:t>cont</a:t>
            </a:r>
            <a:r>
              <a:rPr lang="en-US" altLang="en-US" sz="4400" b="1" dirty="0">
                <a:solidFill>
                  <a:schemeClr val="tx1"/>
                </a:solidFill>
                <a:latin typeface="Comic Sans MS" panose="030F0702030302020204" pitchFamily="66" charset="0"/>
                <a:ea typeface="Microsoft YaHei" panose="020B0503020204020204" pitchFamily="34" charset="-122"/>
              </a:rPr>
              <a:t>)</a:t>
            </a:r>
          </a:p>
        </p:txBody>
      </p:sp>
      <p:sp>
        <p:nvSpPr>
          <p:cNvPr id="9" name="Text Box 2"/>
          <p:cNvSpPr txBox="1">
            <a:spLocks noChangeArrowheads="1"/>
          </p:cNvSpPr>
          <p:nvPr/>
        </p:nvSpPr>
        <p:spPr bwMode="auto">
          <a:xfrm>
            <a:off x="152400" y="5334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public class </a:t>
            </a:r>
            <a:r>
              <a:rPr lang="en-US" altLang="en-US" sz="1700" dirty="0" err="1">
                <a:solidFill>
                  <a:schemeClr val="tx1"/>
                </a:solidFill>
                <a:latin typeface="Comic Sans MS" panose="030F0702030302020204" pitchFamily="66" charset="0"/>
                <a:ea typeface="Microsoft YaHei" panose="020B0503020204020204" pitchFamily="34" charset="-122"/>
              </a:rPr>
              <a:t>InnerDemo</a:t>
            </a:r>
            <a:r>
              <a:rPr lang="en-US" altLang="en-US" sz="1700" dirty="0">
                <a:solidFill>
                  <a:schemeClr val="tx1"/>
                </a:solidFill>
                <a:latin typeface="Comic Sans MS" panose="030F0702030302020204" pitchFamily="66" charset="0"/>
                <a:ea typeface="Microsoft YaHei" panose="020B0503020204020204" pitchFamily="34" charset="-122"/>
              </a:rPr>
              <a:t> extends </a:t>
            </a:r>
            <a:r>
              <a:rPr lang="en-US" altLang="en-US" sz="1700" dirty="0" err="1">
                <a:solidFill>
                  <a:schemeClr val="tx1"/>
                </a:solidFill>
                <a:latin typeface="Comic Sans MS" panose="030F0702030302020204" pitchFamily="66" charset="0"/>
                <a:ea typeface="Microsoft YaHei" panose="020B0503020204020204" pitchFamily="34" charset="-122"/>
              </a:rPr>
              <a:t>JFrame</a:t>
            </a:r>
            <a:r>
              <a:rPr lang="en-US" altLang="en-US" sz="1700" dirty="0">
                <a:solidFill>
                  <a:schemeClr val="tx1"/>
                </a:solidFill>
                <a:latin typeface="Comic Sans MS" panose="030F0702030302020204" pitchFamily="66" charset="0"/>
                <a:ea typeface="Microsoft YaHei" panose="020B0503020204020204" pitchFamily="34" charset="-122"/>
              </a:rPr>
              <a:t> {</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JButton</a:t>
            </a:r>
            <a:r>
              <a:rPr lang="en-US" altLang="en-US" sz="1700" dirty="0">
                <a:solidFill>
                  <a:schemeClr val="tx1"/>
                </a:solidFill>
                <a:latin typeface="Comic Sans MS" panose="030F0702030302020204" pitchFamily="66" charset="0"/>
                <a:ea typeface="Microsoft YaHei" panose="020B0503020204020204" pitchFamily="34" charset="-122"/>
              </a:rPr>
              <a:t> but = new </a:t>
            </a:r>
            <a:r>
              <a:rPr lang="en-US" altLang="en-US" sz="1700" dirty="0" err="1">
                <a:solidFill>
                  <a:schemeClr val="tx1"/>
                </a:solidFill>
                <a:latin typeface="Comic Sans MS" panose="030F0702030302020204" pitchFamily="66" charset="0"/>
                <a:ea typeface="Microsoft YaHei" panose="020B0503020204020204" pitchFamily="34" charset="-122"/>
              </a:rPr>
              <a:t>JButton</a:t>
            </a:r>
            <a:r>
              <a:rPr lang="en-US" altLang="en-US" sz="1700" dirty="0">
                <a:solidFill>
                  <a:schemeClr val="tx1"/>
                </a:solidFill>
                <a:latin typeface="Comic Sans MS" panose="030F0702030302020204" pitchFamily="66" charset="0"/>
                <a:ea typeface="Microsoft YaHei" panose="020B0503020204020204" pitchFamily="34" charset="-122"/>
              </a:rPr>
              <a:t>("click here");</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//constructor</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public </a:t>
            </a:r>
            <a:r>
              <a:rPr lang="en-US" altLang="en-US" sz="1700" dirty="0" err="1">
                <a:solidFill>
                  <a:schemeClr val="tx1"/>
                </a:solidFill>
                <a:latin typeface="Comic Sans MS" panose="030F0702030302020204" pitchFamily="66" charset="0"/>
                <a:ea typeface="Microsoft YaHei" panose="020B0503020204020204" pitchFamily="34" charset="-122"/>
              </a:rPr>
              <a:t>InnerDemo</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setDefaultCloseOperation</a:t>
            </a:r>
            <a:r>
              <a:rPr lang="en-US" altLang="en-US" sz="1700" dirty="0">
                <a:solidFill>
                  <a:schemeClr val="tx1"/>
                </a:solidFill>
                <a:latin typeface="Comic Sans MS" panose="030F0702030302020204" pitchFamily="66" charset="0"/>
                <a:ea typeface="Microsoft YaHei" panose="020B0503020204020204" pitchFamily="34" charset="-122"/>
              </a:rPr>
              <a:t>(</a:t>
            </a:r>
            <a:r>
              <a:rPr lang="en-US" altLang="en-US" sz="1700" dirty="0" err="1">
                <a:solidFill>
                  <a:schemeClr val="tx1"/>
                </a:solidFill>
                <a:latin typeface="Comic Sans MS" panose="030F0702030302020204" pitchFamily="66" charset="0"/>
                <a:ea typeface="Microsoft YaHei" panose="020B0503020204020204" pitchFamily="34" charset="-122"/>
              </a:rPr>
              <a:t>JFrame.EXIT_ON_CLOSE</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ActionListener</a:t>
            </a: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actLis</a:t>
            </a:r>
            <a:r>
              <a:rPr lang="en-US" altLang="en-US" sz="1700" dirty="0">
                <a:solidFill>
                  <a:schemeClr val="tx1"/>
                </a:solidFill>
                <a:latin typeface="Comic Sans MS" panose="030F0702030302020204" pitchFamily="66" charset="0"/>
                <a:ea typeface="Microsoft YaHei" panose="020B0503020204020204" pitchFamily="34" charset="-122"/>
              </a:rPr>
              <a:t> = new </a:t>
            </a:r>
            <a:r>
              <a:rPr lang="en-US" altLang="en-US" sz="1700" dirty="0" err="1">
                <a:solidFill>
                  <a:schemeClr val="tx1"/>
                </a:solidFill>
                <a:latin typeface="Comic Sans MS" panose="030F0702030302020204" pitchFamily="66" charset="0"/>
                <a:ea typeface="Microsoft YaHei" panose="020B0503020204020204" pitchFamily="34" charset="-122"/>
              </a:rPr>
              <a:t>NewActLis</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but.addActionListener</a:t>
            </a:r>
            <a:r>
              <a:rPr lang="en-US" altLang="en-US" sz="1700" dirty="0">
                <a:solidFill>
                  <a:schemeClr val="tx1"/>
                </a:solidFill>
                <a:latin typeface="Comic Sans MS" panose="030F0702030302020204" pitchFamily="66" charset="0"/>
                <a:ea typeface="Microsoft YaHei" panose="020B0503020204020204" pitchFamily="34" charset="-122"/>
              </a:rPr>
              <a:t>(</a:t>
            </a:r>
            <a:r>
              <a:rPr lang="en-US" altLang="en-US" sz="1700" dirty="0" err="1">
                <a:solidFill>
                  <a:schemeClr val="tx1"/>
                </a:solidFill>
                <a:latin typeface="Comic Sans MS" panose="030F0702030302020204" pitchFamily="66" charset="0"/>
                <a:ea typeface="Microsoft YaHei" panose="020B0503020204020204" pitchFamily="34" charset="-122"/>
              </a:rPr>
              <a:t>actLis</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add(but);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pack();</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setVisible</a:t>
            </a:r>
            <a:r>
              <a:rPr lang="en-US" altLang="en-US" sz="1700" dirty="0">
                <a:solidFill>
                  <a:schemeClr val="tx1"/>
                </a:solidFill>
                <a:latin typeface="Comic Sans MS" panose="030F0702030302020204" pitchFamily="66" charset="0"/>
                <a:ea typeface="Microsoft YaHei" panose="020B0503020204020204" pitchFamily="34" charset="-122"/>
              </a:rPr>
              <a:t>(true);</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    </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public static void main(String[] a){</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InnerDemo</a:t>
            </a:r>
            <a:r>
              <a:rPr lang="en-US" altLang="en-US" sz="1700" dirty="0">
                <a:solidFill>
                  <a:schemeClr val="tx1"/>
                </a:solidFill>
                <a:latin typeface="Comic Sans MS" panose="030F0702030302020204" pitchFamily="66" charset="0"/>
                <a:ea typeface="Microsoft YaHei" panose="020B0503020204020204" pitchFamily="34" charset="-122"/>
              </a:rPr>
              <a:t>  inner = new </a:t>
            </a:r>
            <a:r>
              <a:rPr lang="en-US" altLang="en-US" sz="1700" dirty="0" err="1">
                <a:solidFill>
                  <a:schemeClr val="tx1"/>
                </a:solidFill>
                <a:latin typeface="Comic Sans MS" panose="030F0702030302020204" pitchFamily="66" charset="0"/>
                <a:ea typeface="Microsoft YaHei" panose="020B0503020204020204" pitchFamily="34" charset="-122"/>
              </a:rPr>
              <a:t>InnerDemo</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public class </a:t>
            </a:r>
            <a:r>
              <a:rPr lang="en-US" altLang="en-US" sz="1700" dirty="0" err="1">
                <a:solidFill>
                  <a:schemeClr val="tx1"/>
                </a:solidFill>
                <a:latin typeface="Comic Sans MS" panose="030F0702030302020204" pitchFamily="66" charset="0"/>
                <a:ea typeface="Microsoft YaHei" panose="020B0503020204020204" pitchFamily="34" charset="-122"/>
              </a:rPr>
              <a:t>NewActLis</a:t>
            </a:r>
            <a:r>
              <a:rPr lang="en-US" altLang="en-US" sz="1700" dirty="0">
                <a:solidFill>
                  <a:schemeClr val="tx1"/>
                </a:solidFill>
                <a:latin typeface="Comic Sans MS" panose="030F0702030302020204" pitchFamily="66" charset="0"/>
                <a:ea typeface="Microsoft YaHei" panose="020B0503020204020204" pitchFamily="34" charset="-122"/>
              </a:rPr>
              <a:t> implements </a:t>
            </a:r>
            <a:r>
              <a:rPr lang="en-US" altLang="en-US" sz="1700" dirty="0" err="1">
                <a:solidFill>
                  <a:schemeClr val="tx1"/>
                </a:solidFill>
                <a:latin typeface="Comic Sans MS" panose="030F0702030302020204" pitchFamily="66" charset="0"/>
                <a:ea typeface="Microsoft YaHei" panose="020B0503020204020204" pitchFamily="34" charset="-122"/>
              </a:rPr>
              <a:t>ActionListener</a:t>
            </a:r>
            <a:r>
              <a:rPr lang="en-US" altLang="en-US" sz="1700" dirty="0">
                <a:solidFill>
                  <a:schemeClr val="tx1"/>
                </a:solidFill>
                <a:latin typeface="Comic Sans MS" panose="030F0702030302020204" pitchFamily="66" charset="0"/>
                <a:ea typeface="Microsoft YaHei" panose="020B0503020204020204" pitchFamily="34" charset="-122"/>
              </a:rPr>
              <a:t>{</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public void </a:t>
            </a:r>
            <a:r>
              <a:rPr lang="en-US" altLang="en-US" sz="1700" dirty="0" err="1">
                <a:solidFill>
                  <a:schemeClr val="tx1"/>
                </a:solidFill>
                <a:latin typeface="Comic Sans MS" panose="030F0702030302020204" pitchFamily="66" charset="0"/>
                <a:ea typeface="Microsoft YaHei" panose="020B0503020204020204" pitchFamily="34" charset="-122"/>
              </a:rPr>
              <a:t>actionPerformed</a:t>
            </a:r>
            <a:r>
              <a:rPr lang="en-US" altLang="en-US" sz="1700" dirty="0">
                <a:solidFill>
                  <a:schemeClr val="tx1"/>
                </a:solidFill>
                <a:latin typeface="Comic Sans MS" panose="030F0702030302020204" pitchFamily="66" charset="0"/>
                <a:ea typeface="Microsoft YaHei" panose="020B0503020204020204" pitchFamily="34" charset="-122"/>
              </a:rPr>
              <a:t>(</a:t>
            </a:r>
            <a:r>
              <a:rPr lang="en-US" altLang="en-US" sz="1700" dirty="0" err="1">
                <a:solidFill>
                  <a:schemeClr val="tx1"/>
                </a:solidFill>
                <a:latin typeface="Comic Sans MS" panose="030F0702030302020204" pitchFamily="66" charset="0"/>
                <a:ea typeface="Microsoft YaHei" panose="020B0503020204020204" pitchFamily="34" charset="-122"/>
              </a:rPr>
              <a:t>ActionEvent</a:t>
            </a:r>
            <a:r>
              <a:rPr lang="en-US" altLang="en-US" sz="1700" dirty="0">
                <a:solidFill>
                  <a:schemeClr val="tx1"/>
                </a:solidFill>
                <a:latin typeface="Comic Sans MS" panose="030F0702030302020204" pitchFamily="66" charset="0"/>
                <a:ea typeface="Microsoft YaHei" panose="020B0503020204020204" pitchFamily="34" charset="-122"/>
              </a:rPr>
              <a:t> a){</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r>
              <a:rPr lang="en-US" altLang="en-US" sz="1700" dirty="0" err="1">
                <a:solidFill>
                  <a:schemeClr val="tx1"/>
                </a:solidFill>
                <a:latin typeface="Comic Sans MS" panose="030F0702030302020204" pitchFamily="66" charset="0"/>
                <a:ea typeface="Microsoft YaHei" panose="020B0503020204020204" pitchFamily="34" charset="-122"/>
              </a:rPr>
              <a:t>JOptionPane.showMessageDialog</a:t>
            </a:r>
            <a:r>
              <a:rPr lang="en-US" altLang="en-US" sz="1700" dirty="0">
                <a:solidFill>
                  <a:schemeClr val="tx1"/>
                </a:solidFill>
                <a:latin typeface="Comic Sans MS" panose="030F0702030302020204" pitchFamily="66" charset="0"/>
                <a:ea typeface="Microsoft YaHei" panose="020B0503020204020204" pitchFamily="34" charset="-122"/>
              </a:rPr>
              <a:t>(null, "You clicked!");</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    }</a:t>
            </a:r>
          </a:p>
          <a:p>
            <a:pPr>
              <a:spcBef>
                <a:spcPts val="425"/>
              </a:spcBef>
              <a:buClrTx/>
              <a:buSzPct val="95000"/>
              <a:buFontTx/>
              <a:buNone/>
            </a:pPr>
            <a:r>
              <a:rPr lang="en-US" altLang="en-US" sz="1700" dirty="0">
                <a:solidFill>
                  <a:schemeClr val="tx1"/>
                </a:solidFill>
                <a:latin typeface="Comic Sans MS" panose="030F0702030302020204" pitchFamily="66" charset="0"/>
                <a:ea typeface="Microsoft YaHei" panose="020B0503020204020204" pitchFamily="34" charset="-122"/>
              </a:rPr>
              <a: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43000"/>
            <a:ext cx="2582863" cy="114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1" name="AutoShape 4"/>
          <p:cNvCxnSpPr>
            <a:cxnSpLocks noChangeShapeType="1"/>
          </p:cNvCxnSpPr>
          <p:nvPr/>
        </p:nvCxnSpPr>
        <p:spPr bwMode="auto">
          <a:xfrm>
            <a:off x="6781800" y="1905000"/>
            <a:ext cx="3175" cy="1066800"/>
          </a:xfrm>
          <a:prstGeom prst="straightConnector1">
            <a:avLst/>
          </a:prstGeom>
          <a:noFill/>
          <a:ln w="25560" cap="sq">
            <a:solidFill>
              <a:srgbClr val="000000"/>
            </a:solidFill>
            <a:miter lim="800000"/>
            <a:headEnd/>
            <a:tailEnd type="arrow" w="med" len="me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cxnSp>
      <p:sp>
        <p:nvSpPr>
          <p:cNvPr id="12" name="Text Box 5"/>
          <p:cNvSpPr txBox="1">
            <a:spLocks noChangeArrowheads="1"/>
          </p:cNvSpPr>
          <p:nvPr/>
        </p:nvSpPr>
        <p:spPr bwMode="auto">
          <a:xfrm>
            <a:off x="7010400" y="2438400"/>
            <a:ext cx="18288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buClrTx/>
              <a:buFontTx/>
              <a:buNone/>
            </a:pPr>
            <a:r>
              <a:rPr lang="en-US" altLang="en-US">
                <a:solidFill>
                  <a:schemeClr val="tx1"/>
                </a:solidFill>
                <a:latin typeface="Comic Sans MS" panose="030F0702030302020204" pitchFamily="66" charset="0"/>
              </a:rPr>
              <a:t>When clicked :-</a:t>
            </a:r>
          </a:p>
        </p:txBody>
      </p:sp>
      <p:pic>
        <p:nvPicPr>
          <p:cNvPr id="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0363" y="3200400"/>
            <a:ext cx="3405187" cy="1685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40549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114</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400" b="1" dirty="0">
                <a:solidFill>
                  <a:srgbClr val="262626"/>
                </a:solidFill>
                <a:latin typeface="Comic Sans MS" panose="030F0702030302020204" pitchFamily="66" charset="0"/>
                <a:ea typeface="Microsoft YaHei" panose="020B0503020204020204" pitchFamily="34" charset="-122"/>
              </a:rPr>
              <a:t>Anonymous Listeners</a:t>
            </a:r>
          </a:p>
        </p:txBody>
      </p:sp>
      <p:sp>
        <p:nvSpPr>
          <p:cNvPr id="6" name="Text Box 2"/>
          <p:cNvSpPr txBox="1">
            <a:spLocks noChangeArrowheads="1"/>
          </p:cNvSpPr>
          <p:nvPr/>
        </p:nvSpPr>
        <p:spPr bwMode="auto">
          <a:xfrm>
            <a:off x="152400" y="7620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500"/>
              </a:spcBef>
              <a:buClrTx/>
              <a:buSzPct val="95000"/>
              <a:buFontTx/>
              <a:buNone/>
            </a:pPr>
            <a:r>
              <a:rPr lang="en-US" altLang="en-US" sz="2000" b="1" u="sng" dirty="0">
                <a:solidFill>
                  <a:srgbClr val="404040"/>
                </a:solidFill>
                <a:latin typeface="Comic Sans MS" panose="030F0702030302020204" pitchFamily="66" charset="0"/>
                <a:ea typeface="Microsoft YaHei" panose="020B0503020204020204" pitchFamily="34" charset="-122"/>
              </a:rPr>
              <a:t>A common idiom</a:t>
            </a:r>
          </a:p>
          <a:p>
            <a:pPr marL="346075" indent="-342900">
              <a:spcBef>
                <a:spcPts val="500"/>
              </a:spcBef>
              <a:buClr>
                <a:srgbClr val="A63212"/>
              </a:buClr>
              <a:buSzPct val="95000"/>
              <a:buFont typeface="Wingdings" panose="05000000000000000000" pitchFamily="2" charset="2"/>
              <a:buChar char="Ø"/>
            </a:pPr>
            <a:r>
              <a:rPr lang="en-US" altLang="en-US" sz="2000" dirty="0">
                <a:solidFill>
                  <a:srgbClr val="404040"/>
                </a:solidFill>
                <a:latin typeface="Comic Sans MS" panose="030F0702030302020204" pitchFamily="66" charset="0"/>
                <a:ea typeface="Microsoft YaHei" panose="020B0503020204020204" pitchFamily="34" charset="-122"/>
              </a:rPr>
              <a:t>There is no need to define a named class simply to add a listener object to a button. Java has a somewhat obscure syntax for creating an </a:t>
            </a:r>
            <a:r>
              <a:rPr lang="en-US" altLang="en-US" sz="2000" i="1" dirty="0">
                <a:solidFill>
                  <a:srgbClr val="404040"/>
                </a:solidFill>
                <a:latin typeface="Comic Sans MS" panose="030F0702030302020204" pitchFamily="66" charset="0"/>
                <a:ea typeface="Microsoft YaHei" panose="020B0503020204020204" pitchFamily="34" charset="-122"/>
              </a:rPr>
              <a:t>anonymous </a:t>
            </a:r>
            <a:r>
              <a:rPr lang="en-US" altLang="en-US" sz="2000" i="1" dirty="0" err="1">
                <a:solidFill>
                  <a:srgbClr val="404040"/>
                </a:solidFill>
                <a:latin typeface="Comic Sans MS" panose="030F0702030302020204" pitchFamily="66" charset="0"/>
                <a:ea typeface="Microsoft YaHei" panose="020B0503020204020204" pitchFamily="34" charset="-122"/>
              </a:rPr>
              <a:t>innner</a:t>
            </a:r>
            <a:r>
              <a:rPr lang="en-US" altLang="en-US" sz="2000" i="1" dirty="0">
                <a:solidFill>
                  <a:srgbClr val="404040"/>
                </a:solidFill>
                <a:latin typeface="Comic Sans MS" panose="030F0702030302020204" pitchFamily="66" charset="0"/>
                <a:ea typeface="Microsoft YaHei" panose="020B0503020204020204" pitchFamily="34" charset="-122"/>
              </a:rPr>
              <a:t> class</a:t>
            </a:r>
            <a:r>
              <a:rPr lang="en-US" altLang="en-US" sz="2000" dirty="0">
                <a:solidFill>
                  <a:srgbClr val="404040"/>
                </a:solidFill>
                <a:latin typeface="Comic Sans MS" panose="030F0702030302020204" pitchFamily="66" charset="0"/>
                <a:ea typeface="Microsoft YaHei" panose="020B0503020204020204" pitchFamily="34" charset="-122"/>
              </a:rPr>
              <a:t> listener that implements an interface. For example,</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class </a:t>
            </a:r>
            <a:r>
              <a:rPr lang="en-US" altLang="en-US" sz="2000" dirty="0" err="1">
                <a:solidFill>
                  <a:srgbClr val="404040"/>
                </a:solidFill>
                <a:latin typeface="Comic Sans MS" panose="030F0702030302020204" pitchFamily="66" charset="0"/>
                <a:ea typeface="Microsoft YaHei" panose="020B0503020204020204" pitchFamily="34" charset="-122"/>
              </a:rPr>
              <a:t>myPanel</a:t>
            </a:r>
            <a:r>
              <a:rPr lang="en-US" altLang="en-US" sz="2000" dirty="0">
                <a:solidFill>
                  <a:srgbClr val="404040"/>
                </a:solidFill>
                <a:latin typeface="Comic Sans MS" panose="030F0702030302020204" pitchFamily="66" charset="0"/>
                <a:ea typeface="Microsoft YaHei" panose="020B0503020204020204" pitchFamily="34" charset="-122"/>
              </a:rPr>
              <a:t> extends </a:t>
            </a:r>
            <a:r>
              <a:rPr lang="en-US" altLang="en-US" sz="2000" dirty="0" err="1">
                <a:solidFill>
                  <a:srgbClr val="404040"/>
                </a:solidFill>
                <a:latin typeface="Comic Sans MS" panose="030F0702030302020204" pitchFamily="66" charset="0"/>
                <a:ea typeface="Microsoft YaHei" panose="020B0503020204020204" pitchFamily="34" charset="-122"/>
              </a:rPr>
              <a:t>JPanel</a:t>
            </a:r>
            <a:r>
              <a:rPr lang="en-US" altLang="en-US" sz="2000" dirty="0">
                <a:solidFill>
                  <a:srgbClr val="404040"/>
                </a:solidFill>
                <a:latin typeface="Comic Sans MS" panose="030F0702030302020204" pitchFamily="66" charset="0"/>
                <a:ea typeface="Microsoft YaHei" panose="020B0503020204020204" pitchFamily="34" charset="-122"/>
              </a:rPr>
              <a:t>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 .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public </a:t>
            </a:r>
            <a:r>
              <a:rPr lang="en-US" altLang="en-US" sz="2000" dirty="0" err="1">
                <a:solidFill>
                  <a:srgbClr val="404040"/>
                </a:solidFill>
                <a:latin typeface="Comic Sans MS" panose="030F0702030302020204" pitchFamily="66" charset="0"/>
                <a:ea typeface="Microsoft YaHei" panose="020B0503020204020204" pitchFamily="34" charset="-122"/>
              </a:rPr>
              <a:t>MyPanel</a:t>
            </a:r>
            <a:r>
              <a:rPr lang="en-US" altLang="en-US" sz="2000" dirty="0">
                <a:solidFill>
                  <a:srgbClr val="404040"/>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 . .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//in the constructor </a:t>
            </a:r>
            <a:r>
              <a:rPr lang="en-US" altLang="en-US" sz="2000" dirty="0" err="1">
                <a:solidFill>
                  <a:srgbClr val="404040"/>
                </a:solidFill>
                <a:latin typeface="Comic Sans MS" panose="030F0702030302020204" pitchFamily="66" charset="0"/>
                <a:ea typeface="Microsoft YaHei" panose="020B0503020204020204" pitchFamily="34" charset="-122"/>
              </a:rPr>
              <a:t>JButton</a:t>
            </a:r>
            <a:r>
              <a:rPr lang="en-US" altLang="en-US" sz="2000" dirty="0">
                <a:solidFill>
                  <a:srgbClr val="404040"/>
                </a:solidFill>
                <a:latin typeface="Comic Sans MS" panose="030F0702030302020204" pitchFamily="66" charset="0"/>
                <a:ea typeface="Microsoft YaHei" panose="020B0503020204020204" pitchFamily="34" charset="-122"/>
              </a:rPr>
              <a:t> b1 = new </a:t>
            </a:r>
            <a:r>
              <a:rPr lang="en-US" altLang="en-US" sz="2000" dirty="0" err="1">
                <a:solidFill>
                  <a:srgbClr val="404040"/>
                </a:solidFill>
                <a:latin typeface="Comic Sans MS" panose="030F0702030302020204" pitchFamily="66" charset="0"/>
                <a:ea typeface="Microsoft YaHei" panose="020B0503020204020204" pitchFamily="34" charset="-122"/>
              </a:rPr>
              <a:t>JButton</a:t>
            </a:r>
            <a:r>
              <a:rPr lang="en-US" altLang="en-US" sz="2000" dirty="0">
                <a:solidFill>
                  <a:srgbClr val="404040"/>
                </a:solidFill>
                <a:latin typeface="Comic Sans MS" panose="030F0702030302020204" pitchFamily="66" charset="0"/>
                <a:ea typeface="Microsoft YaHei" panose="020B0503020204020204" pitchFamily="34" charset="-122"/>
              </a:rPr>
              <a:t>("Hello"); 					b1.addActionListener( </a:t>
            </a:r>
            <a:r>
              <a:rPr lang="en-US" altLang="en-US" sz="2000" b="1" dirty="0">
                <a:solidFill>
                  <a:srgbClr val="404040"/>
                </a:solidFill>
                <a:latin typeface="Comic Sans MS" panose="030F0702030302020204" pitchFamily="66" charset="0"/>
                <a:ea typeface="Microsoft YaHei" panose="020B0503020204020204" pitchFamily="34" charset="-122"/>
              </a:rPr>
              <a:t>new </a:t>
            </a:r>
            <a:r>
              <a:rPr lang="en-US" altLang="en-US" sz="2000" b="1" dirty="0" err="1">
                <a:solidFill>
                  <a:srgbClr val="404040"/>
                </a:solidFill>
                <a:latin typeface="Comic Sans MS" panose="030F0702030302020204" pitchFamily="66" charset="0"/>
                <a:ea typeface="Microsoft YaHei" panose="020B0503020204020204" pitchFamily="34" charset="-122"/>
              </a:rPr>
              <a:t>ActionListener</a:t>
            </a:r>
            <a:r>
              <a:rPr lang="en-US" altLang="en-US" sz="2000" b="1" dirty="0">
                <a:solidFill>
                  <a:srgbClr val="404040"/>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b="1" dirty="0">
                <a:solidFill>
                  <a:srgbClr val="404040"/>
                </a:solidFill>
                <a:latin typeface="Comic Sans MS" panose="030F0702030302020204" pitchFamily="66" charset="0"/>
                <a:ea typeface="Microsoft YaHei" panose="020B0503020204020204" pitchFamily="34" charset="-122"/>
              </a:rPr>
              <a:t>				public void </a:t>
            </a:r>
            <a:r>
              <a:rPr lang="en-US" altLang="en-US" sz="2000" b="1" dirty="0" err="1">
                <a:solidFill>
                  <a:srgbClr val="404040"/>
                </a:solidFill>
                <a:latin typeface="Comic Sans MS" panose="030F0702030302020204" pitchFamily="66" charset="0"/>
                <a:ea typeface="Microsoft YaHei" panose="020B0503020204020204" pitchFamily="34" charset="-122"/>
              </a:rPr>
              <a:t>actionPerformed</a:t>
            </a:r>
            <a:r>
              <a:rPr lang="en-US" altLang="en-US" sz="2000" b="1" dirty="0">
                <a:solidFill>
                  <a:srgbClr val="404040"/>
                </a:solidFill>
                <a:latin typeface="Comic Sans MS" panose="030F0702030302020204" pitchFamily="66" charset="0"/>
                <a:ea typeface="Microsoft YaHei" panose="020B0503020204020204" pitchFamily="34" charset="-122"/>
              </a:rPr>
              <a:t>(</a:t>
            </a:r>
            <a:r>
              <a:rPr lang="en-US" altLang="en-US" sz="2000" b="1" dirty="0" err="1">
                <a:solidFill>
                  <a:srgbClr val="404040"/>
                </a:solidFill>
                <a:latin typeface="Comic Sans MS" panose="030F0702030302020204" pitchFamily="66" charset="0"/>
                <a:ea typeface="Microsoft YaHei" panose="020B0503020204020204" pitchFamily="34" charset="-122"/>
              </a:rPr>
              <a:t>ActionEvent</a:t>
            </a:r>
            <a:r>
              <a:rPr lang="en-US" altLang="en-US" sz="2000" b="1" dirty="0">
                <a:solidFill>
                  <a:srgbClr val="404040"/>
                </a:solidFill>
                <a:latin typeface="Comic Sans MS" panose="030F0702030302020204" pitchFamily="66" charset="0"/>
                <a:ea typeface="Microsoft YaHei" panose="020B0503020204020204" pitchFamily="34" charset="-122"/>
              </a:rPr>
              <a:t> e) { </a:t>
            </a:r>
          </a:p>
          <a:p>
            <a:pPr>
              <a:spcBef>
                <a:spcPts val="500"/>
              </a:spcBef>
              <a:buClrTx/>
              <a:buSzPct val="95000"/>
              <a:buFontTx/>
              <a:buNone/>
            </a:pPr>
            <a:r>
              <a:rPr lang="en-US" altLang="en-US" sz="2000" b="1" dirty="0">
                <a:solidFill>
                  <a:srgbClr val="404040"/>
                </a:solidFill>
                <a:latin typeface="Comic Sans MS" panose="030F0702030302020204" pitchFamily="66" charset="0"/>
                <a:ea typeface="Microsoft YaHei" panose="020B0503020204020204" pitchFamily="34" charset="-122"/>
              </a:rPr>
              <a:t>					// do something for button b1 </a:t>
            </a:r>
          </a:p>
          <a:p>
            <a:pPr>
              <a:spcBef>
                <a:spcPts val="500"/>
              </a:spcBef>
              <a:buClrTx/>
              <a:buSzPct val="95000"/>
              <a:buFontTx/>
              <a:buNone/>
            </a:pPr>
            <a:r>
              <a:rPr lang="en-US" altLang="en-US" sz="2000" b="1" dirty="0">
                <a:solidFill>
                  <a:srgbClr val="404040"/>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b="1" dirty="0">
                <a:solidFill>
                  <a:srgbClr val="404040"/>
                </a:solidFill>
                <a:latin typeface="Comic Sans MS" panose="030F0702030302020204" pitchFamily="66" charset="0"/>
                <a:ea typeface="Microsoft YaHei" panose="020B0503020204020204" pitchFamily="34" charset="-122"/>
              </a:rPr>
              <a:t>			}</a:t>
            </a:r>
            <a:r>
              <a:rPr lang="en-US" altLang="en-US" sz="2000" dirty="0">
                <a:solidFill>
                  <a:srgbClr val="404040"/>
                </a:solidFill>
                <a:latin typeface="Comic Sans MS" panose="030F0702030302020204" pitchFamily="66" charset="0"/>
                <a:ea typeface="Microsoft YaHei" panose="020B0503020204020204" pitchFamily="34" charset="-122"/>
              </a:rPr>
              <a:t>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a:t>
            </a:r>
          </a:p>
          <a:p>
            <a:pPr>
              <a:spcBef>
                <a:spcPts val="500"/>
              </a:spcBef>
              <a:buClrTx/>
              <a:buSzPct val="95000"/>
              <a:buFontTx/>
              <a:buNone/>
            </a:pPr>
            <a:r>
              <a:rPr lang="en-US" altLang="en-US" sz="2000" dirty="0">
                <a:solidFill>
                  <a:srgbClr val="404040"/>
                </a:solidFill>
                <a:latin typeface="Comic Sans MS" panose="030F0702030302020204" pitchFamily="66" charset="0"/>
                <a:ea typeface="Microsoft YaHei" panose="020B0503020204020204" pitchFamily="34" charset="-122"/>
              </a:rPr>
              <a:t>		……</a:t>
            </a:r>
          </a:p>
        </p:txBody>
      </p:sp>
    </p:spTree>
    <p:extLst>
      <p:ext uri="{BB962C8B-B14F-4D97-AF65-F5344CB8AC3E}">
        <p14:creationId xmlns:p14="http://schemas.microsoft.com/office/powerpoint/2010/main" val="26308583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115</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a:solidFill>
                  <a:schemeClr val="tx1"/>
                </a:solidFill>
                <a:latin typeface="Comic Sans MS" panose="030F0702030302020204" pitchFamily="66" charset="0"/>
                <a:ea typeface="Microsoft YaHei" panose="020B0503020204020204" pitchFamily="34" charset="-122"/>
              </a:rPr>
              <a:t>Anonymous Listeners</a:t>
            </a:r>
          </a:p>
        </p:txBody>
      </p:sp>
      <p:sp>
        <p:nvSpPr>
          <p:cNvPr id="6" name="Text Box 2"/>
          <p:cNvSpPr txBox="1">
            <a:spLocks noChangeArrowheads="1"/>
          </p:cNvSpPr>
          <p:nvPr/>
        </p:nvSpPr>
        <p:spPr bwMode="auto">
          <a:xfrm>
            <a:off x="152400" y="7620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50"/>
              </a:spcBef>
              <a:buClrTx/>
              <a:buSzPct val="95000"/>
              <a:buFontTx/>
              <a:buNone/>
            </a:pPr>
            <a:r>
              <a:rPr lang="en-US" altLang="en-US" b="1" u="sng" dirty="0" err="1">
                <a:solidFill>
                  <a:schemeClr val="tx1"/>
                </a:solidFill>
                <a:latin typeface="Comic Sans MS" panose="030F0702030302020204" pitchFamily="66" charset="0"/>
                <a:ea typeface="Microsoft YaHei" panose="020B0503020204020204" pitchFamily="34" charset="-122"/>
              </a:rPr>
              <a:t>Eg</a:t>
            </a:r>
            <a:r>
              <a:rPr lang="en-US" altLang="en-US" b="1" u="sng"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public class </a:t>
            </a:r>
            <a:r>
              <a:rPr lang="en-US" altLang="en-US" dirty="0" err="1">
                <a:solidFill>
                  <a:schemeClr val="tx1"/>
                </a:solidFill>
                <a:latin typeface="Comic Sans MS" panose="030F0702030302020204" pitchFamily="66" charset="0"/>
                <a:ea typeface="Microsoft YaHei" panose="020B0503020204020204" pitchFamily="34" charset="-122"/>
              </a:rPr>
              <a:t>AnnoDemo</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static  void main(String[] a){</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JButton</a:t>
            </a:r>
            <a:r>
              <a:rPr lang="en-US" altLang="en-US" dirty="0">
                <a:solidFill>
                  <a:schemeClr val="tx1"/>
                </a:solidFill>
                <a:latin typeface="Comic Sans MS" panose="030F0702030302020204" pitchFamily="66" charset="0"/>
                <a:ea typeface="Microsoft YaHei" panose="020B0503020204020204" pitchFamily="34" charset="-122"/>
              </a:rPr>
              <a:t> but = new </a:t>
            </a:r>
            <a:r>
              <a:rPr lang="en-US" altLang="en-US" dirty="0" err="1">
                <a:solidFill>
                  <a:schemeClr val="tx1"/>
                </a:solidFill>
                <a:latin typeface="Comic Sans MS" panose="030F0702030302020204" pitchFamily="66" charset="0"/>
                <a:ea typeface="Microsoft YaHei" panose="020B0503020204020204" pitchFamily="34" charset="-122"/>
              </a:rPr>
              <a:t>JButton</a:t>
            </a:r>
            <a:r>
              <a:rPr lang="en-US" altLang="en-US" dirty="0">
                <a:solidFill>
                  <a:schemeClr val="tx1"/>
                </a:solidFill>
                <a:latin typeface="Comic Sans MS" panose="030F0702030302020204" pitchFamily="66" charset="0"/>
                <a:ea typeface="Microsoft YaHei" panose="020B0503020204020204" pitchFamily="34" charset="-122"/>
              </a:rPr>
              <a:t>("Press Me");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but.addActionListener</a:t>
            </a:r>
            <a:r>
              <a:rPr lang="en-US" altLang="en-US" dirty="0">
                <a:solidFill>
                  <a:schemeClr val="tx1"/>
                </a:solidFill>
                <a:latin typeface="Comic Sans MS" panose="030F0702030302020204" pitchFamily="66" charset="0"/>
                <a:ea typeface="Microsoft YaHei" panose="020B0503020204020204" pitchFamily="34" charset="-122"/>
              </a:rPr>
              <a:t>(new </a:t>
            </a:r>
            <a:r>
              <a:rPr lang="en-US" altLang="en-US" dirty="0" err="1">
                <a:solidFill>
                  <a:schemeClr val="tx1"/>
                </a:solidFill>
                <a:latin typeface="Comic Sans MS" panose="030F0702030302020204" pitchFamily="66" charset="0"/>
                <a:ea typeface="Microsoft YaHei" panose="020B0503020204020204" pitchFamily="34" charset="-122"/>
              </a:rPr>
              <a:t>ActionListener</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void </a:t>
            </a:r>
            <a:r>
              <a:rPr lang="en-US" altLang="en-US" dirty="0" err="1">
                <a:solidFill>
                  <a:schemeClr val="tx1"/>
                </a:solidFill>
                <a:latin typeface="Comic Sans MS" panose="030F0702030302020204" pitchFamily="66" charset="0"/>
                <a:ea typeface="Microsoft YaHei" panose="020B0503020204020204" pitchFamily="34" charset="-122"/>
              </a:rPr>
              <a:t>actionPerformed</a:t>
            </a:r>
            <a:r>
              <a:rPr lang="en-US" altLang="en-US" dirty="0">
                <a:solidFill>
                  <a:schemeClr val="tx1"/>
                </a:solidFill>
                <a:latin typeface="Comic Sans MS" panose="030F0702030302020204" pitchFamily="66" charset="0"/>
                <a:ea typeface="Microsoft YaHei" panose="020B0503020204020204" pitchFamily="34" charset="-122"/>
              </a:rPr>
              <a:t>(</a:t>
            </a:r>
            <a:r>
              <a:rPr lang="en-US" altLang="en-US" dirty="0" err="1">
                <a:solidFill>
                  <a:schemeClr val="tx1"/>
                </a:solidFill>
                <a:latin typeface="Comic Sans MS" panose="030F0702030302020204" pitchFamily="66" charset="0"/>
                <a:ea typeface="Microsoft YaHei" panose="020B0503020204020204" pitchFamily="34" charset="-122"/>
              </a:rPr>
              <a:t>ActionEvent</a:t>
            </a: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ev</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JOptionPane.showMessageDialog</a:t>
            </a:r>
            <a:r>
              <a:rPr lang="en-US" altLang="en-US" dirty="0">
                <a:solidFill>
                  <a:schemeClr val="tx1"/>
                </a:solidFill>
                <a:latin typeface="Comic Sans MS" panose="030F0702030302020204" pitchFamily="66" charset="0"/>
                <a:ea typeface="Microsoft YaHei" panose="020B0503020204020204" pitchFamily="34" charset="-122"/>
              </a:rPr>
              <a:t>(null, "You pressed me");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System.out.println</a:t>
            </a:r>
            <a:r>
              <a:rPr lang="en-US" altLang="en-US" dirty="0">
                <a:solidFill>
                  <a:schemeClr val="tx1"/>
                </a:solidFill>
                <a:latin typeface="Comic Sans MS" panose="030F0702030302020204" pitchFamily="66" charset="0"/>
                <a:ea typeface="Microsoft YaHei" panose="020B0503020204020204" pitchFamily="34" charset="-122"/>
              </a:rPr>
              <a:t>(“Button's clicked dude!");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smtClean="0">
                <a:solidFill>
                  <a:schemeClr val="tx1"/>
                </a:solidFill>
                <a:latin typeface="Comic Sans MS" panose="030F0702030302020204" pitchFamily="66" charset="0"/>
                <a:ea typeface="Microsoft YaHei" panose="020B0503020204020204" pitchFamily="34" charset="-122"/>
              </a:rPr>
              <a:t>}});        </a:t>
            </a:r>
            <a:endParaRPr lang="en-US" altLang="en-US" dirty="0">
              <a:solidFill>
                <a:schemeClr val="tx1"/>
              </a:solidFill>
              <a:latin typeface="Comic Sans MS" panose="030F0702030302020204" pitchFamily="66" charset="0"/>
              <a:ea typeface="Microsoft YaHei" panose="020B0503020204020204" pitchFamily="34" charset="-122"/>
            </a:endParaRP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JFrame</a:t>
            </a:r>
            <a:r>
              <a:rPr lang="en-US" altLang="en-US" dirty="0">
                <a:solidFill>
                  <a:schemeClr val="tx1"/>
                </a:solidFill>
                <a:latin typeface="Comic Sans MS" panose="030F0702030302020204" pitchFamily="66" charset="0"/>
                <a:ea typeface="Microsoft YaHei" panose="020B0503020204020204" pitchFamily="34" charset="-122"/>
              </a:rPr>
              <a:t> f = new </a:t>
            </a:r>
            <a:r>
              <a:rPr lang="en-US" altLang="en-US" dirty="0" err="1">
                <a:solidFill>
                  <a:schemeClr val="tx1"/>
                </a:solidFill>
                <a:latin typeface="Comic Sans MS" panose="030F0702030302020204" pitchFamily="66" charset="0"/>
                <a:ea typeface="Microsoft YaHei" panose="020B0503020204020204" pitchFamily="34" charset="-122"/>
              </a:rPr>
              <a:t>JFrame</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f.setDefaultCloseOperation</a:t>
            </a:r>
            <a:r>
              <a:rPr lang="en-US" altLang="en-US" dirty="0">
                <a:solidFill>
                  <a:schemeClr val="tx1"/>
                </a:solidFill>
                <a:latin typeface="Comic Sans MS" panose="030F0702030302020204" pitchFamily="66" charset="0"/>
                <a:ea typeface="Microsoft YaHei" panose="020B0503020204020204" pitchFamily="34" charset="-122"/>
              </a:rPr>
              <a:t>(</a:t>
            </a:r>
            <a:r>
              <a:rPr lang="en-US" altLang="en-US" dirty="0" err="1">
                <a:solidFill>
                  <a:schemeClr val="tx1"/>
                </a:solidFill>
                <a:latin typeface="Comic Sans MS" panose="030F0702030302020204" pitchFamily="66" charset="0"/>
                <a:ea typeface="Microsoft YaHei" panose="020B0503020204020204" pitchFamily="34" charset="-122"/>
              </a:rPr>
              <a:t>JFrame.EXIT_ON_CLOSE</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f.getContentPane</a:t>
            </a:r>
            <a:r>
              <a:rPr lang="en-US" altLang="en-US" dirty="0">
                <a:solidFill>
                  <a:schemeClr val="tx1"/>
                </a:solidFill>
                <a:latin typeface="Comic Sans MS" panose="030F0702030302020204" pitchFamily="66" charset="0"/>
                <a:ea typeface="Microsoft YaHei" panose="020B0503020204020204" pitchFamily="34" charset="-122"/>
              </a:rPr>
              <a:t>().add(but);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f.pack</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f.setVisible</a:t>
            </a:r>
            <a:r>
              <a:rPr lang="en-US" altLang="en-US" dirty="0">
                <a:solidFill>
                  <a:schemeClr val="tx1"/>
                </a:solidFill>
                <a:latin typeface="Comic Sans MS" panose="030F0702030302020204" pitchFamily="66" charset="0"/>
                <a:ea typeface="Microsoft YaHei" panose="020B0503020204020204" pitchFamily="34" charset="-122"/>
              </a:rPr>
              <a:t>(true);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50" y="1371600"/>
            <a:ext cx="2584450" cy="114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9" name="AutoShape 4"/>
          <p:cNvCxnSpPr>
            <a:cxnSpLocks noChangeShapeType="1"/>
          </p:cNvCxnSpPr>
          <p:nvPr/>
        </p:nvCxnSpPr>
        <p:spPr bwMode="auto">
          <a:xfrm flipH="1">
            <a:off x="8305800" y="2286000"/>
            <a:ext cx="76200" cy="2209800"/>
          </a:xfrm>
          <a:prstGeom prst="straightConnector1">
            <a:avLst/>
          </a:prstGeom>
          <a:noFill/>
          <a:ln w="25560" cap="sq">
            <a:solidFill>
              <a:srgbClr val="000000"/>
            </a:solidFill>
            <a:miter lim="800000"/>
            <a:headEnd/>
            <a:tailEnd type="arrow" w="med" len="me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cxnSp>
      <p:sp>
        <p:nvSpPr>
          <p:cNvPr id="10" name="Text Box 5"/>
          <p:cNvSpPr txBox="1">
            <a:spLocks noChangeArrowheads="1"/>
          </p:cNvSpPr>
          <p:nvPr/>
        </p:nvSpPr>
        <p:spPr bwMode="auto">
          <a:xfrm>
            <a:off x="7010400" y="3352800"/>
            <a:ext cx="18288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buClrTx/>
              <a:buFontTx/>
              <a:buNone/>
            </a:pPr>
            <a:r>
              <a:rPr lang="en-US" altLang="en-US" dirty="0">
                <a:solidFill>
                  <a:schemeClr val="tx1"/>
                </a:solidFill>
                <a:latin typeface="Comic Sans MS" panose="030F0702030302020204" pitchFamily="66" charset="0"/>
              </a:rPr>
              <a:t>When clicked :-</a:t>
            </a:r>
          </a:p>
        </p:txBody>
      </p:sp>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495800"/>
            <a:ext cx="3206750" cy="158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7"/>
          <p:cNvSpPr txBox="1">
            <a:spLocks noChangeArrowheads="1"/>
          </p:cNvSpPr>
          <p:nvPr/>
        </p:nvSpPr>
        <p:spPr bwMode="auto">
          <a:xfrm>
            <a:off x="3200400" y="5181600"/>
            <a:ext cx="2362200" cy="917575"/>
          </a:xfrm>
          <a:prstGeom prst="rect">
            <a:avLst/>
          </a:prstGeom>
          <a:solidFill>
            <a:srgbClr val="FFFFFF"/>
          </a:solidFill>
          <a:ln w="19080" cap="sq">
            <a:solidFill>
              <a:srgbClr val="8370A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buClrTx/>
              <a:buFontTx/>
              <a:buNone/>
            </a:pPr>
            <a:r>
              <a:rPr lang="en-US" altLang="en-US" u="sng" dirty="0" smtClean="0">
                <a:solidFill>
                  <a:schemeClr val="tx1"/>
                </a:solidFill>
                <a:latin typeface="Comic Sans MS" panose="030F0702030302020204" pitchFamily="66" charset="0"/>
              </a:rPr>
              <a:t>Console </a:t>
            </a:r>
            <a:r>
              <a:rPr lang="en-US" altLang="en-US" u="sng" dirty="0">
                <a:solidFill>
                  <a:schemeClr val="tx1"/>
                </a:solidFill>
                <a:latin typeface="Comic Sans MS" panose="030F0702030302020204" pitchFamily="66" charset="0"/>
              </a:rPr>
              <a:t>Output</a:t>
            </a:r>
          </a:p>
          <a:p>
            <a:pPr>
              <a:buClrTx/>
              <a:buFontTx/>
              <a:buNone/>
            </a:pPr>
            <a:endParaRPr lang="en-US" altLang="en-US" u="sng" dirty="0">
              <a:solidFill>
                <a:schemeClr val="tx1"/>
              </a:solidFill>
              <a:latin typeface="Comic Sans MS" panose="030F0702030302020204" pitchFamily="66" charset="0"/>
            </a:endParaRPr>
          </a:p>
          <a:p>
            <a:pPr>
              <a:buClrTx/>
              <a:buFontTx/>
              <a:buNone/>
            </a:pPr>
            <a:r>
              <a:rPr lang="en-US" altLang="en-US" dirty="0">
                <a:solidFill>
                  <a:schemeClr val="tx1"/>
                </a:solidFill>
                <a:latin typeface="Comic Sans MS" panose="030F0702030302020204" pitchFamily="66" charset="0"/>
              </a:rPr>
              <a:t>Button’s clicked</a:t>
            </a:r>
          </a:p>
        </p:txBody>
      </p:sp>
    </p:spTree>
    <p:extLst>
      <p:ext uri="{BB962C8B-B14F-4D97-AF65-F5344CB8AC3E}">
        <p14:creationId xmlns:p14="http://schemas.microsoft.com/office/powerpoint/2010/main" val="36202938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116</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5"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dirty="0">
                <a:solidFill>
                  <a:srgbClr val="262626"/>
                </a:solidFill>
                <a:latin typeface="Comic Sans MS" panose="030F0702030302020204" pitchFamily="66" charset="0"/>
                <a:ea typeface="Microsoft YaHei" panose="020B0503020204020204" pitchFamily="34" charset="-122"/>
              </a:rPr>
              <a:t>Top-level Listeners</a:t>
            </a:r>
          </a:p>
        </p:txBody>
      </p:sp>
      <p:sp>
        <p:nvSpPr>
          <p:cNvPr id="6" name="Text Box 2"/>
          <p:cNvSpPr txBox="1">
            <a:spLocks noChangeArrowheads="1"/>
          </p:cNvSpPr>
          <p:nvPr/>
        </p:nvSpPr>
        <p:spPr bwMode="auto">
          <a:xfrm>
            <a:off x="152400" y="6096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550"/>
              </a:spcBef>
              <a:buClrTx/>
              <a:buSzPct val="95000"/>
              <a:buFontTx/>
              <a:buNone/>
            </a:pPr>
            <a:endParaRPr lang="en-US" altLang="en-US" sz="2200" b="1" u="sng" dirty="0">
              <a:solidFill>
                <a:schemeClr val="tx1"/>
              </a:solidFill>
              <a:latin typeface="Comic Sans MS" panose="030F0702030302020204" pitchFamily="66" charset="0"/>
              <a:ea typeface="Microsoft YaHei" panose="020B0503020204020204" pitchFamily="34" charset="-122"/>
            </a:endParaRPr>
          </a:p>
          <a:p>
            <a:pPr>
              <a:spcBef>
                <a:spcPts val="550"/>
              </a:spcBef>
              <a:buClrTx/>
              <a:buSzPct val="95000"/>
              <a:buFontTx/>
              <a:buNone/>
            </a:pPr>
            <a:r>
              <a:rPr lang="en-US" altLang="en-US" sz="2200" b="1" u="sng" dirty="0">
                <a:solidFill>
                  <a:schemeClr val="tx1"/>
                </a:solidFill>
                <a:latin typeface="Comic Sans MS" panose="030F0702030302020204" pitchFamily="66" charset="0"/>
                <a:ea typeface="Microsoft YaHei" panose="020B0503020204020204" pitchFamily="34" charset="-122"/>
              </a:rPr>
              <a:t>Using </a:t>
            </a:r>
            <a:r>
              <a:rPr lang="en-US" altLang="en-US" sz="2200" b="1" i="1" u="sng" dirty="0">
                <a:solidFill>
                  <a:schemeClr val="tx1"/>
                </a:solidFill>
                <a:latin typeface="Comic Sans MS" panose="030F0702030302020204" pitchFamily="66" charset="0"/>
                <a:ea typeface="Microsoft YaHei" panose="020B0503020204020204" pitchFamily="34" charset="-122"/>
              </a:rPr>
              <a:t>this</a:t>
            </a:r>
            <a:r>
              <a:rPr lang="en-US" altLang="en-US" sz="2200" b="1" u="sng" dirty="0">
                <a:solidFill>
                  <a:schemeClr val="tx1"/>
                </a:solidFill>
                <a:latin typeface="Comic Sans MS" panose="030F0702030302020204" pitchFamily="66" charset="0"/>
                <a:ea typeface="Microsoft YaHei" panose="020B0503020204020204" pitchFamily="34" charset="-122"/>
              </a:rPr>
              <a:t> as a listener</a:t>
            </a:r>
          </a:p>
          <a:p>
            <a:pPr>
              <a:spcBef>
                <a:spcPts val="550"/>
              </a:spcBef>
              <a:buClrTx/>
              <a:buSzPct val="95000"/>
              <a:buFontTx/>
              <a:buNone/>
            </a:pPr>
            <a:endParaRPr lang="en-US" altLang="en-US" sz="2200" b="1" u="sng" dirty="0">
              <a:solidFill>
                <a:schemeClr val="tx1"/>
              </a:solidFill>
              <a:latin typeface="Comic Sans MS" panose="030F0702030302020204" pitchFamily="66" charset="0"/>
              <a:ea typeface="Microsoft YaHei" panose="020B0503020204020204" pitchFamily="34" charset="-122"/>
            </a:endParaRPr>
          </a:p>
          <a:p>
            <a:pPr marL="346075" indent="-342900">
              <a:spcBef>
                <a:spcPts val="550"/>
              </a:spcBef>
              <a:buClr>
                <a:srgbClr val="A63212"/>
              </a:buClr>
              <a:buSzPct val="95000"/>
              <a:buFont typeface="Wingdings" panose="05000000000000000000" pitchFamily="2" charset="2"/>
              <a:buChar char="Ø"/>
            </a:pPr>
            <a:r>
              <a:rPr lang="en-US" altLang="en-US" sz="2200" dirty="0">
                <a:solidFill>
                  <a:schemeClr val="tx1"/>
                </a:solidFill>
                <a:latin typeface="Comic Sans MS" panose="030F0702030302020204" pitchFamily="66" charset="0"/>
                <a:ea typeface="Microsoft YaHei" panose="020B0503020204020204" pitchFamily="34" charset="-122"/>
              </a:rPr>
              <a:t>A common way to write </a:t>
            </a:r>
            <a:r>
              <a:rPr lang="en-US" altLang="en-US" sz="2200" i="1" dirty="0">
                <a:solidFill>
                  <a:schemeClr val="tx1"/>
                </a:solidFill>
                <a:latin typeface="Comic Sans MS" panose="030F0702030302020204" pitchFamily="66" charset="0"/>
                <a:ea typeface="Microsoft YaHei" panose="020B0503020204020204" pitchFamily="34" charset="-122"/>
              </a:rPr>
              <a:t>simple</a:t>
            </a:r>
            <a:r>
              <a:rPr lang="en-US" altLang="en-US" sz="2200" dirty="0">
                <a:solidFill>
                  <a:schemeClr val="tx1"/>
                </a:solidFill>
                <a:latin typeface="Comic Sans MS" panose="030F0702030302020204" pitchFamily="66" charset="0"/>
                <a:ea typeface="Microsoft YaHei" panose="020B0503020204020204" pitchFamily="34" charset="-122"/>
              </a:rPr>
              <a:t> applets is to use the applet itself as a listener (referred to as this). For example</a:t>
            </a:r>
          </a:p>
          <a:p>
            <a:pPr marL="346075" indent="-342900">
              <a:spcBef>
                <a:spcPts val="550"/>
              </a:spcBef>
              <a:buClr>
                <a:srgbClr val="A63212"/>
              </a:buClr>
              <a:buSzPct val="95000"/>
              <a:buFont typeface="Wingdings" panose="05000000000000000000" pitchFamily="2" charset="2"/>
              <a:buChar char="Ø"/>
            </a:pPr>
            <a:r>
              <a:rPr lang="en-US" altLang="en-US" sz="2200" dirty="0">
                <a:solidFill>
                  <a:schemeClr val="tx1"/>
                </a:solidFill>
                <a:latin typeface="Comic Sans MS" panose="030F0702030302020204" pitchFamily="66" charset="0"/>
                <a:ea typeface="Microsoft YaHei" panose="020B0503020204020204" pitchFamily="34" charset="-122"/>
              </a:rPr>
              <a:t>This doesn't seem to be a problem for small programs, but what happens if there is more than one button? There can be only one  </a:t>
            </a:r>
            <a:r>
              <a:rPr lang="en-US" altLang="en-US" sz="2200" dirty="0" err="1">
                <a:solidFill>
                  <a:schemeClr val="tx1"/>
                </a:solidFill>
                <a:latin typeface="Comic Sans MS" panose="030F0702030302020204" pitchFamily="66" charset="0"/>
                <a:ea typeface="Microsoft YaHei" panose="020B0503020204020204" pitchFamily="34" charset="-122"/>
              </a:rPr>
              <a:t>actionPerformed</a:t>
            </a:r>
            <a:r>
              <a:rPr lang="en-US" altLang="en-US" sz="2200" dirty="0">
                <a:solidFill>
                  <a:schemeClr val="tx1"/>
                </a:solidFill>
                <a:latin typeface="Comic Sans MS" panose="030F0702030302020204" pitchFamily="66" charset="0"/>
                <a:ea typeface="Microsoft YaHei" panose="020B0503020204020204" pitchFamily="34" charset="-122"/>
              </a:rPr>
              <a:t>() method in a class.</a:t>
            </a:r>
          </a:p>
        </p:txBody>
      </p:sp>
    </p:spTree>
    <p:extLst>
      <p:ext uri="{BB962C8B-B14F-4D97-AF65-F5344CB8AC3E}">
        <p14:creationId xmlns:p14="http://schemas.microsoft.com/office/powerpoint/2010/main" val="21213579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defRPr/>
            </a:pPr>
            <a:r>
              <a:rPr lang="en-US" smtClean="0"/>
              <a:t>Advanced Programming with Java Chapter 1</a:t>
            </a:r>
          </a:p>
        </p:txBody>
      </p:sp>
      <p:sp>
        <p:nvSpPr>
          <p:cNvPr id="4" name="Slide Number Placeholder 3"/>
          <p:cNvSpPr>
            <a:spLocks noGrp="1"/>
          </p:cNvSpPr>
          <p:nvPr>
            <p:ph type="sldNum" sz="quarter" idx="12"/>
          </p:nvPr>
        </p:nvSpPr>
        <p:spPr/>
        <p:txBody>
          <a:bodyPr/>
          <a:lstStyle/>
          <a:p>
            <a:pPr>
              <a:defRPr/>
            </a:pPr>
            <a:fld id="{F03AF7CD-E658-48F8-9CC0-6D4E60486451}" type="slidenum">
              <a:rPr lang="en-US"/>
              <a:pPr>
                <a:defRPr/>
              </a:pPr>
              <a:t>117</a:t>
            </a:fld>
            <a:endParaRPr lang="en-US"/>
          </a:p>
        </p:txBody>
      </p:sp>
      <p:sp>
        <p:nvSpPr>
          <p:cNvPr id="7" name="Date Placeholder 6"/>
          <p:cNvSpPr>
            <a:spLocks noGrp="1"/>
          </p:cNvSpPr>
          <p:nvPr>
            <p:ph type="dt" sz="half" idx="10"/>
          </p:nvPr>
        </p:nvSpPr>
        <p:spPr/>
        <p:txBody>
          <a:bodyPr/>
          <a:lstStyle/>
          <a:p>
            <a:pPr>
              <a:defRPr/>
            </a:pPr>
            <a:fld id="{17C910BD-F7C3-48E9-BB54-3A4D1E9F7B14}" type="datetime1">
              <a:rPr lang="en-US" smtClean="0"/>
              <a:pPr>
                <a:defRPr/>
              </a:pPr>
              <a:t>3/11/2022</a:t>
            </a:fld>
            <a:endParaRPr lang="en-US"/>
          </a:p>
        </p:txBody>
      </p:sp>
      <p:sp>
        <p:nvSpPr>
          <p:cNvPr id="6"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2000" b="1">
                <a:solidFill>
                  <a:schemeClr val="tx1"/>
                </a:solidFill>
                <a:latin typeface="Comic Sans MS" panose="030F0702030302020204" pitchFamily="66" charset="0"/>
                <a:ea typeface="Microsoft YaHei" panose="020B0503020204020204" pitchFamily="34" charset="-122"/>
              </a:rPr>
              <a:t>Top-level Listeners(cont)</a:t>
            </a:r>
          </a:p>
        </p:txBody>
      </p:sp>
      <p:sp>
        <p:nvSpPr>
          <p:cNvPr id="8" name="Text Box 2"/>
          <p:cNvSpPr txBox="1">
            <a:spLocks noChangeArrowheads="1"/>
          </p:cNvSpPr>
          <p:nvPr/>
        </p:nvSpPr>
        <p:spPr bwMode="auto">
          <a:xfrm>
            <a:off x="152400" y="6858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public class </a:t>
            </a:r>
            <a:r>
              <a:rPr lang="en-US" altLang="en-US" dirty="0" err="1">
                <a:solidFill>
                  <a:schemeClr val="tx1"/>
                </a:solidFill>
                <a:latin typeface="Comic Sans MS" panose="030F0702030302020204" pitchFamily="66" charset="0"/>
                <a:ea typeface="Microsoft YaHei" panose="020B0503020204020204" pitchFamily="34" charset="-122"/>
              </a:rPr>
              <a:t>TopLevelDemo</a:t>
            </a:r>
            <a:r>
              <a:rPr lang="en-US" altLang="en-US" dirty="0">
                <a:solidFill>
                  <a:schemeClr val="tx1"/>
                </a:solidFill>
                <a:latin typeface="Comic Sans MS" panose="030F0702030302020204" pitchFamily="66" charset="0"/>
                <a:ea typeface="Microsoft YaHei" panose="020B0503020204020204" pitchFamily="34" charset="-122"/>
              </a:rPr>
              <a:t> extends </a:t>
            </a:r>
            <a:r>
              <a:rPr lang="en-US" altLang="en-US" dirty="0" err="1">
                <a:solidFill>
                  <a:schemeClr val="tx1"/>
                </a:solidFill>
                <a:latin typeface="Comic Sans MS" panose="030F0702030302020204" pitchFamily="66" charset="0"/>
                <a:ea typeface="Microsoft YaHei" panose="020B0503020204020204" pitchFamily="34" charset="-122"/>
              </a:rPr>
              <a:t>JFrame</a:t>
            </a:r>
            <a:r>
              <a:rPr lang="en-US" altLang="en-US" dirty="0">
                <a:solidFill>
                  <a:schemeClr val="tx1"/>
                </a:solidFill>
                <a:latin typeface="Comic Sans MS" panose="030F0702030302020204" pitchFamily="66" charset="0"/>
                <a:ea typeface="Microsoft YaHei" panose="020B0503020204020204" pitchFamily="34" charset="-122"/>
              </a:rPr>
              <a:t> implements </a:t>
            </a:r>
            <a:r>
              <a:rPr lang="en-US" altLang="en-US" dirty="0" err="1">
                <a:solidFill>
                  <a:schemeClr val="tx1"/>
                </a:solidFill>
                <a:latin typeface="Comic Sans MS" panose="030F0702030302020204" pitchFamily="66" charset="0"/>
                <a:ea typeface="Microsoft YaHei" panose="020B0503020204020204" pitchFamily="34" charset="-122"/>
              </a:rPr>
              <a:t>ActionListener</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JButton</a:t>
            </a:r>
            <a:r>
              <a:rPr lang="en-US" altLang="en-US" dirty="0">
                <a:solidFill>
                  <a:schemeClr val="tx1"/>
                </a:solidFill>
                <a:latin typeface="Comic Sans MS" panose="030F0702030302020204" pitchFamily="66" charset="0"/>
                <a:ea typeface="Microsoft YaHei" panose="020B0503020204020204" pitchFamily="34" charset="-122"/>
              </a:rPr>
              <a:t> but = new </a:t>
            </a:r>
            <a:r>
              <a:rPr lang="en-US" altLang="en-US" dirty="0" err="1">
                <a:solidFill>
                  <a:schemeClr val="tx1"/>
                </a:solidFill>
                <a:latin typeface="Comic Sans MS" panose="030F0702030302020204" pitchFamily="66" charset="0"/>
                <a:ea typeface="Microsoft YaHei" panose="020B0503020204020204" pitchFamily="34" charset="-122"/>
              </a:rPr>
              <a:t>JButton</a:t>
            </a:r>
            <a:r>
              <a:rPr lang="en-US" altLang="en-US" dirty="0">
                <a:solidFill>
                  <a:schemeClr val="tx1"/>
                </a:solidFill>
                <a:latin typeface="Comic Sans MS" panose="030F0702030302020204" pitchFamily="66" charset="0"/>
                <a:ea typeface="Microsoft YaHei" panose="020B0503020204020204" pitchFamily="34" charset="-122"/>
              </a:rPr>
              <a:t>("click here");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//constructor</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a:t>
            </a:r>
            <a:r>
              <a:rPr lang="en-US" altLang="en-US" dirty="0" err="1">
                <a:solidFill>
                  <a:schemeClr val="tx1"/>
                </a:solidFill>
                <a:latin typeface="Comic Sans MS" panose="030F0702030302020204" pitchFamily="66" charset="0"/>
                <a:ea typeface="Microsoft YaHei" panose="020B0503020204020204" pitchFamily="34" charset="-122"/>
              </a:rPr>
              <a:t>TopLevelDemo</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setDefaultCloseOperation</a:t>
            </a:r>
            <a:r>
              <a:rPr lang="en-US" altLang="en-US" dirty="0">
                <a:solidFill>
                  <a:schemeClr val="tx1"/>
                </a:solidFill>
                <a:latin typeface="Comic Sans MS" panose="030F0702030302020204" pitchFamily="66" charset="0"/>
                <a:ea typeface="Microsoft YaHei" panose="020B0503020204020204" pitchFamily="34" charset="-122"/>
              </a:rPr>
              <a:t>(</a:t>
            </a:r>
            <a:r>
              <a:rPr lang="en-US" altLang="en-US" dirty="0" err="1">
                <a:solidFill>
                  <a:schemeClr val="tx1"/>
                </a:solidFill>
                <a:latin typeface="Comic Sans MS" panose="030F0702030302020204" pitchFamily="66" charset="0"/>
                <a:ea typeface="Microsoft YaHei" panose="020B0503020204020204" pitchFamily="34" charset="-122"/>
              </a:rPr>
              <a:t>JFrame.EXIT_ON_CLOSE</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but.addActionListener</a:t>
            </a:r>
            <a:r>
              <a:rPr lang="en-US" altLang="en-US" dirty="0">
                <a:solidFill>
                  <a:schemeClr val="tx1"/>
                </a:solidFill>
                <a:latin typeface="Comic Sans MS" panose="030F0702030302020204" pitchFamily="66" charset="0"/>
                <a:ea typeface="Microsoft YaHei" panose="020B0503020204020204" pitchFamily="34" charset="-122"/>
              </a:rPr>
              <a:t>(this);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add(but);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pack();</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setVisible</a:t>
            </a:r>
            <a:r>
              <a:rPr lang="en-US" altLang="en-US" dirty="0">
                <a:solidFill>
                  <a:schemeClr val="tx1"/>
                </a:solidFill>
                <a:latin typeface="Comic Sans MS" panose="030F0702030302020204" pitchFamily="66" charset="0"/>
                <a:ea typeface="Microsoft YaHei" panose="020B0503020204020204" pitchFamily="34" charset="-122"/>
              </a:rPr>
              <a:t>(true);</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void </a:t>
            </a:r>
            <a:r>
              <a:rPr lang="en-US" altLang="en-US" dirty="0" err="1">
                <a:solidFill>
                  <a:schemeClr val="tx1"/>
                </a:solidFill>
                <a:latin typeface="Comic Sans MS" panose="030F0702030302020204" pitchFamily="66" charset="0"/>
                <a:ea typeface="Microsoft YaHei" panose="020B0503020204020204" pitchFamily="34" charset="-122"/>
              </a:rPr>
              <a:t>actionPerformed</a:t>
            </a:r>
            <a:r>
              <a:rPr lang="en-US" altLang="en-US" dirty="0">
                <a:solidFill>
                  <a:schemeClr val="tx1"/>
                </a:solidFill>
                <a:latin typeface="Comic Sans MS" panose="030F0702030302020204" pitchFamily="66" charset="0"/>
                <a:ea typeface="Microsoft YaHei" panose="020B0503020204020204" pitchFamily="34" charset="-122"/>
              </a:rPr>
              <a:t>(</a:t>
            </a:r>
            <a:r>
              <a:rPr lang="en-US" altLang="en-US" dirty="0" err="1">
                <a:solidFill>
                  <a:schemeClr val="tx1"/>
                </a:solidFill>
                <a:latin typeface="Comic Sans MS" panose="030F0702030302020204" pitchFamily="66" charset="0"/>
                <a:ea typeface="Microsoft YaHei" panose="020B0503020204020204" pitchFamily="34" charset="-122"/>
              </a:rPr>
              <a:t>ActionEvent</a:t>
            </a:r>
            <a:r>
              <a:rPr lang="en-US" altLang="en-US" dirty="0">
                <a:solidFill>
                  <a:schemeClr val="tx1"/>
                </a:solidFill>
                <a:latin typeface="Comic Sans MS" panose="030F0702030302020204" pitchFamily="66" charset="0"/>
                <a:ea typeface="Microsoft YaHei" panose="020B0503020204020204" pitchFamily="34" charset="-122"/>
              </a:rPr>
              <a:t> a){</a:t>
            </a:r>
          </a:p>
          <a:p>
            <a:pPr>
              <a:spcBef>
                <a:spcPts val="450"/>
              </a:spcBef>
              <a:buClrTx/>
              <a:buSzPct val="95000"/>
              <a:buFontTx/>
              <a:buNone/>
            </a:pPr>
            <a:r>
              <a:rPr lang="en-US" altLang="en-US" dirty="0" err="1" smtClean="0">
                <a:solidFill>
                  <a:schemeClr val="tx1"/>
                </a:solidFill>
                <a:latin typeface="Comic Sans MS" panose="030F0702030302020204" pitchFamily="66" charset="0"/>
                <a:ea typeface="Microsoft YaHei" panose="020B0503020204020204" pitchFamily="34" charset="-122"/>
              </a:rPr>
              <a:t>JOptionPane.showMessageDialog</a:t>
            </a:r>
            <a:r>
              <a:rPr lang="en-US" altLang="en-US" dirty="0" smtClean="0">
                <a:solidFill>
                  <a:schemeClr val="tx1"/>
                </a:solidFill>
                <a:latin typeface="Comic Sans MS" panose="030F0702030302020204" pitchFamily="66" charset="0"/>
                <a:ea typeface="Microsoft YaHei" panose="020B0503020204020204" pitchFamily="34" charset="-122"/>
              </a:rPr>
              <a:t>(null</a:t>
            </a:r>
            <a:r>
              <a:rPr lang="en-US" altLang="en-US" dirty="0">
                <a:solidFill>
                  <a:schemeClr val="tx1"/>
                </a:solidFill>
                <a:latin typeface="Comic Sans MS" panose="030F0702030302020204" pitchFamily="66" charset="0"/>
                <a:ea typeface="Microsoft YaHei" panose="020B0503020204020204" pitchFamily="34" charset="-122"/>
              </a:rPr>
              <a:t>, "You clicked!");</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static void main(String[] a){</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TopLevelDemo</a:t>
            </a:r>
            <a:r>
              <a:rPr lang="en-US" altLang="en-US" dirty="0">
                <a:solidFill>
                  <a:schemeClr val="tx1"/>
                </a:solidFill>
                <a:latin typeface="Comic Sans MS" panose="030F0702030302020204" pitchFamily="66" charset="0"/>
                <a:ea typeface="Microsoft YaHei" panose="020B0503020204020204" pitchFamily="34" charset="-122"/>
              </a:rPr>
              <a:t> n = new </a:t>
            </a:r>
            <a:r>
              <a:rPr lang="en-US" altLang="en-US" dirty="0" err="1">
                <a:solidFill>
                  <a:schemeClr val="tx1"/>
                </a:solidFill>
                <a:latin typeface="Comic Sans MS" panose="030F0702030302020204" pitchFamily="66" charset="0"/>
                <a:ea typeface="Microsoft YaHei" panose="020B0503020204020204" pitchFamily="34" charset="-122"/>
              </a:rPr>
              <a:t>TopLevelDemo</a:t>
            </a: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228850" cy="892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267200"/>
            <a:ext cx="2438400" cy="1401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1" name="AutoShape 5"/>
          <p:cNvCxnSpPr>
            <a:cxnSpLocks noChangeShapeType="1"/>
          </p:cNvCxnSpPr>
          <p:nvPr/>
        </p:nvCxnSpPr>
        <p:spPr bwMode="auto">
          <a:xfrm>
            <a:off x="6858000" y="3352800"/>
            <a:ext cx="1587" cy="1069975"/>
          </a:xfrm>
          <a:prstGeom prst="straightConnector1">
            <a:avLst/>
          </a:prstGeom>
          <a:noFill/>
          <a:ln w="25560" cap="sq">
            <a:solidFill>
              <a:srgbClr val="000000"/>
            </a:solidFill>
            <a:miter lim="800000"/>
            <a:headEnd/>
            <a:tailEnd type="arrow" w="med" len="me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cxnSp>
      <p:sp>
        <p:nvSpPr>
          <p:cNvPr id="12" name="Text Box 6"/>
          <p:cNvSpPr txBox="1">
            <a:spLocks noChangeArrowheads="1"/>
          </p:cNvSpPr>
          <p:nvPr/>
        </p:nvSpPr>
        <p:spPr bwMode="auto">
          <a:xfrm>
            <a:off x="6858000" y="3429000"/>
            <a:ext cx="18288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buClrTx/>
              <a:buFontTx/>
              <a:buNone/>
            </a:pPr>
            <a:r>
              <a:rPr lang="en-US" altLang="en-US" sz="2000" dirty="0">
                <a:solidFill>
                  <a:schemeClr val="tx1"/>
                </a:solidFill>
                <a:latin typeface="Comic Sans MS" panose="030F0702030302020204" pitchFamily="66" charset="0"/>
              </a:rPr>
              <a:t>When clicked :-</a:t>
            </a:r>
          </a:p>
        </p:txBody>
      </p:sp>
    </p:spTree>
    <p:extLst>
      <p:ext uri="{BB962C8B-B14F-4D97-AF65-F5344CB8AC3E}">
        <p14:creationId xmlns:p14="http://schemas.microsoft.com/office/powerpoint/2010/main" val="2157886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118</a:t>
            </a:fld>
            <a:endParaRPr lang="en-US"/>
          </a:p>
        </p:txBody>
      </p:sp>
      <p:sp>
        <p:nvSpPr>
          <p:cNvPr id="7"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a:solidFill>
                  <a:schemeClr val="tx1"/>
                </a:solidFill>
                <a:latin typeface="Comic Sans MS" panose="030F0702030302020204" pitchFamily="66" charset="0"/>
                <a:ea typeface="Microsoft YaHei" panose="020B0503020204020204" pitchFamily="34" charset="-122"/>
              </a:rPr>
              <a:t>Top-level Listeners(cont)</a:t>
            </a:r>
          </a:p>
        </p:txBody>
      </p:sp>
      <p:sp>
        <p:nvSpPr>
          <p:cNvPr id="8" name="Text Box 2"/>
          <p:cNvSpPr txBox="1">
            <a:spLocks noChangeArrowheads="1"/>
          </p:cNvSpPr>
          <p:nvPr/>
        </p:nvSpPr>
        <p:spPr bwMode="auto">
          <a:xfrm>
            <a:off x="152400" y="6858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500"/>
              </a:spcBef>
              <a:buClrTx/>
              <a:buSzPct val="95000"/>
              <a:buFontTx/>
              <a:buNone/>
            </a:pPr>
            <a:r>
              <a:rPr lang="en-US" altLang="en-US" sz="2000" b="1" u="sng">
                <a:solidFill>
                  <a:schemeClr val="tx1"/>
                </a:solidFill>
                <a:latin typeface="Comic Sans MS" panose="030F0702030302020204" pitchFamily="66" charset="0"/>
                <a:ea typeface="Microsoft YaHei" panose="020B0503020204020204" pitchFamily="34" charset="-122"/>
              </a:rPr>
              <a:t>Problem: One listener for many components</a:t>
            </a:r>
          </a:p>
          <a:p>
            <a:pPr>
              <a:spcBef>
                <a:spcPts val="500"/>
              </a:spcBef>
              <a:buClr>
                <a:srgbClr val="A63212"/>
              </a:buClr>
              <a:buSzPct val="95000"/>
              <a:buFont typeface="Rage Italic" panose="03070502040507070304" pitchFamily="66" charset="0"/>
              <a:buChar char="0"/>
            </a:pPr>
            <a:r>
              <a:rPr lang="en-US" altLang="en-US" sz="2000">
                <a:solidFill>
                  <a:schemeClr val="tx1"/>
                </a:solidFill>
                <a:latin typeface="Comic Sans MS" panose="030F0702030302020204" pitchFamily="66" charset="0"/>
                <a:ea typeface="Microsoft YaHei" panose="020B0503020204020204" pitchFamily="34" charset="-122"/>
              </a:rPr>
              <a:t>Inside the listener method, it's possible to check the parameter to find out which component caused the event. For example,</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JButton b1, b2;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public MyClass() {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constructor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b1.addActionListener(</a:t>
            </a:r>
            <a:r>
              <a:rPr lang="en-US" altLang="en-US" sz="2000" b="1">
                <a:solidFill>
                  <a:schemeClr val="tx1"/>
                </a:solidFill>
                <a:latin typeface="Comic Sans MS" panose="030F0702030302020204" pitchFamily="66" charset="0"/>
                <a:ea typeface="Microsoft YaHei" panose="020B0503020204020204" pitchFamily="34" charset="-122"/>
              </a:rPr>
              <a:t>this</a:t>
            </a:r>
            <a:r>
              <a:rPr lang="en-US" altLang="en-US" sz="2000">
                <a:solidFill>
                  <a:schemeClr val="tx1"/>
                </a:solidFill>
                <a:latin typeface="Comic Sans MS" panose="030F0702030302020204" pitchFamily="66" charset="0"/>
                <a:ea typeface="Microsoft YaHei" panose="020B0503020204020204" pitchFamily="34" charset="-122"/>
              </a:rPr>
              <a:t>);</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b2.addActionListener(</a:t>
            </a:r>
            <a:r>
              <a:rPr lang="en-US" altLang="en-US" sz="2000" b="1">
                <a:solidFill>
                  <a:schemeClr val="tx1"/>
                </a:solidFill>
                <a:latin typeface="Comic Sans MS" panose="030F0702030302020204" pitchFamily="66" charset="0"/>
                <a:ea typeface="Microsoft YaHei" panose="020B0503020204020204" pitchFamily="34" charset="-122"/>
              </a:rPr>
              <a:t>this</a:t>
            </a:r>
            <a:r>
              <a:rPr lang="en-US" altLang="en-US" sz="2000">
                <a:solidFill>
                  <a:schemeClr val="tx1"/>
                </a:solidFill>
                <a:latin typeface="Comic Sans MS" panose="030F0702030302020204" pitchFamily="66" charset="0"/>
                <a:ea typeface="Microsoft YaHei" panose="020B0503020204020204" pitchFamily="34" charset="-122"/>
              </a:rPr>
              <a:t>);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SAME listener!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	... </a:t>
            </a:r>
          </a:p>
          <a:p>
            <a:pPr>
              <a:spcBef>
                <a:spcPts val="500"/>
              </a:spcBef>
              <a:buClrTx/>
              <a:buSzPct val="95000"/>
              <a:buFontTx/>
              <a:buNone/>
            </a:pPr>
            <a:r>
              <a:rPr lang="en-US" altLang="en-US" sz="2000">
                <a:solidFill>
                  <a:schemeClr val="tx1"/>
                </a:solidFill>
                <a:latin typeface="Comic Sans MS" panose="030F0702030302020204" pitchFamily="66" charset="0"/>
                <a:ea typeface="Microsoft YaHei" panose="020B0503020204020204" pitchFamily="34" charset="-122"/>
              </a:rPr>
              <a:t>}//end constructor</a:t>
            </a:r>
          </a:p>
        </p:txBody>
      </p:sp>
      <p:sp>
        <p:nvSpPr>
          <p:cNvPr id="9" name="Text Box 3"/>
          <p:cNvSpPr txBox="1">
            <a:spLocks noChangeArrowheads="1"/>
          </p:cNvSpPr>
          <p:nvPr/>
        </p:nvSpPr>
        <p:spPr bwMode="auto">
          <a:xfrm>
            <a:off x="3581400" y="1752600"/>
            <a:ext cx="5715000" cy="5634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buClrTx/>
              <a:buFontTx/>
              <a:buNone/>
            </a:pPr>
            <a:r>
              <a:rPr lang="en-US" altLang="en-US" dirty="0">
                <a:solidFill>
                  <a:schemeClr val="tx1"/>
                </a:solidFill>
                <a:latin typeface="Comic Sans MS" panose="030F0702030302020204" pitchFamily="66" charset="0"/>
              </a:rPr>
              <a:t>public void </a:t>
            </a:r>
            <a:r>
              <a:rPr lang="en-US" altLang="en-US" dirty="0" err="1">
                <a:solidFill>
                  <a:schemeClr val="tx1"/>
                </a:solidFill>
                <a:latin typeface="Comic Sans MS" panose="030F0702030302020204" pitchFamily="66" charset="0"/>
              </a:rPr>
              <a:t>actionPerformed</a:t>
            </a:r>
            <a:r>
              <a:rPr lang="en-US" altLang="en-US" dirty="0">
                <a:solidFill>
                  <a:schemeClr val="tx1"/>
                </a:solidFill>
                <a:latin typeface="Comic Sans MS" panose="030F0702030302020204" pitchFamily="66" charset="0"/>
              </a:rPr>
              <a:t>(</a:t>
            </a:r>
            <a:r>
              <a:rPr lang="en-US" altLang="en-US" dirty="0" err="1">
                <a:solidFill>
                  <a:schemeClr val="tx1"/>
                </a:solidFill>
                <a:latin typeface="Comic Sans MS" panose="030F0702030302020204" pitchFamily="66" charset="0"/>
              </a:rPr>
              <a:t>ActionEvent</a:t>
            </a:r>
            <a:r>
              <a:rPr lang="en-US" altLang="en-US" dirty="0">
                <a:solidFill>
                  <a:schemeClr val="tx1"/>
                </a:solidFill>
                <a:latin typeface="Comic Sans MS" panose="030F0702030302020204" pitchFamily="66" charset="0"/>
              </a:rPr>
              <a:t> e) { </a:t>
            </a:r>
          </a:p>
          <a:p>
            <a:pPr>
              <a:buClrTx/>
              <a:buFontTx/>
              <a:buNone/>
            </a:pPr>
            <a:r>
              <a:rPr lang="en-US" altLang="en-US" dirty="0">
                <a:solidFill>
                  <a:schemeClr val="tx1"/>
                </a:solidFill>
                <a:latin typeface="Comic Sans MS" panose="030F0702030302020204" pitchFamily="66" charset="0"/>
              </a:rPr>
              <a:t>     Object </a:t>
            </a:r>
            <a:r>
              <a:rPr lang="en-US" altLang="en-US" dirty="0" err="1">
                <a:solidFill>
                  <a:schemeClr val="tx1"/>
                </a:solidFill>
                <a:latin typeface="Comic Sans MS" panose="030F0702030302020204" pitchFamily="66" charset="0"/>
              </a:rPr>
              <a:t>obj</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e.getSource</a:t>
            </a:r>
            <a:r>
              <a:rPr lang="en-US" altLang="en-US" dirty="0">
                <a:solidFill>
                  <a:schemeClr val="tx1"/>
                </a:solidFill>
                <a:latin typeface="Comic Sans MS" panose="030F0702030302020204" pitchFamily="66" charset="0"/>
              </a:rPr>
              <a:t>(); // get the control that    </a:t>
            </a:r>
          </a:p>
          <a:p>
            <a:pPr>
              <a:buClrTx/>
              <a:buFontTx/>
              <a:buNone/>
            </a:pPr>
            <a:r>
              <a:rPr lang="en-US" altLang="en-US" dirty="0">
                <a:solidFill>
                  <a:schemeClr val="tx1"/>
                </a:solidFill>
                <a:latin typeface="Comic Sans MS" panose="030F0702030302020204" pitchFamily="66" charset="0"/>
              </a:rPr>
              <a:t>                                                         //caused the event </a:t>
            </a:r>
          </a:p>
          <a:p>
            <a:pPr>
              <a:buClrTx/>
              <a:buFontTx/>
              <a:buNone/>
            </a:pPr>
            <a:r>
              <a:rPr lang="en-US" altLang="en-US" dirty="0">
                <a:solidFill>
                  <a:schemeClr val="tx1"/>
                </a:solidFill>
                <a:latin typeface="Comic Sans MS" panose="030F0702030302020204" pitchFamily="66" charset="0"/>
              </a:rPr>
              <a:t>     if (</a:t>
            </a:r>
            <a:r>
              <a:rPr lang="en-US" altLang="en-US" dirty="0" err="1">
                <a:solidFill>
                  <a:schemeClr val="tx1"/>
                </a:solidFill>
                <a:latin typeface="Comic Sans MS" panose="030F0702030302020204" pitchFamily="66" charset="0"/>
              </a:rPr>
              <a:t>obj</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instanceof</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JButton</a:t>
            </a:r>
            <a:r>
              <a:rPr lang="en-US" altLang="en-US" dirty="0">
                <a:solidFill>
                  <a:schemeClr val="tx1"/>
                </a:solidFill>
                <a:latin typeface="Comic Sans MS" panose="030F0702030302020204" pitchFamily="66" charset="0"/>
              </a:rPr>
              <a:t>) {// make sure it's a button. </a:t>
            </a:r>
          </a:p>
          <a:p>
            <a:pPr>
              <a:buClrTx/>
              <a:buFontTx/>
              <a:buNone/>
            </a:pP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JButton</a:t>
            </a:r>
            <a:r>
              <a:rPr lang="en-US" altLang="en-US" dirty="0">
                <a:solidFill>
                  <a:schemeClr val="tx1"/>
                </a:solidFill>
                <a:latin typeface="Comic Sans MS" panose="030F0702030302020204" pitchFamily="66" charset="0"/>
              </a:rPr>
              <a:t> b = (</a:t>
            </a:r>
            <a:r>
              <a:rPr lang="en-US" altLang="en-US" dirty="0" err="1">
                <a:solidFill>
                  <a:schemeClr val="tx1"/>
                </a:solidFill>
                <a:latin typeface="Comic Sans MS" panose="030F0702030302020204" pitchFamily="66" charset="0"/>
              </a:rPr>
              <a:t>JButton</a:t>
            </a:r>
            <a:r>
              <a:rPr lang="en-US" altLang="en-US" dirty="0">
                <a:solidFill>
                  <a:schemeClr val="tx1"/>
                </a:solidFill>
                <a:latin typeface="Comic Sans MS" panose="030F0702030302020204" pitchFamily="66" charset="0"/>
              </a:rPr>
              <a:t>)</a:t>
            </a:r>
            <a:r>
              <a:rPr lang="en-US" altLang="en-US" dirty="0" err="1">
                <a:solidFill>
                  <a:schemeClr val="tx1"/>
                </a:solidFill>
                <a:latin typeface="Comic Sans MS" panose="030F0702030302020204" pitchFamily="66" charset="0"/>
              </a:rPr>
              <a:t>obj</a:t>
            </a:r>
            <a:r>
              <a:rPr lang="en-US" altLang="en-US" dirty="0">
                <a:solidFill>
                  <a:schemeClr val="tx1"/>
                </a:solidFill>
                <a:latin typeface="Comic Sans MS" panose="030F0702030302020204" pitchFamily="66" charset="0"/>
              </a:rPr>
              <a:t>; </a:t>
            </a:r>
          </a:p>
          <a:p>
            <a:pPr>
              <a:buClrTx/>
              <a:buFontTx/>
              <a:buNone/>
            </a:pPr>
            <a:r>
              <a:rPr lang="en-US" altLang="en-US" dirty="0">
                <a:solidFill>
                  <a:schemeClr val="tx1"/>
                </a:solidFill>
                <a:latin typeface="Comic Sans MS" panose="030F0702030302020204" pitchFamily="66" charset="0"/>
              </a:rPr>
              <a:t>         // downcast to a button </a:t>
            </a:r>
          </a:p>
          <a:p>
            <a:pPr>
              <a:buClrTx/>
              <a:buFontTx/>
              <a:buNone/>
            </a:pPr>
            <a:r>
              <a:rPr lang="en-US" altLang="en-US" dirty="0">
                <a:solidFill>
                  <a:schemeClr val="tx1"/>
                </a:solidFill>
                <a:latin typeface="Comic Sans MS" panose="030F0702030302020204" pitchFamily="66" charset="0"/>
              </a:rPr>
              <a:t>    	 if (b == b1) { // UGLY, DON'T DO THIS </a:t>
            </a:r>
            <a:r>
              <a:rPr lang="en-US" altLang="en-US" dirty="0" smtClean="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 do something for button b1 </a:t>
            </a:r>
          </a:p>
          <a:p>
            <a:pPr>
              <a:buClrTx/>
              <a:buFontTx/>
              <a:buNone/>
            </a:pPr>
            <a:r>
              <a:rPr lang="en-US" altLang="en-US" dirty="0">
                <a:solidFill>
                  <a:schemeClr val="tx1"/>
                </a:solidFill>
                <a:latin typeface="Comic Sans MS" panose="030F0702030302020204" pitchFamily="66" charset="0"/>
              </a:rPr>
              <a:t>	} </a:t>
            </a:r>
          </a:p>
          <a:p>
            <a:pPr>
              <a:buClrTx/>
              <a:buFontTx/>
              <a:buNone/>
            </a:pPr>
            <a:r>
              <a:rPr lang="en-US" altLang="en-US" dirty="0">
                <a:solidFill>
                  <a:schemeClr val="tx1"/>
                </a:solidFill>
                <a:latin typeface="Comic Sans MS" panose="030F0702030302020204" pitchFamily="66" charset="0"/>
              </a:rPr>
              <a:t>	else if (b == b2) { </a:t>
            </a:r>
          </a:p>
          <a:p>
            <a:pPr>
              <a:buClrTx/>
              <a:buFontTx/>
              <a:buNone/>
            </a:pPr>
            <a:r>
              <a:rPr lang="en-US" altLang="en-US" dirty="0">
                <a:solidFill>
                  <a:schemeClr val="tx1"/>
                </a:solidFill>
                <a:latin typeface="Comic Sans MS" panose="030F0702030302020204" pitchFamily="66" charset="0"/>
              </a:rPr>
              <a:t>		// do something for button b2 </a:t>
            </a:r>
          </a:p>
          <a:p>
            <a:pPr>
              <a:buClrTx/>
              <a:buFontTx/>
              <a:buNone/>
            </a:pPr>
            <a:r>
              <a:rPr lang="en-US" altLang="en-US" dirty="0">
                <a:solidFill>
                  <a:schemeClr val="tx1"/>
                </a:solidFill>
                <a:latin typeface="Comic Sans MS" panose="030F0702030302020204" pitchFamily="66" charset="0"/>
              </a:rPr>
              <a:t>	}</a:t>
            </a:r>
          </a:p>
          <a:p>
            <a:pPr>
              <a:buClrTx/>
              <a:buFontTx/>
              <a:buNone/>
            </a:pPr>
            <a:r>
              <a:rPr lang="en-US" altLang="en-US" dirty="0">
                <a:solidFill>
                  <a:schemeClr val="tx1"/>
                </a:solidFill>
                <a:latin typeface="Comic Sans MS" panose="030F0702030302020204" pitchFamily="66" charset="0"/>
              </a:rPr>
              <a:t>      } </a:t>
            </a:r>
          </a:p>
          <a:p>
            <a:pPr>
              <a:buClrTx/>
              <a:buFontTx/>
              <a:buNone/>
            </a:pPr>
            <a:r>
              <a:rPr lang="en-US" altLang="en-US" dirty="0">
                <a:solidFill>
                  <a:schemeClr val="tx1"/>
                </a:solidFill>
                <a:latin typeface="Comic Sans MS" panose="030F0702030302020204" pitchFamily="66" charset="0"/>
              </a:rPr>
              <a:t>      else if (o </a:t>
            </a:r>
            <a:r>
              <a:rPr lang="en-US" altLang="en-US" dirty="0" err="1">
                <a:solidFill>
                  <a:schemeClr val="tx1"/>
                </a:solidFill>
                <a:latin typeface="Comic Sans MS" panose="030F0702030302020204" pitchFamily="66" charset="0"/>
              </a:rPr>
              <a:t>instanceof</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JTextField</a:t>
            </a:r>
            <a:r>
              <a:rPr lang="en-US" altLang="en-US" dirty="0">
                <a:solidFill>
                  <a:schemeClr val="tx1"/>
                </a:solidFill>
                <a:latin typeface="Comic Sans MS" panose="030F0702030302020204" pitchFamily="66" charset="0"/>
              </a:rPr>
              <a:t>) {</a:t>
            </a:r>
          </a:p>
          <a:p>
            <a:pPr>
              <a:buClrTx/>
              <a:buFontTx/>
              <a:buNone/>
            </a:pPr>
            <a:r>
              <a:rPr lang="en-US" altLang="en-US" dirty="0">
                <a:solidFill>
                  <a:schemeClr val="tx1"/>
                </a:solidFill>
                <a:latin typeface="Comic Sans MS" panose="030F0702030302020204" pitchFamily="66" charset="0"/>
              </a:rPr>
              <a:t>            ... </a:t>
            </a:r>
          </a:p>
          <a:p>
            <a:pPr>
              <a:buClrTx/>
              <a:buFontTx/>
              <a:buNone/>
            </a:pPr>
            <a:r>
              <a:rPr lang="en-US" altLang="en-US" dirty="0">
                <a:solidFill>
                  <a:schemeClr val="tx1"/>
                </a:solidFill>
                <a:latin typeface="Comic Sans MS" panose="030F0702030302020204" pitchFamily="66" charset="0"/>
              </a:rPr>
              <a:t>      ...</a:t>
            </a:r>
          </a:p>
          <a:p>
            <a:pPr>
              <a:buClrTx/>
              <a:buFontTx/>
              <a:buNone/>
            </a:pPr>
            <a:endParaRPr lang="en-US" altLang="en-US" dirty="0">
              <a:solidFill>
                <a:schemeClr val="tx1"/>
              </a:solidFill>
              <a:latin typeface="Comic Sans MS" panose="030F0702030302020204" pitchFamily="66" charset="0"/>
            </a:endParaRPr>
          </a:p>
        </p:txBody>
      </p:sp>
      <p:sp>
        <p:nvSpPr>
          <p:cNvPr id="10" name="Line 4"/>
          <p:cNvSpPr>
            <a:spLocks noChangeShapeType="1"/>
          </p:cNvSpPr>
          <p:nvPr/>
        </p:nvSpPr>
        <p:spPr bwMode="auto">
          <a:xfrm>
            <a:off x="3581400" y="1752600"/>
            <a:ext cx="38100" cy="4876800"/>
          </a:xfrm>
          <a:prstGeom prst="line">
            <a:avLst/>
          </a:prstGeom>
          <a:noFill/>
          <a:ln w="25560" cap="sq">
            <a:solidFill>
              <a:srgbClr val="000000"/>
            </a:solidFill>
            <a:miter lim="800000"/>
            <a:headEnd/>
            <a:tailEn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latin typeface="Comic Sans MS" panose="030F0702030302020204" pitchFamily="66" charset="0"/>
            </a:endParaRPr>
          </a:p>
        </p:txBody>
      </p:sp>
    </p:spTree>
    <p:extLst>
      <p:ext uri="{BB962C8B-B14F-4D97-AF65-F5344CB8AC3E}">
        <p14:creationId xmlns:p14="http://schemas.microsoft.com/office/powerpoint/2010/main" val="27992145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119</a:t>
            </a:fld>
            <a:endParaRPr lang="en-US"/>
          </a:p>
        </p:txBody>
      </p:sp>
      <p:sp>
        <p:nvSpPr>
          <p:cNvPr id="7"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a:solidFill>
                  <a:schemeClr val="tx1"/>
                </a:solidFill>
                <a:latin typeface="Comic Sans MS" panose="030F0702030302020204" pitchFamily="66" charset="0"/>
                <a:ea typeface="Microsoft YaHei" panose="020B0503020204020204" pitchFamily="34" charset="-122"/>
              </a:rPr>
              <a:t>Top-level Listeners(cont)</a:t>
            </a:r>
          </a:p>
        </p:txBody>
      </p:sp>
      <p:sp>
        <p:nvSpPr>
          <p:cNvPr id="8" name="Text Box 2"/>
          <p:cNvSpPr txBox="1">
            <a:spLocks noChangeArrowheads="1"/>
          </p:cNvSpPr>
          <p:nvPr/>
        </p:nvSpPr>
        <p:spPr bwMode="auto">
          <a:xfrm>
            <a:off x="152400" y="685800"/>
            <a:ext cx="8839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public class NewClass extends JFrame implements ActionListener {</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JButton but1 = new JButton("click here 1");</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JButton but2 = new JButton("click here 2");</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//constructor</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public NewClass(){</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setDefaultCloseOperation(JFrame.EXIT_ON_CLOSE);</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JPanel p = new JPanel();</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but1.addActionListener(this);</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p.add(but1);</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but2.addActionListener(this);</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p.add(but2);</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add(p);</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pack();</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setVisible(true);</a:t>
            </a: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endParaRPr lang="en-US" altLang="en-US">
              <a:solidFill>
                <a:schemeClr val="tx1"/>
              </a:solidFill>
              <a:latin typeface="Comic Sans MS" panose="030F0702030302020204" pitchFamily="66" charset="0"/>
              <a:ea typeface="Microsoft YaHei" panose="020B0503020204020204" pitchFamily="34" charset="-122"/>
            </a:endParaRPr>
          </a:p>
          <a:p>
            <a:pPr>
              <a:spcBef>
                <a:spcPts val="450"/>
              </a:spcBef>
              <a:buClrTx/>
              <a:buSzPct val="95000"/>
              <a:buFontTx/>
              <a:buNone/>
            </a:pPr>
            <a:r>
              <a:rPr lang="en-US" altLang="en-US">
                <a:solidFill>
                  <a:schemeClr val="tx1"/>
                </a:solidFill>
                <a:latin typeface="Comic Sans MS" panose="030F0702030302020204" pitchFamily="66" charset="0"/>
                <a:ea typeface="Microsoft YaHei" panose="020B0503020204020204" pitchFamily="34" charset="-122"/>
              </a:rPr>
              <a:t>Cont…</a:t>
            </a:r>
          </a:p>
        </p:txBody>
      </p:sp>
    </p:spTree>
    <p:extLst>
      <p:ext uri="{BB962C8B-B14F-4D97-AF65-F5344CB8AC3E}">
        <p14:creationId xmlns:p14="http://schemas.microsoft.com/office/powerpoint/2010/main" val="6652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12</a:t>
            </a:fld>
            <a:endParaRPr lang="en-US"/>
          </a:p>
        </p:txBody>
      </p:sp>
      <p:sp>
        <p:nvSpPr>
          <p:cNvPr id="7" name="Text Box 1"/>
          <p:cNvSpPr txBox="1">
            <a:spLocks noChangeArrowheads="1"/>
          </p:cNvSpPr>
          <p:nvPr/>
        </p:nvSpPr>
        <p:spPr bwMode="auto">
          <a:xfrm>
            <a:off x="533400" y="381000"/>
            <a:ext cx="804068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000" b="1" dirty="0">
                <a:solidFill>
                  <a:schemeClr val="tx1"/>
                </a:solidFill>
                <a:latin typeface="Comic Sans MS" panose="030F0702030302020204" pitchFamily="66" charset="0"/>
              </a:rPr>
              <a:t>Swing Containment Hierarchy</a:t>
            </a:r>
          </a:p>
        </p:txBody>
      </p:sp>
      <p:sp>
        <p:nvSpPr>
          <p:cNvPr id="8" name="Text Box 2"/>
          <p:cNvSpPr txBox="1">
            <a:spLocks noChangeArrowheads="1"/>
          </p:cNvSpPr>
          <p:nvPr/>
        </p:nvSpPr>
        <p:spPr bwMode="auto">
          <a:xfrm>
            <a:off x="838200" y="1066800"/>
            <a:ext cx="7467600" cy="492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1pPr>
            <a:lvl2pPr marL="547688" indent="-228600">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9pPr>
          </a:lstStyle>
          <a:p>
            <a:pPr marL="342900" indent="-342900" eaLnBrk="1" hangingPunct="1">
              <a:spcBef>
                <a:spcPts val="600"/>
              </a:spcBef>
              <a:buClr>
                <a:srgbClr val="A63212"/>
              </a:buClr>
              <a:buSzPct val="95000"/>
              <a:buFont typeface="Wingdings" panose="05000000000000000000" pitchFamily="2" charset="2"/>
              <a:buChar char="Ø"/>
            </a:pPr>
            <a:r>
              <a:rPr lang="en-US" altLang="en-US" sz="2400" dirty="0">
                <a:solidFill>
                  <a:schemeClr val="tx1"/>
                </a:solidFill>
                <a:latin typeface="Comic Sans MS" panose="030F0702030302020204" pitchFamily="66" charset="0"/>
              </a:rPr>
              <a:t>Intermediate container:</a:t>
            </a:r>
          </a:p>
          <a:p>
            <a:pPr marL="661988" lvl="1" indent="-342900" eaLnBrk="1" hangingPunct="1">
              <a:spcBef>
                <a:spcPts val="550"/>
              </a:spcBef>
              <a:buClr>
                <a:srgbClr val="A63212"/>
              </a:buClr>
              <a:buSzPct val="95000"/>
              <a:buFont typeface="Arial" panose="020B0604020202020204" pitchFamily="34" charset="0"/>
              <a:buChar char="•"/>
            </a:pPr>
            <a:r>
              <a:rPr lang="en-US" altLang="en-US" sz="2400" dirty="0">
                <a:solidFill>
                  <a:schemeClr val="tx1"/>
                </a:solidFill>
                <a:latin typeface="Comic Sans MS" panose="030F0702030302020204" pitchFamily="66" charset="0"/>
              </a:rPr>
              <a:t>simplify positioning of atomic components</a:t>
            </a:r>
          </a:p>
          <a:p>
            <a:pPr marL="661988" lvl="1" indent="-342900" eaLnBrk="1" hangingPunct="1">
              <a:spcBef>
                <a:spcPts val="550"/>
              </a:spcBef>
              <a:buClr>
                <a:srgbClr val="A63212"/>
              </a:buClr>
              <a:buSzPct val="95000"/>
              <a:buFont typeface="Arial" panose="020B0604020202020204" pitchFamily="34" charset="0"/>
              <a:buChar char="•"/>
            </a:pPr>
            <a:r>
              <a:rPr lang="en-US" altLang="en-US" sz="2400" dirty="0">
                <a:solidFill>
                  <a:schemeClr val="tx1"/>
                </a:solidFill>
                <a:latin typeface="Comic Sans MS" panose="030F0702030302020204" pitchFamily="66" charset="0"/>
              </a:rPr>
              <a:t>e.g., </a:t>
            </a:r>
            <a:r>
              <a:rPr lang="en-US" altLang="en-US" sz="2400" dirty="0" err="1">
                <a:solidFill>
                  <a:schemeClr val="tx1"/>
                </a:solidFill>
                <a:latin typeface="Comic Sans MS" panose="030F0702030302020204" pitchFamily="66" charset="0"/>
              </a:rPr>
              <a:t>JPanel</a:t>
            </a:r>
            <a:r>
              <a:rPr lang="en-US" altLang="en-US" sz="2400" dirty="0">
                <a:solidFill>
                  <a:schemeClr val="tx1"/>
                </a:solidFill>
                <a:latin typeface="Comic Sans MS" panose="030F0702030302020204" pitchFamily="66" charset="0"/>
              </a:rPr>
              <a:t>, </a:t>
            </a:r>
            <a:r>
              <a:rPr lang="en-US" altLang="en-US" sz="2400" dirty="0" err="1">
                <a:solidFill>
                  <a:schemeClr val="tx1"/>
                </a:solidFill>
                <a:latin typeface="Comic Sans MS" panose="030F0702030302020204" pitchFamily="66" charset="0"/>
              </a:rPr>
              <a:t>JSplitPane</a:t>
            </a:r>
            <a:r>
              <a:rPr lang="en-US" altLang="en-US" sz="2400" dirty="0">
                <a:solidFill>
                  <a:schemeClr val="tx1"/>
                </a:solidFill>
                <a:latin typeface="Comic Sans MS" panose="030F0702030302020204" pitchFamily="66" charset="0"/>
              </a:rPr>
              <a:t>, </a:t>
            </a:r>
            <a:r>
              <a:rPr lang="en-US" altLang="en-US" sz="2400" dirty="0" err="1">
                <a:solidFill>
                  <a:schemeClr val="tx1"/>
                </a:solidFill>
                <a:latin typeface="Comic Sans MS" panose="030F0702030302020204" pitchFamily="66" charset="0"/>
              </a:rPr>
              <a:t>JTabbedPane</a:t>
            </a:r>
            <a:endParaRPr lang="en-US" altLang="en-US" sz="2400" dirty="0">
              <a:solidFill>
                <a:schemeClr val="tx1"/>
              </a:solidFill>
              <a:latin typeface="Comic Sans MS" panose="030F0702030302020204" pitchFamily="66" charset="0"/>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2743200" cy="188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76600"/>
            <a:ext cx="4029075" cy="141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2547657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rPr>
              <a:pPr>
                <a:defRPr/>
              </a:pPr>
              <a:t>3/11/2022</a:t>
            </a:fld>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smtClean="0">
                <a:solidFill>
                  <a:schemeClr val="tx1"/>
                </a:solidFill>
              </a:rPr>
              <a:t>Advanced Programming with Java Chapter 1</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rPr>
              <a:pPr>
                <a:defRPr/>
              </a:pPr>
              <a:t>120</a:t>
            </a:fld>
            <a:endParaRPr lang="en-US">
              <a:solidFill>
                <a:schemeClr val="tx1"/>
              </a:solidFill>
            </a:endParaRPr>
          </a:p>
        </p:txBody>
      </p:sp>
      <p:sp>
        <p:nvSpPr>
          <p:cNvPr id="7" name="Text Box 1"/>
          <p:cNvSpPr txBox="1">
            <a:spLocks noChangeArrowheads="1"/>
          </p:cNvSpPr>
          <p:nvPr/>
        </p:nvSpPr>
        <p:spPr bwMode="auto">
          <a:xfrm>
            <a:off x="550863"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a:buClrTx/>
              <a:buFontTx/>
              <a:buNone/>
            </a:pPr>
            <a:r>
              <a:rPr lang="en-US" altLang="en-US" sz="4800" b="1">
                <a:solidFill>
                  <a:schemeClr val="tx1"/>
                </a:solidFill>
                <a:latin typeface="Comic Sans MS" panose="030F0702030302020204" pitchFamily="66" charset="0"/>
                <a:ea typeface="Microsoft YaHei" panose="020B0503020204020204" pitchFamily="34" charset="-122"/>
              </a:rPr>
              <a:t>Top-level Listeners(cont)</a:t>
            </a:r>
          </a:p>
        </p:txBody>
      </p:sp>
      <p:sp>
        <p:nvSpPr>
          <p:cNvPr id="8" name="Text Box 2"/>
          <p:cNvSpPr txBox="1">
            <a:spLocks noChangeArrowheads="1"/>
          </p:cNvSpPr>
          <p:nvPr/>
        </p:nvSpPr>
        <p:spPr bwMode="auto">
          <a:xfrm>
            <a:off x="-76200" y="685800"/>
            <a:ext cx="92202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5425">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void </a:t>
            </a:r>
            <a:r>
              <a:rPr lang="en-US" altLang="en-US" dirty="0" err="1">
                <a:solidFill>
                  <a:schemeClr val="tx1"/>
                </a:solidFill>
                <a:latin typeface="Comic Sans MS" panose="030F0702030302020204" pitchFamily="66" charset="0"/>
                <a:ea typeface="Microsoft YaHei" panose="020B0503020204020204" pitchFamily="34" charset="-122"/>
              </a:rPr>
              <a:t>actionPerformed</a:t>
            </a:r>
            <a:r>
              <a:rPr lang="en-US" altLang="en-US" dirty="0">
                <a:solidFill>
                  <a:schemeClr val="tx1"/>
                </a:solidFill>
                <a:latin typeface="Comic Sans MS" panose="030F0702030302020204" pitchFamily="66" charset="0"/>
                <a:ea typeface="Microsoft YaHei" panose="020B0503020204020204" pitchFamily="34" charset="-122"/>
              </a:rPr>
              <a:t>(</a:t>
            </a:r>
            <a:r>
              <a:rPr lang="en-US" altLang="en-US" dirty="0" err="1">
                <a:solidFill>
                  <a:schemeClr val="tx1"/>
                </a:solidFill>
                <a:latin typeface="Comic Sans MS" panose="030F0702030302020204" pitchFamily="66" charset="0"/>
                <a:ea typeface="Microsoft YaHei" panose="020B0503020204020204" pitchFamily="34" charset="-122"/>
              </a:rPr>
              <a:t>ActionEvent</a:t>
            </a:r>
            <a:r>
              <a:rPr lang="en-US" altLang="en-US" dirty="0">
                <a:solidFill>
                  <a:schemeClr val="tx1"/>
                </a:solidFill>
                <a:latin typeface="Comic Sans MS" panose="030F0702030302020204" pitchFamily="66" charset="0"/>
                <a:ea typeface="Microsoft YaHei" panose="020B0503020204020204" pitchFamily="34" charset="-122"/>
              </a:rPr>
              <a:t> a){</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String </a:t>
            </a:r>
            <a:r>
              <a:rPr lang="en-US" altLang="en-US" dirty="0" err="1">
                <a:solidFill>
                  <a:schemeClr val="tx1"/>
                </a:solidFill>
                <a:latin typeface="Comic Sans MS" panose="030F0702030302020204" pitchFamily="66" charset="0"/>
                <a:ea typeface="Microsoft YaHei" panose="020B0503020204020204" pitchFamily="34" charset="-122"/>
              </a:rPr>
              <a:t>whichButton</a:t>
            </a:r>
            <a:r>
              <a:rPr lang="en-US" altLang="en-US" dirty="0">
                <a:solidFill>
                  <a:schemeClr val="tx1"/>
                </a:solidFill>
                <a:latin typeface="Comic Sans MS" panose="030F0702030302020204" pitchFamily="66" charset="0"/>
                <a:ea typeface="Microsoft YaHei" panose="020B0503020204020204" pitchFamily="34" charset="-122"/>
              </a:rPr>
              <a:t> = </a:t>
            </a:r>
            <a:r>
              <a:rPr lang="en-US" altLang="en-US" dirty="0" err="1">
                <a:solidFill>
                  <a:schemeClr val="tx1"/>
                </a:solidFill>
                <a:latin typeface="Comic Sans MS" panose="030F0702030302020204" pitchFamily="66" charset="0"/>
                <a:ea typeface="Microsoft YaHei" panose="020B0503020204020204" pitchFamily="34" charset="-122"/>
              </a:rPr>
              <a:t>a.getActionCommand</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JOptionPane.showMessageDialog</a:t>
            </a:r>
            <a:r>
              <a:rPr lang="en-US" altLang="en-US" dirty="0">
                <a:solidFill>
                  <a:schemeClr val="tx1"/>
                </a:solidFill>
                <a:latin typeface="Comic Sans MS" panose="030F0702030302020204" pitchFamily="66" charset="0"/>
                <a:ea typeface="Microsoft YaHei" panose="020B0503020204020204" pitchFamily="34" charset="-122"/>
              </a:rPr>
              <a:t>(null, "You clicked! &amp; the button is :" + </a:t>
            </a:r>
            <a:r>
              <a:rPr lang="en-US" altLang="en-US" dirty="0" err="1">
                <a:solidFill>
                  <a:schemeClr val="tx1"/>
                </a:solidFill>
                <a:latin typeface="Comic Sans MS" panose="030F0702030302020204" pitchFamily="66" charset="0"/>
                <a:ea typeface="Microsoft YaHei" panose="020B0503020204020204" pitchFamily="34" charset="-122"/>
              </a:rPr>
              <a:t>whichButton</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public static void main(String[] a){</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a:t>
            </a:r>
            <a:r>
              <a:rPr lang="en-US" altLang="en-US" dirty="0" err="1">
                <a:solidFill>
                  <a:schemeClr val="tx1"/>
                </a:solidFill>
                <a:latin typeface="Comic Sans MS" panose="030F0702030302020204" pitchFamily="66" charset="0"/>
                <a:ea typeface="Microsoft YaHei" panose="020B0503020204020204" pitchFamily="34" charset="-122"/>
              </a:rPr>
              <a:t>NewClass</a:t>
            </a:r>
            <a:r>
              <a:rPr lang="en-US" altLang="en-US" dirty="0">
                <a:solidFill>
                  <a:schemeClr val="tx1"/>
                </a:solidFill>
                <a:latin typeface="Comic Sans MS" panose="030F0702030302020204" pitchFamily="66" charset="0"/>
                <a:ea typeface="Microsoft YaHei" panose="020B0503020204020204" pitchFamily="34" charset="-122"/>
              </a:rPr>
              <a:t> n = new </a:t>
            </a:r>
            <a:r>
              <a:rPr lang="en-US" altLang="en-US" dirty="0" err="1">
                <a:solidFill>
                  <a:schemeClr val="tx1"/>
                </a:solidFill>
                <a:latin typeface="Comic Sans MS" panose="030F0702030302020204" pitchFamily="66" charset="0"/>
                <a:ea typeface="Microsoft YaHei" panose="020B0503020204020204" pitchFamily="34" charset="-122"/>
              </a:rPr>
              <a:t>NewClass</a:t>
            </a:r>
            <a:r>
              <a:rPr lang="en-US" altLang="en-US" dirty="0">
                <a:solidFill>
                  <a:schemeClr val="tx1"/>
                </a:solidFill>
                <a:latin typeface="Comic Sans MS" panose="030F0702030302020204" pitchFamily="66" charset="0"/>
                <a:ea typeface="Microsoft YaHei" panose="020B0503020204020204" pitchFamily="34" charset="-122"/>
              </a:rPr>
              <a:t>();</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    </a:t>
            </a:r>
          </a:p>
          <a:p>
            <a:pPr>
              <a:spcBef>
                <a:spcPts val="450"/>
              </a:spcBef>
              <a:buClrTx/>
              <a:buSzPct val="95000"/>
              <a:buFontTx/>
              <a:buNone/>
            </a:pPr>
            <a:r>
              <a:rPr lang="en-US" altLang="en-US" dirty="0">
                <a:solidFill>
                  <a:schemeClr val="tx1"/>
                </a:solidFill>
                <a:latin typeface="Comic Sans MS" panose="030F0702030302020204" pitchFamily="66" charset="0"/>
                <a:ea typeface="Microsoft YaHei" panose="020B0503020204020204" pitchFamily="34" charset="-122"/>
              </a:rPr>
              <a:t>   }//end of class</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048000"/>
            <a:ext cx="3567113"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800600"/>
            <a:ext cx="2438400"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724400"/>
            <a:ext cx="3401863" cy="1647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2" name="AutoShape 6"/>
          <p:cNvCxnSpPr>
            <a:cxnSpLocks noChangeShapeType="1"/>
          </p:cNvCxnSpPr>
          <p:nvPr/>
        </p:nvCxnSpPr>
        <p:spPr bwMode="auto">
          <a:xfrm rot="5400000">
            <a:off x="3047206" y="3960019"/>
            <a:ext cx="992188" cy="692150"/>
          </a:xfrm>
          <a:prstGeom prst="bentConnector3">
            <a:avLst>
              <a:gd name="adj1" fmla="val 49944"/>
            </a:avLst>
          </a:prstGeom>
          <a:noFill/>
          <a:ln w="25560" cap="sq">
            <a:solidFill>
              <a:srgbClr val="000000"/>
            </a:solidFill>
            <a:miter lim="800000"/>
            <a:headEnd/>
            <a:tailEnd type="arrow" w="med" len="me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cxnSp>
      <p:cxnSp>
        <p:nvCxnSpPr>
          <p:cNvPr id="13" name="AutoShape 7"/>
          <p:cNvCxnSpPr>
            <a:cxnSpLocks noChangeShapeType="1"/>
          </p:cNvCxnSpPr>
          <p:nvPr/>
        </p:nvCxnSpPr>
        <p:spPr bwMode="auto">
          <a:xfrm rot="16200000" flipH="1">
            <a:off x="5384800" y="3940175"/>
            <a:ext cx="992188" cy="731838"/>
          </a:xfrm>
          <a:prstGeom prst="bentConnector3">
            <a:avLst>
              <a:gd name="adj1" fmla="val 49944"/>
            </a:avLst>
          </a:prstGeom>
          <a:noFill/>
          <a:ln w="25560" cap="sq">
            <a:solidFill>
              <a:srgbClr val="000000"/>
            </a:solidFill>
            <a:miter lim="800000"/>
            <a:headEnd/>
            <a:tailEnd type="arrow" w="med" len="med"/>
          </a:ln>
          <a:effectLst>
            <a:outerShdw dist="12600" dir="5400000" algn="ctr" rotWithShape="0">
              <a:srgbClr val="000000">
                <a:alpha val="37035"/>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280406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22313" y="3362325"/>
            <a:ext cx="7772400" cy="1362075"/>
          </a:xfrm>
        </p:spPr>
        <p:txBody>
          <a:bodyPr>
            <a:noAutofit/>
          </a:bodyPr>
          <a:lstStyle/>
          <a:p>
            <a:pPr algn="ctr" eaLnBrk="1" fontAlgn="auto" hangingPunct="1">
              <a:spcAft>
                <a:spcPts val="0"/>
              </a:spcAft>
              <a:defRPr/>
            </a:pPr>
            <a:r>
              <a:rPr lang="en-US" sz="7200" b="1" dirty="0" smtClean="0">
                <a:latin typeface="Palatino Linotype" pitchFamily="18" charset="0"/>
              </a:rPr>
              <a:t>(End)</a:t>
            </a:r>
            <a:br>
              <a:rPr lang="en-US" sz="7200" b="1" dirty="0" smtClean="0">
                <a:latin typeface="Palatino Linotype" pitchFamily="18" charset="0"/>
              </a:rPr>
            </a:br>
            <a:r>
              <a:rPr lang="en-US" sz="7200" b="1" dirty="0" smtClean="0">
                <a:latin typeface="Palatino Linotype" pitchFamily="18" charset="0"/>
              </a:rPr>
              <a:t>Chapter 1 </a:t>
            </a:r>
            <a:endParaRPr lang="en-US" sz="7200" b="1" dirty="0">
              <a:latin typeface="Palatino Linotype" pitchFamily="18" charset="0"/>
            </a:endParaRPr>
          </a:p>
        </p:txBody>
      </p:sp>
      <p:sp>
        <p:nvSpPr>
          <p:cNvPr id="25604" name="Date Placeholder 4"/>
          <p:cNvSpPr>
            <a:spLocks noGrp="1"/>
          </p:cNvSpPr>
          <p:nvPr>
            <p:ph type="dt" sz="half" idx="10"/>
          </p:nvPr>
        </p:nvSpPr>
        <p:spPr bwMode="auto">
          <a:noFill/>
          <a:ln>
            <a:miter lim="800000"/>
            <a:headEnd/>
            <a:tailEnd/>
          </a:ln>
        </p:spPr>
        <p:txBody>
          <a:bodyPr vert="horz" wrap="square" lIns="91440" tIns="45720" rIns="91440" bIns="45720" numCol="1" compatLnSpc="1">
            <a:prstTxWarp prst="textNoShape">
              <a:avLst/>
            </a:prstTxWarp>
          </a:bodyPr>
          <a:lstStyle/>
          <a:p>
            <a:fld id="{F4794436-D5E0-4CF2-AB74-593E76CC7518}" type="datetime1">
              <a:rPr lang="en-US" smtClean="0"/>
              <a:pPr/>
              <a:t>3/11/2022</a:t>
            </a:fld>
            <a:endParaRPr lang="en-US" smtClean="0"/>
          </a:p>
        </p:txBody>
      </p:sp>
      <p:sp>
        <p:nvSpPr>
          <p:cNvPr id="25606" name="Footer Placeholder 6"/>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Advanced Programming with Java Chapter 1</a:t>
            </a:r>
          </a:p>
        </p:txBody>
      </p:sp>
      <p:sp>
        <p:nvSpPr>
          <p:cNvPr id="6" name="Slide Number Placeholder 5"/>
          <p:cNvSpPr>
            <a:spLocks noGrp="1"/>
          </p:cNvSpPr>
          <p:nvPr>
            <p:ph type="sldNum" sz="quarter" idx="12"/>
          </p:nvPr>
        </p:nvSpPr>
        <p:spPr/>
        <p:txBody>
          <a:bodyPr/>
          <a:lstStyle/>
          <a:p>
            <a:pPr>
              <a:defRPr/>
            </a:pPr>
            <a:fld id="{83B1BE07-FD68-4C69-A5BB-C4073A984C7F}" type="slidenum">
              <a:rPr lang="en-US" smtClean="0"/>
              <a:pPr>
                <a:defRPr/>
              </a:pPr>
              <a:t>121</a:t>
            </a:fld>
            <a:endParaRPr lang="en-US"/>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endParaRPr lang="en-US" sz="1200" dirty="0">
              <a:solidFill>
                <a:schemeClr val="tx1">
                  <a:tint val="75000"/>
                </a:schemeClr>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13</a:t>
            </a:fld>
            <a:endParaRPr lang="en-US"/>
          </a:p>
        </p:txBody>
      </p:sp>
      <p:sp>
        <p:nvSpPr>
          <p:cNvPr id="7" name="Text Box 1"/>
          <p:cNvSpPr txBox="1">
            <a:spLocks noChangeArrowheads="1"/>
          </p:cNvSpPr>
          <p:nvPr/>
        </p:nvSpPr>
        <p:spPr bwMode="auto">
          <a:xfrm>
            <a:off x="533400" y="304800"/>
            <a:ext cx="8040688"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000" b="1" dirty="0">
                <a:solidFill>
                  <a:schemeClr val="tx1"/>
                </a:solidFill>
                <a:latin typeface="Comic Sans MS" panose="030F0702030302020204" pitchFamily="66" charset="0"/>
              </a:rPr>
              <a:t>Swing Containment Hierarchy</a:t>
            </a:r>
          </a:p>
        </p:txBody>
      </p:sp>
      <p:sp>
        <p:nvSpPr>
          <p:cNvPr id="8" name="Text Box 2"/>
          <p:cNvSpPr txBox="1">
            <a:spLocks noChangeArrowheads="1"/>
          </p:cNvSpPr>
          <p:nvPr/>
        </p:nvSpPr>
        <p:spPr bwMode="auto">
          <a:xfrm>
            <a:off x="838200" y="1371600"/>
            <a:ext cx="7467600" cy="461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47688"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Atomic components:</a:t>
            </a:r>
          </a:p>
          <a:p>
            <a:pPr marL="661988" lvl="1" indent="-342900" eaLnBrk="1" hangingPunct="1">
              <a:spcBef>
                <a:spcPts val="550"/>
              </a:spcBef>
              <a:buClr>
                <a:srgbClr val="A63212"/>
              </a:buClr>
              <a:buSzPct val="95000"/>
              <a:buFont typeface="Arial" panose="020B0604020202020204" pitchFamily="34" charset="0"/>
              <a:buChar char="•"/>
              <a:defRPr/>
            </a:pPr>
            <a:r>
              <a:rPr lang="en-US" altLang="en-US" sz="2400" dirty="0" smtClean="0">
                <a:solidFill>
                  <a:schemeClr val="tx1"/>
                </a:solidFill>
                <a:latin typeface="Comic Sans MS" panose="030F0702030302020204" pitchFamily="66" charset="0"/>
              </a:rPr>
              <a:t>self-sufficient components that present information to and get input from the user</a:t>
            </a:r>
          </a:p>
          <a:p>
            <a:pPr marL="661988" lvl="1" indent="-342900" eaLnBrk="1" hangingPunct="1">
              <a:spcBef>
                <a:spcPts val="550"/>
              </a:spcBef>
              <a:buClr>
                <a:srgbClr val="A63212"/>
              </a:buClr>
              <a:buSzPct val="95000"/>
              <a:buFont typeface="Arial" panose="020B0604020202020204" pitchFamily="34" charset="0"/>
              <a:buChar char="•"/>
              <a:defRPr/>
            </a:pPr>
            <a:r>
              <a:rPr lang="en-US" altLang="en-US" sz="2400" dirty="0" smtClean="0">
                <a:solidFill>
                  <a:schemeClr val="tx1"/>
                </a:solidFill>
                <a:latin typeface="Comic Sans MS" panose="030F0702030302020204" pitchFamily="66" charset="0"/>
              </a:rPr>
              <a:t>e.g., </a:t>
            </a:r>
            <a:r>
              <a:rPr lang="en-US" altLang="en-US" sz="2400" dirty="0" err="1" smtClean="0">
                <a:solidFill>
                  <a:schemeClr val="tx1"/>
                </a:solidFill>
                <a:latin typeface="Comic Sans MS" panose="030F0702030302020204" pitchFamily="66" charset="0"/>
              </a:rPr>
              <a:t>JButton</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JComboBox</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JTable</a:t>
            </a:r>
            <a:endParaRPr lang="en-US" altLang="en-US" sz="2400" dirty="0" smtClean="0">
              <a:solidFill>
                <a:schemeClr val="tx1"/>
              </a:solidFill>
              <a:latin typeface="Comic Sans MS" panose="030F0702030302020204" pitchFamily="66" charset="0"/>
            </a:endParaRPr>
          </a:p>
          <a:p>
            <a:pPr marL="555625" lvl="1" indent="-220663" eaLnBrk="1" hangingPunct="1">
              <a:spcBef>
                <a:spcPts val="550"/>
              </a:spcBef>
              <a:buSzPct val="95000"/>
              <a:defRPr/>
            </a:pPr>
            <a:endParaRPr lang="en-US" altLang="en-US" sz="2200" dirty="0" smtClean="0">
              <a:solidFill>
                <a:srgbClr val="404040"/>
              </a:solidFill>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4657725"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581400"/>
            <a:ext cx="2838450" cy="1876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2245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14</a:t>
            </a:fld>
            <a:endParaRPr lang="en-US"/>
          </a:p>
        </p:txBody>
      </p:sp>
      <p:sp>
        <p:nvSpPr>
          <p:cNvPr id="7" name="Text Box 1"/>
          <p:cNvSpPr txBox="1">
            <a:spLocks noChangeArrowheads="1"/>
          </p:cNvSpPr>
          <p:nvPr/>
        </p:nvSpPr>
        <p:spPr bwMode="auto">
          <a:xfrm>
            <a:off x="550863" y="436563"/>
            <a:ext cx="804227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000" b="1" dirty="0">
                <a:solidFill>
                  <a:schemeClr val="tx1"/>
                </a:solidFill>
                <a:latin typeface="Comic Sans MS" panose="030F0702030302020204" pitchFamily="66" charset="0"/>
              </a:rPr>
              <a:t>Implementing a Swing GUI</a:t>
            </a:r>
          </a:p>
        </p:txBody>
      </p:sp>
      <p:sp>
        <p:nvSpPr>
          <p:cNvPr id="8" name="Text Box 2"/>
          <p:cNvSpPr txBox="1">
            <a:spLocks noChangeArrowheads="1"/>
          </p:cNvSpPr>
          <p:nvPr/>
        </p:nvSpPr>
        <p:spPr bwMode="auto">
          <a:xfrm>
            <a:off x="685800" y="1219200"/>
            <a:ext cx="7772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9pPr>
          </a:lstStyle>
          <a:p>
            <a:pPr marL="342900" indent="-342900" eaLnBrk="1" hangingPunct="1">
              <a:spcBef>
                <a:spcPts val="600"/>
              </a:spcBef>
              <a:buClr>
                <a:srgbClr val="A63212"/>
              </a:buClr>
              <a:buSzPct val="95000"/>
              <a:buFont typeface="Wingdings" panose="05000000000000000000" pitchFamily="2" charset="2"/>
              <a:buChar char="Ø"/>
            </a:pPr>
            <a:r>
              <a:rPr lang="en-US" altLang="en-US" sz="2400" dirty="0">
                <a:solidFill>
                  <a:schemeClr val="tx1"/>
                </a:solidFill>
                <a:latin typeface="Comic Sans MS" panose="030F0702030302020204" pitchFamily="66" charset="0"/>
              </a:rPr>
              <a:t>Import </a:t>
            </a:r>
            <a:r>
              <a:rPr lang="en-US" altLang="en-US" sz="2400" dirty="0" err="1">
                <a:solidFill>
                  <a:schemeClr val="tx1"/>
                </a:solidFill>
                <a:latin typeface="Comic Sans MS" panose="030F0702030302020204" pitchFamily="66" charset="0"/>
              </a:rPr>
              <a:t>javax.swing</a:t>
            </a:r>
            <a:r>
              <a:rPr lang="en-US" altLang="en-US" sz="2400" dirty="0">
                <a:solidFill>
                  <a:schemeClr val="tx1"/>
                </a:solidFill>
                <a:latin typeface="Comic Sans MS" panose="030F0702030302020204" pitchFamily="66" charset="0"/>
              </a:rPr>
              <a:t>.*, </a:t>
            </a:r>
            <a:r>
              <a:rPr lang="en-US" altLang="en-US" sz="2400" dirty="0" smtClean="0">
                <a:solidFill>
                  <a:schemeClr val="tx1"/>
                </a:solidFill>
                <a:latin typeface="Comic Sans MS" panose="030F0702030302020204" pitchFamily="66" charset="0"/>
              </a:rPr>
              <a:t>java.awt.*</a:t>
            </a:r>
          </a:p>
          <a:p>
            <a:pPr marL="342900" indent="-342900" eaLnBrk="1" hangingPunct="1">
              <a:spcBef>
                <a:spcPts val="600"/>
              </a:spcBef>
              <a:buClr>
                <a:srgbClr val="A63212"/>
              </a:buClr>
              <a:buSzPct val="95000"/>
              <a:buFont typeface="Wingdings" panose="05000000000000000000" pitchFamily="2" charset="2"/>
              <a:buChar char="Ø"/>
            </a:pPr>
            <a:r>
              <a:rPr lang="en-US" altLang="en-US" sz="2400" dirty="0" smtClean="0">
                <a:solidFill>
                  <a:schemeClr val="tx1"/>
                </a:solidFill>
                <a:latin typeface="Comic Sans MS" panose="030F0702030302020204" pitchFamily="66" charset="0"/>
              </a:rPr>
              <a:t>Make </a:t>
            </a:r>
            <a:r>
              <a:rPr lang="en-US" altLang="en-US" sz="2400" dirty="0">
                <a:solidFill>
                  <a:schemeClr val="tx1"/>
                </a:solidFill>
                <a:latin typeface="Comic Sans MS" panose="030F0702030302020204" pitchFamily="66" charset="0"/>
              </a:rPr>
              <a:t>a specific class to do GUI </a:t>
            </a:r>
            <a:r>
              <a:rPr lang="en-US" altLang="en-US" sz="2400" dirty="0" smtClean="0">
                <a:solidFill>
                  <a:schemeClr val="tx1"/>
                </a:solidFill>
                <a:latin typeface="Comic Sans MS" panose="030F0702030302020204" pitchFamily="66" charset="0"/>
              </a:rPr>
              <a:t>functions</a:t>
            </a:r>
          </a:p>
          <a:p>
            <a:pPr marL="342900" indent="-342900" eaLnBrk="1" hangingPunct="1">
              <a:spcBef>
                <a:spcPts val="600"/>
              </a:spcBef>
              <a:buClr>
                <a:srgbClr val="A63212"/>
              </a:buClr>
              <a:buSzPct val="95000"/>
              <a:buFont typeface="Wingdings" panose="05000000000000000000" pitchFamily="2" charset="2"/>
              <a:buChar char="Ø"/>
            </a:pPr>
            <a:r>
              <a:rPr lang="en-US" altLang="en-US" sz="2400" dirty="0" smtClean="0">
                <a:solidFill>
                  <a:schemeClr val="tx1"/>
                </a:solidFill>
                <a:latin typeface="Comic Sans MS" panose="030F0702030302020204" pitchFamily="66" charset="0"/>
              </a:rPr>
              <a:t>Specify </a:t>
            </a:r>
            <a:r>
              <a:rPr lang="en-US" altLang="en-US" sz="2400" dirty="0">
                <a:solidFill>
                  <a:schemeClr val="tx1"/>
                </a:solidFill>
                <a:latin typeface="Comic Sans MS" panose="030F0702030302020204" pitchFamily="66" charset="0"/>
              </a:rPr>
              <a:t>all the GUI functions/components in the class’s constructor (or methods / classes called by the </a:t>
            </a:r>
            <a:r>
              <a:rPr lang="en-US" altLang="en-US" sz="2400" dirty="0" smtClean="0">
                <a:solidFill>
                  <a:schemeClr val="tx1"/>
                </a:solidFill>
                <a:latin typeface="Comic Sans MS" panose="030F0702030302020204" pitchFamily="66" charset="0"/>
              </a:rPr>
              <a:t>constructor)</a:t>
            </a:r>
          </a:p>
          <a:p>
            <a:pPr marL="342900" indent="-342900" eaLnBrk="1" hangingPunct="1">
              <a:spcBef>
                <a:spcPts val="600"/>
              </a:spcBef>
              <a:buClr>
                <a:srgbClr val="A63212"/>
              </a:buClr>
              <a:buSzPct val="95000"/>
              <a:buFont typeface="Wingdings" panose="05000000000000000000" pitchFamily="2" charset="2"/>
              <a:buChar char="Ø"/>
            </a:pPr>
            <a:r>
              <a:rPr lang="en-US" altLang="en-US" sz="2400" dirty="0" smtClean="0">
                <a:solidFill>
                  <a:schemeClr val="tx1"/>
                </a:solidFill>
                <a:latin typeface="Comic Sans MS" panose="030F0702030302020204" pitchFamily="66" charset="0"/>
              </a:rPr>
              <a:t>Run </a:t>
            </a:r>
            <a:r>
              <a:rPr lang="en-US" altLang="en-US" sz="2400" dirty="0">
                <a:solidFill>
                  <a:schemeClr val="tx1"/>
                </a:solidFill>
                <a:latin typeface="Comic Sans MS" panose="030F0702030302020204" pitchFamily="66" charset="0"/>
              </a:rPr>
              <a:t>the GUI by instantiating the class in the class’s main method</a:t>
            </a:r>
          </a:p>
        </p:txBody>
      </p:sp>
    </p:spTree>
    <p:extLst>
      <p:ext uri="{BB962C8B-B14F-4D97-AF65-F5344CB8AC3E}">
        <p14:creationId xmlns:p14="http://schemas.microsoft.com/office/powerpoint/2010/main" val="3770220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15</a:t>
            </a:fld>
            <a:endParaRPr lang="en-US"/>
          </a:p>
        </p:txBody>
      </p:sp>
      <p:sp>
        <p:nvSpPr>
          <p:cNvPr id="7" name="Text Box 1"/>
          <p:cNvSpPr txBox="1">
            <a:spLocks noChangeArrowheads="1"/>
          </p:cNvSpPr>
          <p:nvPr/>
        </p:nvSpPr>
        <p:spPr bwMode="auto">
          <a:xfrm>
            <a:off x="304800" y="685800"/>
            <a:ext cx="88392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19075">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9pPr>
          </a:lstStyle>
          <a:p>
            <a:pPr eaLnBrk="1" hangingPunct="1">
              <a:spcBef>
                <a:spcPts val="450"/>
              </a:spcBef>
              <a:buClrTx/>
              <a:buSzPct val="95000"/>
              <a:buFontTx/>
              <a:buNone/>
            </a:pPr>
            <a:r>
              <a:rPr lang="en-US" altLang="en-US" b="1" dirty="0">
                <a:solidFill>
                  <a:srgbClr val="404040"/>
                </a:solidFill>
                <a:latin typeface="Comic Sans MS" panose="030F0702030302020204" pitchFamily="66" charset="0"/>
              </a:rPr>
              <a:t>import </a:t>
            </a:r>
            <a:r>
              <a:rPr lang="en-US" altLang="en-US" b="1" dirty="0" err="1">
                <a:solidFill>
                  <a:srgbClr val="E68230"/>
                </a:solidFill>
                <a:latin typeface="Comic Sans MS" panose="030F0702030302020204" pitchFamily="66" charset="0"/>
              </a:rPr>
              <a:t>javax.swing</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public class </a:t>
            </a:r>
            <a:r>
              <a:rPr lang="en-US" altLang="en-US" b="1" dirty="0" err="1">
                <a:solidFill>
                  <a:srgbClr val="404040"/>
                </a:solidFill>
                <a:latin typeface="Comic Sans MS" panose="030F0702030302020204" pitchFamily="66" charset="0"/>
              </a:rPr>
              <a:t>HelloWorldSwing</a:t>
            </a:r>
            <a:r>
              <a:rPr lang="en-US" altLang="en-US" b="1" dirty="0">
                <a:solidFill>
                  <a:srgbClr val="404040"/>
                </a:solidFill>
                <a:latin typeface="Comic Sans MS" panose="030F0702030302020204" pitchFamily="66" charset="0"/>
              </a:rPr>
              <a:t> {</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public static void main(String[] </a:t>
            </a:r>
            <a:r>
              <a:rPr lang="en-US" altLang="en-US" b="1" dirty="0" err="1">
                <a:solidFill>
                  <a:srgbClr val="404040"/>
                </a:solidFill>
                <a:latin typeface="Comic Sans MS" panose="030F0702030302020204" pitchFamily="66" charset="0"/>
              </a:rPr>
              <a:t>args</a:t>
            </a:r>
            <a:r>
              <a:rPr lang="en-US" altLang="en-US" b="1" dirty="0">
                <a:solidFill>
                  <a:srgbClr val="404040"/>
                </a:solidFill>
                <a:latin typeface="Comic Sans MS" panose="030F0702030302020204" pitchFamily="66" charset="0"/>
              </a:rPr>
              <a:t>) {</a:t>
            </a:r>
          </a:p>
          <a:p>
            <a:pPr eaLnBrk="1" hangingPunct="1">
              <a:spcBef>
                <a:spcPts val="450"/>
              </a:spcBef>
              <a:buClrTx/>
              <a:buSzPct val="95000"/>
              <a:buFontTx/>
              <a:buNone/>
            </a:pPr>
            <a:r>
              <a:rPr lang="en-GB" altLang="en-US" dirty="0">
                <a:solidFill>
                  <a:srgbClr val="404040"/>
                </a:solidFill>
                <a:latin typeface="Comic Sans MS" panose="030F0702030302020204" pitchFamily="66" charset="0"/>
                <a:cs typeface="Courier New" panose="02070309020205020404" pitchFamily="49" charset="0"/>
              </a:rPr>
              <a:t>     // let’s create a frame object and give some title</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E68230"/>
                </a:solidFill>
                <a:latin typeface="Comic Sans MS" panose="030F0702030302020204" pitchFamily="66" charset="0"/>
              </a:rPr>
              <a:t>JFrame</a:t>
            </a:r>
            <a:r>
              <a:rPr lang="en-US" altLang="en-US" b="1" dirty="0">
                <a:solidFill>
                  <a:srgbClr val="404040"/>
                </a:solidFill>
                <a:latin typeface="Comic Sans MS" panose="030F0702030302020204" pitchFamily="66" charset="0"/>
              </a:rPr>
              <a:t> frame = new </a:t>
            </a:r>
            <a:r>
              <a:rPr lang="en-US" altLang="en-US" b="1" dirty="0" err="1">
                <a:solidFill>
                  <a:srgbClr val="E68230"/>
                </a:solidFill>
                <a:latin typeface="Comic Sans MS" panose="030F0702030302020204" pitchFamily="66" charset="0"/>
              </a:rPr>
              <a:t>JFrame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r>
              <a:rPr lang="en-US" altLang="en-US" b="1" dirty="0" err="1">
                <a:solidFill>
                  <a:srgbClr val="404040"/>
                </a:solidFill>
                <a:latin typeface="Comic Sans MS" panose="030F0702030302020204" pitchFamily="66" charset="0"/>
              </a:rPr>
              <a:t>HelloWorldSwing</a:t>
            </a:r>
            <a:r>
              <a:rPr lang="en-US" altLang="en-US" b="1" dirty="0">
                <a:solidFill>
                  <a:srgbClr val="404040"/>
                </a:solidFill>
                <a:latin typeface="Comic Sans MS" panose="030F0702030302020204" pitchFamily="66" charset="0"/>
              </a:rPr>
              <a:t>"</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GB" altLang="en-US" dirty="0">
                <a:solidFill>
                  <a:srgbClr val="404040"/>
                </a:solidFill>
                <a:latin typeface="Comic Sans MS" panose="030F0702030302020204" pitchFamily="66" charset="0"/>
                <a:cs typeface="Courier New" panose="02070309020205020404" pitchFamily="49" charset="0"/>
              </a:rPr>
              <a:t>    // let’s have a label</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E68230"/>
                </a:solidFill>
                <a:latin typeface="Comic Sans MS" panose="030F0702030302020204" pitchFamily="66" charset="0"/>
              </a:rPr>
              <a:t>JLabel</a:t>
            </a:r>
            <a:r>
              <a:rPr lang="en-US" altLang="en-US" b="1" dirty="0">
                <a:solidFill>
                  <a:srgbClr val="404040"/>
                </a:solidFill>
                <a:latin typeface="Comic Sans MS" panose="030F0702030302020204" pitchFamily="66" charset="0"/>
              </a:rPr>
              <a:t> label = new </a:t>
            </a:r>
            <a:r>
              <a:rPr lang="en-US" altLang="en-US" b="1" dirty="0" err="1">
                <a:solidFill>
                  <a:srgbClr val="E68230"/>
                </a:solidFill>
                <a:latin typeface="Comic Sans MS" panose="030F0702030302020204" pitchFamily="66" charset="0"/>
              </a:rPr>
              <a:t>JLabel</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"Hello World"</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//let’s add the label to the frame we have created above</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404040"/>
                </a:solidFill>
                <a:latin typeface="Comic Sans MS" panose="030F0702030302020204" pitchFamily="66" charset="0"/>
              </a:rPr>
              <a:t>frame.</a:t>
            </a:r>
            <a:r>
              <a:rPr lang="en-US" altLang="en-US" b="1" dirty="0" err="1">
                <a:solidFill>
                  <a:srgbClr val="E68230"/>
                </a:solidFill>
                <a:latin typeface="Comic Sans MS" panose="030F0702030302020204" pitchFamily="66" charset="0"/>
              </a:rPr>
              <a:t>getContentPane</a:t>
            </a:r>
            <a:r>
              <a:rPr lang="en-US" altLang="en-US" b="1" dirty="0">
                <a:solidFill>
                  <a:srgbClr val="E68230"/>
                </a:solidFill>
                <a:latin typeface="Comic Sans MS" panose="030F0702030302020204" pitchFamily="66" charset="0"/>
              </a:rPr>
              <a:t>().add(</a:t>
            </a:r>
            <a:r>
              <a:rPr lang="en-US" altLang="en-US" b="1" dirty="0">
                <a:solidFill>
                  <a:srgbClr val="404040"/>
                </a:solidFill>
                <a:latin typeface="Comic Sans MS" panose="030F0702030302020204" pitchFamily="66" charset="0"/>
              </a:rPr>
              <a:t>label</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GB" altLang="en-US" dirty="0">
                <a:solidFill>
                  <a:srgbClr val="404040"/>
                </a:solidFill>
                <a:latin typeface="Comic Sans MS" panose="030F0702030302020204" pitchFamily="66" charset="0"/>
                <a:cs typeface="Courier New" panose="02070309020205020404" pitchFamily="49" charset="0"/>
              </a:rPr>
              <a:t>//this is the operation to do when the window is closed.</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404040"/>
                </a:solidFill>
                <a:latin typeface="Comic Sans MS" panose="030F0702030302020204" pitchFamily="66" charset="0"/>
              </a:rPr>
              <a:t>frame.</a:t>
            </a:r>
            <a:r>
              <a:rPr lang="en-US" altLang="en-US" b="1" dirty="0" err="1">
                <a:solidFill>
                  <a:srgbClr val="E68230"/>
                </a:solidFill>
                <a:latin typeface="Comic Sans MS" panose="030F0702030302020204" pitchFamily="66" charset="0"/>
              </a:rPr>
              <a:t>setDefaultCloseOperation</a:t>
            </a:r>
            <a:r>
              <a:rPr lang="en-US" altLang="en-US" b="1" dirty="0">
                <a:solidFill>
                  <a:srgbClr val="E68230"/>
                </a:solidFill>
                <a:latin typeface="Comic Sans MS" panose="030F0702030302020204" pitchFamily="66" charset="0"/>
              </a:rPr>
              <a:t>(</a:t>
            </a:r>
            <a:r>
              <a:rPr lang="en-US" altLang="en-US" b="1" dirty="0" err="1">
                <a:solidFill>
                  <a:srgbClr val="404040"/>
                </a:solidFill>
                <a:latin typeface="Comic Sans MS" panose="030F0702030302020204" pitchFamily="66" charset="0"/>
              </a:rPr>
              <a:t>JFrame.EXIT_ON_CLOSE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dirty="0">
                <a:solidFill>
                  <a:srgbClr val="404040"/>
                </a:solidFill>
                <a:latin typeface="Comic Sans MS" panose="030F0702030302020204" pitchFamily="66" charset="0"/>
                <a:cs typeface="Courier New" panose="02070309020205020404" pitchFamily="49" charset="0"/>
              </a:rPr>
              <a:t>//pack() causes a window to be sized to fit the preferred </a:t>
            </a:r>
          </a:p>
          <a:p>
            <a:pPr eaLnBrk="1" hangingPunct="1">
              <a:spcBef>
                <a:spcPts val="450"/>
              </a:spcBef>
              <a:buClrTx/>
              <a:buSzPct val="95000"/>
              <a:buFontTx/>
              <a:buNone/>
            </a:pPr>
            <a:r>
              <a:rPr lang="en-US" altLang="en-US" dirty="0">
                <a:solidFill>
                  <a:srgbClr val="404040"/>
                </a:solidFill>
                <a:latin typeface="Comic Sans MS" panose="030F0702030302020204" pitchFamily="66" charset="0"/>
                <a:cs typeface="Courier New" panose="02070309020205020404" pitchFamily="49" charset="0"/>
              </a:rPr>
              <a:t>    //size and layouts of its sub-components</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404040"/>
                </a:solidFill>
                <a:latin typeface="Comic Sans MS" panose="030F0702030302020204" pitchFamily="66" charset="0"/>
              </a:rPr>
              <a:t>frame.</a:t>
            </a:r>
            <a:r>
              <a:rPr lang="en-US" altLang="en-US" b="1" dirty="0" err="1">
                <a:solidFill>
                  <a:srgbClr val="E68230"/>
                </a:solidFill>
                <a:latin typeface="Comic Sans MS" panose="030F0702030302020204" pitchFamily="66" charset="0"/>
              </a:rPr>
              <a:t>pack</a:t>
            </a:r>
            <a:r>
              <a:rPr lang="en-US" altLang="en-US" b="1" dirty="0" smtClean="0">
                <a:solidFill>
                  <a:srgbClr val="E68230"/>
                </a:solidFill>
                <a:latin typeface="Comic Sans MS" panose="030F0702030302020204" pitchFamily="66" charset="0"/>
              </a:rPr>
              <a:t>()</a:t>
            </a:r>
            <a:r>
              <a:rPr lang="en-US" altLang="en-US" b="1" dirty="0" smtClean="0">
                <a:solidFill>
                  <a:srgbClr val="404040"/>
                </a:solidFill>
                <a:latin typeface="Comic Sans MS" panose="030F0702030302020204" pitchFamily="66" charset="0"/>
              </a:rPr>
              <a:t>;</a:t>
            </a:r>
            <a:r>
              <a:rPr lang="en-GB" altLang="en-US" dirty="0" smtClean="0">
                <a:solidFill>
                  <a:srgbClr val="404040"/>
                </a:solidFill>
                <a:latin typeface="Comic Sans MS" panose="030F0702030302020204" pitchFamily="66" charset="0"/>
                <a:cs typeface="Courier New" panose="02070309020205020404" pitchFamily="49" charset="0"/>
              </a:rPr>
              <a:t> </a:t>
            </a:r>
            <a:r>
              <a:rPr lang="en-GB" altLang="en-US" dirty="0">
                <a:solidFill>
                  <a:srgbClr val="404040"/>
                </a:solidFill>
                <a:latin typeface="Comic Sans MS" panose="030F0702030302020204" pitchFamily="66" charset="0"/>
                <a:cs typeface="Courier New" panose="02070309020205020404" pitchFamily="49" charset="0"/>
              </a:rPr>
              <a:t>// let’s make the frame to be visible</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404040"/>
                </a:solidFill>
                <a:latin typeface="Comic Sans MS" panose="030F0702030302020204" pitchFamily="66" charset="0"/>
              </a:rPr>
              <a:t>frame.</a:t>
            </a:r>
            <a:r>
              <a:rPr lang="en-US" altLang="en-US" b="1" dirty="0" err="1">
                <a:solidFill>
                  <a:srgbClr val="E68230"/>
                </a:solidFill>
                <a:latin typeface="Comic Sans MS" panose="030F0702030302020204" pitchFamily="66" charset="0"/>
              </a:rPr>
              <a:t>setVisible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true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50"/>
              </a:spcBef>
              <a:buClrTx/>
              <a:buSzPct val="95000"/>
              <a:buFontTx/>
              <a:buNone/>
            </a:pPr>
            <a:r>
              <a:rPr lang="en-US" altLang="en-US" b="1" dirty="0">
                <a:solidFill>
                  <a:srgbClr val="404040"/>
                </a:solidFill>
                <a:latin typeface="Comic Sans MS" panose="030F0702030302020204" pitchFamily="66" charset="0"/>
              </a:rPr>
              <a:t>  }</a:t>
            </a:r>
          </a:p>
          <a:p>
            <a:pPr eaLnBrk="1" hangingPunct="1">
              <a:spcBef>
                <a:spcPts val="450"/>
              </a:spcBef>
              <a:buClrTx/>
              <a:buSzPct val="95000"/>
              <a:buFontTx/>
              <a:buNone/>
            </a:pPr>
            <a:r>
              <a:rPr lang="en-US" altLang="en-US" b="1" dirty="0" smtClean="0">
                <a:solidFill>
                  <a:srgbClr val="404040"/>
                </a:solidFill>
                <a:latin typeface="Comic Sans MS" panose="030F0702030302020204" pitchFamily="66" charset="0"/>
              </a:rPr>
              <a:t>   }</a:t>
            </a:r>
            <a:endParaRPr lang="en-US" altLang="en-US" b="1" dirty="0">
              <a:solidFill>
                <a:srgbClr val="404040"/>
              </a:solidFill>
              <a:latin typeface="Comic Sans MS" panose="030F0702030302020204" pitchFamily="66" charset="0"/>
            </a:endParaRPr>
          </a:p>
          <a:p>
            <a:pPr eaLnBrk="1" hangingPunct="1">
              <a:spcBef>
                <a:spcPts val="450"/>
              </a:spcBef>
              <a:buClrTx/>
              <a:buSzPct val="95000"/>
              <a:buFontTx/>
              <a:buNone/>
            </a:pPr>
            <a:endParaRPr lang="en-US" altLang="en-US" b="1" dirty="0">
              <a:solidFill>
                <a:srgbClr val="404040"/>
              </a:solidFill>
              <a:latin typeface="Courier New" panose="02070309020205020404" pitchFamily="49" charset="0"/>
            </a:endParaRPr>
          </a:p>
        </p:txBody>
      </p:sp>
      <p:sp>
        <p:nvSpPr>
          <p:cNvPr id="9" name="Text Box 3"/>
          <p:cNvSpPr txBox="1">
            <a:spLocks noChangeArrowheads="1"/>
          </p:cNvSpPr>
          <p:nvPr/>
        </p:nvSpPr>
        <p:spPr bwMode="auto">
          <a:xfrm>
            <a:off x="6615350" y="6436128"/>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r" eaLnBrk="1" hangingPunct="1">
              <a:buClrTx/>
              <a:buFontTx/>
              <a:buNone/>
            </a:pPr>
            <a:fld id="{5222E359-6FD7-4068-9AD1-A46E48778EA2}" type="slidenum">
              <a:rPr lang="en-US" altLang="en-US" sz="1400">
                <a:solidFill>
                  <a:srgbClr val="7F7F7F"/>
                </a:solidFill>
                <a:latin typeface="Rage Italic" panose="03070502040507070304" pitchFamily="66" charset="0"/>
              </a:rPr>
              <a:pPr algn="r" eaLnBrk="1" hangingPunct="1">
                <a:buClrTx/>
                <a:buFontTx/>
                <a:buNone/>
              </a:pPr>
              <a:t>15</a:t>
            </a:fld>
            <a:endParaRPr lang="en-US" altLang="en-US" sz="1400">
              <a:solidFill>
                <a:srgbClr val="7F7F7F"/>
              </a:solidFill>
              <a:latin typeface="Rage Italic" panose="03070502040507070304" pitchFamily="66" charset="0"/>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334000"/>
            <a:ext cx="3203575" cy="94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5"/>
          <p:cNvSpPr txBox="1">
            <a:spLocks noChangeArrowheads="1"/>
          </p:cNvSpPr>
          <p:nvPr/>
        </p:nvSpPr>
        <p:spPr bwMode="auto">
          <a:xfrm>
            <a:off x="536812" y="-17060"/>
            <a:ext cx="8229600" cy="85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algn="ctr" eaLnBrk="1" hangingPunct="1">
              <a:buSzPct val="100000"/>
              <a:defRPr/>
            </a:pPr>
            <a:r>
              <a:rPr lang="en-GB" altLang="en-US" sz="4000" b="1" dirty="0" smtClean="0">
                <a:solidFill>
                  <a:schemeClr val="tx1"/>
                </a:solidFill>
                <a:effectLst>
                  <a:outerShdw blurRad="38100" dist="38100" dir="2700000" algn="tl">
                    <a:srgbClr val="C0C0C0"/>
                  </a:outerShdw>
                </a:effectLst>
                <a:latin typeface="Comic Sans MS" panose="030F0702030302020204" pitchFamily="66" charset="0"/>
              </a:rPr>
              <a:t>My First Swing Program</a:t>
            </a:r>
          </a:p>
        </p:txBody>
      </p:sp>
    </p:spTree>
    <p:extLst>
      <p:ext uri="{BB962C8B-B14F-4D97-AF65-F5344CB8AC3E}">
        <p14:creationId xmlns:p14="http://schemas.microsoft.com/office/powerpoint/2010/main" val="44695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z="1100" smtClean="0"/>
              <a:pPr>
                <a:defRPr/>
              </a:pPr>
              <a:t>3/11/2022</a:t>
            </a:fld>
            <a:endParaRPr lang="en-US" sz="1100"/>
          </a:p>
        </p:txBody>
      </p:sp>
      <p:sp>
        <p:nvSpPr>
          <p:cNvPr id="5" name="Footer Placeholder 4"/>
          <p:cNvSpPr>
            <a:spLocks noGrp="1"/>
          </p:cNvSpPr>
          <p:nvPr>
            <p:ph type="ftr" sz="quarter" idx="11"/>
          </p:nvPr>
        </p:nvSpPr>
        <p:spPr/>
        <p:txBody>
          <a:bodyPr/>
          <a:lstStyle/>
          <a:p>
            <a:pPr>
              <a:defRPr/>
            </a:pPr>
            <a:r>
              <a:rPr lang="en-US" sz="1100" smtClean="0"/>
              <a:t>Advanced Programming with Java Chapter 1</a:t>
            </a:r>
            <a:endParaRPr lang="en-US" sz="1100"/>
          </a:p>
        </p:txBody>
      </p:sp>
      <p:sp>
        <p:nvSpPr>
          <p:cNvPr id="6" name="Slide Number Placeholder 5"/>
          <p:cNvSpPr>
            <a:spLocks noGrp="1"/>
          </p:cNvSpPr>
          <p:nvPr>
            <p:ph type="sldNum" sz="quarter" idx="12"/>
          </p:nvPr>
        </p:nvSpPr>
        <p:spPr/>
        <p:txBody>
          <a:bodyPr/>
          <a:lstStyle/>
          <a:p>
            <a:pPr>
              <a:defRPr/>
            </a:pPr>
            <a:fld id="{95EEB81C-78F7-4FF8-A3E2-F7189DF97EAA}" type="slidenum">
              <a:rPr lang="en-US" sz="1100" smtClean="0"/>
              <a:pPr>
                <a:defRPr/>
              </a:pPr>
              <a:t>16</a:t>
            </a:fld>
            <a:endParaRPr lang="en-US" sz="1100"/>
          </a:p>
        </p:txBody>
      </p:sp>
      <p:sp>
        <p:nvSpPr>
          <p:cNvPr id="7" name="Text Box 1"/>
          <p:cNvSpPr txBox="1">
            <a:spLocks noChangeArrowheads="1"/>
          </p:cNvSpPr>
          <p:nvPr/>
        </p:nvSpPr>
        <p:spPr bwMode="auto">
          <a:xfrm>
            <a:off x="304800" y="12510"/>
            <a:ext cx="8042275"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3200" b="1" dirty="0">
                <a:solidFill>
                  <a:srgbClr val="262626"/>
                </a:solidFill>
                <a:latin typeface="Comic Sans MS" panose="030F0702030302020204" pitchFamily="66" charset="0"/>
              </a:rPr>
              <a:t>Example 2</a:t>
            </a:r>
          </a:p>
        </p:txBody>
      </p:sp>
      <p:sp>
        <p:nvSpPr>
          <p:cNvPr id="8" name="Text Box 2"/>
          <p:cNvSpPr txBox="1">
            <a:spLocks noChangeArrowheads="1"/>
          </p:cNvSpPr>
          <p:nvPr/>
        </p:nvSpPr>
        <p:spPr bwMode="auto">
          <a:xfrm>
            <a:off x="685800" y="914400"/>
            <a:ext cx="77724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19075">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Cambria" panose="02040503050406030204" pitchFamily="18" charset="0"/>
                <a:ea typeface="Microsoft YaHei" panose="020B0503020204020204" pitchFamily="34" charset="-122"/>
              </a:defRPr>
            </a:lvl9pPr>
          </a:lstStyle>
          <a:p>
            <a:pPr eaLnBrk="1" hangingPunct="1">
              <a:spcBef>
                <a:spcPts val="400"/>
              </a:spcBef>
              <a:buClrTx/>
              <a:buSzPct val="95000"/>
              <a:buFontTx/>
              <a:buNone/>
            </a:pPr>
            <a:r>
              <a:rPr lang="en-US" altLang="en-US" b="1" dirty="0">
                <a:solidFill>
                  <a:srgbClr val="404040"/>
                </a:solidFill>
                <a:latin typeface="Comic Sans MS" panose="030F0702030302020204" pitchFamily="66" charset="0"/>
              </a:rPr>
              <a:t>import </a:t>
            </a:r>
            <a:r>
              <a:rPr lang="en-US" altLang="en-US" b="1" dirty="0" err="1">
                <a:solidFill>
                  <a:srgbClr val="E68230"/>
                </a:solidFill>
                <a:latin typeface="Comic Sans MS" panose="030F0702030302020204" pitchFamily="66" charset="0"/>
              </a:rPr>
              <a:t>javax.swing</a:t>
            </a:r>
            <a:r>
              <a:rPr lang="en-US" altLang="en-US" b="1" dirty="0" smtClean="0">
                <a:solidFill>
                  <a:srgbClr val="E68230"/>
                </a:solidFill>
                <a:latin typeface="Comic Sans MS" panose="030F0702030302020204" pitchFamily="66" charset="0"/>
              </a:rPr>
              <a:t>.*</a:t>
            </a:r>
            <a:r>
              <a:rPr lang="en-US" altLang="en-US" b="1" dirty="0" smtClean="0">
                <a:solidFill>
                  <a:srgbClr val="404040"/>
                </a:solidFill>
                <a:latin typeface="Comic Sans MS" panose="030F0702030302020204" pitchFamily="66" charset="0"/>
              </a:rPr>
              <a:t>;</a:t>
            </a:r>
            <a:endParaRPr lang="en-US" altLang="en-US" b="1" dirty="0">
              <a:solidFill>
                <a:srgbClr val="404040"/>
              </a:solidFill>
              <a:latin typeface="Comic Sans MS" panose="030F0702030302020204" pitchFamily="66" charset="0"/>
            </a:endParaRP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public class </a:t>
            </a:r>
            <a:r>
              <a:rPr lang="en-US" altLang="en-US" b="1" dirty="0" err="1">
                <a:solidFill>
                  <a:srgbClr val="404040"/>
                </a:solidFill>
                <a:latin typeface="Comic Sans MS" panose="030F0702030302020204" pitchFamily="66" charset="0"/>
              </a:rPr>
              <a:t>HelloWorldFrame</a:t>
            </a:r>
            <a:r>
              <a:rPr lang="en-US" altLang="en-US" b="1" dirty="0">
                <a:solidFill>
                  <a:srgbClr val="404040"/>
                </a:solidFill>
                <a:latin typeface="Comic Sans MS" panose="030F0702030302020204" pitchFamily="66" charset="0"/>
              </a:rPr>
              <a:t> extends </a:t>
            </a:r>
            <a:r>
              <a:rPr lang="en-US" altLang="en-US" b="1" dirty="0" err="1">
                <a:solidFill>
                  <a:srgbClr val="E68230"/>
                </a:solidFill>
                <a:latin typeface="Comic Sans MS" panose="030F0702030302020204" pitchFamily="66" charset="0"/>
              </a:rPr>
              <a:t>JFrame</a:t>
            </a:r>
            <a:r>
              <a:rPr lang="en-US" altLang="en-US" b="1" dirty="0">
                <a:solidFill>
                  <a:srgbClr val="404040"/>
                </a:solidFill>
                <a:latin typeface="Comic Sans MS" panose="030F0702030302020204" pitchFamily="66" charset="0"/>
              </a:rPr>
              <a:t> {</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public </a:t>
            </a:r>
            <a:r>
              <a:rPr lang="en-US" altLang="en-US" b="1" dirty="0" err="1">
                <a:solidFill>
                  <a:srgbClr val="404040"/>
                </a:solidFill>
                <a:latin typeface="Comic Sans MS" panose="030F0702030302020204" pitchFamily="66" charset="0"/>
              </a:rPr>
              <a:t>HelloWorldFrame</a:t>
            </a:r>
            <a:r>
              <a:rPr lang="en-US" altLang="en-US" b="1" dirty="0">
                <a:solidFill>
                  <a:srgbClr val="404040"/>
                </a:solidFill>
                <a:latin typeface="Comic Sans MS" panose="030F0702030302020204" pitchFamily="66" charset="0"/>
              </a:rPr>
              <a:t>() {</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super(“</a:t>
            </a:r>
            <a:r>
              <a:rPr lang="en-US" altLang="en-US" b="1" dirty="0" err="1">
                <a:solidFill>
                  <a:srgbClr val="404040"/>
                </a:solidFill>
                <a:latin typeface="Comic Sans MS" panose="030F0702030302020204" pitchFamily="66" charset="0"/>
              </a:rPr>
              <a:t>HelloWorldSwing</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final </a:t>
            </a:r>
            <a:r>
              <a:rPr lang="en-US" altLang="en-US" b="1" dirty="0" err="1">
                <a:solidFill>
                  <a:srgbClr val="E68230"/>
                </a:solidFill>
                <a:latin typeface="Comic Sans MS" panose="030F0702030302020204" pitchFamily="66" charset="0"/>
              </a:rPr>
              <a:t>JLabel</a:t>
            </a:r>
            <a:r>
              <a:rPr lang="en-US" altLang="en-US" b="1" dirty="0">
                <a:solidFill>
                  <a:srgbClr val="404040"/>
                </a:solidFill>
                <a:latin typeface="Comic Sans MS" panose="030F0702030302020204" pitchFamily="66" charset="0"/>
              </a:rPr>
              <a:t> label = new </a:t>
            </a:r>
            <a:r>
              <a:rPr lang="en-US" altLang="en-US" b="1" dirty="0" err="1">
                <a:solidFill>
                  <a:srgbClr val="E68230"/>
                </a:solidFill>
                <a:latin typeface="Comic Sans MS" panose="030F0702030302020204" pitchFamily="66" charset="0"/>
              </a:rPr>
              <a:t>JLabel</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"Hello World"</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E68230"/>
                </a:solidFill>
                <a:latin typeface="Comic Sans MS" panose="030F0702030302020204" pitchFamily="66" charset="0"/>
              </a:rPr>
              <a:t>getContentPane</a:t>
            </a:r>
            <a:r>
              <a:rPr lang="en-US" altLang="en-US" b="1" dirty="0">
                <a:solidFill>
                  <a:srgbClr val="E68230"/>
                </a:solidFill>
                <a:latin typeface="Comic Sans MS" panose="030F0702030302020204" pitchFamily="66" charset="0"/>
              </a:rPr>
              <a:t>().add(</a:t>
            </a:r>
            <a:r>
              <a:rPr lang="en-US" altLang="en-US" b="1" dirty="0">
                <a:solidFill>
                  <a:srgbClr val="404040"/>
                </a:solidFill>
                <a:latin typeface="Comic Sans MS" panose="030F0702030302020204" pitchFamily="66" charset="0"/>
              </a:rPr>
              <a:t>label</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E68230"/>
                </a:solidFill>
                <a:latin typeface="Comic Sans MS" panose="030F0702030302020204" pitchFamily="66" charset="0"/>
              </a:rPr>
              <a:t>setDefaultCloseOperation</a:t>
            </a:r>
            <a:r>
              <a:rPr lang="en-US" altLang="en-US" b="1" dirty="0">
                <a:solidFill>
                  <a:srgbClr val="E68230"/>
                </a:solidFill>
                <a:latin typeface="Comic Sans MS" panose="030F0702030302020204" pitchFamily="66" charset="0"/>
              </a:rPr>
              <a:t>(</a:t>
            </a:r>
            <a:r>
              <a:rPr lang="en-US" altLang="en-US" b="1" dirty="0" err="1">
                <a:solidFill>
                  <a:srgbClr val="404040"/>
                </a:solidFill>
                <a:latin typeface="Comic Sans MS" panose="030F0702030302020204" pitchFamily="66" charset="0"/>
              </a:rPr>
              <a:t>JFrame.EXIT_ON_CLOSE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r>
              <a:rPr lang="en-US" altLang="en-US" b="1" dirty="0">
                <a:solidFill>
                  <a:srgbClr val="E68230"/>
                </a:solidFill>
                <a:latin typeface="Comic Sans MS" panose="030F0702030302020204" pitchFamily="66" charset="0"/>
              </a:rPr>
              <a:t>pack()</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E68230"/>
                </a:solidFill>
                <a:latin typeface="Comic Sans MS" panose="030F0702030302020204" pitchFamily="66" charset="0"/>
              </a:rPr>
              <a:t>setVisible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true</a:t>
            </a:r>
            <a:r>
              <a:rPr lang="en-US" altLang="en-US" b="1" dirty="0">
                <a:solidFill>
                  <a:srgbClr val="E68230"/>
                </a:solidFill>
                <a:latin typeface="Comic Sans MS" panose="030F0702030302020204" pitchFamily="66" charset="0"/>
              </a:rPr>
              <a:t>)</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public static void main(String[] </a:t>
            </a:r>
            <a:r>
              <a:rPr lang="en-US" altLang="en-US" b="1" dirty="0" err="1">
                <a:solidFill>
                  <a:srgbClr val="404040"/>
                </a:solidFill>
                <a:latin typeface="Comic Sans MS" panose="030F0702030302020204" pitchFamily="66" charset="0"/>
              </a:rPr>
              <a:t>args</a:t>
            </a:r>
            <a:r>
              <a:rPr lang="en-US" altLang="en-US" b="1" dirty="0">
                <a:solidFill>
                  <a:srgbClr val="404040"/>
                </a:solidFill>
                <a:latin typeface="Comic Sans MS" panose="030F0702030302020204" pitchFamily="66" charset="0"/>
              </a:rPr>
              <a:t>) {</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r>
              <a:rPr lang="en-US" altLang="en-US" b="1" dirty="0" err="1">
                <a:solidFill>
                  <a:srgbClr val="404040"/>
                </a:solidFill>
                <a:latin typeface="Comic Sans MS" panose="030F0702030302020204" pitchFamily="66" charset="0"/>
              </a:rPr>
              <a:t>HelloWorldFrame</a:t>
            </a:r>
            <a:r>
              <a:rPr lang="en-US" altLang="en-US" b="1" dirty="0">
                <a:solidFill>
                  <a:srgbClr val="404040"/>
                </a:solidFill>
                <a:latin typeface="Comic Sans MS" panose="030F0702030302020204" pitchFamily="66" charset="0"/>
              </a:rPr>
              <a:t> frame = new </a:t>
            </a:r>
            <a:r>
              <a:rPr lang="en-US" altLang="en-US" b="1" dirty="0" err="1">
                <a:solidFill>
                  <a:srgbClr val="404040"/>
                </a:solidFill>
                <a:latin typeface="Comic Sans MS" panose="030F0702030302020204" pitchFamily="66" charset="0"/>
              </a:rPr>
              <a:t>HelloWorldFrame</a:t>
            </a: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  }</a:t>
            </a:r>
          </a:p>
          <a:p>
            <a:pPr eaLnBrk="1" hangingPunct="1">
              <a:spcBef>
                <a:spcPts val="400"/>
              </a:spcBef>
              <a:buClrTx/>
              <a:buSzPct val="95000"/>
              <a:buFontTx/>
              <a:buNone/>
            </a:pPr>
            <a:r>
              <a:rPr lang="en-US" altLang="en-US" b="1" dirty="0">
                <a:solidFill>
                  <a:srgbClr val="404040"/>
                </a:solidFill>
                <a:latin typeface="Comic Sans MS" panose="030F0702030302020204" pitchFamily="66" charset="0"/>
              </a:rPr>
              <a:t>}</a:t>
            </a:r>
          </a:p>
          <a:p>
            <a:pPr eaLnBrk="1" hangingPunct="1">
              <a:spcBef>
                <a:spcPts val="400"/>
              </a:spcBef>
              <a:buClrTx/>
              <a:buSzPct val="95000"/>
              <a:buFontTx/>
              <a:buNone/>
            </a:pPr>
            <a:endParaRPr lang="en-US" altLang="en-US" b="1" dirty="0">
              <a:solidFill>
                <a:srgbClr val="404040"/>
              </a:solidFill>
              <a:latin typeface="Comic Sans MS" panose="030F0702030302020204" pitchFamily="66" charset="0"/>
            </a:endParaRPr>
          </a:p>
        </p:txBody>
      </p:sp>
      <p:sp>
        <p:nvSpPr>
          <p:cNvPr id="9" name="AutoShape 3"/>
          <p:cNvSpPr>
            <a:spLocks noChangeArrowheads="1"/>
          </p:cNvSpPr>
          <p:nvPr/>
        </p:nvSpPr>
        <p:spPr bwMode="auto">
          <a:xfrm>
            <a:off x="7010400" y="1447800"/>
            <a:ext cx="1752600" cy="1219200"/>
          </a:xfrm>
          <a:prstGeom prst="wedgeRectCallout">
            <a:avLst>
              <a:gd name="adj1" fmla="val -63134"/>
              <a:gd name="adj2" fmla="val 36981"/>
            </a:avLst>
          </a:prstGeom>
          <a:solidFill>
            <a:srgbClr val="FFFF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1400" dirty="0">
                <a:solidFill>
                  <a:srgbClr val="000000"/>
                </a:solidFill>
              </a:rPr>
              <a:t>In this example a custom frame is created</a:t>
            </a:r>
          </a:p>
        </p:txBody>
      </p:sp>
    </p:spTree>
    <p:extLst>
      <p:ext uri="{BB962C8B-B14F-4D97-AF65-F5344CB8AC3E}">
        <p14:creationId xmlns:p14="http://schemas.microsoft.com/office/powerpoint/2010/main" val="91087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17</a:t>
            </a:fld>
            <a:endParaRPr lang="en-US"/>
          </a:p>
        </p:txBody>
      </p:sp>
      <p:sp>
        <p:nvSpPr>
          <p:cNvPr id="7" name="Text Box 1"/>
          <p:cNvSpPr txBox="1">
            <a:spLocks noChangeArrowheads="1"/>
          </p:cNvSpPr>
          <p:nvPr/>
        </p:nvSpPr>
        <p:spPr bwMode="auto">
          <a:xfrm>
            <a:off x="457200" y="-6350"/>
            <a:ext cx="80406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000" b="1" dirty="0">
                <a:solidFill>
                  <a:schemeClr val="tx1"/>
                </a:solidFill>
                <a:latin typeface="Comic Sans MS" panose="030F0702030302020204" pitchFamily="66" charset="0"/>
              </a:rPr>
              <a:t>Components</a:t>
            </a:r>
          </a:p>
        </p:txBody>
      </p:sp>
      <p:sp>
        <p:nvSpPr>
          <p:cNvPr id="8" name="Text Box 2"/>
          <p:cNvSpPr txBox="1">
            <a:spLocks noChangeArrowheads="1"/>
          </p:cNvSpPr>
          <p:nvPr/>
        </p:nvSpPr>
        <p:spPr bwMode="auto">
          <a:xfrm>
            <a:off x="228600" y="914400"/>
            <a:ext cx="8686800"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150000"/>
              </a:lnSpc>
              <a:spcBef>
                <a:spcPts val="600"/>
              </a:spcBef>
              <a:buClr>
                <a:srgbClr val="A63212"/>
              </a:buClr>
              <a:buSzPct val="95000"/>
              <a:buFont typeface="Wingdings" panose="05000000000000000000" pitchFamily="2" charset="2"/>
              <a:buChar char="Ø"/>
              <a:defRPr/>
            </a:pPr>
            <a:r>
              <a:rPr lang="en-US" altLang="en-US" sz="2400" i="1" dirty="0" smtClean="0">
                <a:solidFill>
                  <a:schemeClr val="tx1"/>
                </a:solidFill>
                <a:latin typeface="Comic Sans MS" panose="030F0702030302020204" pitchFamily="66" charset="0"/>
              </a:rPr>
              <a:t>Components</a:t>
            </a:r>
            <a:r>
              <a:rPr lang="en-US" altLang="en-US" sz="2400" dirty="0" smtClean="0">
                <a:solidFill>
                  <a:schemeClr val="tx1"/>
                </a:solidFill>
                <a:latin typeface="Comic Sans MS" panose="030F0702030302020204" pitchFamily="66" charset="0"/>
              </a:rPr>
              <a:t> (also known as "widgets") are the basic user interface elements the user interacts with: labels, buttons, text fields, ... </a:t>
            </a:r>
          </a:p>
          <a:p>
            <a:pPr marL="342900" indent="-342900" eaLnBrk="1" hangingPunct="1">
              <a:lnSpc>
                <a:spcPct val="150000"/>
              </a:lnSpc>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Components are placed in a </a:t>
            </a:r>
            <a:r>
              <a:rPr lang="en-US" altLang="en-US" sz="2400" i="1" dirty="0" smtClean="0">
                <a:solidFill>
                  <a:schemeClr val="tx1"/>
                </a:solidFill>
                <a:latin typeface="Comic Sans MS" panose="030F0702030302020204" pitchFamily="66" charset="0"/>
              </a:rPr>
              <a:t>container</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eg</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 The visual arrangement of the components depends on the container's </a:t>
            </a:r>
            <a:r>
              <a:rPr lang="en-US" altLang="en-US" sz="2400" i="1" dirty="0" smtClean="0">
                <a:solidFill>
                  <a:schemeClr val="tx1"/>
                </a:solidFill>
                <a:latin typeface="Comic Sans MS" panose="030F0702030302020204" pitchFamily="66" charset="0"/>
              </a:rPr>
              <a:t>layout</a:t>
            </a:r>
            <a:r>
              <a:rPr lang="en-US" altLang="en-US" sz="2400" dirty="0" smtClean="0">
                <a:solidFill>
                  <a:schemeClr val="tx1"/>
                </a:solidFill>
                <a:latin typeface="Comic Sans MS" panose="030F0702030302020204" pitchFamily="66" charset="0"/>
              </a:rPr>
              <a:t>. When the user does something to a component, the component's </a:t>
            </a:r>
            <a:r>
              <a:rPr lang="en-US" altLang="en-US" sz="2400" i="1" dirty="0" smtClean="0">
                <a:solidFill>
                  <a:schemeClr val="tx1"/>
                </a:solidFill>
                <a:latin typeface="Comic Sans MS" panose="030F0702030302020204" pitchFamily="66" charset="0"/>
              </a:rPr>
              <a:t>listener</a:t>
            </a:r>
            <a:r>
              <a:rPr lang="en-US" altLang="en-US" sz="2400" dirty="0" smtClean="0">
                <a:solidFill>
                  <a:schemeClr val="tx1"/>
                </a:solidFill>
                <a:latin typeface="Comic Sans MS" panose="030F0702030302020204" pitchFamily="66" charset="0"/>
              </a:rPr>
              <a:t> is sent an </a:t>
            </a:r>
            <a:r>
              <a:rPr lang="en-US" altLang="en-US" sz="2400" i="1" dirty="0" smtClean="0">
                <a:solidFill>
                  <a:schemeClr val="tx1"/>
                </a:solidFill>
                <a:latin typeface="Comic Sans MS" panose="030F0702030302020204" pitchFamily="66" charset="0"/>
              </a:rPr>
              <a:t>event</a:t>
            </a:r>
            <a:r>
              <a:rPr lang="en-US" altLang="en-US" sz="2400" dirty="0" smtClean="0">
                <a:solidFill>
                  <a:schemeClr val="tx1"/>
                </a:solidFill>
                <a:latin typeface="Comic Sans MS" panose="030F0702030302020204" pitchFamily="66" charset="0"/>
              </a:rPr>
              <a:t>.</a:t>
            </a:r>
          </a:p>
          <a:p>
            <a:pPr indent="-220663" eaLnBrk="1" hangingPunct="1">
              <a:spcBef>
                <a:spcPts val="600"/>
              </a:spcBef>
              <a:buSzPct val="95000"/>
              <a:defRPr/>
            </a:pPr>
            <a:endParaRPr lang="en-US" altLang="en-US" sz="2400"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4200673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18</a:t>
            </a:fld>
            <a:endParaRPr lang="en-US"/>
          </a:p>
        </p:txBody>
      </p:sp>
      <p:sp>
        <p:nvSpPr>
          <p:cNvPr id="7" name="Text Box 1"/>
          <p:cNvSpPr txBox="1">
            <a:spLocks noChangeArrowheads="1"/>
          </p:cNvSpPr>
          <p:nvPr/>
        </p:nvSpPr>
        <p:spPr bwMode="auto">
          <a:xfrm>
            <a:off x="533400" y="-152400"/>
            <a:ext cx="80406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b="1" dirty="0">
                <a:solidFill>
                  <a:srgbClr val="262626"/>
                </a:solidFill>
                <a:latin typeface="Comic Sans MS" panose="030F0702030302020204" pitchFamily="66" charset="0"/>
              </a:rPr>
              <a:t>Components cont'd...</a:t>
            </a:r>
          </a:p>
        </p:txBody>
      </p:sp>
      <p:sp>
        <p:nvSpPr>
          <p:cNvPr id="8" name="Text Box 2"/>
          <p:cNvSpPr txBox="1">
            <a:spLocks noChangeArrowheads="1"/>
          </p:cNvSpPr>
          <p:nvPr/>
        </p:nvSpPr>
        <p:spPr bwMode="auto">
          <a:xfrm>
            <a:off x="228600" y="914400"/>
            <a:ext cx="8686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marL="817563" indent="-1778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eaLnBrk="1" hangingPunct="1">
              <a:spcBef>
                <a:spcPts val="550"/>
              </a:spcBef>
              <a:buClrTx/>
              <a:buFontTx/>
              <a:buNone/>
            </a:pPr>
            <a:r>
              <a:rPr lang="en-US" altLang="en-US" sz="2200" dirty="0">
                <a:solidFill>
                  <a:srgbClr val="404040"/>
                </a:solidFill>
                <a:latin typeface="Comic Sans MS" panose="030F0702030302020204" pitchFamily="66" charset="0"/>
              </a:rPr>
              <a:t>The </a:t>
            </a:r>
            <a:r>
              <a:rPr lang="en-US" altLang="en-US" sz="2200" i="1" dirty="0">
                <a:solidFill>
                  <a:srgbClr val="404040"/>
                </a:solidFill>
                <a:latin typeface="Comic Sans MS" panose="030F0702030302020204" pitchFamily="66" charset="0"/>
              </a:rPr>
              <a:t>most important components</a:t>
            </a:r>
            <a:r>
              <a:rPr lang="en-US" altLang="en-US" sz="2200" dirty="0">
                <a:solidFill>
                  <a:srgbClr val="404040"/>
                </a:solidFill>
                <a:latin typeface="Comic Sans MS" panose="030F0702030302020204" pitchFamily="66" charset="0"/>
              </a:rPr>
              <a:t> to learn for simple programs are: </a:t>
            </a:r>
          </a:p>
          <a:p>
            <a:pPr marL="0" lvl="1" indent="0" eaLnBrk="1" hangingPunct="1">
              <a:spcBef>
                <a:spcPts val="500"/>
              </a:spcBef>
              <a:buClrTx/>
              <a:buFontTx/>
              <a:buNone/>
            </a:pPr>
            <a:r>
              <a:rPr lang="en-US" altLang="en-US" sz="2000" b="1" dirty="0">
                <a:solidFill>
                  <a:srgbClr val="404040"/>
                </a:solidFill>
                <a:latin typeface="Comic Sans MS" panose="030F0702030302020204" pitchFamily="66" charset="0"/>
              </a:rPr>
              <a:t>Input Components</a:t>
            </a: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CCCCFF"/>
                </a:solidFill>
                <a:latin typeface="Comic Sans MS" panose="030F0702030302020204" pitchFamily="66" charset="0"/>
                <a:hlinkClick r:id="rId2"/>
              </a:rPr>
              <a:t>Buttons</a:t>
            </a:r>
            <a:r>
              <a:rPr lang="en-US" altLang="en-US" sz="1900" dirty="0">
                <a:solidFill>
                  <a:srgbClr val="404040"/>
                </a:solidFill>
                <a:latin typeface="Comic Sans MS" panose="030F0702030302020204" pitchFamily="66" charset="0"/>
              </a:rPr>
              <a:t> ( </a:t>
            </a:r>
            <a:r>
              <a:rPr lang="en-US" altLang="en-US" sz="1900" dirty="0" err="1">
                <a:solidFill>
                  <a:srgbClr val="CCCCFF"/>
                </a:solidFill>
                <a:latin typeface="Comic Sans MS" panose="030F0702030302020204" pitchFamily="66" charset="0"/>
                <a:hlinkClick r:id="rId3"/>
              </a:rPr>
              <a:t>JButton</a:t>
            </a:r>
            <a:r>
              <a:rPr lang="en-US" altLang="en-US" sz="1900" dirty="0">
                <a:solidFill>
                  <a:srgbClr val="404040"/>
                </a:solidFill>
                <a:latin typeface="Comic Sans MS" panose="030F0702030302020204" pitchFamily="66" charset="0"/>
              </a:rPr>
              <a:t>, </a:t>
            </a:r>
            <a:r>
              <a:rPr lang="en-US" altLang="en-US" sz="1900" dirty="0">
                <a:solidFill>
                  <a:srgbClr val="CCCCFF"/>
                </a:solidFill>
                <a:latin typeface="Comic Sans MS" panose="030F0702030302020204" pitchFamily="66" charset="0"/>
                <a:hlinkClick r:id="rId4"/>
              </a:rPr>
              <a:t>Radio Buttons</a:t>
            </a:r>
            <a:r>
              <a:rPr lang="en-US" altLang="en-US" sz="1900" dirty="0">
                <a:solidFill>
                  <a:srgbClr val="404040"/>
                </a:solidFill>
                <a:latin typeface="Comic Sans MS" panose="030F0702030302020204" pitchFamily="66" charset="0"/>
              </a:rPr>
              <a:t>, </a:t>
            </a:r>
            <a:r>
              <a:rPr lang="en-US" altLang="en-US" sz="1900" dirty="0" err="1">
                <a:solidFill>
                  <a:srgbClr val="CCCCFF"/>
                </a:solidFill>
                <a:latin typeface="Comic Sans MS" panose="030F0702030302020204" pitchFamily="66" charset="0"/>
                <a:hlinkClick r:id="rId5"/>
              </a:rPr>
              <a:t>JCheckBox</a:t>
            </a:r>
            <a:r>
              <a:rPr lang="en-US" altLang="en-US" sz="1900" dirty="0">
                <a:solidFill>
                  <a:srgbClr val="404040"/>
                </a:solidFill>
                <a:latin typeface="Comic Sans MS" panose="030F0702030302020204" pitchFamily="66" charset="0"/>
              </a:rPr>
              <a:t>)</a:t>
            </a: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404040"/>
                </a:solidFill>
                <a:latin typeface="Comic Sans MS" panose="030F0702030302020204" pitchFamily="66" charset="0"/>
              </a:rPr>
              <a:t>Text (</a:t>
            </a:r>
            <a:r>
              <a:rPr lang="en-US" altLang="en-US" sz="1900" dirty="0" err="1">
                <a:solidFill>
                  <a:srgbClr val="CCCCFF"/>
                </a:solidFill>
                <a:latin typeface="Comic Sans MS" panose="030F0702030302020204" pitchFamily="66" charset="0"/>
                <a:hlinkClick r:id="rId6"/>
              </a:rPr>
              <a:t>JTextField</a:t>
            </a:r>
            <a:r>
              <a:rPr lang="en-US" altLang="en-US" sz="1900" dirty="0">
                <a:solidFill>
                  <a:srgbClr val="404040"/>
                </a:solidFill>
                <a:latin typeface="Comic Sans MS" panose="030F0702030302020204" pitchFamily="66" charset="0"/>
              </a:rPr>
              <a:t>, </a:t>
            </a:r>
            <a:r>
              <a:rPr lang="en-US" altLang="en-US" sz="1900" dirty="0" err="1">
                <a:solidFill>
                  <a:srgbClr val="CCCCFF"/>
                </a:solidFill>
                <a:latin typeface="Comic Sans MS" panose="030F0702030302020204" pitchFamily="66" charset="0"/>
                <a:hlinkClick r:id="rId7"/>
              </a:rPr>
              <a:t>JTextArea</a:t>
            </a:r>
            <a:r>
              <a:rPr lang="en-US" altLang="en-US" sz="1900" dirty="0">
                <a:solidFill>
                  <a:srgbClr val="404040"/>
                </a:solidFill>
                <a:latin typeface="Comic Sans MS" panose="030F0702030302020204" pitchFamily="66" charset="0"/>
              </a:rPr>
              <a:t>)</a:t>
            </a: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CCCCFF"/>
                </a:solidFill>
                <a:latin typeface="Comic Sans MS" panose="030F0702030302020204" pitchFamily="66" charset="0"/>
                <a:hlinkClick r:id="rId8"/>
              </a:rPr>
              <a:t>Menus</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JMenuBar</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JMenu</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JMenuItem</a:t>
            </a:r>
            <a:r>
              <a:rPr lang="en-US" altLang="en-US" sz="1900" dirty="0">
                <a:solidFill>
                  <a:srgbClr val="404040"/>
                </a:solidFill>
                <a:latin typeface="Comic Sans MS" panose="030F0702030302020204" pitchFamily="66" charset="0"/>
              </a:rPr>
              <a:t>)</a:t>
            </a: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CCCCFF"/>
                </a:solidFill>
                <a:latin typeface="Comic Sans MS" panose="030F0702030302020204" pitchFamily="66" charset="0"/>
                <a:hlinkClick r:id="rId9"/>
              </a:rPr>
              <a:t>Sliders</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JSlider</a:t>
            </a:r>
            <a:r>
              <a:rPr lang="en-US" altLang="en-US" sz="1900" dirty="0">
                <a:solidFill>
                  <a:srgbClr val="404040"/>
                </a:solidFill>
                <a:latin typeface="Comic Sans MS" panose="030F0702030302020204" pitchFamily="66" charset="0"/>
              </a:rPr>
              <a:t>)</a:t>
            </a:r>
          </a:p>
          <a:p>
            <a:pPr lvl="2" eaLnBrk="1" hangingPunct="1">
              <a:spcBef>
                <a:spcPts val="475"/>
              </a:spcBef>
              <a:buClr>
                <a:srgbClr val="A63212"/>
              </a:buClr>
              <a:buSzPct val="95000"/>
              <a:buFont typeface="Wingdings" panose="05000000000000000000" pitchFamily="2" charset="2"/>
              <a:buChar char=""/>
            </a:pPr>
            <a:r>
              <a:rPr lang="en-US" altLang="en-US" sz="1900" dirty="0" err="1">
                <a:solidFill>
                  <a:srgbClr val="CCCCFF"/>
                </a:solidFill>
                <a:latin typeface="Comic Sans MS" panose="030F0702030302020204" pitchFamily="66" charset="0"/>
                <a:hlinkClick r:id="rId10"/>
              </a:rPr>
              <a:t>JComboBox</a:t>
            </a:r>
            <a:r>
              <a:rPr lang="en-US" altLang="en-US" sz="1900" dirty="0">
                <a:solidFill>
                  <a:srgbClr val="CCCCFF"/>
                </a:solidFill>
                <a:latin typeface="Comic Sans MS" panose="030F0702030302020204" pitchFamily="66" charset="0"/>
                <a:hlinkClick r:id="rId10"/>
              </a:rPr>
              <a:t> (</a:t>
            </a:r>
            <a:r>
              <a:rPr lang="en-US" altLang="en-US" sz="1900" dirty="0" err="1">
                <a:solidFill>
                  <a:srgbClr val="CCCCFF"/>
                </a:solidFill>
                <a:latin typeface="Comic Sans MS" panose="030F0702030302020204" pitchFamily="66" charset="0"/>
                <a:hlinkClick r:id="rId10"/>
              </a:rPr>
              <a:t>uneditable</a:t>
            </a:r>
            <a:r>
              <a:rPr lang="en-US" altLang="en-US" sz="1900" dirty="0">
                <a:solidFill>
                  <a:srgbClr val="CCCCFF"/>
                </a:solidFill>
                <a:latin typeface="Comic Sans MS" panose="030F0702030302020204" pitchFamily="66" charset="0"/>
                <a:hlinkClick r:id="rId10"/>
              </a:rPr>
              <a:t>)</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JComboBox</a:t>
            </a:r>
            <a:r>
              <a:rPr lang="en-US" altLang="en-US" sz="1900" dirty="0">
                <a:solidFill>
                  <a:srgbClr val="404040"/>
                </a:solidFill>
                <a:latin typeface="Comic Sans MS" panose="030F0702030302020204" pitchFamily="66" charset="0"/>
              </a:rPr>
              <a:t>)</a:t>
            </a:r>
          </a:p>
          <a:p>
            <a:pPr marL="0" lvl="1" indent="0" eaLnBrk="1" hangingPunct="1">
              <a:spcBef>
                <a:spcPts val="500"/>
              </a:spcBef>
              <a:buClrTx/>
              <a:buFontTx/>
              <a:buNone/>
            </a:pPr>
            <a:r>
              <a:rPr lang="en-US" altLang="en-US" sz="2000" b="1" dirty="0">
                <a:solidFill>
                  <a:srgbClr val="404040"/>
                </a:solidFill>
                <a:latin typeface="Comic Sans MS" panose="030F0702030302020204" pitchFamily="66" charset="0"/>
              </a:rPr>
              <a:t>Information Display Components</a:t>
            </a:r>
          </a:p>
          <a:p>
            <a:pPr lvl="2" eaLnBrk="1" hangingPunct="1">
              <a:spcBef>
                <a:spcPts val="475"/>
              </a:spcBef>
              <a:buClr>
                <a:srgbClr val="A63212"/>
              </a:buClr>
              <a:buSzPct val="95000"/>
              <a:buFont typeface="Wingdings" panose="05000000000000000000" pitchFamily="2" charset="2"/>
              <a:buChar char=""/>
            </a:pPr>
            <a:r>
              <a:rPr lang="en-US" altLang="en-US" sz="1900" dirty="0" err="1">
                <a:solidFill>
                  <a:srgbClr val="CCCCFF"/>
                </a:solidFill>
                <a:latin typeface="Comic Sans MS" panose="030F0702030302020204" pitchFamily="66" charset="0"/>
                <a:hlinkClick r:id="rId11"/>
              </a:rPr>
              <a:t>JLabel</a:t>
            </a:r>
            <a:endParaRPr lang="en-US" altLang="en-US" sz="1900" dirty="0">
              <a:solidFill>
                <a:srgbClr val="CCCCFF"/>
              </a:solidFill>
              <a:latin typeface="Comic Sans MS" panose="030F0702030302020204" pitchFamily="66" charset="0"/>
              <a:hlinkClick r:id="rId11"/>
            </a:endParaRP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404040"/>
                </a:solidFill>
                <a:latin typeface="Comic Sans MS" panose="030F0702030302020204" pitchFamily="66" charset="0"/>
              </a:rPr>
              <a:t>Progress bars (</a:t>
            </a:r>
            <a:r>
              <a:rPr lang="en-US" altLang="en-US" sz="1900" dirty="0" err="1">
                <a:solidFill>
                  <a:srgbClr val="404040"/>
                </a:solidFill>
                <a:latin typeface="Comic Sans MS" panose="030F0702030302020204" pitchFamily="66" charset="0"/>
              </a:rPr>
              <a:t>JProgressBar</a:t>
            </a:r>
            <a:r>
              <a:rPr lang="en-US" altLang="en-US" sz="1900" dirty="0">
                <a:solidFill>
                  <a:srgbClr val="404040"/>
                </a:solidFill>
                <a:latin typeface="Comic Sans MS" panose="030F0702030302020204" pitchFamily="66" charset="0"/>
              </a:rPr>
              <a:t>)</a:t>
            </a:r>
          </a:p>
          <a:p>
            <a:pPr lvl="2" eaLnBrk="1" hangingPunct="1">
              <a:spcBef>
                <a:spcPts val="475"/>
              </a:spcBef>
              <a:buClr>
                <a:srgbClr val="A63212"/>
              </a:buClr>
              <a:buSzPct val="95000"/>
              <a:buFont typeface="Wingdings" panose="05000000000000000000" pitchFamily="2" charset="2"/>
              <a:buChar char=""/>
            </a:pPr>
            <a:r>
              <a:rPr lang="en-US" altLang="en-US" sz="1900" dirty="0">
                <a:solidFill>
                  <a:srgbClr val="404040"/>
                </a:solidFill>
                <a:latin typeface="Comic Sans MS" panose="030F0702030302020204" pitchFamily="66" charset="0"/>
              </a:rPr>
              <a:t>Tool tips (using </a:t>
            </a:r>
            <a:r>
              <a:rPr lang="en-US" altLang="en-US" sz="1900" dirty="0" err="1">
                <a:solidFill>
                  <a:srgbClr val="404040"/>
                </a:solidFill>
                <a:latin typeface="Comic Sans MS" panose="030F0702030302020204" pitchFamily="66" charset="0"/>
              </a:rPr>
              <a:t>JComponent's</a:t>
            </a:r>
            <a:r>
              <a:rPr lang="en-US" altLang="en-US" sz="1900" dirty="0">
                <a:solidFill>
                  <a:srgbClr val="404040"/>
                </a:solidFill>
                <a:latin typeface="Comic Sans MS" panose="030F0702030302020204" pitchFamily="66" charset="0"/>
              </a:rPr>
              <a:t> </a:t>
            </a:r>
            <a:r>
              <a:rPr lang="en-US" altLang="en-US" sz="1900" dirty="0" err="1">
                <a:solidFill>
                  <a:srgbClr val="404040"/>
                </a:solidFill>
                <a:latin typeface="Comic Sans MS" panose="030F0702030302020204" pitchFamily="66" charset="0"/>
              </a:rPr>
              <a:t>setToolTipText</a:t>
            </a:r>
            <a:r>
              <a:rPr lang="en-US" altLang="en-US" sz="1900" dirty="0">
                <a:solidFill>
                  <a:srgbClr val="404040"/>
                </a:solidFill>
                <a:latin typeface="Comic Sans MS" panose="030F0702030302020204" pitchFamily="66" charset="0"/>
              </a:rPr>
              <a:t>(</a:t>
            </a:r>
            <a:r>
              <a:rPr lang="en-US" altLang="en-US" sz="1900" i="1" dirty="0">
                <a:solidFill>
                  <a:srgbClr val="404040"/>
                </a:solidFill>
                <a:latin typeface="Comic Sans MS" panose="030F0702030302020204" pitchFamily="66" charset="0"/>
              </a:rPr>
              <a:t>s</a:t>
            </a:r>
            <a:r>
              <a:rPr lang="en-US" altLang="en-US" sz="1900" dirty="0">
                <a:solidFill>
                  <a:srgbClr val="404040"/>
                </a:solidFill>
                <a:latin typeface="Comic Sans MS" panose="030F0702030302020204" pitchFamily="66" charset="0"/>
              </a:rPr>
              <a:t>) method</a:t>
            </a:r>
            <a:r>
              <a:rPr lang="en-US" altLang="en-US" sz="1900" dirty="0" smtClean="0">
                <a:solidFill>
                  <a:srgbClr val="404040"/>
                </a:solidFill>
                <a:latin typeface="Comic Sans MS" panose="030F0702030302020204" pitchFamily="66" charset="0"/>
              </a:rPr>
              <a:t>)</a:t>
            </a:r>
            <a:endParaRPr lang="en-US" altLang="en-US" sz="1900" dirty="0">
              <a:solidFill>
                <a:srgbClr val="404040"/>
              </a:solidFill>
              <a:latin typeface="Comic Sans MS" panose="030F0702030302020204" pitchFamily="66" charset="0"/>
            </a:endParaRPr>
          </a:p>
        </p:txBody>
      </p:sp>
    </p:spTree>
    <p:extLst>
      <p:ext uri="{BB962C8B-B14F-4D97-AF65-F5344CB8AC3E}">
        <p14:creationId xmlns:p14="http://schemas.microsoft.com/office/powerpoint/2010/main" val="3813050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lvl="1" indent="0" eaLnBrk="1" hangingPunct="1">
              <a:lnSpc>
                <a:spcPct val="150000"/>
              </a:lnSpc>
              <a:spcBef>
                <a:spcPts val="500"/>
              </a:spcBef>
              <a:buClrTx/>
              <a:buFontTx/>
              <a:buNone/>
            </a:pPr>
            <a:r>
              <a:rPr lang="en-US" altLang="en-US" sz="2000" b="1" dirty="0">
                <a:latin typeface="Comic Sans MS" panose="030F0702030302020204" pitchFamily="66" charset="0"/>
              </a:rPr>
              <a:t>Choosers</a:t>
            </a:r>
          </a:p>
          <a:p>
            <a:pPr lvl="2" eaLnBrk="1" hangingPunct="1">
              <a:lnSpc>
                <a:spcPct val="150000"/>
              </a:lnSpc>
              <a:spcBef>
                <a:spcPts val="475"/>
              </a:spcBef>
              <a:buClr>
                <a:srgbClr val="A63212"/>
              </a:buClr>
              <a:buSzPct val="95000"/>
              <a:buFont typeface="Wingdings" panose="05000000000000000000" pitchFamily="2" charset="2"/>
              <a:buChar char=""/>
            </a:pPr>
            <a:r>
              <a:rPr lang="en-US" altLang="en-US" sz="1900" dirty="0">
                <a:latin typeface="Comic Sans MS" panose="030F0702030302020204" pitchFamily="66" charset="0"/>
                <a:hlinkClick r:id="rId2"/>
              </a:rPr>
              <a:t>File chooser</a:t>
            </a:r>
            <a:r>
              <a:rPr lang="en-US" altLang="en-US" sz="1900" dirty="0">
                <a:latin typeface="Comic Sans MS" panose="030F0702030302020204" pitchFamily="66" charset="0"/>
              </a:rPr>
              <a:t> (</a:t>
            </a:r>
            <a:r>
              <a:rPr lang="en-US" altLang="en-US" sz="1900" dirty="0" err="1">
                <a:latin typeface="Comic Sans MS" panose="030F0702030302020204" pitchFamily="66" charset="0"/>
              </a:rPr>
              <a:t>JFileChooser</a:t>
            </a:r>
            <a:r>
              <a:rPr lang="en-US" altLang="en-US" sz="1900" dirty="0">
                <a:latin typeface="Comic Sans MS" panose="030F0702030302020204" pitchFamily="66" charset="0"/>
              </a:rPr>
              <a:t>)</a:t>
            </a:r>
          </a:p>
          <a:p>
            <a:pPr lvl="2" eaLnBrk="1" hangingPunct="1">
              <a:lnSpc>
                <a:spcPct val="150000"/>
              </a:lnSpc>
              <a:spcBef>
                <a:spcPts val="475"/>
              </a:spcBef>
              <a:buClr>
                <a:srgbClr val="A63212"/>
              </a:buClr>
              <a:buSzPct val="95000"/>
              <a:buFont typeface="Wingdings" panose="05000000000000000000" pitchFamily="2" charset="2"/>
              <a:buChar char=""/>
            </a:pPr>
            <a:r>
              <a:rPr lang="en-US" altLang="en-US" sz="1900" dirty="0">
                <a:latin typeface="Comic Sans MS" panose="030F0702030302020204" pitchFamily="66" charset="0"/>
              </a:rPr>
              <a:t>Color chooser (</a:t>
            </a:r>
            <a:r>
              <a:rPr lang="en-US" altLang="en-US" sz="1900" dirty="0" err="1">
                <a:latin typeface="Comic Sans MS" panose="030F0702030302020204" pitchFamily="66" charset="0"/>
              </a:rPr>
              <a:t>JColorChooser</a:t>
            </a:r>
            <a:r>
              <a:rPr lang="en-US" altLang="en-US" sz="1900" dirty="0">
                <a:latin typeface="Comic Sans MS" panose="030F0702030302020204" pitchFamily="66" charset="0"/>
              </a:rPr>
              <a:t>)</a:t>
            </a:r>
          </a:p>
          <a:p>
            <a:pPr marL="0" lvl="1" indent="0" eaLnBrk="1" hangingPunct="1">
              <a:lnSpc>
                <a:spcPct val="150000"/>
              </a:lnSpc>
              <a:spcBef>
                <a:spcPts val="500"/>
              </a:spcBef>
              <a:buClrTx/>
              <a:buFontTx/>
              <a:buNone/>
            </a:pPr>
            <a:r>
              <a:rPr lang="en-US" altLang="en-US" sz="2000" b="1" dirty="0">
                <a:latin typeface="Comic Sans MS" panose="030F0702030302020204" pitchFamily="66" charset="0"/>
              </a:rPr>
              <a:t>More complex displays</a:t>
            </a:r>
          </a:p>
          <a:p>
            <a:pPr lvl="2" eaLnBrk="1" hangingPunct="1">
              <a:lnSpc>
                <a:spcPct val="150000"/>
              </a:lnSpc>
              <a:spcBef>
                <a:spcPts val="475"/>
              </a:spcBef>
              <a:buClr>
                <a:srgbClr val="A63212"/>
              </a:buClr>
              <a:buSzPct val="95000"/>
              <a:buFont typeface="Wingdings" panose="05000000000000000000" pitchFamily="2" charset="2"/>
              <a:buChar char=""/>
            </a:pPr>
            <a:r>
              <a:rPr lang="en-US" altLang="en-US" sz="1900" dirty="0">
                <a:latin typeface="Comic Sans MS" panose="030F0702030302020204" pitchFamily="66" charset="0"/>
              </a:rPr>
              <a:t>Tables (</a:t>
            </a:r>
            <a:r>
              <a:rPr lang="en-US" altLang="en-US" sz="1900" dirty="0" err="1">
                <a:latin typeface="Comic Sans MS" panose="030F0702030302020204" pitchFamily="66" charset="0"/>
              </a:rPr>
              <a:t>JTable</a:t>
            </a:r>
            <a:r>
              <a:rPr lang="en-US" altLang="en-US" sz="1900" dirty="0">
                <a:latin typeface="Comic Sans MS" panose="030F0702030302020204" pitchFamily="66" charset="0"/>
              </a:rPr>
              <a:t>) </a:t>
            </a:r>
          </a:p>
          <a:p>
            <a:pPr lvl="2" eaLnBrk="1" hangingPunct="1">
              <a:lnSpc>
                <a:spcPct val="150000"/>
              </a:lnSpc>
              <a:spcBef>
                <a:spcPts val="475"/>
              </a:spcBef>
              <a:buClr>
                <a:srgbClr val="A63212"/>
              </a:buClr>
              <a:buSzPct val="95000"/>
              <a:buFont typeface="Wingdings" panose="05000000000000000000" pitchFamily="2" charset="2"/>
              <a:buChar char=""/>
            </a:pPr>
            <a:r>
              <a:rPr lang="en-US" altLang="en-US" sz="1900" dirty="0">
                <a:latin typeface="Comic Sans MS" panose="030F0702030302020204" pitchFamily="66" charset="0"/>
              </a:rPr>
              <a:t>Trees (</a:t>
            </a:r>
            <a:r>
              <a:rPr lang="en-US" altLang="en-US" sz="1900" dirty="0" err="1">
                <a:latin typeface="Comic Sans MS" panose="030F0702030302020204" pitchFamily="66" charset="0"/>
              </a:rPr>
              <a:t>JTree</a:t>
            </a:r>
            <a:r>
              <a:rPr lang="en-US" altLang="en-US" sz="1900" dirty="0">
                <a:latin typeface="Comic Sans MS" panose="030F0702030302020204" pitchFamily="66" charset="0"/>
              </a:rPr>
              <a:t>)</a:t>
            </a:r>
          </a:p>
          <a:p>
            <a:pPr marL="0" indent="0">
              <a:lnSpc>
                <a:spcPct val="150000"/>
              </a:lnSpc>
              <a:buNone/>
            </a:pPr>
            <a:endParaRPr lang="en-US" dirty="0">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19</a:t>
            </a:fld>
            <a:endParaRPr lang="en-US"/>
          </a:p>
        </p:txBody>
      </p:sp>
      <p:sp>
        <p:nvSpPr>
          <p:cNvPr id="7" name="Text Box 1"/>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b="1" dirty="0">
                <a:solidFill>
                  <a:schemeClr val="tx1"/>
                </a:solidFill>
                <a:latin typeface="Comic Sans MS" panose="030F0702030302020204" pitchFamily="66" charset="0"/>
              </a:rPr>
              <a:t>Components cont'd...</a:t>
            </a:r>
          </a:p>
        </p:txBody>
      </p:sp>
    </p:spTree>
    <p:extLst>
      <p:ext uri="{BB962C8B-B14F-4D97-AF65-F5344CB8AC3E}">
        <p14:creationId xmlns:p14="http://schemas.microsoft.com/office/powerpoint/2010/main" val="359325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563562"/>
          </a:xfrm>
        </p:spPr>
        <p:txBody>
          <a:bodyPr/>
          <a:lstStyle/>
          <a:p>
            <a:pPr algn="ctr">
              <a:defRPr/>
            </a:pPr>
            <a:r>
              <a:rPr lang="en-US" dirty="0" smtClean="0">
                <a:solidFill>
                  <a:schemeClr val="tx1"/>
                </a:solidFill>
                <a:latin typeface="Comic Sans MS" panose="030F0702030302020204" pitchFamily="66" charset="0"/>
              </a:rPr>
              <a:t>AWT Vs Swing </a:t>
            </a:r>
            <a:endParaRPr lang="en-US" dirty="0">
              <a:solidFill>
                <a:schemeClr val="tx1"/>
              </a:solidFill>
              <a:latin typeface="Comic Sans MS" panose="030F0702030302020204" pitchFamily="66" charset="0"/>
            </a:endParaRPr>
          </a:p>
        </p:txBody>
      </p:sp>
      <p:sp>
        <p:nvSpPr>
          <p:cNvPr id="3" name="Subtitle 2"/>
          <p:cNvSpPr>
            <a:spLocks noGrp="1"/>
          </p:cNvSpPr>
          <p:nvPr>
            <p:ph sz="quarter" idx="1"/>
          </p:nvPr>
        </p:nvSpPr>
        <p:spPr>
          <a:xfrm>
            <a:off x="533400" y="609600"/>
            <a:ext cx="8153400" cy="6248400"/>
          </a:xfrm>
        </p:spPr>
        <p:txBody>
          <a:bodyPr/>
          <a:lstStyle/>
          <a:p>
            <a:pPr>
              <a:buNone/>
              <a:defRPr/>
            </a:pPr>
            <a:r>
              <a:rPr lang="en-US" sz="2000" dirty="0" smtClean="0">
                <a:latin typeface="Comic Sans MS" panose="030F0702030302020204" pitchFamily="66" charset="0"/>
              </a:rPr>
              <a:t>There are two sets of java API for graphics programming</a:t>
            </a:r>
          </a:p>
          <a:p>
            <a:pPr>
              <a:buNone/>
              <a:defRPr/>
            </a:pPr>
            <a:r>
              <a:rPr lang="en-US" sz="2800" dirty="0" smtClean="0">
                <a:latin typeface="Comic Sans MS" panose="030F0702030302020204" pitchFamily="66" charset="0"/>
              </a:rPr>
              <a:t> 1/</a:t>
            </a:r>
            <a:r>
              <a:rPr lang="en-US" sz="2800" dirty="0" err="1" smtClean="0">
                <a:latin typeface="Comic Sans MS" panose="030F0702030302020204" pitchFamily="66" charset="0"/>
              </a:rPr>
              <a:t>awt</a:t>
            </a:r>
            <a:r>
              <a:rPr lang="en-US" sz="2800" dirty="0" smtClean="0">
                <a:latin typeface="Comic Sans MS" panose="030F0702030302020204" pitchFamily="66" charset="0"/>
              </a:rPr>
              <a:t>(Advanced window toolkit)</a:t>
            </a:r>
          </a:p>
          <a:p>
            <a:pPr lvl="4" algn="just">
              <a:buFont typeface="Arial" pitchFamily="34" charset="0"/>
              <a:buChar char="•"/>
              <a:defRPr/>
            </a:pPr>
            <a:r>
              <a:rPr lang="en-US" sz="2400" dirty="0" smtClean="0">
                <a:latin typeface="Comic Sans MS" panose="030F0702030302020204" pitchFamily="66" charset="0"/>
              </a:rPr>
              <a:t>Sun initial idea.</a:t>
            </a:r>
          </a:p>
          <a:p>
            <a:pPr lvl="4" algn="just">
              <a:buFont typeface="Arial" pitchFamily="34" charset="0"/>
              <a:buChar char="•"/>
              <a:defRPr/>
            </a:pPr>
            <a:r>
              <a:rPr lang="en-US" sz="2400" dirty="0" smtClean="0">
                <a:latin typeface="Comic Sans MS" panose="030F0702030302020204" pitchFamily="66" charset="0"/>
              </a:rPr>
              <a:t>Not powerful enough.</a:t>
            </a:r>
          </a:p>
          <a:p>
            <a:pPr>
              <a:buNone/>
              <a:defRPr/>
            </a:pPr>
            <a:r>
              <a:rPr lang="en-US" sz="1400" dirty="0" smtClean="0">
                <a:solidFill>
                  <a:srgbClr val="00B050"/>
                </a:solidFill>
                <a:latin typeface="Comic Sans MS" panose="030F0702030302020204" pitchFamily="66" charset="0"/>
              </a:rPr>
              <a:t>		          To import  packages containing </a:t>
            </a:r>
            <a:r>
              <a:rPr lang="en-US" sz="1400" dirty="0" err="1" smtClean="0">
                <a:solidFill>
                  <a:srgbClr val="00B050"/>
                </a:solidFill>
                <a:latin typeface="Comic Sans MS" panose="030F0702030302020204" pitchFamily="66" charset="0"/>
              </a:rPr>
              <a:t>awt</a:t>
            </a:r>
            <a:r>
              <a:rPr lang="en-US" sz="1400" dirty="0" smtClean="0">
                <a:solidFill>
                  <a:srgbClr val="00B050"/>
                </a:solidFill>
                <a:latin typeface="Comic Sans MS" panose="030F0702030302020204" pitchFamily="66" charset="0"/>
              </a:rPr>
              <a:t> component and container                            Import java.awt.*;</a:t>
            </a:r>
          </a:p>
          <a:p>
            <a:pPr>
              <a:buNone/>
              <a:defRPr/>
            </a:pPr>
            <a:r>
              <a:rPr lang="en-US" sz="1400" dirty="0" smtClean="0">
                <a:solidFill>
                  <a:srgbClr val="00B050"/>
                </a:solidFill>
                <a:latin typeface="Comic Sans MS" panose="030F0702030302020204" pitchFamily="66" charset="0"/>
              </a:rPr>
              <a:t>			</a:t>
            </a:r>
            <a:r>
              <a:rPr lang="en-US" sz="1400" dirty="0" smtClean="0">
                <a:latin typeface="Comic Sans MS" panose="030F0702030302020204" pitchFamily="66" charset="0"/>
              </a:rPr>
              <a:t> Example. </a:t>
            </a:r>
            <a:r>
              <a:rPr lang="en-US" sz="1400" dirty="0" err="1" smtClean="0">
                <a:latin typeface="Comic Sans MS" panose="030F0702030302020204" pitchFamily="66" charset="0"/>
              </a:rPr>
              <a:t>Frame,Dialog,Panel,Applet,Button</a:t>
            </a:r>
            <a:r>
              <a:rPr lang="en-US" sz="1400" dirty="0" smtClean="0">
                <a:latin typeface="Comic Sans MS" panose="030F0702030302020204" pitchFamily="66" charset="0"/>
              </a:rPr>
              <a:t>…..</a:t>
            </a:r>
          </a:p>
          <a:p>
            <a:pPr>
              <a:buNone/>
              <a:defRPr/>
            </a:pPr>
            <a:r>
              <a:rPr lang="en-US" sz="3600" dirty="0" smtClean="0">
                <a:latin typeface="Comic Sans MS" panose="030F0702030302020204" pitchFamily="66" charset="0"/>
              </a:rPr>
              <a:t> 2/Swing</a:t>
            </a:r>
          </a:p>
          <a:p>
            <a:pPr lvl="4" algn="just">
              <a:buFont typeface="Arial" pitchFamily="34" charset="0"/>
              <a:buChar char="•"/>
              <a:defRPr/>
            </a:pPr>
            <a:r>
              <a:rPr lang="en-US" dirty="0" smtClean="0">
                <a:latin typeface="Comic Sans MS" panose="030F0702030302020204" pitchFamily="66" charset="0"/>
              </a:rPr>
              <a:t>Second Edition</a:t>
            </a:r>
          </a:p>
          <a:p>
            <a:pPr lvl="4" algn="just">
              <a:buFont typeface="Arial" pitchFamily="34" charset="0"/>
              <a:buChar char="•"/>
              <a:defRPr/>
            </a:pPr>
            <a:r>
              <a:rPr lang="en-US" dirty="0" smtClean="0">
                <a:latin typeface="Comic Sans MS" panose="030F0702030302020204" pitchFamily="66" charset="0"/>
              </a:rPr>
              <a:t>Allow much power full computer graphics.</a:t>
            </a:r>
          </a:p>
          <a:p>
            <a:pPr lvl="4" algn="just">
              <a:buFont typeface="Arial" pitchFamily="34" charset="0"/>
              <a:buChar char="•"/>
              <a:defRPr/>
            </a:pPr>
            <a:r>
              <a:rPr lang="en-US" dirty="0" smtClean="0">
                <a:latin typeface="Comic Sans MS" panose="030F0702030302020204" pitchFamily="66" charset="0"/>
              </a:rPr>
              <a:t>Use prefix “J” to differentiate it from </a:t>
            </a:r>
            <a:r>
              <a:rPr lang="en-US" dirty="0" err="1" smtClean="0">
                <a:latin typeface="Comic Sans MS" panose="030F0702030302020204" pitchFamily="66" charset="0"/>
              </a:rPr>
              <a:t>awt</a:t>
            </a:r>
            <a:r>
              <a:rPr lang="en-US" dirty="0" smtClean="0">
                <a:latin typeface="Comic Sans MS" panose="030F0702030302020204" pitchFamily="66" charset="0"/>
              </a:rPr>
              <a:t> components and containers</a:t>
            </a:r>
          </a:p>
          <a:p>
            <a:pPr lvl="4" algn="just">
              <a:defRPr/>
            </a:pPr>
            <a:r>
              <a:rPr lang="en-US" sz="1400" dirty="0" smtClean="0">
                <a:solidFill>
                  <a:srgbClr val="00B050"/>
                </a:solidFill>
                <a:latin typeface="Comic Sans MS" panose="030F0702030302020204" pitchFamily="66" charset="0"/>
              </a:rPr>
              <a:t>To import  packages containing swing component and container                       import </a:t>
            </a:r>
            <a:r>
              <a:rPr lang="en-US" sz="1400" dirty="0" err="1" smtClean="0">
                <a:solidFill>
                  <a:srgbClr val="00B050"/>
                </a:solidFill>
                <a:latin typeface="Comic Sans MS" panose="030F0702030302020204" pitchFamily="66" charset="0"/>
              </a:rPr>
              <a:t>javax.swing</a:t>
            </a:r>
            <a:r>
              <a:rPr lang="en-US" sz="1400" dirty="0" smtClean="0">
                <a:solidFill>
                  <a:srgbClr val="00B050"/>
                </a:solidFill>
                <a:latin typeface="Comic Sans MS" panose="030F0702030302020204" pitchFamily="66" charset="0"/>
              </a:rPr>
              <a:t>.*;</a:t>
            </a:r>
          </a:p>
          <a:p>
            <a:pPr>
              <a:buNone/>
              <a:defRPr/>
            </a:pPr>
            <a:r>
              <a:rPr lang="en-US" sz="2800" dirty="0" smtClean="0">
                <a:latin typeface="Comic Sans MS" panose="030F0702030302020204" pitchFamily="66" charset="0"/>
              </a:rPr>
              <a:t>			</a:t>
            </a:r>
            <a:r>
              <a:rPr lang="en-US" sz="1600" dirty="0" smtClean="0">
                <a:latin typeface="Comic Sans MS" panose="030F0702030302020204" pitchFamily="66" charset="0"/>
              </a:rPr>
              <a:t> Example        </a:t>
            </a:r>
            <a:r>
              <a:rPr lang="en-US" sz="1600" dirty="0" err="1" smtClean="0">
                <a:latin typeface="Comic Sans MS" panose="030F0702030302020204" pitchFamily="66" charset="0"/>
              </a:rPr>
              <a:t>JFrame,JDialog,JPanel,JApplet,JButton</a:t>
            </a:r>
            <a:r>
              <a:rPr lang="en-US" sz="1600" dirty="0" smtClean="0">
                <a:latin typeface="Comic Sans MS" panose="030F0702030302020204" pitchFamily="66" charset="0"/>
              </a:rPr>
              <a:t>…..</a:t>
            </a:r>
            <a:endParaRPr lang="en-US" sz="16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CC649BE9-6198-462A-8167-F088A5D09B96}" type="slidenum">
              <a:rPr lang="ko-KR" altLang="en-US" smtClean="0"/>
              <a:pPr>
                <a:defRPr/>
              </a:pPr>
              <a:t>2</a:t>
            </a:fld>
            <a:endParaRPr lang="en-US" altLang="ko-K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20</a:t>
            </a:fld>
            <a:endParaRPr lang="en-US"/>
          </a:p>
        </p:txBody>
      </p:sp>
      <p:sp>
        <p:nvSpPr>
          <p:cNvPr id="7" name="Text Box 1"/>
          <p:cNvSpPr txBox="1">
            <a:spLocks noChangeArrowheads="1"/>
          </p:cNvSpPr>
          <p:nvPr/>
        </p:nvSpPr>
        <p:spPr bwMode="auto">
          <a:xfrm>
            <a:off x="228601" y="990600"/>
            <a:ext cx="8458200" cy="504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eaLnBrk="1" hangingPunct="1">
              <a:buSzPct val="100000"/>
              <a:defRPr/>
            </a:pPr>
            <a:r>
              <a:rPr lang="en-US" altLang="en-US" sz="2000" dirty="0" smtClean="0">
                <a:solidFill>
                  <a:schemeClr val="tx1"/>
                </a:solidFill>
                <a:latin typeface="Comic Sans MS" panose="030F0702030302020204" pitchFamily="66" charset="0"/>
              </a:rPr>
              <a:t>Components and Their Description</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Jlabel</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An area where </a:t>
            </a:r>
            <a:r>
              <a:rPr lang="en-US" altLang="en-US" sz="2000" dirty="0" err="1" smtClean="0">
                <a:solidFill>
                  <a:schemeClr val="tx1"/>
                </a:solidFill>
                <a:latin typeface="Comic Sans MS" panose="030F0702030302020204" pitchFamily="66" charset="0"/>
                <a:cs typeface="Times New Roman" panose="02020603050405020304" pitchFamily="18" charset="0"/>
              </a:rPr>
              <a:t>uneditable</a:t>
            </a:r>
            <a:r>
              <a:rPr lang="en-US" altLang="en-US" sz="2000" dirty="0" smtClean="0">
                <a:solidFill>
                  <a:schemeClr val="tx1"/>
                </a:solidFill>
                <a:latin typeface="Comic Sans MS" panose="030F0702030302020204" pitchFamily="66" charset="0"/>
                <a:cs typeface="Times New Roman" panose="02020603050405020304" pitchFamily="18" charset="0"/>
              </a:rPr>
              <a:t> text or icons can be displayed.</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JTextField</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An area in which the user inputs data from the keyboard. The area can also </a:t>
            </a:r>
            <a:r>
              <a:rPr lang="en-US" altLang="en-US" sz="2000" dirty="0" smtClean="0">
                <a:solidFill>
                  <a:schemeClr val="tx1"/>
                </a:solidFill>
                <a:latin typeface="Comic Sans MS" panose="030F0702030302020204" pitchFamily="66" charset="0"/>
              </a:rPr>
              <a:t>display information.</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Jbutton</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An area that triggers an event when clicked.</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JcheckBox</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 GUI component that is either selected or not selected.</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JcomboBox</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 drop-down list of items from which the user can make a selection by clicking an item in the list or possibly by typing into the box.</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Jlist</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An area where a list of items is displayed from which the user can make a selection by clicking once on any element in the list. Double-clicking an element in the list generates an action event. Multiple elements can be selected.</a:t>
            </a:r>
          </a:p>
          <a:p>
            <a:pPr marL="342900" indent="-342900" eaLnBrk="1" hangingPunct="1">
              <a:buClr>
                <a:srgbClr val="000000"/>
              </a:buClr>
              <a:buSzPct val="45000"/>
              <a:buFont typeface="Wingdings" panose="05000000000000000000" pitchFamily="2" charset="2"/>
              <a:buChar char="Ø"/>
              <a:defRPr/>
            </a:pPr>
            <a:r>
              <a:rPr lang="en-US" altLang="en-US" sz="2000" b="1" dirty="0" err="1" smtClean="0">
                <a:solidFill>
                  <a:schemeClr val="tx1"/>
                </a:solidFill>
                <a:latin typeface="Comic Sans MS" panose="030F0702030302020204" pitchFamily="66" charset="0"/>
              </a:rPr>
              <a:t>Jpanel</a:t>
            </a:r>
            <a:r>
              <a:rPr lang="en-US" altLang="en-US" sz="2000" b="1" dirty="0" smtClean="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cs typeface="Times New Roman" panose="02020603050405020304" pitchFamily="18" charset="0"/>
              </a:rPr>
              <a:t>A container in which components can be placed.</a:t>
            </a:r>
          </a:p>
        </p:txBody>
      </p:sp>
      <p:sp>
        <p:nvSpPr>
          <p:cNvPr id="8" name="Rectangle 2"/>
          <p:cNvSpPr>
            <a:spLocks noGrp="1" noChangeArrowheads="1"/>
          </p:cNvSpPr>
          <p:nvPr>
            <p:ph type="title" idx="4294967295"/>
          </p:nvPr>
        </p:nvSpPr>
        <p:spPr>
          <a:xfrm>
            <a:off x="550863" y="217488"/>
            <a:ext cx="8037512" cy="8255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chemeClr val="tx1"/>
                </a:solidFill>
                <a:latin typeface="Comic Sans MS" panose="030F0702030302020204" pitchFamily="66" charset="0"/>
              </a:rPr>
              <a:t>Components cont'd...</a:t>
            </a:r>
          </a:p>
        </p:txBody>
      </p:sp>
    </p:spTree>
    <p:extLst>
      <p:ext uri="{BB962C8B-B14F-4D97-AF65-F5344CB8AC3E}">
        <p14:creationId xmlns:p14="http://schemas.microsoft.com/office/powerpoint/2010/main" val="2750571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21</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07" y="609600"/>
            <a:ext cx="7969093" cy="57037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1"/>
          <p:cNvSpPr>
            <a:spLocks noGrp="1" noChangeArrowheads="1"/>
          </p:cNvSpPr>
          <p:nvPr>
            <p:ph type="title" idx="4294967295"/>
          </p:nvPr>
        </p:nvSpPr>
        <p:spPr>
          <a:xfrm>
            <a:off x="381000" y="76200"/>
            <a:ext cx="8039100" cy="581025"/>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dirty="0" smtClean="0">
                <a:solidFill>
                  <a:schemeClr val="tx1"/>
                </a:solidFill>
                <a:latin typeface="Comic Sans MS" panose="030F0702030302020204" pitchFamily="66" charset="0"/>
              </a:rPr>
              <a:t>Top-level Container: </a:t>
            </a:r>
            <a:r>
              <a:rPr lang="en-US" altLang="en-US" sz="2800" b="1" dirty="0" err="1" smtClean="0">
                <a:solidFill>
                  <a:schemeClr val="tx1"/>
                </a:solidFill>
                <a:latin typeface="Comic Sans MS" panose="030F0702030302020204" pitchFamily="66" charset="0"/>
              </a:rPr>
              <a:t>javax.swing.JFrame</a:t>
            </a:r>
            <a:endParaRPr lang="en-US" altLang="en-US" sz="2800" b="1"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59134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22</a:t>
            </a:fld>
            <a:endParaRPr lang="en-US"/>
          </a:p>
        </p:txBody>
      </p:sp>
      <p:sp>
        <p:nvSpPr>
          <p:cNvPr id="7" name="Text Box 1"/>
          <p:cNvSpPr txBox="1">
            <a:spLocks noChangeArrowheads="1"/>
          </p:cNvSpPr>
          <p:nvPr/>
        </p:nvSpPr>
        <p:spPr bwMode="auto">
          <a:xfrm>
            <a:off x="550863" y="436563"/>
            <a:ext cx="8042275" cy="144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a:solidFill>
                  <a:schemeClr val="tx1"/>
                </a:solidFill>
                <a:latin typeface="Comic Sans MS" panose="030F0702030302020204" pitchFamily="66" charset="0"/>
              </a:rPr>
              <a:t>Anatomy of a JFrame</a:t>
            </a:r>
          </a:p>
        </p:txBody>
      </p:sp>
      <p:sp>
        <p:nvSpPr>
          <p:cNvPr id="10" name="AutoShape 4"/>
          <p:cNvSpPr>
            <a:spLocks/>
          </p:cNvSpPr>
          <p:nvPr/>
        </p:nvSpPr>
        <p:spPr bwMode="auto">
          <a:xfrm>
            <a:off x="3070225" y="1822450"/>
            <a:ext cx="1273175" cy="463550"/>
          </a:xfrm>
          <a:prstGeom prst="borderCallout1">
            <a:avLst>
              <a:gd name="adj1" fmla="val 24657"/>
              <a:gd name="adj2" fmla="val -5986"/>
              <a:gd name="adj3" fmla="val 196574"/>
              <a:gd name="adj4" fmla="val -45509"/>
            </a:avLst>
          </a:prstGeom>
          <a:solidFill>
            <a:srgbClr val="FFFF99"/>
          </a:solidFill>
          <a:ln w="28440" cap="sq">
            <a:solidFill>
              <a:srgbClr val="FF66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eaLnBrk="1" hangingPunct="1">
              <a:buClrTx/>
              <a:buFontTx/>
              <a:buNone/>
            </a:pPr>
            <a:r>
              <a:rPr lang="en-US" altLang="en-US" sz="2000" i="1">
                <a:solidFill>
                  <a:schemeClr val="tx1"/>
                </a:solidFill>
                <a:latin typeface="Comic Sans MS" panose="030F0702030302020204" pitchFamily="66" charset="0"/>
              </a:rPr>
              <a:t>title bar</a:t>
            </a:r>
          </a:p>
        </p:txBody>
      </p:sp>
      <p:sp>
        <p:nvSpPr>
          <p:cNvPr id="11" name="AutoShape 5"/>
          <p:cNvSpPr>
            <a:spLocks/>
          </p:cNvSpPr>
          <p:nvPr/>
        </p:nvSpPr>
        <p:spPr bwMode="auto">
          <a:xfrm>
            <a:off x="7391400" y="3327400"/>
            <a:ext cx="1295400" cy="1092200"/>
          </a:xfrm>
          <a:prstGeom prst="borderCallout1">
            <a:avLst>
              <a:gd name="adj1" fmla="val 10463"/>
              <a:gd name="adj2" fmla="val -5884"/>
              <a:gd name="adj3" fmla="val -19042"/>
              <a:gd name="adj4" fmla="val -23898"/>
            </a:avLst>
          </a:prstGeom>
          <a:solidFill>
            <a:srgbClr val="FFFF99"/>
          </a:solidFill>
          <a:ln w="28440" cap="sq">
            <a:solidFill>
              <a:srgbClr val="E6823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eaLnBrk="1" hangingPunct="1">
              <a:buClrTx/>
              <a:buFontTx/>
              <a:buNone/>
            </a:pPr>
            <a:r>
              <a:rPr lang="en-US" altLang="en-US" sz="2000" i="1">
                <a:solidFill>
                  <a:schemeClr val="tx1"/>
                </a:solidFill>
                <a:latin typeface="Comic Sans MS" panose="030F0702030302020204" pitchFamily="66" charset="0"/>
              </a:rPr>
              <a:t>minimize</a:t>
            </a:r>
          </a:p>
          <a:p>
            <a:pPr eaLnBrk="1" hangingPunct="1">
              <a:buClrTx/>
              <a:buFontTx/>
              <a:buNone/>
            </a:pPr>
            <a:r>
              <a:rPr lang="en-US" altLang="en-US" sz="2000" i="1">
                <a:solidFill>
                  <a:schemeClr val="tx1"/>
                </a:solidFill>
                <a:latin typeface="Comic Sans MS" panose="030F0702030302020204" pitchFamily="66" charset="0"/>
              </a:rPr>
              <a:t>maximize</a:t>
            </a:r>
          </a:p>
          <a:p>
            <a:pPr eaLnBrk="1" hangingPunct="1">
              <a:buClrTx/>
              <a:buFontTx/>
              <a:buNone/>
            </a:pPr>
            <a:r>
              <a:rPr lang="en-US" altLang="en-US" sz="2000" i="1">
                <a:solidFill>
                  <a:schemeClr val="tx1"/>
                </a:solidFill>
                <a:latin typeface="Comic Sans MS" panose="030F0702030302020204" pitchFamily="66" charset="0"/>
              </a:rPr>
              <a:t>close</a:t>
            </a:r>
          </a:p>
        </p:txBody>
      </p:sp>
      <p:sp>
        <p:nvSpPr>
          <p:cNvPr id="12" name="AutoShape 6"/>
          <p:cNvSpPr>
            <a:spLocks/>
          </p:cNvSpPr>
          <p:nvPr/>
        </p:nvSpPr>
        <p:spPr bwMode="auto">
          <a:xfrm>
            <a:off x="2998788" y="5111750"/>
            <a:ext cx="3859212" cy="1060450"/>
          </a:xfrm>
          <a:prstGeom prst="borderCallout1">
            <a:avLst>
              <a:gd name="adj1" fmla="val 10778"/>
              <a:gd name="adj2" fmla="val -1972"/>
              <a:gd name="adj3" fmla="val -28894"/>
              <a:gd name="adj4" fmla="val -8722"/>
            </a:avLst>
          </a:prstGeom>
          <a:solidFill>
            <a:srgbClr val="FFFF99"/>
          </a:solidFill>
          <a:ln w="28440" cap="sq">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eaLnBrk="1" hangingPunct="1">
              <a:buClrTx/>
              <a:buFontTx/>
              <a:buNone/>
            </a:pPr>
            <a:r>
              <a:rPr lang="en-US" altLang="en-US" sz="2000" i="1">
                <a:solidFill>
                  <a:schemeClr val="tx1"/>
                </a:solidFill>
                <a:latin typeface="Comic Sans MS" panose="030F0702030302020204" pitchFamily="66" charset="0"/>
              </a:rPr>
              <a:t>The</a:t>
            </a:r>
            <a:r>
              <a:rPr lang="en-US" altLang="en-US" sz="2000">
                <a:solidFill>
                  <a:schemeClr val="tx1"/>
                </a:solidFill>
                <a:latin typeface="Comic Sans MS" panose="030F0702030302020204" pitchFamily="66" charset="0"/>
              </a:rPr>
              <a:t> contentPane </a:t>
            </a:r>
            <a:r>
              <a:rPr lang="en-US" altLang="en-US" sz="2000" i="1">
                <a:solidFill>
                  <a:schemeClr val="tx1"/>
                </a:solidFill>
                <a:latin typeface="Comic Sans MS" panose="030F0702030302020204" pitchFamily="66" charset="0"/>
              </a:rPr>
              <a:t>holds your content; created automatically when a JFrame is created</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95600"/>
            <a:ext cx="47244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AutoShape 8"/>
          <p:cNvSpPr>
            <a:spLocks noChangeArrowheads="1"/>
          </p:cNvSpPr>
          <p:nvPr/>
        </p:nvSpPr>
        <p:spPr bwMode="auto">
          <a:xfrm>
            <a:off x="2133600" y="2743200"/>
            <a:ext cx="4876800" cy="533400"/>
          </a:xfrm>
          <a:prstGeom prst="roundRect">
            <a:avLst>
              <a:gd name="adj" fmla="val 16667"/>
            </a:avLst>
          </a:prstGeom>
          <a:noFill/>
          <a:ln w="28440" cap="sq">
            <a:solidFill>
              <a:srgbClr val="FF66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latin typeface="Comic Sans MS" panose="030F0702030302020204" pitchFamily="66" charset="0"/>
            </a:endParaRPr>
          </a:p>
        </p:txBody>
      </p:sp>
      <p:sp>
        <p:nvSpPr>
          <p:cNvPr id="15" name="AutoShape 9"/>
          <p:cNvSpPr>
            <a:spLocks noChangeArrowheads="1"/>
          </p:cNvSpPr>
          <p:nvPr/>
        </p:nvSpPr>
        <p:spPr bwMode="auto">
          <a:xfrm>
            <a:off x="2057400" y="3200400"/>
            <a:ext cx="4876800" cy="1600200"/>
          </a:xfrm>
          <a:prstGeom prst="roundRect">
            <a:avLst>
              <a:gd name="adj" fmla="val 16667"/>
            </a:avLst>
          </a:prstGeom>
          <a:noFill/>
          <a:ln w="28440" cap="sq">
            <a:solidFill>
              <a:srgbClr val="000000"/>
            </a:solidFill>
            <a:prstDash val="lg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latin typeface="Comic Sans MS" panose="030F0702030302020204" pitchFamily="66" charset="0"/>
            </a:endParaRPr>
          </a:p>
        </p:txBody>
      </p:sp>
      <p:sp>
        <p:nvSpPr>
          <p:cNvPr id="16" name="AutoShape 10"/>
          <p:cNvSpPr>
            <a:spLocks noChangeArrowheads="1"/>
          </p:cNvSpPr>
          <p:nvPr/>
        </p:nvSpPr>
        <p:spPr bwMode="auto">
          <a:xfrm>
            <a:off x="6019800" y="2667000"/>
            <a:ext cx="1066800" cy="685800"/>
          </a:xfrm>
          <a:prstGeom prst="roundRect">
            <a:avLst>
              <a:gd name="adj" fmla="val 16667"/>
            </a:avLst>
          </a:prstGeom>
          <a:noFill/>
          <a:ln w="28440" cap="sq">
            <a:solidFill>
              <a:srgbClr val="E6823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latin typeface="Comic Sans MS" panose="030F0702030302020204" pitchFamily="66" charset="0"/>
            </a:endParaRPr>
          </a:p>
        </p:txBody>
      </p:sp>
    </p:spTree>
    <p:extLst>
      <p:ext uri="{BB962C8B-B14F-4D97-AF65-F5344CB8AC3E}">
        <p14:creationId xmlns:p14="http://schemas.microsoft.com/office/powerpoint/2010/main" val="3156929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23</a:t>
            </a:fld>
            <a:endParaRPr lang="en-US"/>
          </a:p>
        </p:txBody>
      </p:sp>
      <p:sp>
        <p:nvSpPr>
          <p:cNvPr id="7" name="Text Box 1"/>
          <p:cNvSpPr txBox="1">
            <a:spLocks noChangeArrowheads="1"/>
          </p:cNvSpPr>
          <p:nvPr/>
        </p:nvSpPr>
        <p:spPr bwMode="auto">
          <a:xfrm>
            <a:off x="457200" y="-6350"/>
            <a:ext cx="804068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b="1">
                <a:solidFill>
                  <a:schemeClr val="tx1"/>
                </a:solidFill>
                <a:latin typeface="Comic Sans MS" panose="030F0702030302020204" pitchFamily="66" charset="0"/>
              </a:rPr>
              <a:t>JFrame</a:t>
            </a:r>
          </a:p>
        </p:txBody>
      </p:sp>
      <p:sp>
        <p:nvSpPr>
          <p:cNvPr id="8" name="Text Box 2"/>
          <p:cNvSpPr txBox="1">
            <a:spLocks noChangeArrowheads="1"/>
          </p:cNvSpPr>
          <p:nvPr/>
        </p:nvSpPr>
        <p:spPr bwMode="auto">
          <a:xfrm>
            <a:off x="609600" y="914400"/>
            <a:ext cx="8305800"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55625" indent="-22066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is the application window class</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It draws the window and interacts with the operating system</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When a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is created, an inner container called the </a:t>
            </a:r>
            <a:r>
              <a:rPr lang="en-US" altLang="en-US" sz="2400" dirty="0" err="1" smtClean="0">
                <a:solidFill>
                  <a:schemeClr val="tx1"/>
                </a:solidFill>
                <a:latin typeface="Comic Sans MS" panose="030F0702030302020204" pitchFamily="66" charset="0"/>
              </a:rPr>
              <a:t>contentPane</a:t>
            </a:r>
            <a:r>
              <a:rPr lang="en-US" altLang="en-US" sz="2400" dirty="0" smtClean="0">
                <a:solidFill>
                  <a:schemeClr val="tx1"/>
                </a:solidFill>
                <a:latin typeface="Comic Sans MS" panose="030F0702030302020204" pitchFamily="66" charset="0"/>
              </a:rPr>
              <a:t> is automatically created</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We don't draw graphics directly on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we draw on the </a:t>
            </a:r>
            <a:r>
              <a:rPr lang="en-US" altLang="en-US" sz="2400" dirty="0" err="1" smtClean="0">
                <a:solidFill>
                  <a:schemeClr val="tx1"/>
                </a:solidFill>
                <a:latin typeface="Comic Sans MS" panose="030F0702030302020204" pitchFamily="66" charset="0"/>
              </a:rPr>
              <a:t>contentPane</a:t>
            </a:r>
            <a:endParaRPr lang="en-US" altLang="en-US" sz="2400" dirty="0">
              <a:solidFill>
                <a:schemeClr val="tx1"/>
              </a:solidFill>
              <a:latin typeface="Comic Sans MS" panose="030F0702030302020204" pitchFamily="66" charset="0"/>
            </a:endParaRP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Frames are the basis of any Java GUI</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Frame is the actual window that encompasses your GUI objects; a GUI can have multiple frames</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The “J” prefix is at the beginning of any Swing component’s name (to distinguish them from AWT components)</a:t>
            </a:r>
          </a:p>
          <a:p>
            <a:pPr indent="-223838" eaLnBrk="1" hangingPunct="1">
              <a:lnSpc>
                <a:spcPct val="90000"/>
              </a:lnSpc>
              <a:spcBef>
                <a:spcPts val="600"/>
              </a:spcBef>
              <a:buSzPct val="95000"/>
              <a:defRPr/>
            </a:pPr>
            <a:endParaRPr lang="en-US" altLang="en-US" sz="2400" dirty="0" smtClean="0">
              <a:solidFill>
                <a:srgbClr val="404040"/>
              </a:solidFill>
            </a:endParaRPr>
          </a:p>
          <a:p>
            <a:pPr indent="-220663" eaLnBrk="1" hangingPunct="1">
              <a:spcBef>
                <a:spcPts val="600"/>
              </a:spcBef>
              <a:buSzPct val="95000"/>
              <a:defRPr/>
            </a:pPr>
            <a:endParaRPr lang="en-US" altLang="en-US" sz="2400" dirty="0" smtClean="0">
              <a:solidFill>
                <a:srgbClr val="404040"/>
              </a:solidFill>
              <a:latin typeface="Courier New" panose="02070309020205020404" pitchFamily="49" charset="0"/>
            </a:endParaRPr>
          </a:p>
          <a:p>
            <a:pPr lvl="1" eaLnBrk="1" hangingPunct="1">
              <a:spcBef>
                <a:spcPts val="550"/>
              </a:spcBef>
              <a:buSzPct val="95000"/>
              <a:defRPr/>
            </a:pPr>
            <a:endParaRPr lang="en-US" altLang="en-US" sz="2400" dirty="0" smtClean="0">
              <a:solidFill>
                <a:srgbClr val="404040"/>
              </a:solidFill>
              <a:latin typeface="Courier New" panose="02070309020205020404" pitchFamily="49" charset="0"/>
            </a:endParaRPr>
          </a:p>
        </p:txBody>
      </p:sp>
    </p:spTree>
    <p:extLst>
      <p:ext uri="{BB962C8B-B14F-4D97-AF65-F5344CB8AC3E}">
        <p14:creationId xmlns:p14="http://schemas.microsoft.com/office/powerpoint/2010/main" val="1273253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24</a:t>
            </a:fld>
            <a:endParaRPr lang="en-US"/>
          </a:p>
        </p:txBody>
      </p:sp>
      <p:sp>
        <p:nvSpPr>
          <p:cNvPr id="7" name="Text Box 1"/>
          <p:cNvSpPr txBox="1">
            <a:spLocks noChangeArrowheads="1"/>
          </p:cNvSpPr>
          <p:nvPr/>
        </p:nvSpPr>
        <p:spPr bwMode="auto">
          <a:xfrm>
            <a:off x="457200" y="-6350"/>
            <a:ext cx="80406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b="1" dirty="0" err="1">
                <a:solidFill>
                  <a:schemeClr val="tx1"/>
                </a:solidFill>
                <a:latin typeface="Comic Sans MS" panose="030F0702030302020204" pitchFamily="66" charset="0"/>
              </a:rPr>
              <a:t>JFrame</a:t>
            </a:r>
            <a:endParaRPr lang="en-US" altLang="en-US" sz="48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228600" y="914400"/>
            <a:ext cx="8686800"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The </a:t>
            </a:r>
            <a:r>
              <a:rPr lang="en-US" altLang="en-US" sz="2400" dirty="0" err="1" smtClean="0">
                <a:solidFill>
                  <a:schemeClr val="tx1"/>
                </a:solidFill>
                <a:latin typeface="Comic Sans MS" panose="030F0702030302020204" pitchFamily="66" charset="0"/>
              </a:rPr>
              <a:t>javax.swing.</a:t>
            </a:r>
            <a:r>
              <a:rPr lang="en-US" altLang="en-US" sz="2400" b="1"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class is used to create a "window". This window has a few characteristics of its own (title bar, </a:t>
            </a:r>
            <a:r>
              <a:rPr lang="en-US" altLang="en-US" sz="2400" dirty="0" err="1" smtClean="0">
                <a:solidFill>
                  <a:schemeClr val="tx1"/>
                </a:solidFill>
                <a:latin typeface="Comic Sans MS" panose="030F0702030302020204" pitchFamily="66" charset="0"/>
              </a:rPr>
              <a:t>etc</a:t>
            </a:r>
            <a:r>
              <a:rPr lang="en-US" altLang="en-US" sz="2400" dirty="0" smtClean="0">
                <a:solidFill>
                  <a:schemeClr val="tx1"/>
                </a:solidFill>
                <a:latin typeface="Comic Sans MS" panose="030F0702030302020204" pitchFamily="66" charset="0"/>
              </a:rPr>
              <a:t>), but most of the controls are placed in one of two subareas: </a:t>
            </a:r>
            <a:r>
              <a:rPr lang="en-US" altLang="en-US" sz="2400" i="1" dirty="0" smtClean="0">
                <a:solidFill>
                  <a:schemeClr val="tx1"/>
                </a:solidFill>
                <a:latin typeface="Comic Sans MS" panose="030F0702030302020204" pitchFamily="66" charset="0"/>
              </a:rPr>
              <a:t>content pane</a:t>
            </a:r>
            <a:r>
              <a:rPr lang="en-US" altLang="en-US" sz="2400" dirty="0" smtClean="0">
                <a:solidFill>
                  <a:schemeClr val="tx1"/>
                </a:solidFill>
                <a:latin typeface="Comic Sans MS" panose="030F0702030302020204" pitchFamily="66" charset="0"/>
              </a:rPr>
              <a:t> or </a:t>
            </a:r>
            <a:r>
              <a:rPr lang="en-US" altLang="en-US" sz="2400" i="1" dirty="0" smtClean="0">
                <a:solidFill>
                  <a:schemeClr val="tx1"/>
                </a:solidFill>
                <a:latin typeface="Comic Sans MS" panose="030F0702030302020204" pitchFamily="66" charset="0"/>
              </a:rPr>
              <a:t>menu bar</a:t>
            </a:r>
            <a:r>
              <a:rPr lang="en-US" altLang="en-US" sz="2400" dirty="0" smtClean="0">
                <a:solidFill>
                  <a:schemeClr val="tx1"/>
                </a:solidFill>
                <a:latin typeface="Comic Sans MS" panose="030F0702030302020204" pitchFamily="66" charset="0"/>
              </a:rPr>
              <a:t>.</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You can create a frame like this:</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w = new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("your title");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 but it's better to use </a:t>
            </a:r>
            <a:r>
              <a:rPr lang="en-US" altLang="en-US" sz="2400" dirty="0" err="1" smtClean="0">
                <a:solidFill>
                  <a:schemeClr val="tx1"/>
                </a:solidFill>
                <a:latin typeface="Comic Sans MS" panose="030F0702030302020204" pitchFamily="66" charset="0"/>
              </a:rPr>
              <a:t>subclassing</a:t>
            </a:r>
            <a:r>
              <a:rPr lang="en-US" altLang="en-US" sz="2400" dirty="0" smtClean="0">
                <a:solidFill>
                  <a:schemeClr val="tx1"/>
                </a:solidFill>
                <a:latin typeface="Comic Sans MS" panose="030F0702030302020204" pitchFamily="66" charset="0"/>
              </a:rPr>
              <a:t> as below.</a:t>
            </a:r>
          </a:p>
          <a:p>
            <a:pPr marL="352425" indent="-342900" eaLnBrk="1" hangingPunct="1">
              <a:spcBef>
                <a:spcPts val="600"/>
              </a:spcBef>
              <a:buClr>
                <a:schemeClr val="accent1"/>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Subclass </a:t>
            </a:r>
            <a:r>
              <a:rPr lang="en-US" altLang="en-US" sz="2400" b="1" dirty="0" err="1" smtClean="0">
                <a:solidFill>
                  <a:schemeClr val="tx1"/>
                </a:solidFill>
                <a:latin typeface="Comic Sans MS" panose="030F0702030302020204" pitchFamily="66" charset="0"/>
              </a:rPr>
              <a:t>JFrame</a:t>
            </a:r>
            <a:r>
              <a:rPr lang="en-US" altLang="en-US" sz="2400" b="1" dirty="0" smtClean="0">
                <a:solidFill>
                  <a:schemeClr val="tx1"/>
                </a:solidFill>
                <a:latin typeface="Comic Sans MS" panose="030F0702030302020204" pitchFamily="66" charset="0"/>
              </a:rPr>
              <a:t>, build in constructor</a:t>
            </a:r>
            <a:r>
              <a:rPr lang="en-US" altLang="en-US" sz="2400" dirty="0" smtClean="0">
                <a:solidFill>
                  <a:schemeClr val="tx1"/>
                </a:solidFill>
                <a:latin typeface="Comic Sans MS" panose="030F0702030302020204" pitchFamily="66" charset="0"/>
              </a:rPr>
              <a:t>. Another better way is to define a class, </a:t>
            </a:r>
            <a:r>
              <a:rPr lang="en-US" altLang="en-US" sz="2400" dirty="0" err="1" smtClean="0">
                <a:solidFill>
                  <a:schemeClr val="tx1"/>
                </a:solidFill>
                <a:latin typeface="Comic Sans MS" panose="030F0702030302020204" pitchFamily="66" charset="0"/>
              </a:rPr>
              <a:t>eg</a:t>
            </a:r>
            <a:r>
              <a:rPr lang="en-US" altLang="en-US" sz="2400" dirty="0" smtClean="0">
                <a:solidFill>
                  <a:schemeClr val="tx1"/>
                </a:solidFill>
                <a:latin typeface="Comic Sans MS" panose="030F0702030302020204" pitchFamily="66" charset="0"/>
              </a:rPr>
              <a:t> on page 16 </a:t>
            </a:r>
            <a:r>
              <a:rPr lang="en-US" altLang="en-US" sz="2400" b="1" i="1" dirty="0" smtClean="0">
                <a:solidFill>
                  <a:schemeClr val="tx1"/>
                </a:solidFill>
                <a:latin typeface="Comic Sans MS" panose="030F0702030302020204" pitchFamily="66" charset="0"/>
              </a:rPr>
              <a:t>class </a:t>
            </a:r>
            <a:r>
              <a:rPr lang="en-US" altLang="en-US" sz="2400" b="1" i="1" dirty="0" err="1" smtClean="0">
                <a:solidFill>
                  <a:schemeClr val="tx1"/>
                </a:solidFill>
                <a:latin typeface="Comic Sans MS" panose="030F0702030302020204" pitchFamily="66" charset="0"/>
              </a:rPr>
              <a:t>HelloWorldFrame</a:t>
            </a:r>
            <a:r>
              <a:rPr lang="en-US" altLang="en-US" sz="2400" dirty="0" smtClean="0">
                <a:solidFill>
                  <a:schemeClr val="tx1"/>
                </a:solidFill>
                <a:latin typeface="Comic Sans MS" panose="030F0702030302020204" pitchFamily="66" charset="0"/>
              </a:rPr>
              <a:t> that </a:t>
            </a:r>
            <a:r>
              <a:rPr lang="en-US" altLang="en-US" sz="2400" b="1" i="1" dirty="0" smtClean="0">
                <a:solidFill>
                  <a:schemeClr val="tx1"/>
                </a:solidFill>
                <a:latin typeface="Comic Sans MS" panose="030F0702030302020204" pitchFamily="66" charset="0"/>
              </a:rPr>
              <a:t>extends </a:t>
            </a:r>
            <a:r>
              <a:rPr lang="en-US" altLang="en-US" sz="2400" b="1" i="1"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put the code which builds the GUI in the class's constructor, and create an instance of the window from the main program. </a:t>
            </a:r>
          </a:p>
          <a:p>
            <a:pPr indent="-220663" eaLnBrk="1" hangingPunct="1">
              <a:spcBef>
                <a:spcPts val="600"/>
              </a:spcBef>
              <a:buSzPct val="95000"/>
              <a:defRPr/>
            </a:pPr>
            <a:endParaRPr lang="en-US" altLang="en-US" sz="2400" dirty="0" smtClean="0">
              <a:solidFill>
                <a:srgbClr val="404040"/>
              </a:solidFill>
            </a:endParaRPr>
          </a:p>
        </p:txBody>
      </p:sp>
    </p:spTree>
    <p:extLst>
      <p:ext uri="{BB962C8B-B14F-4D97-AF65-F5344CB8AC3E}">
        <p14:creationId xmlns:p14="http://schemas.microsoft.com/office/powerpoint/2010/main" val="1233514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25</a:t>
            </a:fld>
            <a:endParaRPr lang="en-US">
              <a:latin typeface="Comic Sans MS" panose="030F0702030302020204" pitchFamily="66" charset="0"/>
            </a:endParaRPr>
          </a:p>
        </p:txBody>
      </p:sp>
      <p:sp>
        <p:nvSpPr>
          <p:cNvPr id="7" name="Text Box 1"/>
          <p:cNvSpPr txBox="1">
            <a:spLocks noChangeArrowheads="1"/>
          </p:cNvSpPr>
          <p:nvPr/>
        </p:nvSpPr>
        <p:spPr bwMode="auto">
          <a:xfrm>
            <a:off x="457200" y="-6350"/>
            <a:ext cx="80406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a:solidFill>
                  <a:srgbClr val="262626"/>
                </a:solidFill>
                <a:latin typeface="Comic Sans MS" panose="030F0702030302020204" pitchFamily="66" charset="0"/>
              </a:rPr>
              <a:t>Jframe(cont)</a:t>
            </a:r>
          </a:p>
        </p:txBody>
      </p:sp>
      <p:sp>
        <p:nvSpPr>
          <p:cNvPr id="8" name="Text Box 2"/>
          <p:cNvSpPr txBox="1">
            <a:spLocks noChangeArrowheads="1"/>
          </p:cNvSpPr>
          <p:nvPr/>
        </p:nvSpPr>
        <p:spPr bwMode="auto">
          <a:xfrm>
            <a:off x="228600" y="914400"/>
            <a:ext cx="8686800"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Content pane - Two styles - </a:t>
            </a:r>
            <a:r>
              <a:rPr lang="en-US" altLang="en-US" sz="2400" b="1" u="sng" dirty="0" smtClean="0">
                <a:solidFill>
                  <a:schemeClr val="tx1"/>
                </a:solidFill>
                <a:latin typeface="Comic Sans MS" panose="030F0702030302020204" pitchFamily="66" charset="0"/>
              </a:rPr>
              <a:t>Get</a:t>
            </a:r>
            <a:r>
              <a:rPr lang="en-US" altLang="en-US" sz="2400" b="1" dirty="0" smtClean="0">
                <a:solidFill>
                  <a:schemeClr val="tx1"/>
                </a:solidFill>
                <a:latin typeface="Comic Sans MS" panose="030F0702030302020204" pitchFamily="66" charset="0"/>
              </a:rPr>
              <a:t> it or </a:t>
            </a:r>
            <a:r>
              <a:rPr lang="en-US" altLang="en-US" sz="2400" b="1" u="sng" dirty="0" smtClean="0">
                <a:solidFill>
                  <a:schemeClr val="tx1"/>
                </a:solidFill>
                <a:latin typeface="Comic Sans MS" panose="030F0702030302020204" pitchFamily="66" charset="0"/>
              </a:rPr>
              <a:t>Set</a:t>
            </a:r>
            <a:r>
              <a:rPr lang="en-US" altLang="en-US" sz="2400" b="1" dirty="0" smtClean="0">
                <a:solidFill>
                  <a:schemeClr val="tx1"/>
                </a:solidFill>
                <a:latin typeface="Comic Sans MS" panose="030F0702030302020204" pitchFamily="66" charset="0"/>
              </a:rPr>
              <a:t> it</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There are two common ways to use a </a:t>
            </a:r>
            <a:r>
              <a:rPr lang="en-US" altLang="en-US" sz="2400" dirty="0" err="1" smtClean="0">
                <a:solidFill>
                  <a:schemeClr val="tx1"/>
                </a:solidFill>
                <a:latin typeface="Comic Sans MS" panose="030F0702030302020204" pitchFamily="66" charset="0"/>
              </a:rPr>
              <a:t>JFrame's</a:t>
            </a:r>
            <a:r>
              <a:rPr lang="en-US" altLang="en-US" sz="2400" dirty="0" smtClean="0">
                <a:solidFill>
                  <a:schemeClr val="tx1"/>
                </a:solidFill>
                <a:latin typeface="Comic Sans MS" panose="030F0702030302020204" pitchFamily="66" charset="0"/>
              </a:rPr>
              <a:t> content pane. Both are commonly used. In both cases, the easiest style is to assign the working version of the content pane.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Get the predefined content pane and change it.</a:t>
            </a:r>
            <a:r>
              <a:rPr lang="en-US" altLang="en-US" sz="2400" dirty="0" smtClean="0">
                <a:solidFill>
                  <a:schemeClr val="tx1"/>
                </a:solidFill>
                <a:latin typeface="Comic Sans MS" panose="030F0702030302020204" pitchFamily="66" charset="0"/>
              </a:rPr>
              <a:t> Every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comes with a default content pane. It doesn't have anything on it, although it does have a default layout, probably not the one you want to use though! The </a:t>
            </a:r>
            <a:r>
              <a:rPr lang="en-US" altLang="en-US" sz="2400" b="1" i="1" dirty="0" err="1" smtClean="0">
                <a:solidFill>
                  <a:schemeClr val="tx1"/>
                </a:solidFill>
                <a:latin typeface="Comic Sans MS" panose="030F0702030302020204" pitchFamily="66" charset="0"/>
              </a:rPr>
              <a:t>getContentPane</a:t>
            </a:r>
            <a:r>
              <a:rPr lang="en-US" altLang="en-US" sz="2400" dirty="0" smtClean="0">
                <a:solidFill>
                  <a:schemeClr val="tx1"/>
                </a:solidFill>
                <a:latin typeface="Comic Sans MS" panose="030F0702030302020204" pitchFamily="66" charset="0"/>
              </a:rPr>
              <a:t>() method returns a Container object, which interestingly is actually a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 </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Create a </a:t>
            </a:r>
            <a:r>
              <a:rPr lang="en-US" altLang="en-US" sz="2400" b="1" dirty="0" err="1" smtClean="0">
                <a:solidFill>
                  <a:schemeClr val="tx1"/>
                </a:solidFill>
                <a:latin typeface="Comic Sans MS" panose="030F0702030302020204" pitchFamily="66" charset="0"/>
              </a:rPr>
              <a:t>JPanel</a:t>
            </a:r>
            <a:r>
              <a:rPr lang="en-US" altLang="en-US" sz="2400" b="1" dirty="0" smtClean="0">
                <a:solidFill>
                  <a:schemeClr val="tx1"/>
                </a:solidFill>
                <a:latin typeface="Comic Sans MS" panose="030F0702030302020204" pitchFamily="66" charset="0"/>
              </a:rPr>
              <a:t> and make it the content pane.</a:t>
            </a:r>
            <a:r>
              <a:rPr lang="en-US" altLang="en-US" sz="2400" dirty="0" smtClean="0">
                <a:solidFill>
                  <a:schemeClr val="tx1"/>
                </a:solidFill>
                <a:latin typeface="Comic Sans MS" panose="030F0702030302020204" pitchFamily="66" charset="0"/>
              </a:rPr>
              <a:t> This requires a call to </a:t>
            </a:r>
            <a:r>
              <a:rPr lang="en-US" altLang="en-US" sz="2400" b="1" i="1" dirty="0" err="1" smtClean="0">
                <a:solidFill>
                  <a:schemeClr val="tx1"/>
                </a:solidFill>
                <a:latin typeface="Comic Sans MS" panose="030F0702030302020204" pitchFamily="66" charset="0"/>
              </a:rPr>
              <a:t>setContentPane</a:t>
            </a:r>
            <a:r>
              <a:rPr lang="en-US" altLang="en-US" sz="2400" dirty="0" smtClean="0">
                <a:solidFill>
                  <a:schemeClr val="tx1"/>
                </a:solidFill>
                <a:latin typeface="Comic Sans MS" panose="030F0702030302020204" pitchFamily="66" charset="0"/>
              </a:rPr>
              <a:t>(...).</a:t>
            </a:r>
          </a:p>
        </p:txBody>
      </p:sp>
    </p:spTree>
    <p:extLst>
      <p:ext uri="{BB962C8B-B14F-4D97-AF65-F5344CB8AC3E}">
        <p14:creationId xmlns:p14="http://schemas.microsoft.com/office/powerpoint/2010/main" val="3088214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dirty="0">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26</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609600" y="-228600"/>
            <a:ext cx="7899649"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dirty="0" err="1">
                <a:solidFill>
                  <a:schemeClr val="tx1"/>
                </a:solidFill>
                <a:latin typeface="Comic Sans MS" panose="030F0702030302020204" pitchFamily="66" charset="0"/>
              </a:rPr>
              <a:t>Jframe</a:t>
            </a:r>
            <a:r>
              <a:rPr lang="en-US" altLang="en-US" sz="4800" dirty="0">
                <a:solidFill>
                  <a:schemeClr val="tx1"/>
                </a:solidFill>
                <a:latin typeface="Comic Sans MS" panose="030F0702030302020204" pitchFamily="66" charset="0"/>
              </a:rPr>
              <a:t>(</a:t>
            </a:r>
            <a:r>
              <a:rPr lang="en-US" altLang="en-US" sz="4800" dirty="0" err="1">
                <a:solidFill>
                  <a:schemeClr val="tx1"/>
                </a:solidFill>
                <a:latin typeface="Comic Sans MS" panose="030F0702030302020204" pitchFamily="66" charset="0"/>
              </a:rPr>
              <a:t>cont</a:t>
            </a:r>
            <a:r>
              <a:rPr lang="en-US" altLang="en-US" sz="4800" dirty="0">
                <a:solidFill>
                  <a:schemeClr val="tx1"/>
                </a:solidFill>
                <a:latin typeface="Comic Sans MS" panose="030F0702030302020204" pitchFamily="66" charset="0"/>
              </a:rPr>
              <a:t>)</a:t>
            </a:r>
          </a:p>
        </p:txBody>
      </p:sp>
      <p:graphicFrame>
        <p:nvGraphicFramePr>
          <p:cNvPr id="8" name="Group 2"/>
          <p:cNvGraphicFramePr>
            <a:graphicFrameLocks noGrp="1"/>
          </p:cNvGraphicFramePr>
          <p:nvPr>
            <p:extLst>
              <p:ext uri="{D42A27DB-BD31-4B8C-83A1-F6EECF244321}">
                <p14:modId xmlns:p14="http://schemas.microsoft.com/office/powerpoint/2010/main" val="1837746757"/>
              </p:ext>
            </p:extLst>
          </p:nvPr>
        </p:nvGraphicFramePr>
        <p:xfrm>
          <a:off x="381000" y="685800"/>
          <a:ext cx="8459788" cy="5649409"/>
        </p:xfrm>
        <a:graphic>
          <a:graphicData uri="http://schemas.openxmlformats.org/drawingml/2006/table">
            <a:tbl>
              <a:tblPr/>
              <a:tblGrid>
                <a:gridCol w="667756">
                  <a:extLst>
                    <a:ext uri="{9D8B030D-6E8A-4147-A177-3AD203B41FA5}">
                      <a16:colId xmlns:a16="http://schemas.microsoft.com/office/drawing/2014/main" val="20000"/>
                    </a:ext>
                  </a:extLst>
                </a:gridCol>
                <a:gridCol w="1187121">
                  <a:extLst>
                    <a:ext uri="{9D8B030D-6E8A-4147-A177-3AD203B41FA5}">
                      <a16:colId xmlns:a16="http://schemas.microsoft.com/office/drawing/2014/main" val="20001"/>
                    </a:ext>
                  </a:extLst>
                </a:gridCol>
                <a:gridCol w="1335512">
                  <a:extLst>
                    <a:ext uri="{9D8B030D-6E8A-4147-A177-3AD203B41FA5}">
                      <a16:colId xmlns:a16="http://schemas.microsoft.com/office/drawing/2014/main" val="20002"/>
                    </a:ext>
                  </a:extLst>
                </a:gridCol>
                <a:gridCol w="2375790">
                  <a:extLst>
                    <a:ext uri="{9D8B030D-6E8A-4147-A177-3AD203B41FA5}">
                      <a16:colId xmlns:a16="http://schemas.microsoft.com/office/drawing/2014/main" val="20003"/>
                    </a:ext>
                  </a:extLst>
                </a:gridCol>
                <a:gridCol w="2893609">
                  <a:extLst>
                    <a:ext uri="{9D8B030D-6E8A-4147-A177-3AD203B41FA5}">
                      <a16:colId xmlns:a16="http://schemas.microsoft.com/office/drawing/2014/main" val="20004"/>
                    </a:ext>
                  </a:extLst>
                </a:gridCol>
              </a:tblGrid>
              <a:tr h="429682">
                <a:tc gridSpan="5">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Using the content pane.</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8607">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getContentPane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Returns window's content pane. </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extLst>
                  <a:ext uri="{0D108BD9-81ED-4DB2-BD59-A6C34878D82A}">
                    <a16:rowId xmlns:a16="http://schemas.microsoft.com/office/drawing/2014/main" val="10001"/>
                  </a:ext>
                </a:extLst>
              </a:tr>
              <a:tr h="638607">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setContentPane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Sets window's content pane to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(or subclass JPanel).</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extLst>
                  <a:ext uri="{0D108BD9-81ED-4DB2-BD59-A6C34878D82A}">
                    <a16:rowId xmlns:a16="http://schemas.microsoft.com/office/drawing/2014/main" val="10002"/>
                  </a:ext>
                </a:extLst>
              </a:tr>
              <a:tr h="354530">
                <a:tc gridSpan="5">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smtClean="0">
                          <a:ln>
                            <a:noFill/>
                          </a:ln>
                          <a:solidFill>
                            <a:srgbClr val="FFFFFF"/>
                          </a:solidFill>
                          <a:effectLst/>
                          <a:latin typeface="Cambria" panose="02040503050406030204" pitchFamily="18" charset="0"/>
                          <a:cs typeface="Arial" panose="020B0604020202020204" pitchFamily="34" charset="0"/>
                        </a:rPr>
                        <a:t>Handling the window's close box. </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B22D0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649637">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setDefaultCloseOperation</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(JFrame.EXIT_ON_CLOSE);</a:t>
                      </a:r>
                    </a:p>
                    <a:p>
                      <a:pPr marL="0" marR="0" lvl="0" indent="0" algn="l" defTabSz="457200" rtl="0" eaLnBrk="1" fontAlgn="base" latinLnBrk="0" hangingPunct="1">
                        <a:lnSpc>
                          <a:spcPct val="11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This adds a window listener that simply executes System.exit(). It's the short, appropriate, solution for most small programs.</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638607">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addWindowListener</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listen</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Use this to call your own window closing listener.</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r h="354530">
                <a:tc gridSpan="5">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smtClean="0">
                          <a:ln>
                            <a:noFill/>
                          </a:ln>
                          <a:solidFill>
                            <a:srgbClr val="FFFFFF"/>
                          </a:solidFill>
                          <a:effectLst/>
                          <a:latin typeface="Cambria" panose="02040503050406030204" pitchFamily="18" charset="0"/>
                          <a:cs typeface="Arial" panose="020B0604020202020204" pitchFamily="34" charset="0"/>
                        </a:rPr>
                        <a:t>Executing the layout.</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B22D0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38607">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pack</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Finalize layout after everything is added to window and content pane. Don't use validate() with layout managers.</a:t>
                      </a:r>
                    </a:p>
                  </a:txBody>
                  <a:tcPr marL="90000" marR="90000" marT="45718" marB="45718"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61249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27</a:t>
            </a:fld>
            <a:endParaRPr lang="en-US"/>
          </a:p>
        </p:txBody>
      </p:sp>
      <p:sp>
        <p:nvSpPr>
          <p:cNvPr id="7" name="Text Box 1"/>
          <p:cNvSpPr txBox="1">
            <a:spLocks noChangeArrowheads="1"/>
          </p:cNvSpPr>
          <p:nvPr/>
        </p:nvSpPr>
        <p:spPr bwMode="auto">
          <a:xfrm>
            <a:off x="457200" y="-234950"/>
            <a:ext cx="80406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4800">
                <a:solidFill>
                  <a:srgbClr val="262626"/>
                </a:solidFill>
              </a:rPr>
              <a:t>Jframe(cont)</a:t>
            </a:r>
          </a:p>
        </p:txBody>
      </p:sp>
      <p:graphicFrame>
        <p:nvGraphicFramePr>
          <p:cNvPr id="8" name="Group 2"/>
          <p:cNvGraphicFramePr>
            <a:graphicFrameLocks noGrp="1"/>
          </p:cNvGraphicFramePr>
          <p:nvPr>
            <p:extLst>
              <p:ext uri="{D42A27DB-BD31-4B8C-83A1-F6EECF244321}">
                <p14:modId xmlns:p14="http://schemas.microsoft.com/office/powerpoint/2010/main" val="5564554"/>
              </p:ext>
            </p:extLst>
          </p:nvPr>
        </p:nvGraphicFramePr>
        <p:xfrm>
          <a:off x="152400" y="762001"/>
          <a:ext cx="8686800" cy="6099148"/>
        </p:xfrm>
        <a:graphic>
          <a:graphicData uri="http://schemas.openxmlformats.org/drawingml/2006/table">
            <a:tbl>
              <a:tblPr/>
              <a:tblGrid>
                <a:gridCol w="2171310">
                  <a:extLst>
                    <a:ext uri="{9D8B030D-6E8A-4147-A177-3AD203B41FA5}">
                      <a16:colId xmlns:a16="http://schemas.microsoft.com/office/drawing/2014/main" val="20000"/>
                    </a:ext>
                  </a:extLst>
                </a:gridCol>
                <a:gridCol w="385283">
                  <a:extLst>
                    <a:ext uri="{9D8B030D-6E8A-4147-A177-3AD203B41FA5}">
                      <a16:colId xmlns:a16="http://schemas.microsoft.com/office/drawing/2014/main" val="20001"/>
                    </a:ext>
                  </a:extLst>
                </a:gridCol>
                <a:gridCol w="737808">
                  <a:extLst>
                    <a:ext uri="{9D8B030D-6E8A-4147-A177-3AD203B41FA5}">
                      <a16:colId xmlns:a16="http://schemas.microsoft.com/office/drawing/2014/main" val="20002"/>
                    </a:ext>
                  </a:extLst>
                </a:gridCol>
                <a:gridCol w="5392399">
                  <a:extLst>
                    <a:ext uri="{9D8B030D-6E8A-4147-A177-3AD203B41FA5}">
                      <a16:colId xmlns:a16="http://schemas.microsoft.com/office/drawing/2014/main" val="20003"/>
                    </a:ext>
                  </a:extLst>
                </a:gridCol>
              </a:tblGrid>
              <a:tr h="325046">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Displaying the window.</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06373">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setVisible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(true);</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Makes the window visible, and starts the Event Dispatch Thread (EDT) which manages the GUI. This is usually called by the main program after calling the constructor. show() should no longer be used.</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extLst>
                  <a:ext uri="{0D108BD9-81ED-4DB2-BD59-A6C34878D82A}">
                    <a16:rowId xmlns:a16="http://schemas.microsoft.com/office/drawing/2014/main" val="10001"/>
                  </a:ext>
                </a:extLst>
              </a:tr>
              <a:tr h="325046">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Miscellaneous.</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B22D0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5046">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setTitle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(title);</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xxx</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r h="585488">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setResizable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(false);</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 to false if you don't want the user to resize your window.</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325046">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setJMenuBar</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(mbar);</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This is how to add a menubar to the window.</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r h="585488">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setLocationRelativeTo</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(null);</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Centers the window. If you even bother with position, this is the most common choice.</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6"/>
                  </a:ext>
                </a:extLst>
              </a:tr>
              <a:tr h="325046">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Less common positioning and sizing.</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B22D0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4593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.setSize(w, h);</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Sets window to pixel width (w) and height (h). The only reasons to use this are to fill the screen or restore a window size from a previous run.</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8548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setLocation</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(x, y);</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Sets the upper left corner of the window to this screen pixel coordinate.</a:t>
                      </a:r>
                    </a:p>
                  </a:txBody>
                  <a:tcPr marL="90000" marR="90000" marT="45725" marB="45725"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81502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28</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533400" y="533400"/>
            <a:ext cx="80406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3200" b="1" dirty="0" err="1">
                <a:solidFill>
                  <a:schemeClr val="tx1"/>
                </a:solidFill>
                <a:latin typeface="Comic Sans MS" panose="030F0702030302020204" pitchFamily="66" charset="0"/>
              </a:rPr>
              <a:t>Jframe</a:t>
            </a:r>
            <a:r>
              <a:rPr lang="en-US" altLang="en-US" sz="3200" b="1" dirty="0">
                <a:solidFill>
                  <a:schemeClr val="tx1"/>
                </a:solidFill>
                <a:latin typeface="Comic Sans MS" panose="030F0702030302020204" pitchFamily="66" charset="0"/>
              </a:rPr>
              <a:t>(</a:t>
            </a:r>
            <a:r>
              <a:rPr lang="en-US" altLang="en-US" sz="3200" b="1" dirty="0" err="1">
                <a:solidFill>
                  <a:schemeClr val="tx1"/>
                </a:solidFill>
                <a:latin typeface="Comic Sans MS" panose="030F0702030302020204" pitchFamily="66" charset="0"/>
              </a:rPr>
              <a:t>cont</a:t>
            </a:r>
            <a:r>
              <a:rPr lang="en-US" altLang="en-US" sz="3200" b="1" dirty="0">
                <a:solidFill>
                  <a:schemeClr val="tx1"/>
                </a:solidFill>
                <a:latin typeface="Comic Sans MS" panose="030F0702030302020204" pitchFamily="66" charset="0"/>
              </a:rPr>
              <a:t>) </a:t>
            </a:r>
            <a:r>
              <a:rPr lang="en-US" altLang="en-US" sz="3200" b="1" dirty="0" smtClean="0">
                <a:solidFill>
                  <a:schemeClr val="tx1"/>
                </a:solidFill>
                <a:latin typeface="Comic Sans MS" panose="030F0702030302020204" pitchFamily="66" charset="0"/>
              </a:rPr>
              <a:t>Window </a:t>
            </a:r>
            <a:r>
              <a:rPr lang="en-US" altLang="en-US" sz="3200" b="1" dirty="0">
                <a:solidFill>
                  <a:schemeClr val="tx1"/>
                </a:solidFill>
                <a:latin typeface="Comic Sans MS" panose="030F0702030302020204" pitchFamily="66" charset="0"/>
              </a:rPr>
              <a:t>Size and Position</a:t>
            </a:r>
            <a:r>
              <a:rPr lang="en-US" altLang="en-US" sz="3600" b="1" dirty="0">
                <a:solidFill>
                  <a:schemeClr val="tx1"/>
                </a:solidFill>
                <a:latin typeface="Comic Sans MS" panose="030F0702030302020204" pitchFamily="66" charset="0"/>
              </a:rPr>
              <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990600"/>
            <a:ext cx="8915400" cy="553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First pack your window to do the layout : </a:t>
            </a:r>
            <a:r>
              <a:rPr lang="en-US" altLang="en-US" sz="2400" dirty="0" smtClean="0">
                <a:solidFill>
                  <a:schemeClr val="tx1"/>
                </a:solidFill>
                <a:latin typeface="Comic Sans MS" panose="030F0702030302020204" pitchFamily="66" charset="0"/>
              </a:rPr>
              <a:t>The optimum size of a window depends on the size and layout of the components. After adding all the components to a window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call </a:t>
            </a:r>
            <a:r>
              <a:rPr lang="en-US" altLang="en-US" sz="2400" i="1" dirty="0" smtClean="0">
                <a:solidFill>
                  <a:schemeClr val="tx1"/>
                </a:solidFill>
                <a:latin typeface="Comic Sans MS" panose="030F0702030302020204" pitchFamily="66" charset="0"/>
              </a:rPr>
              <a:t>pack()</a:t>
            </a:r>
            <a:r>
              <a:rPr lang="en-US" altLang="en-US" sz="2400" dirty="0" smtClean="0">
                <a:solidFill>
                  <a:schemeClr val="tx1"/>
                </a:solidFill>
                <a:latin typeface="Comic Sans MS" panose="030F0702030302020204" pitchFamily="66" charset="0"/>
              </a:rPr>
              <a:t> to perform the layout.</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Centering a Window : </a:t>
            </a:r>
            <a:r>
              <a:rPr lang="en-US" altLang="en-US" sz="2400" dirty="0" smtClean="0">
                <a:solidFill>
                  <a:schemeClr val="tx1"/>
                </a:solidFill>
                <a:latin typeface="Comic Sans MS" panose="030F0702030302020204" pitchFamily="66" charset="0"/>
              </a:rPr>
              <a:t>The following code positions a window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f</a:t>
            </a:r>
            <a:r>
              <a:rPr lang="en-US" altLang="en-US" sz="2400" dirty="0" smtClean="0">
                <a:solidFill>
                  <a:schemeClr val="tx1"/>
                </a:solidFill>
                <a:latin typeface="Comic Sans MS" panose="030F0702030302020204" pitchFamily="66" charset="0"/>
              </a:rPr>
              <a:t> in the </a:t>
            </a:r>
            <a:r>
              <a:rPr lang="en-US" altLang="en-US" sz="2400" b="1" i="1" dirty="0" smtClean="0">
                <a:solidFill>
                  <a:schemeClr val="tx1"/>
                </a:solidFill>
                <a:latin typeface="Comic Sans MS" panose="030F0702030302020204" pitchFamily="66" charset="0"/>
              </a:rPr>
              <a:t>center</a:t>
            </a:r>
            <a:r>
              <a:rPr lang="en-US" altLang="en-US" sz="2400" dirty="0" smtClean="0">
                <a:solidFill>
                  <a:schemeClr val="tx1"/>
                </a:solidFill>
                <a:latin typeface="Comic Sans MS" panose="030F0702030302020204" pitchFamily="66" charset="0"/>
              </a:rPr>
              <a:t> of the screen. Use this when you create a window, </a:t>
            </a:r>
            <a:r>
              <a:rPr lang="en-US" altLang="en-US" sz="2400" i="1" dirty="0" smtClean="0">
                <a:solidFill>
                  <a:schemeClr val="tx1"/>
                </a:solidFill>
                <a:latin typeface="Comic Sans MS" panose="030F0702030302020204" pitchFamily="66" charset="0"/>
              </a:rPr>
              <a:t>after calling pack() has been called</a:t>
            </a:r>
            <a:r>
              <a:rPr lang="en-US" altLang="en-US" sz="2400" dirty="0" smtClean="0">
                <a:solidFill>
                  <a:schemeClr val="tx1"/>
                </a:solidFill>
                <a:latin typeface="Comic Sans MS" panose="030F0702030302020204" pitchFamily="66" charset="0"/>
              </a:rPr>
              <a:t>, as follows.</a:t>
            </a:r>
          </a:p>
          <a:p>
            <a:pPr indent="-219075" eaLnBrk="1" hangingPunct="1">
              <a:spcBef>
                <a:spcPts val="500"/>
              </a:spcBef>
              <a:buSzPct val="95000"/>
              <a:defRPr/>
            </a:pPr>
            <a:r>
              <a:rPr lang="en-US" altLang="en-US" sz="2400" dirty="0" smtClean="0">
                <a:solidFill>
                  <a:schemeClr val="tx1"/>
                </a:solidFill>
                <a:latin typeface="Comic Sans MS" panose="030F0702030302020204" pitchFamily="66"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setLocationRelativeTo</a:t>
            </a:r>
            <a:r>
              <a:rPr lang="en-US" altLang="en-US" sz="2000" b="1" dirty="0" smtClean="0">
                <a:solidFill>
                  <a:schemeClr val="tx1"/>
                </a:solidFill>
                <a:latin typeface="Comic Sans MS" panose="030F0702030302020204" pitchFamily="66" charset="0"/>
                <a:cs typeface="Courier New" panose="02070309020205020404" pitchFamily="49" charset="0"/>
              </a:rPr>
              <a:t>(null); </a:t>
            </a:r>
          </a:p>
          <a:p>
            <a:pPr indent="-219075" eaLnBrk="1" hangingPunct="1">
              <a:spcBef>
                <a:spcPts val="6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400" dirty="0" smtClean="0">
                <a:solidFill>
                  <a:schemeClr val="bg1">
                    <a:lumMod val="65000"/>
                  </a:schemeClr>
                </a:solidFill>
                <a:latin typeface="Comic Sans MS" panose="030F0702030302020204" pitchFamily="66" charset="0"/>
              </a:rPr>
              <a:t>// Implicit "this" if inside </a:t>
            </a:r>
            <a:r>
              <a:rPr lang="en-US" altLang="en-US" sz="2400" dirty="0" err="1" smtClean="0">
                <a:solidFill>
                  <a:schemeClr val="bg1">
                    <a:lumMod val="65000"/>
                  </a:schemeClr>
                </a:solidFill>
                <a:latin typeface="Comic Sans MS" panose="030F0702030302020204" pitchFamily="66" charset="0"/>
              </a:rPr>
              <a:t>JFrame</a:t>
            </a:r>
            <a:r>
              <a:rPr lang="en-US" altLang="en-US" sz="2400" dirty="0" smtClean="0">
                <a:solidFill>
                  <a:schemeClr val="bg1">
                    <a:lumMod val="65000"/>
                  </a:schemeClr>
                </a:solidFill>
                <a:latin typeface="Comic Sans MS" panose="030F0702030302020204" pitchFamily="66" charset="0"/>
              </a:rPr>
              <a:t> 	constructor.</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f.setLocationRelativeTo</a:t>
            </a:r>
            <a:r>
              <a:rPr lang="en-US" altLang="en-US" sz="2000" b="1" dirty="0" smtClean="0">
                <a:solidFill>
                  <a:schemeClr val="tx1"/>
                </a:solidFill>
                <a:latin typeface="Comic Sans MS" panose="030F0702030302020204" pitchFamily="66" charset="0"/>
                <a:cs typeface="Courier New" panose="02070309020205020404" pitchFamily="49" charset="0"/>
              </a:rPr>
              <a:t>(null); </a:t>
            </a:r>
          </a:p>
          <a:p>
            <a:pPr indent="-219075" eaLnBrk="1" hangingPunct="1">
              <a:spcBef>
                <a:spcPts val="6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400" dirty="0" smtClean="0">
                <a:solidFill>
                  <a:schemeClr val="bg1">
                    <a:lumMod val="65000"/>
                  </a:schemeClr>
                </a:solidFill>
                <a:latin typeface="Comic Sans MS" panose="030F0702030302020204" pitchFamily="66" charset="0"/>
              </a:rPr>
              <a:t>// Explicit </a:t>
            </a:r>
            <a:r>
              <a:rPr lang="en-US" altLang="en-US" sz="2400" dirty="0" err="1" smtClean="0">
                <a:solidFill>
                  <a:schemeClr val="bg1">
                    <a:lumMod val="65000"/>
                  </a:schemeClr>
                </a:solidFill>
                <a:latin typeface="Comic Sans MS" panose="030F0702030302020204" pitchFamily="66" charset="0"/>
              </a:rPr>
              <a:t>JFrame</a:t>
            </a:r>
            <a:r>
              <a:rPr lang="en-US" altLang="en-US" sz="2400" dirty="0" smtClean="0">
                <a:solidFill>
                  <a:schemeClr val="bg1">
                    <a:lumMod val="65000"/>
                  </a:schemeClr>
                </a:solidFill>
                <a:latin typeface="Comic Sans MS" panose="030F0702030302020204" pitchFamily="66" charset="0"/>
              </a:rPr>
              <a:t> if outside </a:t>
            </a:r>
            <a:r>
              <a:rPr lang="en-US" altLang="en-US" sz="2400" dirty="0" err="1" smtClean="0">
                <a:solidFill>
                  <a:schemeClr val="bg1">
                    <a:lumMod val="65000"/>
                  </a:schemeClr>
                </a:solidFill>
                <a:latin typeface="Comic Sans MS" panose="030F0702030302020204" pitchFamily="66" charset="0"/>
              </a:rPr>
              <a:t>JFrame</a:t>
            </a:r>
            <a:r>
              <a:rPr lang="en-US" altLang="en-US" sz="2400" dirty="0" smtClean="0">
                <a:solidFill>
                  <a:schemeClr val="bg1">
                    <a:lumMod val="65000"/>
                  </a:schemeClr>
                </a:solidFill>
                <a:latin typeface="Comic Sans MS" panose="030F0702030302020204" pitchFamily="66" charset="0"/>
              </a:rPr>
              <a:t> constructor.</a:t>
            </a:r>
          </a:p>
        </p:txBody>
      </p:sp>
    </p:spTree>
    <p:extLst>
      <p:ext uri="{BB962C8B-B14F-4D97-AF65-F5344CB8AC3E}">
        <p14:creationId xmlns:p14="http://schemas.microsoft.com/office/powerpoint/2010/main" val="2502076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29</a:t>
            </a:fld>
            <a:endParaRPr lang="en-US"/>
          </a:p>
        </p:txBody>
      </p:sp>
      <p:sp>
        <p:nvSpPr>
          <p:cNvPr id="7" name="Text Box 1"/>
          <p:cNvSpPr txBox="1">
            <a:spLocks noChangeArrowheads="1"/>
          </p:cNvSpPr>
          <p:nvPr/>
        </p:nvSpPr>
        <p:spPr bwMode="auto">
          <a:xfrm>
            <a:off x="457200" y="228600"/>
            <a:ext cx="80406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3600" b="1" dirty="0" err="1">
                <a:solidFill>
                  <a:schemeClr val="tx1"/>
                </a:solidFill>
                <a:latin typeface="Comic Sans MS" panose="030F0702030302020204" pitchFamily="66" charset="0"/>
              </a:rPr>
              <a:t>Jframe</a:t>
            </a:r>
            <a:r>
              <a:rPr lang="en-US" altLang="en-US" sz="3600" b="1" dirty="0">
                <a:solidFill>
                  <a:schemeClr val="tx1"/>
                </a:solidFill>
                <a:latin typeface="Comic Sans MS" panose="030F0702030302020204" pitchFamily="66" charset="0"/>
              </a:rPr>
              <a:t>(</a:t>
            </a:r>
            <a:r>
              <a:rPr lang="en-US" altLang="en-US" sz="3600" b="1" dirty="0" err="1">
                <a:solidFill>
                  <a:schemeClr val="tx1"/>
                </a:solidFill>
                <a:latin typeface="Comic Sans MS" panose="030F0702030302020204" pitchFamily="66" charset="0"/>
              </a:rPr>
              <a:t>cont</a:t>
            </a:r>
            <a:r>
              <a:rPr lang="en-US" altLang="en-US" sz="3600" b="1" dirty="0">
                <a:solidFill>
                  <a:schemeClr val="tx1"/>
                </a:solidFill>
                <a:latin typeface="Comic Sans MS" panose="030F0702030302020204" pitchFamily="66" charset="0"/>
              </a:rPr>
              <a:t>) </a:t>
            </a:r>
            <a:r>
              <a:rPr lang="en-US" altLang="en-US" sz="3600" b="1" dirty="0" smtClean="0">
                <a:solidFill>
                  <a:schemeClr val="tx1"/>
                </a:solidFill>
                <a:latin typeface="Comic Sans MS" panose="030F0702030302020204" pitchFamily="66" charset="0"/>
              </a:rPr>
              <a:t>Content </a:t>
            </a:r>
            <a:r>
              <a:rPr lang="en-US" altLang="en-US" sz="3600" b="1" dirty="0">
                <a:solidFill>
                  <a:schemeClr val="tx1"/>
                </a:solidFill>
                <a:latin typeface="Comic Sans MS" panose="030F0702030302020204" pitchFamily="66" charset="0"/>
              </a:rPr>
              <a:t>Panes</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304800" y="1143001"/>
            <a:ext cx="8686800" cy="4952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47688"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Before Java 2 each top-level container had only one layer. Java 2 top-level containers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JApplet</a:t>
            </a:r>
            <a:r>
              <a:rPr lang="en-US" altLang="en-US" sz="2400" dirty="0" smtClean="0">
                <a:solidFill>
                  <a:schemeClr val="tx1"/>
                </a:solidFill>
                <a:latin typeface="Comic Sans MS" panose="030F0702030302020204" pitchFamily="66" charset="0"/>
              </a:rPr>
              <a:t>, ...) have several layers (</a:t>
            </a:r>
            <a:r>
              <a:rPr lang="en-US" altLang="en-US" sz="2400" i="1" dirty="0" smtClean="0">
                <a:solidFill>
                  <a:schemeClr val="tx1"/>
                </a:solidFill>
                <a:latin typeface="Comic Sans MS" panose="030F0702030302020204" pitchFamily="66" charset="0"/>
              </a:rPr>
              <a:t>panes</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root</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content</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layered</a:t>
            </a:r>
            <a:r>
              <a:rPr lang="en-US" altLang="en-US" sz="2400" dirty="0" smtClean="0">
                <a:solidFill>
                  <a:schemeClr val="tx1"/>
                </a:solidFill>
                <a:latin typeface="Comic Sans MS" panose="030F0702030302020204" pitchFamily="66" charset="0"/>
              </a:rPr>
              <a:t>, and </a:t>
            </a:r>
            <a:r>
              <a:rPr lang="en-US" altLang="en-US" sz="2400" i="1" dirty="0" smtClean="0">
                <a:solidFill>
                  <a:schemeClr val="tx1"/>
                </a:solidFill>
                <a:latin typeface="Comic Sans MS" panose="030F0702030302020204" pitchFamily="66" charset="0"/>
              </a:rPr>
              <a:t>glass</a:t>
            </a:r>
            <a:r>
              <a:rPr lang="en-US" altLang="en-US" sz="2400" dirty="0" smtClean="0">
                <a:solidFill>
                  <a:schemeClr val="tx1"/>
                </a:solidFill>
                <a:latin typeface="Comic Sans MS" panose="030F0702030302020204" pitchFamily="66" charset="0"/>
              </a:rPr>
              <a:t>. Programs normally reference only the content pane. There are two programming idioms for using the content pane: </a:t>
            </a:r>
          </a:p>
          <a:p>
            <a:pPr marL="0" indent="0" eaLnBrk="1" hangingPunct="1">
              <a:spcBef>
                <a:spcPts val="600"/>
              </a:spcBef>
              <a:buClr>
                <a:srgbClr val="A63212"/>
              </a:buClr>
              <a:buSzPct val="95000"/>
              <a:defRPr/>
            </a:pPr>
            <a:r>
              <a:rPr lang="en-US" altLang="en-US" sz="2400" dirty="0">
                <a:solidFill>
                  <a:schemeClr val="tx1"/>
                </a:solidFill>
                <a:latin typeface="Comic Sans MS" panose="030F0702030302020204" pitchFamily="66" charset="0"/>
              </a:rPr>
              <a:t> </a:t>
            </a:r>
            <a:r>
              <a:rPr lang="en-US" altLang="en-US" sz="2400" dirty="0" smtClean="0">
                <a:solidFill>
                  <a:schemeClr val="tx1"/>
                </a:solidFill>
                <a:latin typeface="Comic Sans MS" panose="030F0702030302020204" pitchFamily="66" charset="0"/>
              </a:rPr>
              <a:t>(1) using the preassigned pane (recommended), or             (2) building your own pane. </a:t>
            </a:r>
          </a:p>
          <a:p>
            <a:pPr indent="-220663"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Naming convention</a:t>
            </a:r>
          </a:p>
          <a:p>
            <a:pPr marL="661988" lvl="1" indent="-342900" eaLnBrk="1" hangingPunct="1">
              <a:spcBef>
                <a:spcPts val="550"/>
              </a:spcBef>
              <a:buClr>
                <a:srgbClr val="A63212"/>
              </a:buClr>
              <a:buSzPct val="95000"/>
              <a:buFont typeface="Wingdings" panose="05000000000000000000" pitchFamily="2" charset="2"/>
              <a:buChar char="Ø"/>
              <a:defRPr/>
            </a:pPr>
            <a:r>
              <a:rPr lang="en-US" altLang="en-US" sz="2200" dirty="0" smtClean="0">
                <a:solidFill>
                  <a:schemeClr val="tx1"/>
                </a:solidFill>
                <a:latin typeface="Comic Sans MS" panose="030F0702030302020204" pitchFamily="66" charset="0"/>
              </a:rPr>
              <a:t>It is common to name the content pane </a:t>
            </a:r>
            <a:r>
              <a:rPr lang="en-US" altLang="en-US" sz="2200" b="1" dirty="0" smtClean="0">
                <a:solidFill>
                  <a:schemeClr val="tx1"/>
                </a:solidFill>
                <a:latin typeface="Comic Sans MS" panose="030F0702030302020204" pitchFamily="66" charset="0"/>
              </a:rPr>
              <a:t>content</a:t>
            </a:r>
            <a:r>
              <a:rPr lang="en-US" altLang="en-US" sz="2200" dirty="0" smtClean="0">
                <a:solidFill>
                  <a:schemeClr val="tx1"/>
                </a:solidFill>
                <a:latin typeface="Comic Sans MS" panose="030F0702030302020204" pitchFamily="66" charset="0"/>
              </a:rPr>
              <a:t> or content Pane.</a:t>
            </a:r>
          </a:p>
        </p:txBody>
      </p:sp>
    </p:spTree>
    <p:extLst>
      <p:ext uri="{BB962C8B-B14F-4D97-AF65-F5344CB8AC3E}">
        <p14:creationId xmlns:p14="http://schemas.microsoft.com/office/powerpoint/2010/main" val="164335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715962"/>
          </a:xfrm>
        </p:spPr>
        <p:txBody>
          <a:bodyPr/>
          <a:lstStyle/>
          <a:p>
            <a:pPr algn="ctr" eaLnBrk="1" hangingPunct="1"/>
            <a:r>
              <a:rPr lang="en-US" dirty="0" smtClean="0">
                <a:solidFill>
                  <a:schemeClr val="tx1"/>
                </a:solidFill>
                <a:latin typeface="Comic Sans MS" panose="030F0702030302020204" pitchFamily="66" charset="0"/>
              </a:rPr>
              <a:t>AWT vs Swing</a:t>
            </a:r>
          </a:p>
        </p:txBody>
      </p:sp>
      <p:sp>
        <p:nvSpPr>
          <p:cNvPr id="4" name="Slide Number Placeholder 3"/>
          <p:cNvSpPr>
            <a:spLocks noGrp="1"/>
          </p:cNvSpPr>
          <p:nvPr>
            <p:ph type="sldNum" sz="quarter" idx="12"/>
          </p:nvPr>
        </p:nvSpPr>
        <p:spPr/>
        <p:txBody>
          <a:bodyPr/>
          <a:lstStyle/>
          <a:p>
            <a:pPr>
              <a:defRPr/>
            </a:pPr>
            <a:fld id="{832EF741-399B-41A2-BAC9-E8EF99DCE5D3}" type="slidenum">
              <a:rPr lang="en-US"/>
              <a:pPr>
                <a:defRPr/>
              </a:pPr>
              <a:t>3</a:t>
            </a:fld>
            <a:endParaRPr lang="en-US"/>
          </a:p>
        </p:txBody>
      </p:sp>
      <p:sp>
        <p:nvSpPr>
          <p:cNvPr id="7172" name="Content Placeholder 2"/>
          <p:cNvSpPr>
            <a:spLocks noGrp="1"/>
          </p:cNvSpPr>
          <p:nvPr>
            <p:ph sz="quarter" idx="1"/>
          </p:nvPr>
        </p:nvSpPr>
        <p:spPr>
          <a:xfrm>
            <a:off x="914400" y="1447800"/>
            <a:ext cx="7772400" cy="5029200"/>
          </a:xfrm>
        </p:spPr>
        <p:txBody>
          <a:bodyPr/>
          <a:lstStyle/>
          <a:p>
            <a:pPr>
              <a:spcBef>
                <a:spcPts val="500"/>
              </a:spcBef>
              <a:buClr>
                <a:srgbClr val="A63212"/>
              </a:buClr>
              <a:buSzPct val="95000"/>
              <a:buFont typeface="Wingdings" panose="05000000000000000000" pitchFamily="2" charset="2"/>
              <a:buChar char="Ø"/>
            </a:pPr>
            <a:r>
              <a:rPr lang="en-US" altLang="en-US" sz="2400" dirty="0">
                <a:latin typeface="Comic Sans MS" panose="030F0702030302020204" pitchFamily="66" charset="0"/>
                <a:ea typeface="Microsoft YaHei" panose="020B0503020204020204" pitchFamily="34" charset="-122"/>
              </a:rPr>
              <a:t>AWT is Java’s original set of classes for building </a:t>
            </a:r>
            <a:r>
              <a:rPr lang="en-US" altLang="en-US" sz="2400" dirty="0" smtClean="0">
                <a:latin typeface="Comic Sans MS" panose="030F0702030302020204" pitchFamily="66" charset="0"/>
                <a:ea typeface="Microsoft YaHei" panose="020B0503020204020204" pitchFamily="34" charset="-122"/>
              </a:rPr>
              <a:t>GUIs</a:t>
            </a:r>
          </a:p>
          <a:p>
            <a:pPr>
              <a:spcBef>
                <a:spcPts val="500"/>
              </a:spcBef>
              <a:buClr>
                <a:srgbClr val="A63212"/>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Uses </a:t>
            </a:r>
            <a:r>
              <a:rPr lang="en-US" altLang="en-US" sz="2400" dirty="0">
                <a:latin typeface="Comic Sans MS" panose="030F0702030302020204" pitchFamily="66" charset="0"/>
                <a:ea typeface="Microsoft YaHei" panose="020B0503020204020204" pitchFamily="34" charset="-122"/>
              </a:rPr>
              <a:t>peer components of the OS; </a:t>
            </a:r>
            <a:r>
              <a:rPr lang="en-US" altLang="en-US" sz="2400" i="1" u="sng" dirty="0">
                <a:latin typeface="Comic Sans MS" panose="030F0702030302020204" pitchFamily="66" charset="0"/>
                <a:ea typeface="Microsoft YaHei" panose="020B0503020204020204" pitchFamily="34" charset="-122"/>
              </a:rPr>
              <a:t>heavyweight</a:t>
            </a:r>
            <a:r>
              <a:rPr lang="en-US" altLang="en-US" sz="2400" dirty="0">
                <a:latin typeface="Comic Sans MS" panose="030F0702030302020204" pitchFamily="66" charset="0"/>
                <a:ea typeface="Microsoft YaHei" panose="020B0503020204020204" pitchFamily="34" charset="-122"/>
              </a:rPr>
              <a:t> </a:t>
            </a:r>
            <a:r>
              <a:rPr lang="en-US" altLang="en-US" sz="2400" dirty="0" smtClean="0">
                <a:latin typeface="Comic Sans MS" panose="030F0702030302020204" pitchFamily="66" charset="0"/>
                <a:ea typeface="Microsoft YaHei" panose="020B0503020204020204" pitchFamily="34" charset="-122"/>
              </a:rPr>
              <a:t>components. Each </a:t>
            </a:r>
            <a:r>
              <a:rPr lang="en-US" altLang="en-US" sz="2400" dirty="0">
                <a:latin typeface="Comic Sans MS" panose="030F0702030302020204" pitchFamily="66" charset="0"/>
                <a:ea typeface="Microsoft YaHei" panose="020B0503020204020204" pitchFamily="34" charset="-122"/>
              </a:rPr>
              <a:t>heavyweight component has a </a:t>
            </a:r>
            <a:r>
              <a:rPr lang="en-US" altLang="en-US" sz="2400" i="1" dirty="0">
                <a:latin typeface="Comic Sans MS" panose="030F0702030302020204" pitchFamily="66" charset="0"/>
              </a:rPr>
              <a:t>peer </a:t>
            </a:r>
            <a:r>
              <a:rPr lang="en-US" altLang="en-US" sz="2400" dirty="0">
                <a:latin typeface="Comic Sans MS" panose="030F0702030302020204" pitchFamily="66" charset="0"/>
                <a:ea typeface="Microsoft YaHei" panose="020B0503020204020204" pitchFamily="34" charset="-122"/>
              </a:rPr>
              <a:t>(from </a:t>
            </a:r>
            <a:r>
              <a:rPr lang="en-US" altLang="en-US" sz="2400" dirty="0" smtClean="0">
                <a:latin typeface="Comic Sans MS" panose="030F0702030302020204" pitchFamily="66" charset="0"/>
                <a:ea typeface="Microsoft YaHei" panose="020B0503020204020204" pitchFamily="34" charset="-122"/>
              </a:rPr>
              <a:t>package </a:t>
            </a:r>
            <a:r>
              <a:rPr lang="en-US" altLang="en-US" sz="2400" b="1" i="1" dirty="0" err="1" smtClean="0">
                <a:latin typeface="Comic Sans MS" panose="030F0702030302020204" pitchFamily="66" charset="0"/>
              </a:rPr>
              <a:t>java.awt.peer</a:t>
            </a:r>
            <a:r>
              <a:rPr lang="en-US" altLang="en-US" sz="2400" dirty="0">
                <a:latin typeface="Comic Sans MS" panose="030F0702030302020204" pitchFamily="66" charset="0"/>
                <a:ea typeface="Microsoft YaHei" panose="020B0503020204020204" pitchFamily="34" charset="-122"/>
              </a:rPr>
              <a:t>) that is responsible for the interactions between the component and </a:t>
            </a:r>
            <a:r>
              <a:rPr lang="en-US" altLang="en-US" sz="2400" dirty="0" smtClean="0">
                <a:latin typeface="Comic Sans MS" panose="030F0702030302020204" pitchFamily="66" charset="0"/>
                <a:ea typeface="Microsoft YaHei" panose="020B0503020204020204" pitchFamily="34" charset="-122"/>
              </a:rPr>
              <a:t>the local </a:t>
            </a:r>
            <a:r>
              <a:rPr lang="en-US" altLang="en-US" sz="2400" dirty="0">
                <a:latin typeface="Comic Sans MS" panose="030F0702030302020204" pitchFamily="66" charset="0"/>
                <a:ea typeface="Microsoft YaHei" panose="020B0503020204020204" pitchFamily="34" charset="-122"/>
              </a:rPr>
              <a:t>platform that display and manipulate the </a:t>
            </a:r>
            <a:r>
              <a:rPr lang="en-US" altLang="en-US" sz="2400" dirty="0" smtClean="0">
                <a:latin typeface="Comic Sans MS" panose="030F0702030302020204" pitchFamily="66" charset="0"/>
                <a:ea typeface="Microsoft YaHei" panose="020B0503020204020204" pitchFamily="34" charset="-122"/>
              </a:rPr>
              <a:t>component.</a:t>
            </a:r>
          </a:p>
          <a:p>
            <a:pPr>
              <a:spcBef>
                <a:spcPts val="500"/>
              </a:spcBef>
              <a:buClr>
                <a:srgbClr val="A63212"/>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Not </a:t>
            </a:r>
            <a:r>
              <a:rPr lang="en-US" altLang="en-US" sz="2400" dirty="0">
                <a:latin typeface="Comic Sans MS" panose="030F0702030302020204" pitchFamily="66" charset="0"/>
                <a:ea typeface="Microsoft YaHei" panose="020B0503020204020204" pitchFamily="34" charset="-122"/>
              </a:rPr>
              <a:t>truly portable: looks different and lays out  inconsistently on different </a:t>
            </a:r>
            <a:r>
              <a:rPr lang="en-US" altLang="en-US" sz="2400" dirty="0" smtClean="0">
                <a:latin typeface="Comic Sans MS" panose="030F0702030302020204" pitchFamily="66" charset="0"/>
                <a:ea typeface="Microsoft YaHei" panose="020B0503020204020204" pitchFamily="34" charset="-122"/>
              </a:rPr>
              <a:t>Oss</a:t>
            </a:r>
          </a:p>
          <a:p>
            <a:pPr>
              <a:spcBef>
                <a:spcPts val="500"/>
              </a:spcBef>
              <a:buClr>
                <a:srgbClr val="A63212"/>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Due </a:t>
            </a:r>
            <a:r>
              <a:rPr lang="en-US" altLang="en-US" sz="2400" dirty="0">
                <a:latin typeface="Comic Sans MS" panose="030F0702030302020204" pitchFamily="66" charset="0"/>
                <a:ea typeface="Microsoft YaHei" panose="020B0503020204020204" pitchFamily="34" charset="-122"/>
              </a:rPr>
              <a:t>to OS’s underlying display management </a:t>
            </a:r>
            <a:r>
              <a:rPr lang="en-US" altLang="en-US" sz="2400" dirty="0" smtClean="0">
                <a:latin typeface="Comic Sans MS" panose="030F0702030302020204" pitchFamily="66" charset="0"/>
                <a:ea typeface="Microsoft YaHei" panose="020B0503020204020204" pitchFamily="34" charset="-122"/>
              </a:rPr>
              <a:t>system</a:t>
            </a:r>
            <a:endParaRPr lang="en-US" altLang="en-US" sz="2400" dirty="0">
              <a:latin typeface="Comic Sans MS" panose="030F0702030302020204" pitchFamily="66" charset="0"/>
              <a:ea typeface="Microsoft YaHei" panose="020B0503020204020204" pitchFamily="34" charset="-122"/>
            </a:endParaRPr>
          </a:p>
        </p:txBody>
      </p:sp>
      <p:sp>
        <p:nvSpPr>
          <p:cNvPr id="7" name="Footer Placeholder 5"/>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Advanced Programming with Java Chapter 1</a:t>
            </a:r>
          </a:p>
        </p:txBody>
      </p:sp>
      <p:sp>
        <p:nvSpPr>
          <p:cNvPr id="8" name="Date Placeholder 7"/>
          <p:cNvSpPr>
            <a:spLocks noGrp="1"/>
          </p:cNvSpPr>
          <p:nvPr>
            <p:ph type="dt" sz="half" idx="10"/>
          </p:nvPr>
        </p:nvSpPr>
        <p:spPr/>
        <p:txBody>
          <a:bodyPr/>
          <a:lstStyle/>
          <a:p>
            <a:pPr>
              <a:defRPr/>
            </a:pPr>
            <a:fld id="{608E9C54-3CA7-4FF8-AA1C-85A5DEA59DCF}" type="datetime1">
              <a:rPr lang="en-US" smtClean="0"/>
              <a:pPr>
                <a:defRPr/>
              </a:pPr>
              <a:t>3/11/2022</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30</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228600"/>
            <a:ext cx="80406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3600" b="1" dirty="0" err="1">
                <a:solidFill>
                  <a:schemeClr val="tx1"/>
                </a:solidFill>
                <a:latin typeface="Comic Sans MS" panose="030F0702030302020204" pitchFamily="66" charset="0"/>
              </a:rPr>
              <a:t>Jframe</a:t>
            </a:r>
            <a:r>
              <a:rPr lang="en-US" altLang="en-US" sz="3600" b="1" dirty="0">
                <a:solidFill>
                  <a:schemeClr val="tx1"/>
                </a:solidFill>
                <a:latin typeface="Comic Sans MS" panose="030F0702030302020204" pitchFamily="66" charset="0"/>
              </a:rPr>
              <a:t>(</a:t>
            </a:r>
            <a:r>
              <a:rPr lang="en-US" altLang="en-US" sz="3600" b="1" dirty="0" err="1">
                <a:solidFill>
                  <a:schemeClr val="tx1"/>
                </a:solidFill>
                <a:latin typeface="Comic Sans MS" panose="030F0702030302020204" pitchFamily="66" charset="0"/>
              </a:rPr>
              <a:t>cont</a:t>
            </a:r>
            <a:r>
              <a:rPr lang="en-US" altLang="en-US" sz="3600" b="1" dirty="0">
                <a:solidFill>
                  <a:schemeClr val="tx1"/>
                </a:solidFill>
                <a:latin typeface="Comic Sans MS" panose="030F0702030302020204" pitchFamily="66" charset="0"/>
              </a:rPr>
              <a:t>) </a:t>
            </a:r>
            <a:r>
              <a:rPr lang="en-US" altLang="en-US" sz="3600" b="1" dirty="0" smtClean="0">
                <a:solidFill>
                  <a:schemeClr val="tx1"/>
                </a:solidFill>
                <a:latin typeface="Comic Sans MS" panose="030F0702030302020204" pitchFamily="66" charset="0"/>
              </a:rPr>
              <a:t>Content </a:t>
            </a:r>
            <a:r>
              <a:rPr lang="en-US" altLang="en-US" sz="3600" b="1" dirty="0">
                <a:solidFill>
                  <a:schemeClr val="tx1"/>
                </a:solidFill>
                <a:latin typeface="Comic Sans MS" panose="030F0702030302020204" pitchFamily="66" charset="0"/>
              </a:rPr>
              <a:t>Panes</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990600"/>
            <a:ext cx="86868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marL="86836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Idiom 1: Use the existing content pane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Each container has a pre constructed content pane of class Container. You can get this pane and add the components to it. For example, </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class </a:t>
            </a:r>
            <a:r>
              <a:rPr lang="en-US" altLang="en-US" sz="2000" b="1" dirty="0" err="1" smtClean="0">
                <a:solidFill>
                  <a:schemeClr val="tx1"/>
                </a:solidFill>
                <a:latin typeface="Comic Sans MS" panose="030F0702030302020204" pitchFamily="66" charset="0"/>
                <a:cs typeface="Courier New" panose="02070309020205020404" pitchFamily="49" charset="0"/>
              </a:rPr>
              <a:t>MyWindow</a:t>
            </a:r>
            <a:r>
              <a:rPr lang="en-US" altLang="en-US" sz="2000" b="1" dirty="0" smtClean="0">
                <a:solidFill>
                  <a:schemeClr val="tx1"/>
                </a:solidFill>
                <a:latin typeface="Comic Sans MS" panose="030F0702030302020204" pitchFamily="66" charset="0"/>
                <a:cs typeface="Courier New" panose="02070309020205020404" pitchFamily="49" charset="0"/>
              </a:rPr>
              <a:t> extends </a:t>
            </a:r>
            <a:r>
              <a:rPr lang="en-US" altLang="en-US" sz="2000" b="1" dirty="0" err="1" smtClean="0">
                <a:solidFill>
                  <a:schemeClr val="tx1"/>
                </a:solidFill>
                <a:latin typeface="Comic Sans MS" panose="030F0702030302020204" pitchFamily="66" charset="0"/>
                <a:cs typeface="Courier New" panose="02070309020205020404" pitchFamily="49" charset="0"/>
              </a:rPr>
              <a:t>JFrame</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 . . </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MyWindow</a:t>
            </a:r>
            <a:r>
              <a:rPr lang="en-US" altLang="en-US" sz="2000" b="1" dirty="0" smtClean="0">
                <a:solidFill>
                  <a:schemeClr val="tx1"/>
                </a:solidFill>
                <a:latin typeface="Comic Sans MS" panose="030F0702030302020204" pitchFamily="66" charset="0"/>
                <a:cs typeface="Courier New" panose="02070309020205020404" pitchFamily="49" charset="0"/>
              </a:rPr>
              <a:t>() { </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constructor </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Container content = </a:t>
            </a:r>
            <a:r>
              <a:rPr lang="en-US" altLang="en-US" b="1" dirty="0" err="1" smtClean="0">
                <a:solidFill>
                  <a:schemeClr val="tx1"/>
                </a:solidFill>
                <a:latin typeface="Comic Sans MS" panose="030F0702030302020204" pitchFamily="66" charset="0"/>
                <a:cs typeface="Courier New" panose="02070309020205020404" pitchFamily="49" charset="0"/>
              </a:rPr>
              <a:t>getContentPane</a:t>
            </a:r>
            <a:r>
              <a:rPr lang="en-US" altLang="en-US" b="1" dirty="0" smtClean="0">
                <a:solidFill>
                  <a:schemeClr val="tx1"/>
                </a:solidFill>
                <a:latin typeface="Comic Sans MS" panose="030F0702030302020204" pitchFamily="66" charset="0"/>
                <a:cs typeface="Courier New" panose="02070309020205020404" pitchFamily="49" charset="0"/>
              </a:rPr>
              <a:t>(); </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Use the default content pane. </a:t>
            </a:r>
          </a:p>
          <a:p>
            <a:pPr lvl="3" indent="0"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content.add</a:t>
            </a:r>
            <a:r>
              <a:rPr lang="en-US" altLang="en-US" b="1" dirty="0" smtClean="0">
                <a:solidFill>
                  <a:schemeClr val="tx1"/>
                </a:solidFill>
                <a:latin typeface="Comic Sans MS" panose="030F0702030302020204" pitchFamily="66" charset="0"/>
                <a:cs typeface="Courier New" panose="02070309020205020404" pitchFamily="49" charset="0"/>
              </a:rPr>
              <a:t>(...); </a:t>
            </a:r>
          </a:p>
          <a:p>
            <a:pPr lvl="3" indent="0"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content.add</a:t>
            </a:r>
            <a:r>
              <a:rPr lang="en-US" altLang="en-US" b="1" dirty="0" smtClean="0">
                <a:solidFill>
                  <a:schemeClr val="tx1"/>
                </a:solidFill>
                <a:latin typeface="Comic Sans MS" panose="030F0702030302020204" pitchFamily="66" charset="0"/>
                <a:cs typeface="Courier New" panose="02070309020205020404" pitchFamily="49" charset="0"/>
              </a:rPr>
              <a:t>(...);</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 .</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a:t>
            </a:r>
          </a:p>
          <a:p>
            <a:pPr lvl="3" indent="0"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1194049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31</a:t>
            </a:fld>
            <a:endParaRPr lang="en-US"/>
          </a:p>
        </p:txBody>
      </p:sp>
      <p:sp>
        <p:nvSpPr>
          <p:cNvPr id="7" name="Text Box 1"/>
          <p:cNvSpPr txBox="1">
            <a:spLocks noChangeArrowheads="1"/>
          </p:cNvSpPr>
          <p:nvPr/>
        </p:nvSpPr>
        <p:spPr bwMode="auto">
          <a:xfrm>
            <a:off x="381000" y="304800"/>
            <a:ext cx="80406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3600" b="1" dirty="0" err="1">
                <a:solidFill>
                  <a:schemeClr val="tx1"/>
                </a:solidFill>
                <a:latin typeface="Comic Sans MS" panose="030F0702030302020204" pitchFamily="66" charset="0"/>
              </a:rPr>
              <a:t>Jframe</a:t>
            </a:r>
            <a:r>
              <a:rPr lang="en-US" altLang="en-US" sz="3600" b="1" dirty="0">
                <a:solidFill>
                  <a:schemeClr val="tx1"/>
                </a:solidFill>
                <a:latin typeface="Comic Sans MS" panose="030F0702030302020204" pitchFamily="66" charset="0"/>
              </a:rPr>
              <a:t>(</a:t>
            </a:r>
            <a:r>
              <a:rPr lang="en-US" altLang="en-US" sz="3600" b="1" dirty="0" err="1">
                <a:solidFill>
                  <a:schemeClr val="tx1"/>
                </a:solidFill>
                <a:latin typeface="Comic Sans MS" panose="030F0702030302020204" pitchFamily="66" charset="0"/>
              </a:rPr>
              <a:t>cont</a:t>
            </a:r>
            <a:r>
              <a:rPr lang="en-US" altLang="en-US" sz="3600" b="1" dirty="0">
                <a:solidFill>
                  <a:schemeClr val="tx1"/>
                </a:solidFill>
                <a:latin typeface="Comic Sans MS" panose="030F0702030302020204" pitchFamily="66" charset="0"/>
              </a:rPr>
              <a:t>) </a:t>
            </a:r>
            <a:r>
              <a:rPr lang="en-US" altLang="en-US" sz="3600" b="1" dirty="0" smtClean="0">
                <a:solidFill>
                  <a:schemeClr val="tx1"/>
                </a:solidFill>
                <a:latin typeface="Comic Sans MS" panose="030F0702030302020204" pitchFamily="66" charset="0"/>
              </a:rPr>
              <a:t>Content </a:t>
            </a:r>
            <a:r>
              <a:rPr lang="en-US" altLang="en-US" sz="3600" b="1" dirty="0">
                <a:solidFill>
                  <a:schemeClr val="tx1"/>
                </a:solidFill>
                <a:latin typeface="Comic Sans MS" panose="030F0702030302020204" pitchFamily="66" charset="0"/>
              </a:rPr>
              <a:t>Panes</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609600"/>
            <a:ext cx="86868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90000"/>
              </a:lnSpc>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All </a:t>
            </a:r>
            <a:r>
              <a:rPr lang="en-US" altLang="en-US" sz="2400" dirty="0" err="1" smtClean="0">
                <a:solidFill>
                  <a:schemeClr val="tx1"/>
                </a:solidFill>
                <a:latin typeface="Comic Sans MS" panose="030F0702030302020204" pitchFamily="66" charset="0"/>
              </a:rPr>
              <a:t>JFrames</a:t>
            </a:r>
            <a:r>
              <a:rPr lang="en-US" altLang="en-US" sz="2400" dirty="0" smtClean="0">
                <a:solidFill>
                  <a:schemeClr val="tx1"/>
                </a:solidFill>
                <a:latin typeface="Comic Sans MS" panose="030F0702030302020204" pitchFamily="66" charset="0"/>
              </a:rPr>
              <a:t> already have a content pane, so there's no need to create a new one, just get the existing pane. And if you're wondering about the Container type, it's a superclass of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 In fact, if you look at the </a:t>
            </a:r>
            <a:r>
              <a:rPr lang="en-US" altLang="en-US" sz="2400" i="1" dirty="0" smtClean="0">
                <a:solidFill>
                  <a:schemeClr val="tx1"/>
                </a:solidFill>
                <a:latin typeface="Comic Sans MS" panose="030F0702030302020204" pitchFamily="66" charset="0"/>
              </a:rPr>
              <a:t>actual</a:t>
            </a:r>
            <a:r>
              <a:rPr lang="en-US" altLang="en-US" sz="2400" dirty="0" smtClean="0">
                <a:solidFill>
                  <a:schemeClr val="tx1"/>
                </a:solidFill>
                <a:latin typeface="Comic Sans MS" panose="030F0702030302020204" pitchFamily="66" charset="0"/>
              </a:rPr>
              <a:t> type of the object that's currently returned by </a:t>
            </a:r>
            <a:r>
              <a:rPr lang="en-US" altLang="en-US" sz="2400" b="1" i="1" dirty="0" err="1" smtClean="0">
                <a:solidFill>
                  <a:schemeClr val="tx1"/>
                </a:solidFill>
                <a:latin typeface="Comic Sans MS" panose="030F0702030302020204" pitchFamily="66" charset="0"/>
              </a:rPr>
              <a:t>getContentPane</a:t>
            </a:r>
            <a:r>
              <a:rPr lang="en-US" altLang="en-US" sz="2400" dirty="0" smtClean="0">
                <a:solidFill>
                  <a:schemeClr val="tx1"/>
                </a:solidFill>
                <a:latin typeface="Comic Sans MS" panose="030F0702030302020204" pitchFamily="66" charset="0"/>
              </a:rPr>
              <a:t>(), it really is a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a:t>
            </a:r>
          </a:p>
          <a:p>
            <a:pPr marL="342900" indent="-342900" eaLnBrk="1" hangingPunct="1">
              <a:lnSpc>
                <a:spcPct val="90000"/>
              </a:lnSpc>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 Sometimes programmers don't bother to copy the content pane reference into a new variable, resulting in code like this. Since there are typically a large number of references to the content pane, this seems awkward. </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class </a:t>
            </a:r>
            <a:r>
              <a:rPr lang="en-US" altLang="en-US" sz="1900" b="1" dirty="0" err="1" smtClean="0">
                <a:solidFill>
                  <a:schemeClr val="tx1"/>
                </a:solidFill>
                <a:latin typeface="Comic Sans MS" panose="030F0702030302020204" pitchFamily="66" charset="0"/>
                <a:cs typeface="Courier New" panose="02070309020205020404" pitchFamily="49" charset="0"/>
              </a:rPr>
              <a:t>MyWindow</a:t>
            </a:r>
            <a:r>
              <a:rPr lang="en-US" altLang="en-US" sz="1900" b="1" dirty="0" smtClean="0">
                <a:solidFill>
                  <a:schemeClr val="tx1"/>
                </a:solidFill>
                <a:latin typeface="Comic Sans MS" panose="030F0702030302020204" pitchFamily="66" charset="0"/>
                <a:cs typeface="Courier New" panose="02070309020205020404" pitchFamily="49" charset="0"/>
              </a:rPr>
              <a:t> extends </a:t>
            </a:r>
            <a:r>
              <a:rPr lang="en-US" altLang="en-US" sz="1900" b="1" dirty="0" err="1" smtClean="0">
                <a:solidFill>
                  <a:schemeClr val="tx1"/>
                </a:solidFill>
                <a:latin typeface="Comic Sans MS" panose="030F0702030302020204" pitchFamily="66" charset="0"/>
                <a:cs typeface="Courier New" panose="02070309020205020404" pitchFamily="49" charset="0"/>
              </a:rPr>
              <a:t>JFrame</a:t>
            </a:r>
            <a:r>
              <a:rPr lang="en-US" altLang="en-US" sz="19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a:t>
            </a:r>
            <a:r>
              <a:rPr lang="en-US" altLang="en-US" sz="1900" b="1" dirty="0" err="1" smtClean="0">
                <a:solidFill>
                  <a:schemeClr val="tx1"/>
                </a:solidFill>
                <a:latin typeface="Comic Sans MS" panose="030F0702030302020204" pitchFamily="66" charset="0"/>
                <a:cs typeface="Courier New" panose="02070309020205020404" pitchFamily="49" charset="0"/>
              </a:rPr>
              <a:t>MyWindow</a:t>
            </a:r>
            <a:r>
              <a:rPr lang="en-US" altLang="en-US" sz="19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 constructor </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a:t>
            </a:r>
            <a:r>
              <a:rPr lang="en-US" altLang="en-US" sz="1900" b="1" dirty="0" err="1" smtClean="0">
                <a:solidFill>
                  <a:schemeClr val="tx1"/>
                </a:solidFill>
                <a:latin typeface="Comic Sans MS" panose="030F0702030302020204" pitchFamily="66" charset="0"/>
                <a:cs typeface="Courier New" panose="02070309020205020404" pitchFamily="49" charset="0"/>
              </a:rPr>
              <a:t>getContentPane</a:t>
            </a:r>
            <a:r>
              <a:rPr lang="en-US" altLang="en-US" sz="1900" b="1" dirty="0" smtClean="0">
                <a:solidFill>
                  <a:schemeClr val="tx1"/>
                </a:solidFill>
                <a:latin typeface="Comic Sans MS" panose="030F0702030302020204" pitchFamily="66" charset="0"/>
                <a:cs typeface="Courier New" panose="02070309020205020404" pitchFamily="49" charset="0"/>
              </a:rPr>
              <a:t>().add(...); </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a:t>
            </a:r>
            <a:r>
              <a:rPr lang="en-US" altLang="en-US" sz="1900" b="1" dirty="0" err="1" smtClean="0">
                <a:solidFill>
                  <a:schemeClr val="tx1"/>
                </a:solidFill>
                <a:latin typeface="Comic Sans MS" panose="030F0702030302020204" pitchFamily="66" charset="0"/>
                <a:cs typeface="Courier New" panose="02070309020205020404" pitchFamily="49" charset="0"/>
              </a:rPr>
              <a:t>getContentPane</a:t>
            </a:r>
            <a:r>
              <a:rPr lang="en-US" altLang="en-US" sz="1900" b="1" dirty="0" smtClean="0">
                <a:solidFill>
                  <a:schemeClr val="tx1"/>
                </a:solidFill>
                <a:latin typeface="Comic Sans MS" panose="030F0702030302020204" pitchFamily="66" charset="0"/>
                <a:cs typeface="Courier New" panose="02070309020205020404" pitchFamily="49" charset="0"/>
              </a:rPr>
              <a:t>().add(...);</a:t>
            </a:r>
          </a:p>
          <a:p>
            <a:pPr indent="-219075" eaLnBrk="1" hangingPunct="1">
              <a:lnSpc>
                <a:spcPct val="9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 . .</a:t>
            </a:r>
          </a:p>
        </p:txBody>
      </p:sp>
    </p:spTree>
    <p:extLst>
      <p:ext uri="{BB962C8B-B14F-4D97-AF65-F5344CB8AC3E}">
        <p14:creationId xmlns:p14="http://schemas.microsoft.com/office/powerpoint/2010/main" val="2704938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32</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228600"/>
            <a:ext cx="80406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mbria" panose="02040503050406030204" pitchFamily="18" charset="0"/>
                <a:ea typeface="Microsoft YaHei" panose="020B0503020204020204" pitchFamily="34" charset="-122"/>
              </a:defRPr>
            </a:lvl9pPr>
          </a:lstStyle>
          <a:p>
            <a:pPr algn="ctr" eaLnBrk="1" hangingPunct="1">
              <a:buClrTx/>
              <a:buFontTx/>
              <a:buNone/>
            </a:pPr>
            <a:r>
              <a:rPr lang="en-US" altLang="en-US" sz="3600" b="1" dirty="0" err="1">
                <a:solidFill>
                  <a:schemeClr val="tx1"/>
                </a:solidFill>
                <a:latin typeface="Comic Sans MS" panose="030F0702030302020204" pitchFamily="66" charset="0"/>
              </a:rPr>
              <a:t>Jframe</a:t>
            </a:r>
            <a:r>
              <a:rPr lang="en-US" altLang="en-US" sz="3600" b="1" dirty="0">
                <a:solidFill>
                  <a:schemeClr val="tx1"/>
                </a:solidFill>
                <a:latin typeface="Comic Sans MS" panose="030F0702030302020204" pitchFamily="66" charset="0"/>
              </a:rPr>
              <a:t>(</a:t>
            </a:r>
            <a:r>
              <a:rPr lang="en-US" altLang="en-US" sz="3600" b="1" dirty="0" err="1">
                <a:solidFill>
                  <a:schemeClr val="tx1"/>
                </a:solidFill>
                <a:latin typeface="Comic Sans MS" panose="030F0702030302020204" pitchFamily="66" charset="0"/>
              </a:rPr>
              <a:t>cont</a:t>
            </a:r>
            <a:r>
              <a:rPr lang="en-US" altLang="en-US" sz="3600" b="1" dirty="0">
                <a:solidFill>
                  <a:schemeClr val="tx1"/>
                </a:solidFill>
                <a:latin typeface="Comic Sans MS" panose="030F0702030302020204" pitchFamily="66" charset="0"/>
              </a:rPr>
              <a:t>) </a:t>
            </a:r>
            <a:r>
              <a:rPr lang="en-US" altLang="en-US" sz="3600" b="1" dirty="0" smtClean="0">
                <a:solidFill>
                  <a:schemeClr val="tx1"/>
                </a:solidFill>
                <a:latin typeface="Comic Sans MS" panose="030F0702030302020204" pitchFamily="66" charset="0"/>
              </a:rPr>
              <a:t>Content </a:t>
            </a:r>
            <a:r>
              <a:rPr lang="en-US" altLang="en-US" sz="3600" b="1" dirty="0">
                <a:solidFill>
                  <a:schemeClr val="tx1"/>
                </a:solidFill>
                <a:latin typeface="Comic Sans MS" panose="030F0702030302020204" pitchFamily="66" charset="0"/>
              </a:rPr>
              <a:t>Panes</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685800"/>
            <a:ext cx="86868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Idiom 2: Create your own content pane</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It's common to create a new panel for the content pane and tell the window to use this new panel for it's content pane. For example,</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class </a:t>
            </a:r>
            <a:r>
              <a:rPr lang="en-US" altLang="en-US" b="1" dirty="0" err="1" smtClean="0">
                <a:solidFill>
                  <a:schemeClr val="tx1"/>
                </a:solidFill>
                <a:latin typeface="Comic Sans MS" panose="030F0702030302020204" pitchFamily="66" charset="0"/>
                <a:cs typeface="Courier New" panose="02070309020205020404" pitchFamily="49" charset="0"/>
              </a:rPr>
              <a:t>MyWindow</a:t>
            </a:r>
            <a:r>
              <a:rPr lang="en-US" altLang="en-US" b="1" dirty="0" smtClean="0">
                <a:solidFill>
                  <a:schemeClr val="tx1"/>
                </a:solidFill>
                <a:latin typeface="Comic Sans MS" panose="030F0702030302020204" pitchFamily="66" charset="0"/>
                <a:cs typeface="Courier New" panose="02070309020205020404" pitchFamily="49" charset="0"/>
              </a:rPr>
              <a:t> extends </a:t>
            </a:r>
            <a:r>
              <a:rPr lang="en-US" altLang="en-US" b="1" dirty="0" err="1" smtClean="0">
                <a:solidFill>
                  <a:schemeClr val="tx1"/>
                </a:solidFill>
                <a:latin typeface="Comic Sans MS" panose="030F0702030302020204" pitchFamily="66" charset="0"/>
                <a:cs typeface="Courier New" panose="02070309020205020404" pitchFamily="49" charset="0"/>
              </a:rPr>
              <a:t>JFrame</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MyWindow</a:t>
            </a:r>
            <a:r>
              <a:rPr lang="en-US" altLang="en-US" b="1" dirty="0" smtClean="0">
                <a:solidFill>
                  <a:schemeClr val="tx1"/>
                </a:solidFill>
                <a:latin typeface="Comic Sans MS" panose="030F0702030302020204" pitchFamily="66" charset="0"/>
                <a:cs typeface="Courier New" panose="02070309020205020404" pitchFamily="49" charset="0"/>
              </a:rPr>
              <a:t>() {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constructor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JPanel</a:t>
            </a:r>
            <a:r>
              <a:rPr lang="en-US" altLang="en-US" b="1" dirty="0" smtClean="0">
                <a:solidFill>
                  <a:schemeClr val="tx1"/>
                </a:solidFill>
                <a:latin typeface="Comic Sans MS" panose="030F0702030302020204" pitchFamily="66" charset="0"/>
                <a:cs typeface="Courier New" panose="02070309020205020404" pitchFamily="49" charset="0"/>
              </a:rPr>
              <a:t> content = new </a:t>
            </a:r>
            <a:r>
              <a:rPr lang="en-US" altLang="en-US" b="1" dirty="0" err="1" smtClean="0">
                <a:solidFill>
                  <a:schemeClr val="tx1"/>
                </a:solidFill>
                <a:latin typeface="Comic Sans MS" panose="030F0702030302020204" pitchFamily="66" charset="0"/>
                <a:cs typeface="Courier New" panose="02070309020205020404" pitchFamily="49" charset="0"/>
              </a:rPr>
              <a:t>JPanel</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Create a new content pane.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content.add</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content.add</a:t>
            </a:r>
            <a:r>
              <a:rPr lang="en-US" altLang="en-US"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 .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setContentPane</a:t>
            </a:r>
            <a:r>
              <a:rPr lang="en-US" altLang="en-US" b="1" dirty="0" smtClean="0">
                <a:solidFill>
                  <a:schemeClr val="tx1"/>
                </a:solidFill>
                <a:latin typeface="Comic Sans MS" panose="030F0702030302020204" pitchFamily="66" charset="0"/>
                <a:cs typeface="Courier New" panose="02070309020205020404" pitchFamily="49" charset="0"/>
              </a:rPr>
              <a:t>(content);</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3425068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33</a:t>
            </a:fld>
            <a:endParaRPr lang="en-US">
              <a:solidFill>
                <a:schemeClr val="tx1"/>
              </a:solidFill>
              <a:latin typeface="Comic Sans MS" panose="030F0702030302020204" pitchFamily="66" charset="0"/>
            </a:endParaRPr>
          </a:p>
        </p:txBody>
      </p:sp>
      <p:sp>
        <p:nvSpPr>
          <p:cNvPr id="11" name="Text Box 1"/>
          <p:cNvSpPr txBox="1">
            <a:spLocks noChangeArrowheads="1"/>
          </p:cNvSpPr>
          <p:nvPr/>
        </p:nvSpPr>
        <p:spPr bwMode="auto">
          <a:xfrm>
            <a:off x="609600" y="304800"/>
            <a:ext cx="80406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000" b="1" dirty="0">
                <a:solidFill>
                  <a:schemeClr val="tx1"/>
                </a:solidFill>
                <a:latin typeface="Comic Sans MS" panose="030F0702030302020204" pitchFamily="66" charset="0"/>
              </a:rPr>
              <a:t>Where to declare components</a:t>
            </a:r>
            <a:br>
              <a:rPr lang="en-US" altLang="en-US" sz="4000" b="1" dirty="0">
                <a:solidFill>
                  <a:schemeClr val="tx1"/>
                </a:solidFill>
                <a:latin typeface="Comic Sans MS" panose="030F0702030302020204" pitchFamily="66" charset="0"/>
              </a:rPr>
            </a:br>
            <a:endParaRPr lang="en-US" altLang="en-US" sz="4000" b="1" dirty="0">
              <a:solidFill>
                <a:schemeClr val="tx1"/>
              </a:solidFill>
              <a:latin typeface="Comic Sans MS" panose="030F0702030302020204" pitchFamily="66" charset="0"/>
            </a:endParaRPr>
          </a:p>
        </p:txBody>
      </p:sp>
      <p:sp>
        <p:nvSpPr>
          <p:cNvPr id="12" name="Text Box 2"/>
          <p:cNvSpPr txBox="1">
            <a:spLocks noChangeArrowheads="1"/>
          </p:cNvSpPr>
          <p:nvPr/>
        </p:nvSpPr>
        <p:spPr bwMode="auto">
          <a:xfrm>
            <a:off x="304800" y="762000"/>
            <a:ext cx="89916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spcBef>
                <a:spcPts val="6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9pPr>
          </a:lstStyle>
          <a:p>
            <a:pPr marL="342900" indent="-342900" eaLnBrk="1" hangingPunct="1">
              <a:lnSpc>
                <a:spcPct val="80000"/>
              </a:lnSpc>
              <a:spcBef>
                <a:spcPts val="550"/>
              </a:spcBef>
              <a:buClr>
                <a:srgbClr val="A63212"/>
              </a:buClr>
              <a:buSzPct val="95000"/>
              <a:buFont typeface="Wingdings" panose="05000000000000000000" pitchFamily="2" charset="2"/>
              <a:buChar char="v"/>
            </a:pPr>
            <a:r>
              <a:rPr lang="en-US" altLang="en-US" sz="2000" dirty="0">
                <a:solidFill>
                  <a:schemeClr val="tx1"/>
                </a:solidFill>
                <a:latin typeface="Comic Sans MS" panose="030F0702030302020204" pitchFamily="66" charset="0"/>
              </a:rPr>
              <a:t>Components are typically declared in one of several places:</a:t>
            </a:r>
          </a:p>
          <a:p>
            <a:pPr marL="342900" indent="-342900" eaLnBrk="1" hangingPunct="1">
              <a:lnSpc>
                <a:spcPct val="80000"/>
              </a:lnSpc>
              <a:spcBef>
                <a:spcPts val="550"/>
              </a:spcBef>
              <a:buClr>
                <a:srgbClr val="A63212"/>
              </a:buClr>
              <a:buSzPct val="95000"/>
              <a:buFont typeface="Wingdings" panose="05000000000000000000" pitchFamily="2" charset="2"/>
              <a:buChar char="Ø"/>
            </a:pPr>
            <a:r>
              <a:rPr lang="en-US" altLang="en-US" sz="2000" b="1" dirty="0">
                <a:solidFill>
                  <a:schemeClr val="tx1"/>
                </a:solidFill>
                <a:latin typeface="Comic Sans MS" panose="030F0702030302020204" pitchFamily="66" charset="0"/>
              </a:rPr>
              <a:t>Field variables : </a:t>
            </a:r>
            <a:r>
              <a:rPr lang="en-US" altLang="en-US" sz="2000" dirty="0">
                <a:solidFill>
                  <a:schemeClr val="tx1"/>
                </a:solidFill>
                <a:latin typeface="Comic Sans MS" panose="030F0702030302020204" pitchFamily="66" charset="0"/>
              </a:rPr>
              <a:t>Some components should be declared as field variables (instance variables, member variables). This is the appropriate place to declare components which </a:t>
            </a:r>
            <a:r>
              <a:rPr lang="en-US" altLang="en-US" sz="2000" i="1" dirty="0">
                <a:solidFill>
                  <a:schemeClr val="tx1"/>
                </a:solidFill>
                <a:latin typeface="Comic Sans MS" panose="030F0702030302020204" pitchFamily="66" charset="0"/>
              </a:rPr>
              <a:t>must be referenced after the interface is constructed</a:t>
            </a:r>
            <a:r>
              <a:rPr lang="en-US" altLang="en-US" sz="2000" dirty="0">
                <a:solidFill>
                  <a:schemeClr val="tx1"/>
                </a:solidFill>
                <a:latin typeface="Comic Sans MS" panose="030F0702030302020204" pitchFamily="66" charset="0"/>
              </a:rPr>
              <a:t>. Typically these are text fields or text areas, check boxes, etc. Those components whose values must be gotten or set.</a:t>
            </a:r>
          </a:p>
          <a:p>
            <a:pPr marL="342900" indent="-342900" eaLnBrk="1" hangingPunct="1">
              <a:lnSpc>
                <a:spcPct val="80000"/>
              </a:lnSpc>
              <a:spcBef>
                <a:spcPts val="550"/>
              </a:spcBef>
              <a:buClr>
                <a:srgbClr val="A63212"/>
              </a:buClr>
              <a:buSzPct val="95000"/>
              <a:buFont typeface="Wingdings" panose="05000000000000000000" pitchFamily="2" charset="2"/>
              <a:buChar char="Ø"/>
            </a:pPr>
            <a:r>
              <a:rPr lang="en-US" altLang="en-US" sz="2000" b="1" dirty="0">
                <a:solidFill>
                  <a:schemeClr val="tx1"/>
                </a:solidFill>
                <a:latin typeface="Comic Sans MS" panose="030F0702030302020204" pitchFamily="66" charset="0"/>
              </a:rPr>
              <a:t>Local variables : </a:t>
            </a:r>
            <a:r>
              <a:rPr lang="en-US" altLang="en-US" sz="2000" dirty="0">
                <a:solidFill>
                  <a:schemeClr val="tx1"/>
                </a:solidFill>
                <a:latin typeface="Comic Sans MS" panose="030F0702030302020204" pitchFamily="66" charset="0"/>
              </a:rPr>
              <a:t>Local variables should be used for components which are never referenced after the interface is constructed. Typically these are panels for holding components, buttons (whose interaction is through their listeners), ... Local variables disappear when the method they are in returns, but the component will continue to exist if it has been added to the interface. </a:t>
            </a:r>
          </a:p>
          <a:p>
            <a:pPr marL="342900" indent="-342900" eaLnBrk="1" hangingPunct="1">
              <a:lnSpc>
                <a:spcPct val="80000"/>
              </a:lnSpc>
              <a:spcBef>
                <a:spcPts val="550"/>
              </a:spcBef>
              <a:buClr>
                <a:srgbClr val="A63212"/>
              </a:buClr>
              <a:buSzPct val="95000"/>
              <a:buFont typeface="Wingdings" panose="05000000000000000000" pitchFamily="2" charset="2"/>
              <a:buChar char="Ø"/>
            </a:pPr>
            <a:r>
              <a:rPr lang="en-US" altLang="en-US" sz="2000" b="1" dirty="0">
                <a:solidFill>
                  <a:schemeClr val="tx1"/>
                </a:solidFill>
                <a:latin typeface="Comic Sans MS" panose="030F0702030302020204" pitchFamily="66" charset="0"/>
              </a:rPr>
              <a:t>Anonymous : </a:t>
            </a:r>
            <a:r>
              <a:rPr lang="en-US" altLang="en-US" sz="2000" dirty="0">
                <a:solidFill>
                  <a:schemeClr val="tx1"/>
                </a:solidFill>
                <a:latin typeface="Comic Sans MS" panose="030F0702030302020204" pitchFamily="66" charset="0"/>
              </a:rPr>
              <a:t>Anonymous creation is typical with labels, which can be created and added in one step and never assigned to a variable. Of course, if the appearance (font, alignment, ...) must be changed, then they should be put in a local variable. Some programs use labels for output (not a good idea), and in this case they should be field variables</a:t>
            </a:r>
            <a:r>
              <a:rPr lang="en-US" altLang="en-US" sz="2200" dirty="0">
                <a:solidFill>
                  <a:schemeClr val="tx1"/>
                </a:solidFill>
                <a:latin typeface="Comic Sans MS" panose="030F0702030302020204" pitchFamily="66" charset="0"/>
              </a:rPr>
              <a:t>. Example </a:t>
            </a:r>
            <a:r>
              <a:rPr lang="en-US" altLang="en-US" sz="2200" dirty="0" err="1">
                <a:solidFill>
                  <a:schemeClr val="tx1"/>
                </a:solidFill>
                <a:latin typeface="Comic Sans MS" panose="030F0702030302020204" pitchFamily="66" charset="0"/>
              </a:rPr>
              <a:t>content.add</a:t>
            </a:r>
            <a:r>
              <a:rPr lang="en-US" altLang="en-US" sz="2200" dirty="0">
                <a:solidFill>
                  <a:schemeClr val="tx1"/>
                </a:solidFill>
                <a:latin typeface="Comic Sans MS" panose="030F0702030302020204" pitchFamily="66" charset="0"/>
              </a:rPr>
              <a:t>(new </a:t>
            </a:r>
            <a:r>
              <a:rPr lang="en-US" altLang="en-US" sz="2200" dirty="0" err="1">
                <a:solidFill>
                  <a:schemeClr val="tx1"/>
                </a:solidFill>
                <a:latin typeface="Comic Sans MS" panose="030F0702030302020204" pitchFamily="66" charset="0"/>
              </a:rPr>
              <a:t>JLabel</a:t>
            </a:r>
            <a:r>
              <a:rPr lang="en-US" altLang="en-US" sz="2200" dirty="0">
                <a:solidFill>
                  <a:schemeClr val="tx1"/>
                </a:solidFill>
                <a:latin typeface="Comic Sans MS" panose="030F0702030302020204" pitchFamily="66" charset="0"/>
              </a:rPr>
              <a:t>("Look at this"));</a:t>
            </a:r>
          </a:p>
        </p:txBody>
      </p:sp>
    </p:spTree>
    <p:extLst>
      <p:ext uri="{BB962C8B-B14F-4D97-AF65-F5344CB8AC3E}">
        <p14:creationId xmlns:p14="http://schemas.microsoft.com/office/powerpoint/2010/main" val="2077062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34</a:t>
            </a:fld>
            <a:endParaRPr lang="en-US"/>
          </a:p>
        </p:txBody>
      </p:sp>
      <p:sp>
        <p:nvSpPr>
          <p:cNvPr id="7" name="Text Box 1"/>
          <p:cNvSpPr txBox="1">
            <a:spLocks noChangeArrowheads="1"/>
          </p:cNvSpPr>
          <p:nvPr/>
        </p:nvSpPr>
        <p:spPr bwMode="auto">
          <a:xfrm>
            <a:off x="533400" y="152400"/>
            <a:ext cx="8040688"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JLabel</a:t>
            </a:r>
            <a:br>
              <a:rPr lang="en-US" altLang="en-US" sz="4800" b="1">
                <a:solidFill>
                  <a:schemeClr val="tx1"/>
                </a:solidFill>
                <a:latin typeface="Comic Sans MS" panose="030F0702030302020204" pitchFamily="66" charset="0"/>
              </a:rPr>
            </a:br>
            <a:endParaRPr lang="en-US" altLang="en-US" sz="4800" b="1">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685800"/>
            <a:ext cx="87630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Labels display </a:t>
            </a:r>
            <a:r>
              <a:rPr lang="en-US" altLang="en-US" sz="2400" b="1" dirty="0" smtClean="0">
                <a:solidFill>
                  <a:schemeClr val="tx1"/>
                </a:solidFill>
                <a:latin typeface="Comic Sans MS" panose="030F0702030302020204" pitchFamily="66" charset="0"/>
              </a:rPr>
              <a:t>fixed text or images</a:t>
            </a:r>
            <a:r>
              <a:rPr lang="en-US" altLang="en-US" sz="2400" dirty="0" smtClean="0">
                <a:solidFill>
                  <a:schemeClr val="tx1"/>
                </a:solidFill>
                <a:latin typeface="Comic Sans MS" panose="030F0702030302020204" pitchFamily="66" charset="0"/>
              </a:rPr>
              <a:t> on a GUI as information to the user, for example, as a label in front of a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etc. You can have text (including HTML), an image, or both on a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A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has a transparent background, so it will always match the container it is in.</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err="1" smtClean="0">
                <a:solidFill>
                  <a:schemeClr val="tx1"/>
                </a:solidFill>
                <a:latin typeface="Comic Sans MS" panose="030F0702030302020204" pitchFamily="66" charset="0"/>
              </a:rPr>
              <a:t>JLabel</a:t>
            </a:r>
            <a:r>
              <a:rPr lang="en-US" altLang="en-US" sz="2400" b="1" dirty="0" smtClean="0">
                <a:solidFill>
                  <a:schemeClr val="tx1"/>
                </a:solidFill>
                <a:latin typeface="Comic Sans MS" panose="030F0702030302020204" pitchFamily="66" charset="0"/>
              </a:rPr>
              <a:t> Constructors</a:t>
            </a:r>
          </a:p>
          <a:p>
            <a:pPr indent="-219075" eaLnBrk="1" hangingPunct="1">
              <a:spcBef>
                <a:spcPts val="600"/>
              </a:spcBef>
              <a:buSzPct val="95000"/>
              <a:defRPr/>
            </a:pPr>
            <a:r>
              <a:rPr lang="en-US" altLang="en-US" sz="2000" dirty="0" smtClean="0">
                <a:solidFill>
                  <a:schemeClr val="tx1"/>
                </a:solidFill>
                <a:latin typeface="Comic Sans MS" panose="030F0702030302020204" pitchFamily="66" charset="0"/>
              </a:rPr>
              <a:t>Assume the following declarations.</a:t>
            </a:r>
          </a:p>
          <a:p>
            <a:pPr indent="-219075" eaLnBrk="1" hangingPunct="1">
              <a:spcBef>
                <a:spcPts val="600"/>
              </a:spcBef>
              <a:buSzPct val="95000"/>
              <a:defRPr/>
            </a:pPr>
            <a:r>
              <a:rPr lang="en-US" altLang="en-US" sz="2000" dirty="0" smtClean="0">
                <a:solidFill>
                  <a:schemeClr val="tx1"/>
                </a:solidFill>
                <a:latin typeface="Comic Sans MS" panose="030F0702030302020204" pitchFamily="66" charset="0"/>
              </a:rPr>
              <a:t>String text; </a:t>
            </a:r>
          </a:p>
          <a:p>
            <a:pPr indent="-219075" eaLnBrk="1" hangingPunct="1">
              <a:spcBef>
                <a:spcPts val="600"/>
              </a:spcBef>
              <a:buSzPct val="95000"/>
              <a:defRPr/>
            </a:pPr>
            <a:r>
              <a:rPr lang="en-US" altLang="en-US" sz="2000" dirty="0" smtClean="0">
                <a:solidFill>
                  <a:schemeClr val="tx1"/>
                </a:solidFill>
                <a:latin typeface="Comic Sans MS" panose="030F0702030302020204" pitchFamily="66" charset="0"/>
              </a:rPr>
              <a:t>Icon image; </a:t>
            </a:r>
          </a:p>
          <a:p>
            <a:pPr indent="-219075" eaLnBrk="1" hangingPunct="1">
              <a:spcBef>
                <a:spcPts val="600"/>
              </a:spcBef>
              <a:buSzPct val="95000"/>
              <a:defRPr/>
            </a:pPr>
            <a:r>
              <a:rPr lang="en-US" altLang="en-US" sz="2000" dirty="0" err="1" smtClean="0">
                <a:solidFill>
                  <a:schemeClr val="tx1"/>
                </a:solidFill>
                <a:latin typeface="Comic Sans MS" panose="030F0702030302020204" pitchFamily="66" charset="0"/>
              </a:rPr>
              <a:t>int</a:t>
            </a:r>
            <a:r>
              <a:rPr lang="en-US" altLang="en-US" sz="2000" dirty="0" smtClean="0">
                <a:solidFill>
                  <a:schemeClr val="tx1"/>
                </a:solidFill>
                <a:latin typeface="Comic Sans MS" panose="030F0702030302020204" pitchFamily="66" charset="0"/>
              </a:rPr>
              <a:t> alignment; // </a:t>
            </a:r>
            <a:r>
              <a:rPr lang="en-US" altLang="en-US" sz="2000" dirty="0" err="1" smtClean="0">
                <a:solidFill>
                  <a:schemeClr val="tx1"/>
                </a:solidFill>
                <a:latin typeface="Comic Sans MS" panose="030F0702030302020204" pitchFamily="66" charset="0"/>
              </a:rPr>
              <a:t>JLabel.LEFT</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JLabel.Center</a:t>
            </a:r>
            <a:r>
              <a:rPr lang="en-US" altLang="en-US" sz="2000" dirty="0" smtClean="0">
                <a:solidFill>
                  <a:schemeClr val="tx1"/>
                </a:solidFill>
                <a:latin typeface="Comic Sans MS" panose="030F0702030302020204" pitchFamily="66" charset="0"/>
              </a:rPr>
              <a:t>, or </a:t>
            </a:r>
            <a:r>
              <a:rPr lang="en-US" altLang="en-US" sz="2000" dirty="0" err="1" smtClean="0">
                <a:solidFill>
                  <a:schemeClr val="tx1"/>
                </a:solidFill>
                <a:latin typeface="Comic Sans MS" panose="030F0702030302020204" pitchFamily="66" charset="0"/>
              </a:rPr>
              <a:t>JLabel.RIGHT</a:t>
            </a:r>
            <a:r>
              <a:rPr lang="en-US" altLang="en-US" sz="2000" dirty="0" smtClean="0">
                <a:solidFill>
                  <a:schemeClr val="tx1"/>
                </a:solidFill>
                <a:latin typeface="Comic Sans MS" panose="030F0702030302020204" pitchFamily="66" charset="0"/>
              </a:rPr>
              <a:t>. </a:t>
            </a:r>
          </a:p>
          <a:p>
            <a:pPr indent="-219075" eaLnBrk="1" hangingPunct="1">
              <a:spcBef>
                <a:spcPts val="450"/>
              </a:spcBef>
              <a:buSzPct val="95000"/>
              <a:defRPr/>
            </a:pP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err="1" smtClean="0">
                <a:solidFill>
                  <a:schemeClr val="tx1"/>
                </a:solidFill>
                <a:latin typeface="Comic Sans MS" panose="030F0702030302020204" pitchFamily="66" charset="0"/>
                <a:cs typeface="Courier New" panose="02070309020205020404" pitchFamily="49" charset="0"/>
              </a:rPr>
              <a:t>yourLabel</a:t>
            </a:r>
            <a:r>
              <a:rPr lang="en-US" altLang="en-US" sz="1400" b="1" dirty="0" smtClean="0">
                <a:solidFill>
                  <a:schemeClr val="tx1"/>
                </a:solidFill>
                <a:latin typeface="Comic Sans MS" panose="030F0702030302020204" pitchFamily="66" charset="0"/>
                <a:cs typeface="Courier New" panose="02070309020205020404" pitchFamily="49" charset="0"/>
              </a:rPr>
              <a:t> = new </a:t>
            </a: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a:t>
            </a:r>
            <a:r>
              <a:rPr lang="en-US" altLang="en-US" sz="1400" b="1" i="1" dirty="0" smtClean="0">
                <a:solidFill>
                  <a:schemeClr val="tx1"/>
                </a:solidFill>
                <a:latin typeface="Comic Sans MS" panose="030F0702030302020204" pitchFamily="66" charset="0"/>
                <a:cs typeface="Courier New" panose="02070309020205020404" pitchFamily="49" charset="0"/>
              </a:rPr>
              <a:t>text</a:t>
            </a:r>
            <a:r>
              <a:rPr lang="en-US" altLang="en-US" sz="14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err="1" smtClean="0">
                <a:solidFill>
                  <a:schemeClr val="tx1"/>
                </a:solidFill>
                <a:latin typeface="Comic Sans MS" panose="030F0702030302020204" pitchFamily="66" charset="0"/>
                <a:cs typeface="Courier New" panose="02070309020205020404" pitchFamily="49" charset="0"/>
              </a:rPr>
              <a:t>yourLabel</a:t>
            </a:r>
            <a:r>
              <a:rPr lang="en-US" altLang="en-US" sz="1400" b="1" dirty="0" smtClean="0">
                <a:solidFill>
                  <a:schemeClr val="tx1"/>
                </a:solidFill>
                <a:latin typeface="Comic Sans MS" panose="030F0702030302020204" pitchFamily="66" charset="0"/>
                <a:cs typeface="Courier New" panose="02070309020205020404" pitchFamily="49" charset="0"/>
              </a:rPr>
              <a:t> = new </a:t>
            </a: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a:t>
            </a:r>
            <a:r>
              <a:rPr lang="en-US" altLang="en-US" sz="1400" b="1" i="1" dirty="0" smtClean="0">
                <a:solidFill>
                  <a:schemeClr val="tx1"/>
                </a:solidFill>
                <a:latin typeface="Comic Sans MS" panose="030F0702030302020204" pitchFamily="66" charset="0"/>
                <a:cs typeface="Courier New" panose="02070309020205020404" pitchFamily="49" charset="0"/>
              </a:rPr>
              <a:t>text</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smtClean="0">
                <a:solidFill>
                  <a:schemeClr val="tx1"/>
                </a:solidFill>
                <a:latin typeface="Comic Sans MS" panose="030F0702030302020204" pitchFamily="66" charset="0"/>
                <a:cs typeface="Courier New" panose="02070309020205020404" pitchFamily="49" charset="0"/>
              </a:rPr>
              <a:t>alignment</a:t>
            </a:r>
            <a:r>
              <a:rPr lang="en-US" altLang="en-US" sz="14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err="1" smtClean="0">
                <a:solidFill>
                  <a:schemeClr val="tx1"/>
                </a:solidFill>
                <a:latin typeface="Comic Sans MS" panose="030F0702030302020204" pitchFamily="66" charset="0"/>
                <a:cs typeface="Courier New" panose="02070309020205020404" pitchFamily="49" charset="0"/>
              </a:rPr>
              <a:t>yourLabel</a:t>
            </a:r>
            <a:r>
              <a:rPr lang="en-US" altLang="en-US" sz="1400" b="1" dirty="0" smtClean="0">
                <a:solidFill>
                  <a:schemeClr val="tx1"/>
                </a:solidFill>
                <a:latin typeface="Comic Sans MS" panose="030F0702030302020204" pitchFamily="66" charset="0"/>
                <a:cs typeface="Courier New" panose="02070309020205020404" pitchFamily="49" charset="0"/>
              </a:rPr>
              <a:t> = new </a:t>
            </a: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a:t>
            </a:r>
            <a:r>
              <a:rPr lang="en-US" altLang="en-US" sz="1400" b="1" i="1" dirty="0" smtClean="0">
                <a:solidFill>
                  <a:schemeClr val="tx1"/>
                </a:solidFill>
                <a:latin typeface="Comic Sans MS" panose="030F0702030302020204" pitchFamily="66" charset="0"/>
                <a:cs typeface="Courier New" panose="02070309020205020404" pitchFamily="49" charset="0"/>
              </a:rPr>
              <a:t>image</a:t>
            </a:r>
            <a:r>
              <a:rPr lang="en-US" altLang="en-US" sz="14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err="1" smtClean="0">
                <a:solidFill>
                  <a:schemeClr val="tx1"/>
                </a:solidFill>
                <a:latin typeface="Comic Sans MS" panose="030F0702030302020204" pitchFamily="66" charset="0"/>
                <a:cs typeface="Courier New" panose="02070309020205020404" pitchFamily="49" charset="0"/>
              </a:rPr>
              <a:t>yourLabel</a:t>
            </a:r>
            <a:r>
              <a:rPr lang="en-US" altLang="en-US" sz="1400" b="1" dirty="0" smtClean="0">
                <a:solidFill>
                  <a:schemeClr val="tx1"/>
                </a:solidFill>
                <a:latin typeface="Comic Sans MS" panose="030F0702030302020204" pitchFamily="66" charset="0"/>
                <a:cs typeface="Courier New" panose="02070309020205020404" pitchFamily="49" charset="0"/>
              </a:rPr>
              <a:t> = new </a:t>
            </a: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a:t>
            </a:r>
            <a:r>
              <a:rPr lang="en-US" altLang="en-US" sz="1400" b="1" i="1" dirty="0" smtClean="0">
                <a:solidFill>
                  <a:schemeClr val="tx1"/>
                </a:solidFill>
                <a:latin typeface="Comic Sans MS" panose="030F0702030302020204" pitchFamily="66" charset="0"/>
                <a:cs typeface="Courier New" panose="02070309020205020404" pitchFamily="49" charset="0"/>
              </a:rPr>
              <a:t>image</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smtClean="0">
                <a:solidFill>
                  <a:schemeClr val="tx1"/>
                </a:solidFill>
                <a:latin typeface="Comic Sans MS" panose="030F0702030302020204" pitchFamily="66" charset="0"/>
                <a:cs typeface="Courier New" panose="02070309020205020404" pitchFamily="49" charset="0"/>
              </a:rPr>
              <a:t>alignment</a:t>
            </a:r>
            <a:r>
              <a:rPr lang="en-US" altLang="en-US" sz="14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err="1" smtClean="0">
                <a:solidFill>
                  <a:schemeClr val="tx1"/>
                </a:solidFill>
                <a:latin typeface="Comic Sans MS" panose="030F0702030302020204" pitchFamily="66" charset="0"/>
                <a:cs typeface="Courier New" panose="02070309020205020404" pitchFamily="49" charset="0"/>
              </a:rPr>
              <a:t>yourLabel</a:t>
            </a:r>
            <a:r>
              <a:rPr lang="en-US" altLang="en-US" sz="1400" b="1" dirty="0" smtClean="0">
                <a:solidFill>
                  <a:schemeClr val="tx1"/>
                </a:solidFill>
                <a:latin typeface="Comic Sans MS" panose="030F0702030302020204" pitchFamily="66" charset="0"/>
                <a:cs typeface="Courier New" panose="02070309020205020404" pitchFamily="49" charset="0"/>
              </a:rPr>
              <a:t> = new </a:t>
            </a:r>
            <a:r>
              <a:rPr lang="en-US" altLang="en-US" sz="1400" b="1" dirty="0" err="1" smtClean="0">
                <a:solidFill>
                  <a:schemeClr val="tx1"/>
                </a:solidFill>
                <a:latin typeface="Comic Sans MS" panose="030F0702030302020204" pitchFamily="66" charset="0"/>
                <a:cs typeface="Courier New" panose="02070309020205020404" pitchFamily="49" charset="0"/>
              </a:rPr>
              <a:t>JLabel</a:t>
            </a:r>
            <a:r>
              <a:rPr lang="en-US" altLang="en-US" sz="1400" b="1" dirty="0" smtClean="0">
                <a:solidFill>
                  <a:schemeClr val="tx1"/>
                </a:solidFill>
                <a:latin typeface="Comic Sans MS" panose="030F0702030302020204" pitchFamily="66" charset="0"/>
                <a:cs typeface="Courier New" panose="02070309020205020404" pitchFamily="49" charset="0"/>
              </a:rPr>
              <a:t>(</a:t>
            </a:r>
            <a:r>
              <a:rPr lang="en-US" altLang="en-US" sz="1400" b="1" i="1" dirty="0" smtClean="0">
                <a:solidFill>
                  <a:schemeClr val="tx1"/>
                </a:solidFill>
                <a:latin typeface="Comic Sans MS" panose="030F0702030302020204" pitchFamily="66" charset="0"/>
                <a:cs typeface="Courier New" panose="02070309020205020404" pitchFamily="49" charset="0"/>
              </a:rPr>
              <a:t>text</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smtClean="0">
                <a:solidFill>
                  <a:schemeClr val="tx1"/>
                </a:solidFill>
                <a:latin typeface="Comic Sans MS" panose="030F0702030302020204" pitchFamily="66" charset="0"/>
                <a:cs typeface="Courier New" panose="02070309020205020404" pitchFamily="49" charset="0"/>
              </a:rPr>
              <a:t>image</a:t>
            </a:r>
            <a:r>
              <a:rPr lang="en-US" altLang="en-US" sz="1400" b="1" dirty="0" smtClean="0">
                <a:solidFill>
                  <a:schemeClr val="tx1"/>
                </a:solidFill>
                <a:latin typeface="Comic Sans MS" panose="030F0702030302020204" pitchFamily="66" charset="0"/>
                <a:cs typeface="Courier New" panose="02070309020205020404" pitchFamily="49" charset="0"/>
              </a:rPr>
              <a:t>, </a:t>
            </a:r>
            <a:r>
              <a:rPr lang="en-US" altLang="en-US" sz="1400" b="1" i="1" dirty="0" smtClean="0">
                <a:solidFill>
                  <a:schemeClr val="tx1"/>
                </a:solidFill>
                <a:latin typeface="Comic Sans MS" panose="030F0702030302020204" pitchFamily="66" charset="0"/>
                <a:cs typeface="Courier New" panose="02070309020205020404" pitchFamily="49" charset="0"/>
              </a:rPr>
              <a:t>alignment</a:t>
            </a:r>
            <a:r>
              <a:rPr lang="en-US" altLang="en-US" sz="1400" b="1" dirty="0" smtClean="0">
                <a:solidFill>
                  <a:schemeClr val="tx1"/>
                </a:solidFill>
                <a:latin typeface="Comic Sans MS" panose="030F0702030302020204" pitchFamily="66" charset="0"/>
                <a:cs typeface="Courier New" panose="02070309020205020404" pitchFamily="49" charset="0"/>
              </a:rPr>
              <a:t>); </a:t>
            </a:r>
          </a:p>
        </p:txBody>
      </p:sp>
    </p:spTree>
    <p:extLst>
      <p:ext uri="{BB962C8B-B14F-4D97-AF65-F5344CB8AC3E}">
        <p14:creationId xmlns:p14="http://schemas.microsoft.com/office/powerpoint/2010/main" val="455137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35</a:t>
            </a:fld>
            <a:endParaRPr lang="en-US"/>
          </a:p>
        </p:txBody>
      </p:sp>
      <p:sp>
        <p:nvSpPr>
          <p:cNvPr id="7" name="Text Box 1"/>
          <p:cNvSpPr txBox="1">
            <a:spLocks noChangeArrowheads="1"/>
          </p:cNvSpPr>
          <p:nvPr/>
        </p:nvSpPr>
        <p:spPr bwMode="auto">
          <a:xfrm>
            <a:off x="533400" y="304800"/>
            <a:ext cx="8040688"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Jlabel(cont)</a:t>
            </a:r>
            <a:br>
              <a:rPr lang="en-US" altLang="en-US" sz="4800" b="1">
                <a:solidFill>
                  <a:schemeClr val="tx1"/>
                </a:solidFill>
                <a:latin typeface="Comic Sans MS" panose="030F0702030302020204" pitchFamily="66" charset="0"/>
              </a:rPr>
            </a:br>
            <a:endParaRPr lang="en-US" altLang="en-US" sz="4800" b="1">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1143000"/>
            <a:ext cx="89916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Java Idiom</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Because there is usually no need to refer to a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after it has been added to a container, it is common to combine creation and adding the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in one statement.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For example. </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p.add</a:t>
            </a:r>
            <a:r>
              <a:rPr lang="en-US" altLang="en-US" sz="2000" b="1" dirty="0" smtClean="0">
                <a:solidFill>
                  <a:schemeClr val="tx1"/>
                </a:solidFill>
                <a:latin typeface="Comic Sans MS" panose="030F0702030302020204" pitchFamily="66" charset="0"/>
                <a:cs typeface="Courier New" panose="02070309020205020404" pitchFamily="49" charset="0"/>
              </a:rPr>
              <a:t>(new </a:t>
            </a:r>
            <a:r>
              <a:rPr lang="en-US" altLang="en-US" sz="2000" b="1" dirty="0" err="1" smtClean="0">
                <a:solidFill>
                  <a:schemeClr val="tx1"/>
                </a:solidFill>
                <a:latin typeface="Comic Sans MS" panose="030F0702030302020204" pitchFamily="66" charset="0"/>
                <a:cs typeface="Courier New" panose="02070309020205020404" pitchFamily="49" charset="0"/>
              </a:rPr>
              <a:t>JLabel</a:t>
            </a:r>
            <a:r>
              <a:rPr lang="en-US" altLang="en-US" sz="2000" b="1" dirty="0" smtClean="0">
                <a:solidFill>
                  <a:schemeClr val="tx1"/>
                </a:solidFill>
                <a:latin typeface="Comic Sans MS" panose="030F0702030302020204" pitchFamily="66" charset="0"/>
                <a:cs typeface="Courier New" panose="02070309020205020404" pitchFamily="49" charset="0"/>
              </a:rPr>
              <a:t>("Enter your ID:", </a:t>
            </a:r>
            <a:r>
              <a:rPr lang="en-US" altLang="en-US" sz="2000" b="1" dirty="0" err="1" smtClean="0">
                <a:solidFill>
                  <a:schemeClr val="tx1"/>
                </a:solidFill>
                <a:latin typeface="Comic Sans MS" panose="030F0702030302020204" pitchFamily="66" charset="0"/>
                <a:cs typeface="Courier New" panose="02070309020205020404" pitchFamily="49" charset="0"/>
              </a:rPr>
              <a:t>JLabel.RIGHT</a:t>
            </a:r>
            <a:r>
              <a:rPr lang="en-US" altLang="en-US" sz="2000"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is the same as</a:t>
            </a:r>
          </a:p>
          <a:p>
            <a:pPr indent="-219075" eaLnBrk="1" hangingPunct="1">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JLabel</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idLabel</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JLabel</a:t>
            </a:r>
            <a:r>
              <a:rPr lang="en-US" altLang="en-US" sz="2000" b="1" dirty="0" smtClean="0">
                <a:solidFill>
                  <a:schemeClr val="tx1"/>
                </a:solidFill>
                <a:latin typeface="Comic Sans MS" panose="030F0702030302020204" pitchFamily="66" charset="0"/>
                <a:cs typeface="Courier New" panose="02070309020205020404" pitchFamily="49" charset="0"/>
              </a:rPr>
              <a:t>("Enter ID:", </a:t>
            </a:r>
            <a:r>
              <a:rPr lang="en-US" altLang="en-US" sz="2000" b="1" dirty="0" err="1" smtClean="0">
                <a:solidFill>
                  <a:schemeClr val="tx1"/>
                </a:solidFill>
                <a:latin typeface="Comic Sans MS" panose="030F0702030302020204" pitchFamily="66" charset="0"/>
                <a:cs typeface="Courier New" panose="02070309020205020404" pitchFamily="49" charset="0"/>
              </a:rPr>
              <a:t>JLabel.RIGHT</a:t>
            </a:r>
            <a:r>
              <a:rPr lang="en-US" altLang="en-US" sz="2000"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 . . </a:t>
            </a:r>
          </a:p>
          <a:p>
            <a:pPr indent="-219075" eaLnBrk="1" hangingPunct="1">
              <a:spcBef>
                <a:spcPts val="6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p.add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idLabel</a:t>
            </a:r>
            <a:r>
              <a:rPr lang="en-US" altLang="en-US" sz="2400" dirty="0" smtClean="0">
                <a:solidFill>
                  <a:schemeClr val="tx1"/>
                </a:solidFill>
                <a:latin typeface="Comic Sans MS" panose="030F0702030302020204" pitchFamily="66" charset="0"/>
              </a:rPr>
              <a:t>);</a:t>
            </a:r>
          </a:p>
        </p:txBody>
      </p:sp>
    </p:spTree>
    <p:extLst>
      <p:ext uri="{BB962C8B-B14F-4D97-AF65-F5344CB8AC3E}">
        <p14:creationId xmlns:p14="http://schemas.microsoft.com/office/powerpoint/2010/main" val="602847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rPr>
              <a:pPr>
                <a:defRPr/>
              </a:pPr>
              <a:t>3/11/2022</a:t>
            </a:fld>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smtClean="0">
                <a:solidFill>
                  <a:schemeClr val="tx1"/>
                </a:solidFill>
              </a:rPr>
              <a:t>Advanced Programming with Java Chapter 1</a:t>
            </a:r>
            <a:endParaRPr lang="en-US">
              <a:solidFill>
                <a:schemeClr val="tx1"/>
              </a:solidFill>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rPr>
              <a:pPr>
                <a:defRPr/>
              </a:pPr>
              <a:t>36</a:t>
            </a:fld>
            <a:endParaRPr lang="en-US">
              <a:solidFill>
                <a:schemeClr val="tx1"/>
              </a:solidFill>
            </a:endParaRPr>
          </a:p>
        </p:txBody>
      </p:sp>
      <p:sp>
        <p:nvSpPr>
          <p:cNvPr id="7" name="Text Box 1"/>
          <p:cNvSpPr txBox="1">
            <a:spLocks noChangeArrowheads="1"/>
          </p:cNvSpPr>
          <p:nvPr/>
        </p:nvSpPr>
        <p:spPr bwMode="auto">
          <a:xfrm>
            <a:off x="457200" y="762000"/>
            <a:ext cx="80406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a:solidFill>
                  <a:schemeClr val="tx1"/>
                </a:solidFill>
                <a:latin typeface="Comic Sans MS" panose="030F0702030302020204" pitchFamily="66" charset="0"/>
              </a:rPr>
              <a:t>Jlabel</a:t>
            </a:r>
            <a:r>
              <a:rPr lang="en-US" altLang="en-US" sz="4800" b="1" dirty="0">
                <a:solidFill>
                  <a:schemeClr val="tx1"/>
                </a:solidFill>
                <a:latin typeface="Comic Sans MS" panose="030F0702030302020204" pitchFamily="66" charset="0"/>
              </a:rPr>
              <a:t>(</a:t>
            </a:r>
            <a:r>
              <a:rPr lang="en-US" altLang="en-US" sz="4800" b="1" dirty="0" err="1">
                <a:solidFill>
                  <a:schemeClr val="tx1"/>
                </a:solidFill>
                <a:latin typeface="Comic Sans MS" panose="030F0702030302020204" pitchFamily="66" charset="0"/>
              </a:rPr>
              <a:t>cont</a:t>
            </a:r>
            <a:r>
              <a:rPr lang="en-US" altLang="en-US" sz="4800" b="1" dirty="0" smtClean="0">
                <a:solidFill>
                  <a:schemeClr val="tx1"/>
                </a:solidFill>
                <a:latin typeface="Comic Sans MS" panose="030F0702030302020204" pitchFamily="66" charset="0"/>
              </a:rPr>
              <a:t>)</a:t>
            </a:r>
            <a:r>
              <a:rPr lang="en-US" altLang="en-US" sz="3600" b="1" dirty="0">
                <a:solidFill>
                  <a:schemeClr val="tx1"/>
                </a:solidFill>
                <a:latin typeface="Comic Sans MS" panose="030F0702030302020204" pitchFamily="66" charset="0"/>
              </a:rPr>
              <a:t/>
            </a:r>
            <a:br>
              <a:rPr lang="en-US" altLang="en-US" sz="3600" b="1" dirty="0">
                <a:solidFill>
                  <a:schemeClr val="tx1"/>
                </a:solidFill>
                <a:latin typeface="Comic Sans MS" panose="030F0702030302020204" pitchFamily="66" charset="0"/>
              </a:rPr>
            </a:br>
            <a:r>
              <a:rPr lang="en-US" altLang="en-US" sz="3600" b="1" dirty="0">
                <a:solidFill>
                  <a:schemeClr val="tx1"/>
                </a:solidFill>
                <a:latin typeface="Comic Sans MS" panose="030F0702030302020204" pitchFamily="66" charset="0"/>
              </a:rPr>
              <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1371600"/>
            <a:ext cx="89916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u="sng" dirty="0" err="1" smtClean="0">
                <a:solidFill>
                  <a:schemeClr val="tx1"/>
                </a:solidFill>
                <a:latin typeface="Comic Sans MS" panose="030F0702030302020204" pitchFamily="66" charset="0"/>
              </a:rPr>
              <a:t>JLabel</a:t>
            </a:r>
            <a:r>
              <a:rPr lang="en-US" altLang="en-US" sz="2400" b="1" u="sng" dirty="0" smtClean="0">
                <a:solidFill>
                  <a:schemeClr val="tx1"/>
                </a:solidFill>
                <a:latin typeface="Comic Sans MS" panose="030F0702030302020204" pitchFamily="66" charset="0"/>
              </a:rPr>
              <a:t> font and color</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The most user-friendly interfaces are usually obtained by using the default appearance (font, color, background), but there are cases where you want to change these.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Appearance: setting the font</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The font of a </a:t>
            </a:r>
            <a:r>
              <a:rPr lang="en-US" altLang="en-US" sz="2400" dirty="0" err="1" smtClean="0">
                <a:solidFill>
                  <a:schemeClr val="tx1"/>
                </a:solidFill>
                <a:latin typeface="Comic Sans MS" panose="030F0702030302020204" pitchFamily="66" charset="0"/>
              </a:rPr>
              <a:t>JLabel</a:t>
            </a:r>
            <a:r>
              <a:rPr lang="en-US" altLang="en-US" sz="2400" dirty="0" smtClean="0">
                <a:solidFill>
                  <a:schemeClr val="tx1"/>
                </a:solidFill>
                <a:latin typeface="Comic Sans MS" panose="030F0702030302020204" pitchFamily="66" charset="0"/>
              </a:rPr>
              <a:t> can be changed like this.</a:t>
            </a:r>
          </a:p>
          <a:p>
            <a:pPr indent="-219075" eaLnBrk="1" hangingPunct="1">
              <a:spcBef>
                <a:spcPts val="500"/>
              </a:spcBef>
              <a:buSzPct val="95000"/>
              <a:defRPr/>
            </a:pPr>
            <a:endParaRPr lang="en-US" altLang="en-US" sz="2000" b="1" dirty="0" smtClean="0">
              <a:solidFill>
                <a:schemeClr val="tx1"/>
              </a:solidFill>
              <a:latin typeface="Comic Sans MS" panose="030F0702030302020204" pitchFamily="66" charset="0"/>
              <a:cs typeface="Courier New" panose="02070309020205020404" pitchFamily="49" charset="0"/>
            </a:endParaRPr>
          </a:p>
          <a:p>
            <a:pPr indent="-219075" eaLnBrk="1" hangingPunct="1">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JLabel</a:t>
            </a:r>
            <a:r>
              <a:rPr lang="en-US" altLang="en-US" sz="2000" b="1" dirty="0" smtClean="0">
                <a:solidFill>
                  <a:schemeClr val="tx1"/>
                </a:solidFill>
                <a:latin typeface="Comic Sans MS" panose="030F0702030302020204" pitchFamily="66" charset="0"/>
                <a:cs typeface="Courier New" panose="02070309020205020404" pitchFamily="49" charset="0"/>
              </a:rPr>
              <a:t> title = new </a:t>
            </a:r>
            <a:r>
              <a:rPr lang="en-US" altLang="en-US" sz="2000" b="1" dirty="0" err="1" smtClean="0">
                <a:solidFill>
                  <a:schemeClr val="tx1"/>
                </a:solidFill>
                <a:latin typeface="Comic Sans MS" panose="030F0702030302020204" pitchFamily="66" charset="0"/>
                <a:cs typeface="Courier New" panose="02070309020205020404" pitchFamily="49" charset="0"/>
              </a:rPr>
              <a:t>JLabel</a:t>
            </a:r>
            <a:r>
              <a:rPr lang="en-US" altLang="en-US" sz="2000" b="1" dirty="0" smtClean="0">
                <a:solidFill>
                  <a:schemeClr val="tx1"/>
                </a:solidFill>
                <a:latin typeface="Comic Sans MS" panose="030F0702030302020204" pitchFamily="66" charset="0"/>
                <a:cs typeface="Courier New" panose="02070309020205020404" pitchFamily="49" charset="0"/>
              </a:rPr>
              <a:t>(“Enter Name :", </a:t>
            </a:r>
            <a:r>
              <a:rPr lang="en-US" altLang="en-US" sz="2000" b="1" dirty="0" err="1" smtClean="0">
                <a:solidFill>
                  <a:schemeClr val="tx1"/>
                </a:solidFill>
                <a:latin typeface="Comic Sans MS" panose="030F0702030302020204" pitchFamily="66" charset="0"/>
                <a:cs typeface="Courier New" panose="02070309020205020404" pitchFamily="49" charset="0"/>
              </a:rPr>
              <a:t>JLabel.CENTER</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title.setFont</a:t>
            </a:r>
            <a:r>
              <a:rPr lang="en-US" altLang="en-US" sz="2000" b="1" dirty="0" smtClean="0">
                <a:solidFill>
                  <a:schemeClr val="tx1"/>
                </a:solidFill>
                <a:latin typeface="Comic Sans MS" panose="030F0702030302020204" pitchFamily="66" charset="0"/>
                <a:cs typeface="Courier New" panose="02070309020205020404" pitchFamily="49" charset="0"/>
              </a:rPr>
              <a:t>(new Font("Serif", </a:t>
            </a:r>
            <a:r>
              <a:rPr lang="en-US" altLang="en-US" sz="2000" b="1" dirty="0" err="1" smtClean="0">
                <a:solidFill>
                  <a:schemeClr val="tx1"/>
                </a:solidFill>
                <a:latin typeface="Comic Sans MS" panose="030F0702030302020204" pitchFamily="66" charset="0"/>
                <a:cs typeface="Courier New" panose="02070309020205020404" pitchFamily="49" charset="0"/>
              </a:rPr>
              <a:t>Font.BOLD</a:t>
            </a:r>
            <a:r>
              <a:rPr lang="en-US" altLang="en-US" sz="2000" b="1" dirty="0" smtClean="0">
                <a:solidFill>
                  <a:schemeClr val="tx1"/>
                </a:solidFill>
                <a:latin typeface="Comic Sans MS" panose="030F0702030302020204" pitchFamily="66" charset="0"/>
                <a:cs typeface="Courier New" panose="02070309020205020404" pitchFamily="49" charset="0"/>
              </a:rPr>
              <a:t>, 48)); </a:t>
            </a:r>
          </a:p>
        </p:txBody>
      </p:sp>
    </p:spTree>
    <p:extLst>
      <p:ext uri="{BB962C8B-B14F-4D97-AF65-F5344CB8AC3E}">
        <p14:creationId xmlns:p14="http://schemas.microsoft.com/office/powerpoint/2010/main" val="2840859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37</a:t>
            </a:fld>
            <a:endParaRPr lang="en-US"/>
          </a:p>
        </p:txBody>
      </p:sp>
      <p:sp>
        <p:nvSpPr>
          <p:cNvPr id="7" name="Text Box 1"/>
          <p:cNvSpPr txBox="1">
            <a:spLocks noChangeArrowheads="1"/>
          </p:cNvSpPr>
          <p:nvPr/>
        </p:nvSpPr>
        <p:spPr bwMode="auto">
          <a:xfrm>
            <a:off x="457200" y="762000"/>
            <a:ext cx="80406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a:solidFill>
                  <a:schemeClr val="tx1"/>
                </a:solidFill>
                <a:latin typeface="Comic Sans MS" panose="030F0702030302020204" pitchFamily="66" charset="0"/>
              </a:rPr>
              <a:t>Jlabel</a:t>
            </a:r>
            <a:r>
              <a:rPr lang="en-US" altLang="en-US" sz="4800" b="1" dirty="0">
                <a:solidFill>
                  <a:schemeClr val="tx1"/>
                </a:solidFill>
                <a:latin typeface="Comic Sans MS" panose="030F0702030302020204" pitchFamily="66" charset="0"/>
              </a:rPr>
              <a:t>(</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br>
              <a:rPr lang="en-US" altLang="en-US" sz="4800" b="1" dirty="0">
                <a:solidFill>
                  <a:schemeClr val="tx1"/>
                </a:solidFill>
                <a:latin typeface="Comic Sans MS" panose="030F0702030302020204" pitchFamily="66" charset="0"/>
              </a:rPr>
            </a:br>
            <a:r>
              <a:rPr lang="en-US" altLang="en-US" sz="3600" b="1" dirty="0">
                <a:solidFill>
                  <a:schemeClr val="tx1"/>
                </a:solidFill>
                <a:latin typeface="Comic Sans MS" panose="030F0702030302020204" pitchFamily="66" charset="0"/>
              </a:rPr>
              <a:t/>
            </a:r>
            <a:br>
              <a:rPr lang="en-US" altLang="en-US" sz="3600" b="1" dirty="0">
                <a:solidFill>
                  <a:schemeClr val="tx1"/>
                </a:solidFill>
                <a:latin typeface="Comic Sans MS" panose="030F0702030302020204" pitchFamily="66" charset="0"/>
              </a:rPr>
            </a:br>
            <a:r>
              <a:rPr lang="en-US" altLang="en-US" sz="3600" b="1" dirty="0">
                <a:solidFill>
                  <a:schemeClr val="tx1"/>
                </a:solidFill>
                <a:latin typeface="Comic Sans MS" panose="030F0702030302020204" pitchFamily="66" charset="0"/>
              </a:rPr>
              <a:t/>
            </a:r>
            <a:br>
              <a:rPr lang="en-US" altLang="en-US" sz="3600" b="1" dirty="0">
                <a:solidFill>
                  <a:schemeClr val="tx1"/>
                </a:solidFill>
                <a:latin typeface="Comic Sans MS" panose="030F0702030302020204" pitchFamily="66" charset="0"/>
              </a:rPr>
            </a:br>
            <a:endParaRPr lang="en-US" altLang="en-US" sz="36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990600"/>
            <a:ext cx="89916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Appearance: setting the text color</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Use the </a:t>
            </a:r>
            <a:r>
              <a:rPr lang="en-US" altLang="en-US" sz="2400" dirty="0" err="1" smtClean="0">
                <a:solidFill>
                  <a:schemeClr val="tx1"/>
                </a:solidFill>
                <a:latin typeface="Comic Sans MS" panose="030F0702030302020204" pitchFamily="66" charset="0"/>
              </a:rPr>
              <a:t>setForeground</a:t>
            </a:r>
            <a:r>
              <a:rPr lang="en-US" altLang="en-US" sz="2400" dirty="0" smtClean="0">
                <a:solidFill>
                  <a:schemeClr val="tx1"/>
                </a:solidFill>
                <a:latin typeface="Comic Sans MS" panose="030F0702030302020204" pitchFamily="66" charset="0"/>
              </a:rPr>
              <a:t> method to set the text color.</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JLabel</a:t>
            </a:r>
            <a:r>
              <a:rPr lang="en-US" altLang="en-US" b="1" dirty="0" smtClean="0">
                <a:solidFill>
                  <a:schemeClr val="tx1"/>
                </a:solidFill>
                <a:latin typeface="Comic Sans MS" panose="030F0702030302020204" pitchFamily="66" charset="0"/>
                <a:cs typeface="Courier New" panose="02070309020205020404" pitchFamily="49" charset="0"/>
              </a:rPr>
              <a:t> title = new </a:t>
            </a:r>
            <a:r>
              <a:rPr lang="en-US" altLang="en-US" b="1" dirty="0" err="1" smtClean="0">
                <a:solidFill>
                  <a:schemeClr val="tx1"/>
                </a:solidFill>
                <a:latin typeface="Comic Sans MS" panose="030F0702030302020204" pitchFamily="66" charset="0"/>
                <a:cs typeface="Courier New" panose="02070309020205020404" pitchFamily="49" charset="0"/>
              </a:rPr>
              <a:t>JLabel</a:t>
            </a:r>
            <a:r>
              <a:rPr lang="en-US" altLang="en-US" b="1" dirty="0" smtClean="0">
                <a:solidFill>
                  <a:schemeClr val="tx1"/>
                </a:solidFill>
                <a:latin typeface="Comic Sans MS" panose="030F0702030302020204" pitchFamily="66" charset="0"/>
                <a:cs typeface="Courier New" panose="02070309020205020404" pitchFamily="49" charset="0"/>
              </a:rPr>
              <a:t>(“Name :", </a:t>
            </a:r>
            <a:r>
              <a:rPr lang="en-US" altLang="en-US" b="1" dirty="0" err="1" smtClean="0">
                <a:solidFill>
                  <a:schemeClr val="tx1"/>
                </a:solidFill>
                <a:latin typeface="Comic Sans MS" panose="030F0702030302020204" pitchFamily="66" charset="0"/>
                <a:cs typeface="Courier New" panose="02070309020205020404" pitchFamily="49" charset="0"/>
              </a:rPr>
              <a:t>JLabel.CENTER</a:t>
            </a: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title.setForeground</a:t>
            </a:r>
            <a:r>
              <a:rPr lang="en-US" altLang="en-US" b="1" dirty="0" smtClean="0">
                <a:solidFill>
                  <a:schemeClr val="tx1"/>
                </a:solidFill>
                <a:latin typeface="Comic Sans MS" panose="030F0702030302020204" pitchFamily="66" charset="0"/>
                <a:cs typeface="Courier New" panose="02070309020205020404" pitchFamily="49" charset="0"/>
              </a:rPr>
              <a:t>(</a:t>
            </a:r>
            <a:r>
              <a:rPr lang="en-US" altLang="en-US" b="1" dirty="0" err="1" smtClean="0">
                <a:solidFill>
                  <a:schemeClr val="tx1"/>
                </a:solidFill>
                <a:latin typeface="Comic Sans MS" panose="030F0702030302020204" pitchFamily="66" charset="0"/>
                <a:cs typeface="Courier New" panose="02070309020205020404" pitchFamily="49" charset="0"/>
              </a:rPr>
              <a:t>Color.white</a:t>
            </a:r>
            <a:r>
              <a:rPr lang="en-US" altLang="en-US" b="1" dirty="0" smtClean="0">
                <a:solidFill>
                  <a:schemeClr val="tx1"/>
                </a:solidFill>
                <a:latin typeface="Comic Sans MS" panose="030F0702030302020204" pitchFamily="66" charset="0"/>
                <a:cs typeface="Courier New" panose="02070309020205020404" pitchFamily="49" charset="0"/>
              </a:rPr>
              <a:t>); </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Appearance: setting the background color</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Because a </a:t>
            </a:r>
            <a:r>
              <a:rPr lang="en-US" altLang="en-US" sz="2400" dirty="0" err="1" smtClean="0">
                <a:solidFill>
                  <a:schemeClr val="tx1"/>
                </a:solidFill>
                <a:latin typeface="Comic Sans MS" panose="030F0702030302020204" pitchFamily="66" charset="0"/>
              </a:rPr>
              <a:t>JLabel's</a:t>
            </a:r>
            <a:r>
              <a:rPr lang="en-US" altLang="en-US" sz="2400" dirty="0" smtClean="0">
                <a:solidFill>
                  <a:schemeClr val="tx1"/>
                </a:solidFill>
                <a:latin typeface="Comic Sans MS" panose="030F0702030302020204" pitchFamily="66" charset="0"/>
              </a:rPr>
              <a:t> background is transparent, there is no effect from using the </a:t>
            </a:r>
            <a:r>
              <a:rPr lang="en-US" altLang="en-US" sz="2400" dirty="0" err="1" smtClean="0">
                <a:solidFill>
                  <a:schemeClr val="tx1"/>
                </a:solidFill>
                <a:latin typeface="Comic Sans MS" panose="030F0702030302020204" pitchFamily="66" charset="0"/>
              </a:rPr>
              <a:t>setBackground</a:t>
            </a:r>
            <a:r>
              <a:rPr lang="en-US" altLang="en-US" sz="2400" dirty="0" smtClean="0">
                <a:solidFill>
                  <a:schemeClr val="tx1"/>
                </a:solidFill>
                <a:latin typeface="Comic Sans MS" panose="030F0702030302020204" pitchFamily="66" charset="0"/>
              </a:rPr>
              <a:t> method. To make a new background, you need to create a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 with the appropriate color and put the label on that. For example</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JLabel</a:t>
            </a:r>
            <a:r>
              <a:rPr lang="en-US" altLang="en-US" b="1" dirty="0" smtClean="0">
                <a:solidFill>
                  <a:schemeClr val="tx1"/>
                </a:solidFill>
                <a:latin typeface="Comic Sans MS" panose="030F0702030302020204" pitchFamily="66" charset="0"/>
                <a:cs typeface="Courier New" panose="02070309020205020404" pitchFamily="49" charset="0"/>
              </a:rPr>
              <a:t> title = new </a:t>
            </a:r>
            <a:r>
              <a:rPr lang="en-US" altLang="en-US" b="1" dirty="0" err="1" smtClean="0">
                <a:solidFill>
                  <a:schemeClr val="tx1"/>
                </a:solidFill>
                <a:latin typeface="Comic Sans MS" panose="030F0702030302020204" pitchFamily="66" charset="0"/>
                <a:cs typeface="Courier New" panose="02070309020205020404" pitchFamily="49" charset="0"/>
              </a:rPr>
              <a:t>JLabel</a:t>
            </a:r>
            <a:r>
              <a:rPr lang="en-US" altLang="en-US" b="1" dirty="0" smtClean="0">
                <a:solidFill>
                  <a:schemeClr val="tx1"/>
                </a:solidFill>
                <a:latin typeface="Comic Sans MS" panose="030F0702030302020204" pitchFamily="66" charset="0"/>
                <a:cs typeface="Courier New" panose="02070309020205020404" pitchFamily="49" charset="0"/>
              </a:rPr>
              <a:t>(“Enter your name"); </a:t>
            </a:r>
            <a:r>
              <a:rPr lang="en-US" altLang="en-US" b="1" dirty="0" err="1" smtClean="0">
                <a:solidFill>
                  <a:schemeClr val="tx1"/>
                </a:solidFill>
                <a:latin typeface="Comic Sans MS" panose="030F0702030302020204" pitchFamily="66" charset="0"/>
                <a:cs typeface="Courier New" panose="02070309020205020404" pitchFamily="49" charset="0"/>
              </a:rPr>
              <a:t>title.setForeground</a:t>
            </a:r>
            <a:r>
              <a:rPr lang="en-US" altLang="en-US" b="1" dirty="0" smtClean="0">
                <a:solidFill>
                  <a:schemeClr val="tx1"/>
                </a:solidFill>
                <a:latin typeface="Comic Sans MS" panose="030F0702030302020204" pitchFamily="66" charset="0"/>
                <a:cs typeface="Courier New" panose="02070309020205020404" pitchFamily="49" charset="0"/>
              </a:rPr>
              <a:t>(</a:t>
            </a:r>
            <a:r>
              <a:rPr lang="en-US" altLang="en-US" b="1" dirty="0" err="1" smtClean="0">
                <a:solidFill>
                  <a:schemeClr val="tx1"/>
                </a:solidFill>
                <a:latin typeface="Comic Sans MS" panose="030F0702030302020204" pitchFamily="66" charset="0"/>
                <a:cs typeface="Courier New" panose="02070309020205020404" pitchFamily="49" charset="0"/>
              </a:rPr>
              <a:t>Color.white</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JPanel</a:t>
            </a: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titlePanel</a:t>
            </a:r>
            <a:r>
              <a:rPr lang="en-US" altLang="en-US" b="1" dirty="0" smtClean="0">
                <a:solidFill>
                  <a:schemeClr val="tx1"/>
                </a:solidFill>
                <a:latin typeface="Comic Sans MS" panose="030F0702030302020204" pitchFamily="66" charset="0"/>
                <a:cs typeface="Courier New" panose="02070309020205020404" pitchFamily="49" charset="0"/>
              </a:rPr>
              <a:t> = new </a:t>
            </a:r>
            <a:r>
              <a:rPr lang="en-US" altLang="en-US" b="1" dirty="0" err="1" smtClean="0">
                <a:solidFill>
                  <a:schemeClr val="tx1"/>
                </a:solidFill>
                <a:latin typeface="Comic Sans MS" panose="030F0702030302020204" pitchFamily="66" charset="0"/>
                <a:cs typeface="Courier New" panose="02070309020205020404" pitchFamily="49" charset="0"/>
              </a:rPr>
              <a:t>JPanel</a:t>
            </a: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titlePanel.setBackground</a:t>
            </a:r>
            <a:r>
              <a:rPr lang="en-US" altLang="en-US" b="1" dirty="0" smtClean="0">
                <a:solidFill>
                  <a:schemeClr val="tx1"/>
                </a:solidFill>
                <a:latin typeface="Comic Sans MS" panose="030F0702030302020204" pitchFamily="66" charset="0"/>
                <a:cs typeface="Courier New" panose="02070309020205020404" pitchFamily="49" charset="0"/>
              </a:rPr>
              <a:t>(</a:t>
            </a:r>
            <a:r>
              <a:rPr lang="en-US" altLang="en-US" b="1" dirty="0" err="1" smtClean="0">
                <a:solidFill>
                  <a:schemeClr val="tx1"/>
                </a:solidFill>
                <a:latin typeface="Comic Sans MS" panose="030F0702030302020204" pitchFamily="66" charset="0"/>
                <a:cs typeface="Courier New" panose="02070309020205020404" pitchFamily="49" charset="0"/>
              </a:rPr>
              <a:t>Color.blue</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titlePanel.add</a:t>
            </a:r>
            <a:r>
              <a:rPr lang="en-US" altLang="en-US" b="1" dirty="0" smtClean="0">
                <a:solidFill>
                  <a:schemeClr val="tx1"/>
                </a:solidFill>
                <a:latin typeface="Comic Sans MS" panose="030F0702030302020204" pitchFamily="66" charset="0"/>
                <a:cs typeface="Courier New" panose="02070309020205020404" pitchFamily="49" charset="0"/>
              </a:rPr>
              <a:t>(title);</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a:t>
            </a:r>
          </a:p>
        </p:txBody>
      </p:sp>
    </p:spTree>
    <p:extLst>
      <p:ext uri="{BB962C8B-B14F-4D97-AF65-F5344CB8AC3E}">
        <p14:creationId xmlns:p14="http://schemas.microsoft.com/office/powerpoint/2010/main" val="124905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38</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685800" y="228600"/>
            <a:ext cx="78120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smtClean="0">
                <a:solidFill>
                  <a:schemeClr val="tx1"/>
                </a:solidFill>
                <a:latin typeface="Comic Sans MS" panose="030F0702030302020204" pitchFamily="66" charset="0"/>
              </a:rPr>
              <a:t>Jlabel</a:t>
            </a:r>
            <a:r>
              <a:rPr lang="en-US" altLang="en-US" sz="4800" b="1" dirty="0" smtClean="0">
                <a:solidFill>
                  <a:schemeClr val="tx1"/>
                </a:solidFill>
                <a:latin typeface="Comic Sans MS" panose="030F0702030302020204" pitchFamily="66" charset="0"/>
              </a:rPr>
              <a:t>(</a:t>
            </a:r>
            <a:r>
              <a:rPr lang="en-US" altLang="en-US" sz="4800" b="1" dirty="0" err="1" smtClean="0">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r>
              <a:rPr lang="en-US" altLang="en-US" sz="3200" b="1" dirty="0" err="1" smtClean="0">
                <a:solidFill>
                  <a:schemeClr val="tx1"/>
                </a:solidFill>
                <a:latin typeface="Comic Sans MS" panose="030F0702030302020204" pitchFamily="66" charset="0"/>
              </a:rPr>
              <a:t>JLabel</a:t>
            </a:r>
            <a:r>
              <a:rPr lang="en-US" altLang="en-US" sz="3200" b="1" dirty="0" smtClean="0">
                <a:solidFill>
                  <a:schemeClr val="tx1"/>
                </a:solidFill>
                <a:latin typeface="Comic Sans MS" panose="030F0702030302020204" pitchFamily="66" charset="0"/>
              </a:rPr>
              <a:t> </a:t>
            </a:r>
            <a:r>
              <a:rPr lang="en-US" altLang="en-US" sz="3200" b="1" dirty="0">
                <a:solidFill>
                  <a:schemeClr val="tx1"/>
                </a:solidFill>
                <a:latin typeface="Comic Sans MS" panose="030F0702030302020204" pitchFamily="66" charset="0"/>
              </a:rPr>
              <a:t>for output</a:t>
            </a:r>
            <a:br>
              <a:rPr lang="en-US" altLang="en-US" sz="3200" b="1" dirty="0">
                <a:solidFill>
                  <a:schemeClr val="tx1"/>
                </a:solidFill>
                <a:latin typeface="Comic Sans MS" panose="030F0702030302020204" pitchFamily="66" charset="0"/>
              </a:rPr>
            </a:br>
            <a:endParaRPr lang="en-US" altLang="en-US" sz="32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304800" y="838200"/>
            <a:ext cx="88392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200" b="1" dirty="0" smtClean="0">
                <a:solidFill>
                  <a:schemeClr val="tx1"/>
                </a:solidFill>
                <a:latin typeface="Comic Sans MS" panose="030F0702030302020204" pitchFamily="66" charset="0"/>
              </a:rPr>
              <a:t>Why using </a:t>
            </a:r>
            <a:r>
              <a:rPr lang="en-US" altLang="en-US" sz="2200" b="1" dirty="0" err="1" smtClean="0">
                <a:solidFill>
                  <a:schemeClr val="tx1"/>
                </a:solidFill>
                <a:latin typeface="Comic Sans MS" panose="030F0702030302020204" pitchFamily="66" charset="0"/>
              </a:rPr>
              <a:t>JLabel</a:t>
            </a:r>
            <a:r>
              <a:rPr lang="en-US" altLang="en-US" sz="2200" b="1" dirty="0" smtClean="0">
                <a:solidFill>
                  <a:schemeClr val="tx1"/>
                </a:solidFill>
                <a:latin typeface="Comic Sans MS" panose="030F0702030302020204" pitchFamily="66" charset="0"/>
              </a:rPr>
              <a:t> for output is usually bad</a:t>
            </a:r>
          </a:p>
          <a:p>
            <a:pPr indent="-219075" eaLnBrk="1" hangingPunct="1">
              <a:lnSpc>
                <a:spcPct val="80000"/>
              </a:lnSpc>
              <a:spcBef>
                <a:spcPts val="550"/>
              </a:spcBef>
              <a:buSzPct val="95000"/>
              <a:defRPr/>
            </a:pPr>
            <a:r>
              <a:rPr lang="en-US" altLang="en-US" sz="2200" dirty="0" smtClean="0">
                <a:solidFill>
                  <a:schemeClr val="tx1"/>
                </a:solidFill>
                <a:latin typeface="Comic Sans MS" panose="030F0702030302020204" pitchFamily="66" charset="0"/>
              </a:rPr>
              <a:t>It's possible to change the text of a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although this is not generally a good idea after the user interface is already displayed. For output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is often a better choice. The use of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for output is mentioned because some textbooks display output this way. Here are some reasons </a:t>
            </a:r>
            <a:r>
              <a:rPr lang="en-US" altLang="en-US" sz="2200" i="1" dirty="0" smtClean="0">
                <a:solidFill>
                  <a:schemeClr val="tx1"/>
                </a:solidFill>
                <a:latin typeface="Comic Sans MS" panose="030F0702030302020204" pitchFamily="66" charset="0"/>
              </a:rPr>
              <a:t>not</a:t>
            </a:r>
            <a:r>
              <a:rPr lang="en-US" altLang="en-US" sz="2200" dirty="0" smtClean="0">
                <a:solidFill>
                  <a:schemeClr val="tx1"/>
                </a:solidFill>
                <a:latin typeface="Comic Sans MS" panose="030F0702030302020204" pitchFamily="66" charset="0"/>
              </a:rPr>
              <a:t> to use it.</a:t>
            </a:r>
          </a:p>
          <a:p>
            <a:pPr marL="342900" indent="-342900" eaLnBrk="1" hangingPunct="1">
              <a:lnSpc>
                <a:spcPct val="80000"/>
              </a:lnSpc>
              <a:spcBef>
                <a:spcPts val="550"/>
              </a:spcBef>
              <a:buClr>
                <a:srgbClr val="A63212"/>
              </a:buClr>
              <a:buSzPct val="95000"/>
              <a:buFont typeface="Wingdings" panose="05000000000000000000" pitchFamily="2" charset="2"/>
              <a:buChar char="ü"/>
              <a:defRPr/>
            </a:pPr>
            <a:r>
              <a:rPr lang="en-US" altLang="en-US" sz="2200" b="1" dirty="0" smtClean="0">
                <a:solidFill>
                  <a:schemeClr val="tx1"/>
                </a:solidFill>
                <a:latin typeface="Comic Sans MS" panose="030F0702030302020204" pitchFamily="66" charset="0"/>
              </a:rPr>
              <a:t>Can't copy to clipboard</a:t>
            </a:r>
            <a:r>
              <a:rPr lang="en-US" altLang="en-US" sz="2200" dirty="0" smtClean="0">
                <a:solidFill>
                  <a:schemeClr val="tx1"/>
                </a:solidFill>
                <a:latin typeface="Comic Sans MS" panose="030F0702030302020204" pitchFamily="66" charset="0"/>
              </a:rPr>
              <a:t>. The user can not copy text from a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but can from a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a:t>
            </a:r>
          </a:p>
          <a:p>
            <a:pPr marL="342900" indent="-342900" eaLnBrk="1" hangingPunct="1">
              <a:lnSpc>
                <a:spcPct val="80000"/>
              </a:lnSpc>
              <a:spcBef>
                <a:spcPts val="550"/>
              </a:spcBef>
              <a:buClr>
                <a:srgbClr val="A63212"/>
              </a:buClr>
              <a:buSzPct val="95000"/>
              <a:buFont typeface="Wingdings" panose="05000000000000000000" pitchFamily="2" charset="2"/>
              <a:buChar char="ü"/>
              <a:defRPr/>
            </a:pPr>
            <a:r>
              <a:rPr lang="en-US" altLang="en-US" sz="2200" b="1" dirty="0" smtClean="0">
                <a:solidFill>
                  <a:schemeClr val="tx1"/>
                </a:solidFill>
                <a:latin typeface="Comic Sans MS" panose="030F0702030302020204" pitchFamily="66" charset="0"/>
              </a:rPr>
              <a:t>Can't set background</a:t>
            </a:r>
            <a:r>
              <a:rPr lang="en-US" altLang="en-US" sz="2200" dirty="0" smtClean="0">
                <a:solidFill>
                  <a:schemeClr val="tx1"/>
                </a:solidFill>
                <a:latin typeface="Comic Sans MS" panose="030F0702030302020204" pitchFamily="66" charset="0"/>
              </a:rPr>
              <a:t>. Changing the background of individual components probably isn't a good idea, so this restriction on </a:t>
            </a:r>
            <a:r>
              <a:rPr lang="en-US" altLang="en-US" sz="2200" dirty="0" err="1" smtClean="0">
                <a:solidFill>
                  <a:schemeClr val="tx1"/>
                </a:solidFill>
                <a:latin typeface="Comic Sans MS" panose="030F0702030302020204" pitchFamily="66" charset="0"/>
              </a:rPr>
              <a:t>JLabels</a:t>
            </a:r>
            <a:r>
              <a:rPr lang="en-US" altLang="en-US" sz="2200" dirty="0" smtClean="0">
                <a:solidFill>
                  <a:schemeClr val="tx1"/>
                </a:solidFill>
                <a:latin typeface="Comic Sans MS" panose="030F0702030302020204" pitchFamily="66" charset="0"/>
              </a:rPr>
              <a:t> is not serious. You can change the background of a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for better or worse. </a:t>
            </a:r>
          </a:p>
          <a:p>
            <a:pPr marL="342900" indent="-342900" eaLnBrk="1" hangingPunct="1">
              <a:lnSpc>
                <a:spcPct val="80000"/>
              </a:lnSpc>
              <a:spcBef>
                <a:spcPts val="550"/>
              </a:spcBef>
              <a:buClr>
                <a:srgbClr val="A63212"/>
              </a:buClr>
              <a:buSzPct val="95000"/>
              <a:buFont typeface="Wingdings" panose="05000000000000000000" pitchFamily="2" charset="2"/>
              <a:buChar char="ü"/>
              <a:defRPr/>
            </a:pPr>
            <a:r>
              <a:rPr lang="en-US" altLang="en-US" sz="2200" b="1" dirty="0" smtClean="0">
                <a:solidFill>
                  <a:schemeClr val="tx1"/>
                </a:solidFill>
                <a:latin typeface="Comic Sans MS" panose="030F0702030302020204" pitchFamily="66" charset="0"/>
              </a:rPr>
              <a:t>Text length</a:t>
            </a:r>
            <a:r>
              <a:rPr lang="en-US" altLang="en-US" sz="2200" dirty="0" smtClean="0">
                <a:solidFill>
                  <a:schemeClr val="tx1"/>
                </a:solidFill>
                <a:latin typeface="Comic Sans MS" panose="030F0702030302020204" pitchFamily="66" charset="0"/>
              </a:rPr>
              <a:t>. This is where there are some serious issues. You can always see the entire text in a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although you might have to scroll it it's long. There are several possibilities with a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You may either not see all of the long text in a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or putting long text into a </a:t>
            </a:r>
            <a:r>
              <a:rPr lang="en-US" altLang="en-US" sz="2200" dirty="0" err="1" smtClean="0">
                <a:solidFill>
                  <a:schemeClr val="tx1"/>
                </a:solidFill>
                <a:latin typeface="Comic Sans MS" panose="030F0702030302020204" pitchFamily="66" charset="0"/>
              </a:rPr>
              <a:t>JLabel</a:t>
            </a:r>
            <a:r>
              <a:rPr lang="en-US" altLang="en-US" sz="2200" dirty="0" smtClean="0">
                <a:solidFill>
                  <a:schemeClr val="tx1"/>
                </a:solidFill>
                <a:latin typeface="Comic Sans MS" panose="030F0702030302020204" pitchFamily="66" charset="0"/>
              </a:rPr>
              <a:t> may cause the layout to be recomputed, resulting in a truly weird user experience. </a:t>
            </a:r>
          </a:p>
        </p:txBody>
      </p:sp>
    </p:spTree>
    <p:extLst>
      <p:ext uri="{BB962C8B-B14F-4D97-AF65-F5344CB8AC3E}">
        <p14:creationId xmlns:p14="http://schemas.microsoft.com/office/powerpoint/2010/main" val="1145022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39</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533400" y="381000"/>
            <a:ext cx="80406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Jlabel(cont)</a:t>
            </a:r>
            <a:br>
              <a:rPr lang="en-US" altLang="en-US" sz="4800" b="1">
                <a:solidFill>
                  <a:schemeClr val="tx1"/>
                </a:solidFill>
                <a:latin typeface="Comic Sans MS" panose="030F0702030302020204" pitchFamily="66" charset="0"/>
              </a:rPr>
            </a:br>
            <a:endParaRPr lang="en-US" altLang="en-US" sz="4800" b="1">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1143000"/>
            <a:ext cx="89916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v"/>
              <a:defRPr/>
            </a:pPr>
            <a:r>
              <a:rPr lang="en-US" altLang="en-US" sz="2400" b="1" dirty="0" smtClean="0">
                <a:solidFill>
                  <a:schemeClr val="tx1"/>
                </a:solidFill>
                <a:latin typeface="Comic Sans MS" panose="030F0702030302020204" pitchFamily="66" charset="0"/>
              </a:rPr>
              <a:t>Changing the text of a </a:t>
            </a:r>
            <a:r>
              <a:rPr lang="en-US" altLang="en-US" sz="2400" b="1" dirty="0" err="1" smtClean="0">
                <a:solidFill>
                  <a:schemeClr val="tx1"/>
                </a:solidFill>
                <a:latin typeface="Comic Sans MS" panose="030F0702030302020204" pitchFamily="66" charset="0"/>
              </a:rPr>
              <a:t>JLabel</a:t>
            </a:r>
            <a:endParaRPr lang="en-US" altLang="en-US" sz="2400" b="1" dirty="0" smtClean="0">
              <a:solidFill>
                <a:schemeClr val="tx1"/>
              </a:solidFill>
              <a:latin typeface="Comic Sans MS" panose="030F0702030302020204" pitchFamily="66" charset="0"/>
            </a:endParaRP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Most </a:t>
            </a:r>
            <a:r>
              <a:rPr lang="en-US" altLang="en-US" sz="2400" dirty="0" err="1" smtClean="0">
                <a:solidFill>
                  <a:schemeClr val="tx1"/>
                </a:solidFill>
                <a:latin typeface="Comic Sans MS" panose="030F0702030302020204" pitchFamily="66" charset="0"/>
              </a:rPr>
              <a:t>JLabels</a:t>
            </a:r>
            <a:r>
              <a:rPr lang="en-US" altLang="en-US" sz="2400" dirty="0" smtClean="0">
                <a:solidFill>
                  <a:schemeClr val="tx1"/>
                </a:solidFill>
                <a:latin typeface="Comic Sans MS" panose="030F0702030302020204" pitchFamily="66" charset="0"/>
              </a:rPr>
              <a:t> are never changed, except for internationalization, and that is done before the user interface is shown. To change the text, use</a:t>
            </a:r>
          </a:p>
          <a:p>
            <a:pPr indent="-219075" eaLnBrk="1" hangingPunct="1">
              <a:spcBef>
                <a:spcPts val="600"/>
              </a:spcBef>
              <a:buSzPct val="95000"/>
              <a:defRPr/>
            </a:pPr>
            <a:r>
              <a:rPr lang="en-US" altLang="en-US" sz="2400" i="1" dirty="0" smtClean="0">
                <a:solidFill>
                  <a:schemeClr val="tx1"/>
                </a:solidFill>
                <a:latin typeface="Comic Sans MS" panose="030F0702030302020204" pitchFamily="66" charset="0"/>
              </a:rPr>
              <a:t>	</a:t>
            </a:r>
            <a:r>
              <a:rPr lang="en-US" altLang="en-US" sz="2400" b="1" i="1" dirty="0" err="1" smtClean="0">
                <a:solidFill>
                  <a:schemeClr val="tx1"/>
                </a:solidFill>
                <a:latin typeface="Comic Sans MS" panose="030F0702030302020204" pitchFamily="66" charset="0"/>
                <a:cs typeface="Courier New" panose="02070309020205020404" pitchFamily="49" charset="0"/>
              </a:rPr>
              <a:t>yourLabel</a:t>
            </a:r>
            <a:r>
              <a:rPr lang="en-US" altLang="en-US" sz="2400" b="1" dirty="0" err="1" smtClean="0">
                <a:solidFill>
                  <a:schemeClr val="tx1"/>
                </a:solidFill>
                <a:latin typeface="Comic Sans MS" panose="030F0702030302020204" pitchFamily="66" charset="0"/>
                <a:cs typeface="Courier New" panose="02070309020205020404" pitchFamily="49" charset="0"/>
              </a:rPr>
              <a:t>.setText</a:t>
            </a:r>
            <a:r>
              <a:rPr lang="en-US" altLang="en-US" sz="2400" b="1" dirty="0" smtClean="0">
                <a:solidFill>
                  <a:schemeClr val="tx1"/>
                </a:solidFill>
                <a:latin typeface="Comic Sans MS" panose="030F0702030302020204" pitchFamily="66" charset="0"/>
                <a:cs typeface="Courier New" panose="02070309020205020404" pitchFamily="49" charset="0"/>
              </a:rPr>
              <a:t>(String </a:t>
            </a:r>
            <a:r>
              <a:rPr lang="en-US" altLang="en-US" sz="2400" b="1" i="1" dirty="0" err="1" smtClean="0">
                <a:solidFill>
                  <a:schemeClr val="tx1"/>
                </a:solidFill>
                <a:latin typeface="Comic Sans MS" panose="030F0702030302020204" pitchFamily="66" charset="0"/>
                <a:cs typeface="Courier New" panose="02070309020205020404" pitchFamily="49" charset="0"/>
              </a:rPr>
              <a:t>newText</a:t>
            </a:r>
            <a:r>
              <a:rPr lang="en-US" altLang="en-US" sz="2400" b="1" dirty="0" smtClean="0">
                <a:solidFill>
                  <a:schemeClr val="tx1"/>
                </a:solidFill>
                <a:latin typeface="Comic Sans MS" panose="030F0702030302020204" pitchFamily="66" charset="0"/>
                <a:cs typeface="Courier New" panose="02070309020205020404" pitchFamily="49" charset="0"/>
              </a:rPr>
              <a:t>); </a:t>
            </a:r>
          </a:p>
        </p:txBody>
      </p:sp>
    </p:spTree>
    <p:extLst>
      <p:ext uri="{BB962C8B-B14F-4D97-AF65-F5344CB8AC3E}">
        <p14:creationId xmlns:p14="http://schemas.microsoft.com/office/powerpoint/2010/main" val="55398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838200"/>
          </a:xfrm>
        </p:spPr>
        <p:txBody>
          <a:bodyPr/>
          <a:lstStyle/>
          <a:p>
            <a:r>
              <a:rPr lang="en-US" dirty="0" err="1" smtClean="0">
                <a:solidFill>
                  <a:schemeClr val="tx1"/>
                </a:solidFill>
                <a:latin typeface="Comic Sans MS" panose="030F0702030302020204" pitchFamily="66" charset="0"/>
              </a:rPr>
              <a:t>Con’t</a:t>
            </a:r>
            <a:r>
              <a:rPr lang="en-US" dirty="0" smtClean="0">
                <a:solidFill>
                  <a:schemeClr val="tx1"/>
                </a:solidFill>
                <a:latin typeface="Comic Sans MS" panose="030F0702030302020204" pitchFamily="66" charset="0"/>
              </a:rPr>
              <a:t>…</a:t>
            </a:r>
            <a:endParaRPr lang="en-US"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685800" y="1143000"/>
            <a:ext cx="8001000" cy="5105400"/>
          </a:xfrm>
        </p:spPr>
        <p:txBody>
          <a:bodyPr/>
          <a:lstStyle/>
          <a:p>
            <a:pPr>
              <a:lnSpc>
                <a:spcPct val="80000"/>
              </a:lnSpc>
              <a:spcBef>
                <a:spcPts val="500"/>
              </a:spcBef>
              <a:buClr>
                <a:srgbClr val="A63212"/>
              </a:buClr>
              <a:buSzPct val="95000"/>
              <a:buFont typeface="Wingdings" panose="05000000000000000000" pitchFamily="2" charset="2"/>
              <a:buChar char="Ø"/>
            </a:pPr>
            <a:r>
              <a:rPr lang="en-US" altLang="en-US" sz="2400" dirty="0">
                <a:latin typeface="Comic Sans MS" panose="030F0702030302020204" pitchFamily="66" charset="0"/>
                <a:ea typeface="Microsoft YaHei" panose="020B0503020204020204" pitchFamily="34" charset="-122"/>
              </a:rPr>
              <a:t>Swing is designed to solve AWT’s problems </a:t>
            </a:r>
          </a:p>
          <a:p>
            <a:pPr lvl="1">
              <a:lnSpc>
                <a:spcPct val="80000"/>
              </a:lnSpc>
              <a:spcBef>
                <a:spcPts val="500"/>
              </a:spcBef>
              <a:buFont typeface="Times New Roman" panose="02020603050405020304" pitchFamily="18" charset="0"/>
              <a:buChar char="–"/>
            </a:pPr>
            <a:r>
              <a:rPr lang="en-US" altLang="en-US" dirty="0">
                <a:latin typeface="Comic Sans MS" panose="030F0702030302020204" pitchFamily="66" charset="0"/>
                <a:ea typeface="Microsoft YaHei" panose="020B0503020204020204" pitchFamily="34" charset="-122"/>
              </a:rPr>
              <a:t>99% java; </a:t>
            </a:r>
            <a:r>
              <a:rPr lang="en-US" altLang="en-US" i="1" u="sng" dirty="0">
                <a:latin typeface="Comic Sans MS" panose="030F0702030302020204" pitchFamily="66" charset="0"/>
                <a:ea typeface="Microsoft YaHei" panose="020B0503020204020204" pitchFamily="34" charset="-122"/>
              </a:rPr>
              <a:t>lightweight</a:t>
            </a:r>
            <a:r>
              <a:rPr lang="en-US" altLang="en-US" dirty="0">
                <a:latin typeface="Comic Sans MS" panose="030F0702030302020204" pitchFamily="66" charset="0"/>
                <a:ea typeface="Microsoft YaHei" panose="020B0503020204020204" pitchFamily="34" charset="-122"/>
              </a:rPr>
              <a:t> components</a:t>
            </a:r>
          </a:p>
          <a:p>
            <a:pPr lvl="2">
              <a:lnSpc>
                <a:spcPct val="80000"/>
              </a:lnSpc>
              <a:spcBef>
                <a:spcPts val="500"/>
              </a:spcBef>
              <a:buFont typeface="Times New Roman" panose="02020603050405020304" pitchFamily="18" charset="0"/>
              <a:buChar char="•"/>
            </a:pPr>
            <a:r>
              <a:rPr lang="en-US" altLang="en-US" sz="2400" dirty="0">
                <a:latin typeface="Comic Sans MS" panose="030F0702030302020204" pitchFamily="66" charset="0"/>
                <a:ea typeface="Microsoft YaHei" panose="020B0503020204020204" pitchFamily="34" charset="-122"/>
              </a:rPr>
              <a:t>Drawing of components is done in java</a:t>
            </a:r>
          </a:p>
          <a:p>
            <a:pPr lvl="2">
              <a:lnSpc>
                <a:spcPct val="80000"/>
              </a:lnSpc>
              <a:spcBef>
                <a:spcPts val="500"/>
              </a:spcBef>
              <a:buFont typeface="Times New Roman" panose="02020603050405020304" pitchFamily="18" charset="0"/>
              <a:buChar char="•"/>
            </a:pPr>
            <a:r>
              <a:rPr lang="en-US" altLang="en-US" sz="2400" dirty="0">
                <a:latin typeface="Comic Sans MS" panose="030F0702030302020204" pitchFamily="66" charset="0"/>
                <a:ea typeface="Microsoft YaHei" panose="020B0503020204020204" pitchFamily="34" charset="-122"/>
              </a:rPr>
              <a:t>Uses AWTs components like Window, frame, dialog</a:t>
            </a:r>
          </a:p>
          <a:p>
            <a:pPr lvl="1">
              <a:lnSpc>
                <a:spcPct val="80000"/>
              </a:lnSpc>
              <a:spcBef>
                <a:spcPts val="500"/>
              </a:spcBef>
              <a:buFont typeface="Times New Roman" panose="02020603050405020304" pitchFamily="18" charset="0"/>
              <a:buChar char="–"/>
            </a:pPr>
            <a:r>
              <a:rPr lang="en-US" altLang="en-US" dirty="0">
                <a:latin typeface="Comic Sans MS" panose="030F0702030302020204" pitchFamily="66" charset="0"/>
                <a:ea typeface="Microsoft YaHei" panose="020B0503020204020204" pitchFamily="34" charset="-122"/>
              </a:rPr>
              <a:t>Lays out consistently on all OSs</a:t>
            </a:r>
          </a:p>
          <a:p>
            <a:pPr lvl="1">
              <a:lnSpc>
                <a:spcPct val="80000"/>
              </a:lnSpc>
              <a:spcBef>
                <a:spcPts val="500"/>
              </a:spcBef>
              <a:buFont typeface="Times New Roman" panose="02020603050405020304" pitchFamily="18" charset="0"/>
              <a:buChar char="–"/>
            </a:pPr>
            <a:r>
              <a:rPr lang="en-US" altLang="en-US" dirty="0">
                <a:latin typeface="Comic Sans MS" panose="030F0702030302020204" pitchFamily="66" charset="0"/>
                <a:ea typeface="Microsoft YaHei" panose="020B0503020204020204" pitchFamily="34" charset="-122"/>
              </a:rPr>
              <a:t>Uses AWT event handling</a:t>
            </a:r>
          </a:p>
          <a:p>
            <a:pPr lvl="1">
              <a:lnSpc>
                <a:spcPct val="80000"/>
              </a:lnSpc>
              <a:spcBef>
                <a:spcPts val="500"/>
              </a:spcBef>
              <a:buFont typeface="Times New Roman" panose="02020603050405020304" pitchFamily="18" charset="0"/>
              <a:buChar char="–"/>
            </a:pPr>
            <a:r>
              <a:rPr lang="en-US" altLang="en-US" dirty="0">
                <a:latin typeface="Comic Sans MS" panose="030F0702030302020204" pitchFamily="66" charset="0"/>
                <a:ea typeface="Microsoft YaHei" panose="020B0503020204020204" pitchFamily="34" charset="-122"/>
              </a:rPr>
              <a:t>Swing provides several advanced components such as tabbed </a:t>
            </a:r>
            <a:r>
              <a:rPr lang="en-US" altLang="en-US" dirty="0" smtClean="0">
                <a:latin typeface="Comic Sans MS" panose="030F0702030302020204" pitchFamily="66" charset="0"/>
                <a:ea typeface="Microsoft YaHei" panose="020B0503020204020204" pitchFamily="34" charset="-122"/>
              </a:rPr>
              <a:t>pane, </a:t>
            </a:r>
            <a:r>
              <a:rPr lang="en-US" altLang="en-US" dirty="0">
                <a:latin typeface="Comic Sans MS" panose="030F0702030302020204" pitchFamily="66" charset="0"/>
                <a:ea typeface="Microsoft YaHei" panose="020B0503020204020204" pitchFamily="34" charset="-122"/>
              </a:rPr>
              <a:t>scroll panes, trees, tables and lists.</a:t>
            </a:r>
          </a:p>
          <a:p>
            <a:pPr lvl="1">
              <a:lnSpc>
                <a:spcPct val="80000"/>
              </a:lnSpc>
              <a:spcBef>
                <a:spcPts val="500"/>
              </a:spcBef>
              <a:buFont typeface="Times New Roman" panose="02020603050405020304" pitchFamily="18" charset="0"/>
              <a:buChar char="–"/>
            </a:pPr>
            <a:r>
              <a:rPr lang="en-US" altLang="en-US" dirty="0">
                <a:latin typeface="Comic Sans MS" panose="030F0702030302020204" pitchFamily="66" charset="0"/>
                <a:ea typeface="Microsoft YaHei" panose="020B0503020204020204" pitchFamily="34" charset="-122"/>
              </a:rPr>
              <a:t>Unlike AWT components, Swing components are not implemented by platform-specific code. Instead they are written entirely in Java and therefore are platform-independent. The term "lightweight" is used to describe such an element</a:t>
            </a:r>
            <a:endParaRPr lang="en-US" dirty="0">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a:t>
            </a:fld>
            <a:endParaRPr lang="en-US"/>
          </a:p>
        </p:txBody>
      </p:sp>
    </p:spTree>
    <p:extLst>
      <p:ext uri="{BB962C8B-B14F-4D97-AF65-F5344CB8AC3E}">
        <p14:creationId xmlns:p14="http://schemas.microsoft.com/office/powerpoint/2010/main" val="3569455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40</a:t>
            </a:fld>
            <a:endParaRPr lang="en-US"/>
          </a:p>
        </p:txBody>
      </p:sp>
      <p:sp>
        <p:nvSpPr>
          <p:cNvPr id="7" name="Text Box 1"/>
          <p:cNvSpPr txBox="1">
            <a:spLocks noChangeArrowheads="1"/>
          </p:cNvSpPr>
          <p:nvPr/>
        </p:nvSpPr>
        <p:spPr bwMode="auto">
          <a:xfrm>
            <a:off x="692150" y="-71104"/>
            <a:ext cx="8040688" cy="80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a:t>
            </a:r>
          </a:p>
        </p:txBody>
      </p:sp>
      <p:sp>
        <p:nvSpPr>
          <p:cNvPr id="8" name="Text Box 2"/>
          <p:cNvSpPr txBox="1">
            <a:spLocks noChangeArrowheads="1"/>
          </p:cNvSpPr>
          <p:nvPr/>
        </p:nvSpPr>
        <p:spPr bwMode="auto">
          <a:xfrm>
            <a:off x="463550" y="533400"/>
            <a:ext cx="8001000" cy="5484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547688"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err="1" smtClean="0">
                <a:solidFill>
                  <a:schemeClr val="tx1"/>
                </a:solidFill>
                <a:latin typeface="Comic Sans MS" panose="030F0702030302020204" pitchFamily="66" charset="0"/>
              </a:rPr>
              <a:t>javax.swing.JTextField</a:t>
            </a:r>
            <a:r>
              <a:rPr lang="en-US" altLang="en-US" sz="2400" dirty="0" smtClean="0">
                <a:solidFill>
                  <a:schemeClr val="tx1"/>
                </a:solidFill>
                <a:latin typeface="Comic Sans MS" panose="030F0702030302020204" pitchFamily="66" charset="0"/>
              </a:rPr>
              <a:t> has two uses.</a:t>
            </a:r>
          </a:p>
          <a:p>
            <a:pPr lvl="1" eaLnBrk="1" hangingPunct="1">
              <a:spcBef>
                <a:spcPts val="550"/>
              </a:spcBef>
              <a:buClr>
                <a:srgbClr val="A63212"/>
              </a:buClr>
              <a:buSzPct val="95000"/>
              <a:buFont typeface="Wingdings" panose="05000000000000000000" pitchFamily="2" charset="2"/>
              <a:buChar char=""/>
              <a:defRPr/>
            </a:pPr>
            <a:r>
              <a:rPr lang="en-US" altLang="en-US" sz="2200" b="1" dirty="0" smtClean="0">
                <a:solidFill>
                  <a:schemeClr val="tx1"/>
                </a:solidFill>
                <a:latin typeface="Comic Sans MS" panose="030F0702030302020204" pitchFamily="66" charset="0"/>
              </a:rPr>
              <a:t>Input</a:t>
            </a:r>
            <a:r>
              <a:rPr lang="en-US" altLang="en-US" sz="2200" dirty="0" smtClean="0">
                <a:solidFill>
                  <a:schemeClr val="tx1"/>
                </a:solidFill>
                <a:latin typeface="Comic Sans MS" panose="030F0702030302020204" pitchFamily="66" charset="0"/>
              </a:rPr>
              <a:t>. The user can enter one line of text (a String)</a:t>
            </a:r>
          </a:p>
          <a:p>
            <a:pPr lvl="1" eaLnBrk="1" hangingPunct="1">
              <a:spcBef>
                <a:spcPts val="550"/>
              </a:spcBef>
              <a:buClr>
                <a:srgbClr val="A63212"/>
              </a:buClr>
              <a:buSzPct val="95000"/>
              <a:buFont typeface="Wingdings" panose="05000000000000000000" pitchFamily="2" charset="2"/>
              <a:buChar char=""/>
              <a:defRPr/>
            </a:pPr>
            <a:r>
              <a:rPr lang="en-US" altLang="en-US" sz="2200" b="1" dirty="0" smtClean="0">
                <a:solidFill>
                  <a:schemeClr val="tx1"/>
                </a:solidFill>
                <a:latin typeface="Comic Sans MS" panose="030F0702030302020204" pitchFamily="66" charset="0"/>
              </a:rPr>
              <a:t>Output</a:t>
            </a:r>
            <a:r>
              <a:rPr lang="en-US" altLang="en-US" sz="2200" dirty="0" smtClean="0">
                <a:solidFill>
                  <a:schemeClr val="tx1"/>
                </a:solidFill>
                <a:latin typeface="Comic Sans MS" panose="030F0702030302020204" pitchFamily="66" charset="0"/>
              </a:rPr>
              <a:t>. To display one line of text.</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If you need a component that displays or allows entry of more than one line, use a </a:t>
            </a:r>
            <a:r>
              <a:rPr lang="en-US" altLang="en-US" sz="2400" dirty="0" err="1" smtClean="0">
                <a:solidFill>
                  <a:schemeClr val="tx1"/>
                </a:solidFill>
                <a:latin typeface="Comic Sans MS" panose="030F0702030302020204" pitchFamily="66" charset="0"/>
                <a:hlinkClick r:id="rId2"/>
              </a:rPr>
              <a:t>JTextArea</a:t>
            </a:r>
            <a:r>
              <a:rPr lang="en-US" altLang="en-US" sz="2400" dirty="0" smtClean="0">
                <a:solidFill>
                  <a:schemeClr val="tx1"/>
                </a:solidFill>
                <a:latin typeface="Comic Sans MS" panose="030F0702030302020204" pitchFamily="66" charset="0"/>
              </a:rPr>
              <a:t>. </a:t>
            </a:r>
          </a:p>
          <a:p>
            <a:pPr marL="285750" indent="-285750" eaLnBrk="1" hangingPunct="1">
              <a:spcBef>
                <a:spcPts val="600"/>
              </a:spcBef>
              <a:buClr>
                <a:srgbClr val="A63212"/>
              </a:buClr>
              <a:buSzPct val="95000"/>
              <a:buFont typeface="Wingdings" panose="05000000000000000000" pitchFamily="2" charset="2"/>
              <a:buChar char="Ø"/>
              <a:defRPr/>
            </a:pPr>
            <a:r>
              <a:rPr lang="en-US" altLang="en-US" b="1" dirty="0" smtClean="0">
                <a:solidFill>
                  <a:schemeClr val="tx1"/>
                </a:solidFill>
                <a:latin typeface="Comic Sans MS" panose="030F0702030302020204" pitchFamily="66" charset="0"/>
              </a:rPr>
              <a:t>Overview of methods</a:t>
            </a:r>
          </a:p>
          <a:p>
            <a:pPr indent="-220663" eaLnBrk="1" hangingPunct="1">
              <a:spcBef>
                <a:spcPts val="600"/>
              </a:spcBef>
              <a:buSzPct val="95000"/>
              <a:defRPr/>
            </a:pPr>
            <a:endParaRPr lang="en-US" altLang="en-US" sz="2400" b="1" dirty="0" smtClean="0">
              <a:solidFill>
                <a:schemeClr val="tx1"/>
              </a:solidFill>
              <a:latin typeface="Comic Sans MS" panose="030F0702030302020204" pitchFamily="66" charset="0"/>
            </a:endParaRPr>
          </a:p>
        </p:txBody>
      </p:sp>
      <p:graphicFrame>
        <p:nvGraphicFramePr>
          <p:cNvPr id="11" name="Group 5"/>
          <p:cNvGraphicFramePr>
            <a:graphicFrameLocks noGrp="1"/>
          </p:cNvGraphicFramePr>
          <p:nvPr>
            <p:extLst>
              <p:ext uri="{D42A27DB-BD31-4B8C-83A1-F6EECF244321}">
                <p14:modId xmlns:p14="http://schemas.microsoft.com/office/powerpoint/2010/main" val="3092624356"/>
              </p:ext>
            </p:extLst>
          </p:nvPr>
        </p:nvGraphicFramePr>
        <p:xfrm>
          <a:off x="838200" y="2895600"/>
          <a:ext cx="7391400" cy="3426409"/>
        </p:xfrm>
        <a:graphic>
          <a:graphicData uri="http://schemas.openxmlformats.org/drawingml/2006/table">
            <a:tbl>
              <a:tblPr/>
              <a:tblGrid>
                <a:gridCol w="1991870">
                  <a:extLst>
                    <a:ext uri="{9D8B030D-6E8A-4147-A177-3AD203B41FA5}">
                      <a16:colId xmlns:a16="http://schemas.microsoft.com/office/drawing/2014/main" val="20000"/>
                    </a:ext>
                  </a:extLst>
                </a:gridCol>
                <a:gridCol w="5399530">
                  <a:extLst>
                    <a:ext uri="{9D8B030D-6E8A-4147-A177-3AD203B41FA5}">
                      <a16:colId xmlns:a16="http://schemas.microsoft.com/office/drawing/2014/main" val="20001"/>
                    </a:ext>
                  </a:extLst>
                </a:gridCol>
              </a:tblGrid>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err="1" smtClean="0">
                          <a:ln>
                            <a:noFill/>
                          </a:ln>
                          <a:solidFill>
                            <a:srgbClr val="FFFFFF"/>
                          </a:solidFill>
                          <a:effectLst/>
                          <a:latin typeface="Cambria" panose="02040503050406030204" pitchFamily="18" charset="0"/>
                          <a:cs typeface="Arial" panose="020B0604020202020204" pitchFamily="34" charset="0"/>
                        </a:rPr>
                        <a:t>JTextField</a:t>
                      </a:r>
                      <a:endParaRPr kumimoji="0" lang="en-US" altLang="en-US" sz="1800" b="1" i="0" u="none" strike="noStrike" cap="none" normalizeH="0" baseline="0" dirty="0" smtClean="0">
                        <a:ln>
                          <a:noFill/>
                        </a:ln>
                        <a:solidFill>
                          <a:srgbClr val="FFFFFF"/>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1" i="0" u="none" strike="noStrike" cap="none" normalizeH="0" baseline="0" smtClean="0">
                        <a:ln>
                          <a:noFill/>
                        </a:ln>
                        <a:solidFill>
                          <a:srgbClr val="FFFFFF"/>
                        </a:solidFill>
                        <a:effectLst/>
                        <a:latin typeface="Cambria" panose="02040503050406030204" pitchFamily="18" charset="0"/>
                        <a:cs typeface="Arial" panose="020B0604020202020204" pitchFamily="34" charset="0"/>
                      </a:endParaRPr>
                    </a:p>
                  </a:txBody>
                  <a:tcPr marL="90000" marR="90000" marT="45709" marB="45709"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JTextField</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width</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1"/>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setText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text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String</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getText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addActionListener(</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listener</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setEditable(</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true/false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setFont(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font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6"/>
                  </a:ext>
                </a:extLst>
              </a:tr>
              <a:tr h="390777">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setHorizontalAlignment(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align</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7"/>
                  </a:ext>
                </a:extLst>
              </a:tr>
              <a:tr h="36072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requestFocus</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align</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90000" marR="90000" marT="45709" marB="45709"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1583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172200" y="6381750"/>
            <a:ext cx="2476500" cy="476250"/>
          </a:xfrm>
        </p:spPr>
        <p:txBody>
          <a:bodyPr/>
          <a:lstStyle/>
          <a:p>
            <a:pPr>
              <a:defRPr/>
            </a:pPr>
            <a:fld id="{C4CE7847-5C10-40A4-96C9-E956601D6D88}" type="datetime1">
              <a:rPr lang="en-US" smtClean="0"/>
              <a:pPr>
                <a:defRPr/>
              </a:pPr>
              <a:t>3/11/2022</a:t>
            </a:fld>
            <a:endParaRPr lang="en-US" dirty="0"/>
          </a:p>
        </p:txBody>
      </p:sp>
      <p:sp>
        <p:nvSpPr>
          <p:cNvPr id="5" name="Footer Placeholder 4"/>
          <p:cNvSpPr>
            <a:spLocks noGrp="1"/>
          </p:cNvSpPr>
          <p:nvPr>
            <p:ph type="ftr" sz="quarter" idx="11"/>
          </p:nvPr>
        </p:nvSpPr>
        <p:spPr>
          <a:xfrm>
            <a:off x="914400" y="6400800"/>
            <a:ext cx="3962400" cy="457200"/>
          </a:xfrm>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41</a:t>
            </a:fld>
            <a:endParaRPr lang="en-US"/>
          </a:p>
        </p:txBody>
      </p:sp>
      <p:sp>
        <p:nvSpPr>
          <p:cNvPr id="7" name="Text Box 1"/>
          <p:cNvSpPr txBox="1">
            <a:spLocks noChangeArrowheads="1"/>
          </p:cNvSpPr>
          <p:nvPr/>
        </p:nvSpPr>
        <p:spPr bwMode="auto">
          <a:xfrm>
            <a:off x="533400" y="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8" name="Text Box 2"/>
          <p:cNvSpPr txBox="1">
            <a:spLocks noChangeArrowheads="1"/>
          </p:cNvSpPr>
          <p:nvPr/>
        </p:nvSpPr>
        <p:spPr bwMode="auto">
          <a:xfrm>
            <a:off x="152400" y="685800"/>
            <a:ext cx="8763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1pPr>
            <a:lvl2pPr marL="776288" indent="-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mbria" panose="02040503050406030204" pitchFamily="18" charset="0"/>
                <a:cs typeface="Arial" panose="020B0604020202020204" pitchFamily="34" charset="0"/>
              </a:defRPr>
            </a:lvl9pPr>
          </a:lstStyle>
          <a:p>
            <a:pPr eaLnBrk="1" hangingPunct="1">
              <a:lnSpc>
                <a:spcPct val="80000"/>
              </a:lnSpc>
              <a:spcBef>
                <a:spcPts val="550"/>
              </a:spcBef>
              <a:buSzPct val="95000"/>
              <a:defRPr/>
            </a:pPr>
            <a:r>
              <a:rPr lang="en-US" altLang="en-US" sz="2200" b="1" u="sng" dirty="0" smtClean="0">
                <a:solidFill>
                  <a:schemeClr val="tx1"/>
                </a:solidFill>
                <a:latin typeface="Comic Sans MS" panose="030F0702030302020204" pitchFamily="66" charset="0"/>
              </a:rPr>
              <a:t>To use a </a:t>
            </a:r>
            <a:r>
              <a:rPr lang="en-US" altLang="en-US" sz="2200" b="1" u="sng" dirty="0" err="1" smtClean="0">
                <a:solidFill>
                  <a:schemeClr val="tx1"/>
                </a:solidFill>
                <a:latin typeface="Comic Sans MS" panose="030F0702030302020204" pitchFamily="66" charset="0"/>
              </a:rPr>
              <a:t>JTextField</a:t>
            </a:r>
            <a:r>
              <a:rPr lang="en-US" altLang="en-US" sz="2200" b="1" u="sng" dirty="0" smtClean="0">
                <a:solidFill>
                  <a:schemeClr val="tx1"/>
                </a:solidFill>
                <a:latin typeface="Comic Sans MS" panose="030F0702030302020204" pitchFamily="66" charset="0"/>
              </a:rPr>
              <a:t> for Input</a:t>
            </a:r>
          </a:p>
          <a:p>
            <a:pPr eaLnBrk="1" hangingPunct="1">
              <a:lnSpc>
                <a:spcPct val="80000"/>
              </a:lnSpc>
              <a:spcBef>
                <a:spcPts val="550"/>
              </a:spcBef>
              <a:buClr>
                <a:srgbClr val="A63212"/>
              </a:buClr>
              <a:buSzPct val="95000"/>
              <a:buFont typeface="Times New Roman" panose="02020603050405020304" pitchFamily="18" charset="0"/>
              <a:buAutoNum type="arabicPeriod"/>
              <a:defRPr/>
            </a:pPr>
            <a:r>
              <a:rPr lang="en-US" altLang="en-US" sz="2200" b="1" dirty="0" smtClean="0">
                <a:solidFill>
                  <a:schemeClr val="tx1"/>
                </a:solidFill>
                <a:latin typeface="Comic Sans MS" panose="030F0702030302020204" pitchFamily="66" charset="0"/>
              </a:rPr>
              <a:t>Declare</a:t>
            </a:r>
            <a:r>
              <a:rPr lang="en-US" altLang="en-US" sz="2200" dirty="0" smtClean="0">
                <a:solidFill>
                  <a:schemeClr val="tx1"/>
                </a:solidFill>
                <a:latin typeface="Comic Sans MS" panose="030F0702030302020204" pitchFamily="66" charset="0"/>
              </a:rPr>
              <a:t> a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as an instance variable. Reason: If it's an instance variable, it can be seen in all methods in the class.</a:t>
            </a:r>
          </a:p>
          <a:p>
            <a:pPr eaLnBrk="1" hangingPunct="1">
              <a:lnSpc>
                <a:spcPct val="80000"/>
              </a:lnSpc>
              <a:spcBef>
                <a:spcPts val="550"/>
              </a:spcBef>
              <a:buClr>
                <a:srgbClr val="A63212"/>
              </a:buClr>
              <a:buSzPct val="95000"/>
              <a:buFont typeface="Times New Roman" panose="02020603050405020304" pitchFamily="18" charset="0"/>
              <a:buAutoNum type="arabicPeriod"/>
              <a:defRPr/>
            </a:pPr>
            <a:r>
              <a:rPr lang="en-US" altLang="en-US" sz="2200" dirty="0" smtClean="0">
                <a:solidFill>
                  <a:schemeClr val="tx1"/>
                </a:solidFill>
                <a:latin typeface="Comic Sans MS" panose="030F0702030302020204" pitchFamily="66" charset="0"/>
              </a:rPr>
              <a:t>Assign an initial value to this variable by calling the </a:t>
            </a:r>
            <a:r>
              <a:rPr lang="en-US" altLang="en-US" sz="2200" dirty="0" err="1" smtClean="0">
                <a:solidFill>
                  <a:schemeClr val="tx1"/>
                </a:solidFill>
                <a:latin typeface="Comic Sans MS" panose="030F0702030302020204" pitchFamily="66" charset="0"/>
              </a:rPr>
              <a:t>JTextField</a:t>
            </a:r>
            <a:r>
              <a:rPr lang="en-US" altLang="en-US" sz="2200" dirty="0" smtClean="0">
                <a:solidFill>
                  <a:schemeClr val="tx1"/>
                </a:solidFill>
                <a:latin typeface="Comic Sans MS" panose="030F0702030302020204" pitchFamily="66" charset="0"/>
              </a:rPr>
              <a:t> constructor. Specify the approximate field width in the constructor. Example: 	</a:t>
            </a:r>
          </a:p>
          <a:p>
            <a:pPr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JTextField</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i="1" dirty="0" err="1" smtClean="0">
                <a:solidFill>
                  <a:schemeClr val="tx1"/>
                </a:solidFill>
                <a:latin typeface="Comic Sans MS" panose="030F0702030302020204" pitchFamily="66" charset="0"/>
                <a:cs typeface="Courier New" panose="02070309020205020404" pitchFamily="49" charset="0"/>
              </a:rPr>
              <a:t>yourInpuField</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JTextField</a:t>
            </a:r>
            <a:r>
              <a:rPr lang="en-US" altLang="en-US" sz="2000" b="1" dirty="0" smtClean="0">
                <a:solidFill>
                  <a:schemeClr val="tx1"/>
                </a:solidFill>
                <a:latin typeface="Comic Sans MS" panose="030F0702030302020204" pitchFamily="66" charset="0"/>
                <a:cs typeface="Courier New" panose="02070309020205020404" pitchFamily="49" charset="0"/>
              </a:rPr>
              <a:t>(16);</a:t>
            </a:r>
          </a:p>
          <a:p>
            <a:pPr eaLnBrk="1" hangingPunct="1">
              <a:lnSpc>
                <a:spcPct val="80000"/>
              </a:lnSpc>
              <a:spcBef>
                <a:spcPts val="550"/>
              </a:spcBef>
              <a:buClr>
                <a:srgbClr val="A63212"/>
              </a:buClr>
              <a:buSzPct val="95000"/>
              <a:buFont typeface="Times New Roman" panose="02020603050405020304" pitchFamily="18" charset="0"/>
              <a:buAutoNum type="arabicPeriod" startAt="3"/>
              <a:defRPr/>
            </a:pPr>
            <a:r>
              <a:rPr lang="en-US" altLang="en-US" sz="2200" b="1" dirty="0" smtClean="0">
                <a:solidFill>
                  <a:schemeClr val="tx1"/>
                </a:solidFill>
                <a:latin typeface="Comic Sans MS" panose="030F0702030302020204" pitchFamily="66" charset="0"/>
              </a:rPr>
              <a:t>Add</a:t>
            </a:r>
            <a:r>
              <a:rPr lang="en-US" altLang="en-US" sz="2200" dirty="0" smtClean="0">
                <a:solidFill>
                  <a:schemeClr val="tx1"/>
                </a:solidFill>
                <a:latin typeface="Comic Sans MS" panose="030F0702030302020204" pitchFamily="66" charset="0"/>
              </a:rPr>
              <a:t> the text field to a container. </a:t>
            </a:r>
          </a:p>
          <a:p>
            <a:pPr eaLnBrk="1" hangingPunct="1">
              <a:lnSpc>
                <a:spcPct val="80000"/>
              </a:lnSpc>
              <a:spcBef>
                <a:spcPts val="500"/>
              </a:spcBef>
              <a:buSzPct val="95000"/>
              <a:defRPr/>
            </a:pPr>
            <a:r>
              <a:rPr lang="en-US" altLang="en-US" sz="2200" dirty="0" smtClean="0">
                <a:solidFill>
                  <a:schemeClr val="tx1"/>
                </a:solidFill>
                <a:latin typeface="Comic Sans MS" panose="030F0702030302020204" pitchFamily="66"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content.add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yourInputField</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eaLnBrk="1" hangingPunct="1">
              <a:lnSpc>
                <a:spcPct val="80000"/>
              </a:lnSpc>
              <a:spcBef>
                <a:spcPts val="550"/>
              </a:spcBef>
              <a:buSzPct val="95000"/>
              <a:defRPr/>
            </a:pPr>
            <a:r>
              <a:rPr lang="en-US" altLang="en-US" sz="2200" dirty="0" smtClean="0">
                <a:solidFill>
                  <a:schemeClr val="tx1"/>
                </a:solidFill>
                <a:latin typeface="Comic Sans MS" panose="030F0702030302020204" pitchFamily="66" charset="0"/>
              </a:rPr>
              <a:t>	or to add it to a </a:t>
            </a:r>
            <a:r>
              <a:rPr lang="en-US" altLang="en-US" sz="2200" dirty="0" err="1" smtClean="0">
                <a:solidFill>
                  <a:schemeClr val="tx1"/>
                </a:solidFill>
                <a:latin typeface="Comic Sans MS" panose="030F0702030302020204" pitchFamily="66" charset="0"/>
              </a:rPr>
              <a:t>JPanel</a:t>
            </a:r>
            <a:r>
              <a:rPr lang="en-US" altLang="en-US" sz="2200" dirty="0" smtClean="0">
                <a:solidFill>
                  <a:schemeClr val="tx1"/>
                </a:solidFill>
                <a:latin typeface="Comic Sans MS" panose="030F0702030302020204" pitchFamily="66" charset="0"/>
              </a:rPr>
              <a:t> p</a:t>
            </a:r>
          </a:p>
          <a:p>
            <a:pPr eaLnBrk="1" hangingPunct="1">
              <a:lnSpc>
                <a:spcPct val="80000"/>
              </a:lnSpc>
              <a:spcBef>
                <a:spcPts val="500"/>
              </a:spcBef>
              <a:buSzPct val="95000"/>
              <a:defRPr/>
            </a:pPr>
            <a:r>
              <a:rPr lang="en-US" altLang="en-US" sz="2200" i="1" dirty="0" smtClean="0">
                <a:solidFill>
                  <a:schemeClr val="tx1"/>
                </a:solidFill>
                <a:latin typeface="Comic Sans MS" panose="030F0702030302020204" pitchFamily="66"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p.add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yourInputField</a:t>
            </a:r>
            <a:r>
              <a:rPr lang="en-US" altLang="en-US" sz="2000" b="1" dirty="0" smtClean="0">
                <a:solidFill>
                  <a:schemeClr val="tx1"/>
                </a:solidFill>
                <a:latin typeface="Comic Sans MS" panose="030F0702030302020204" pitchFamily="66" charset="0"/>
                <a:cs typeface="Courier New" panose="02070309020205020404" pitchFamily="49" charset="0"/>
              </a:rPr>
              <a:t>);</a:t>
            </a:r>
          </a:p>
          <a:p>
            <a:pPr eaLnBrk="1" hangingPunct="1">
              <a:lnSpc>
                <a:spcPct val="80000"/>
              </a:lnSpc>
              <a:spcBef>
                <a:spcPts val="550"/>
              </a:spcBef>
              <a:buSzPct val="95000"/>
              <a:defRPr/>
            </a:pPr>
            <a:r>
              <a:rPr lang="en-US" altLang="en-US" sz="2200" b="1" dirty="0" smtClean="0">
                <a:solidFill>
                  <a:srgbClr val="C00000"/>
                </a:solidFill>
                <a:latin typeface="Comic Sans MS" panose="030F0702030302020204" pitchFamily="66" charset="0"/>
              </a:rPr>
              <a:t>4</a:t>
            </a:r>
            <a:r>
              <a:rPr lang="en-US" altLang="en-US" sz="2200" b="1" dirty="0" smtClean="0">
                <a:solidFill>
                  <a:schemeClr val="tx1"/>
                </a:solidFill>
                <a:latin typeface="Comic Sans MS" panose="030F0702030302020204" pitchFamily="66" charset="0"/>
              </a:rPr>
              <a:t>.   Input</a:t>
            </a:r>
            <a:r>
              <a:rPr lang="en-US" altLang="en-US" sz="2200" dirty="0" smtClean="0">
                <a:solidFill>
                  <a:schemeClr val="tx1"/>
                </a:solidFill>
                <a:latin typeface="Comic Sans MS" panose="030F0702030302020204" pitchFamily="66" charset="0"/>
              </a:rPr>
              <a:t> is done by calling the </a:t>
            </a:r>
            <a:r>
              <a:rPr lang="en-US" altLang="en-US" sz="2200" b="1" i="1" dirty="0" err="1" smtClean="0">
                <a:solidFill>
                  <a:schemeClr val="tx1"/>
                </a:solidFill>
                <a:latin typeface="Comic Sans MS" panose="030F0702030302020204" pitchFamily="66" charset="0"/>
              </a:rPr>
              <a:t>getText</a:t>
            </a:r>
            <a:r>
              <a:rPr lang="en-US" altLang="en-US" sz="2200" b="1" i="1" dirty="0" smtClean="0">
                <a:solidFill>
                  <a:schemeClr val="tx1"/>
                </a:solidFill>
                <a:latin typeface="Comic Sans MS" panose="030F0702030302020204" pitchFamily="66" charset="0"/>
              </a:rPr>
              <a:t>(). </a:t>
            </a:r>
          </a:p>
          <a:p>
            <a:pPr marL="661988" lvl="1" indent="-342900" eaLnBrk="1" hangingPunct="1">
              <a:lnSpc>
                <a:spcPct val="80000"/>
              </a:lnSpc>
              <a:spcBef>
                <a:spcPts val="50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Get the string in the text field by calling </a:t>
            </a:r>
            <a:r>
              <a:rPr lang="en-US" altLang="en-US" sz="2000" i="1" dirty="0" err="1" smtClean="0">
                <a:solidFill>
                  <a:schemeClr val="tx1"/>
                </a:solidFill>
                <a:latin typeface="Comic Sans MS" panose="030F0702030302020204" pitchFamily="66" charset="0"/>
              </a:rPr>
              <a:t>yourTextField</a:t>
            </a:r>
            <a:r>
              <a:rPr lang="en-US" altLang="en-US" sz="2000" dirty="0" err="1" smtClean="0">
                <a:solidFill>
                  <a:schemeClr val="tx1"/>
                </a:solidFill>
                <a:latin typeface="Comic Sans MS" panose="030F0702030302020204" pitchFamily="66" charset="0"/>
              </a:rPr>
              <a:t>.getText</a:t>
            </a:r>
            <a:r>
              <a:rPr lang="en-US" altLang="en-US" sz="2000" dirty="0" smtClean="0">
                <a:solidFill>
                  <a:schemeClr val="tx1"/>
                </a:solidFill>
                <a:latin typeface="Comic Sans MS" panose="030F0702030302020204" pitchFamily="66" charset="0"/>
              </a:rPr>
              <a:t>() method whenever you need it. This is probably the most common way. </a:t>
            </a:r>
          </a:p>
          <a:p>
            <a:pPr marL="785813" lvl="1" indent="-447675" eaLnBrk="1" hangingPunct="1">
              <a:lnSpc>
                <a:spcPct val="80000"/>
              </a:lnSpc>
              <a:spcBef>
                <a:spcPts val="500"/>
              </a:spcBef>
              <a:buSzPct val="95000"/>
              <a:defRPr/>
            </a:pPr>
            <a:r>
              <a:rPr lang="en-US" altLang="en-US" sz="2000" dirty="0" smtClean="0">
                <a:solidFill>
                  <a:schemeClr val="tx1"/>
                </a:solidFill>
                <a:latin typeface="Comic Sans MS" panose="030F0702030302020204" pitchFamily="66" charset="0"/>
              </a:rPr>
              <a:t>		</a:t>
            </a:r>
            <a:r>
              <a:rPr lang="en-US" altLang="en-US" sz="2000" b="1" dirty="0" smtClean="0">
                <a:solidFill>
                  <a:schemeClr val="tx1"/>
                </a:solidFill>
                <a:latin typeface="Comic Sans MS" panose="030F0702030302020204" pitchFamily="66" charset="0"/>
                <a:cs typeface="Courier New" panose="02070309020205020404" pitchFamily="49" charset="0"/>
              </a:rPr>
              <a:t>String x = </a:t>
            </a:r>
            <a:r>
              <a:rPr lang="en-US" altLang="en-US" sz="2000" b="1" dirty="0" err="1" smtClean="0">
                <a:solidFill>
                  <a:schemeClr val="tx1"/>
                </a:solidFill>
                <a:latin typeface="Comic Sans MS" panose="030F0702030302020204" pitchFamily="66" charset="0"/>
                <a:cs typeface="Courier New" panose="02070309020205020404" pitchFamily="49" charset="0"/>
              </a:rPr>
              <a:t>yourInputField.getText</a:t>
            </a:r>
            <a:r>
              <a:rPr lang="en-US" altLang="en-US" sz="2000" b="1" dirty="0" smtClean="0">
                <a:solidFill>
                  <a:schemeClr val="tx1"/>
                </a:solidFill>
                <a:latin typeface="Comic Sans MS" panose="030F0702030302020204" pitchFamily="66" charset="0"/>
                <a:cs typeface="Courier New" panose="02070309020205020404" pitchFamily="49" charset="0"/>
              </a:rPr>
              <a:t>();</a:t>
            </a:r>
          </a:p>
          <a:p>
            <a:pPr marL="785813" lvl="1" indent="-447675" eaLnBrk="1" hangingPunct="1">
              <a:lnSpc>
                <a:spcPct val="80000"/>
              </a:lnSpc>
              <a:spcBef>
                <a:spcPts val="500"/>
              </a:spcBef>
              <a:buClr>
                <a:srgbClr val="C00000"/>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 Attach an action listener to the text field. It is called whenever the user types Enter in that field. The listener can then get the text and process it.</a:t>
            </a:r>
          </a:p>
        </p:txBody>
      </p:sp>
    </p:spTree>
    <p:extLst>
      <p:ext uri="{BB962C8B-B14F-4D97-AF65-F5344CB8AC3E}">
        <p14:creationId xmlns:p14="http://schemas.microsoft.com/office/powerpoint/2010/main" val="1786754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42</a:t>
            </a:fld>
            <a:endParaRPr lang="en-US"/>
          </a:p>
        </p:txBody>
      </p:sp>
      <p:sp>
        <p:nvSpPr>
          <p:cNvPr id="7" name="Text Box 1"/>
          <p:cNvSpPr txBox="1">
            <a:spLocks noChangeArrowheads="1"/>
          </p:cNvSpPr>
          <p:nvPr/>
        </p:nvSpPr>
        <p:spPr bwMode="auto">
          <a:xfrm>
            <a:off x="533400" y="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8" name="Text Box 2"/>
          <p:cNvSpPr txBox="1">
            <a:spLocks noChangeArrowheads="1"/>
          </p:cNvSpPr>
          <p:nvPr/>
        </p:nvSpPr>
        <p:spPr bwMode="auto">
          <a:xfrm>
            <a:off x="152400" y="838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90000"/>
              </a:lnSpc>
              <a:spcBef>
                <a:spcPts val="550"/>
              </a:spcBef>
              <a:buClrTx/>
              <a:buSzPct val="95000"/>
              <a:buFontTx/>
              <a:buNone/>
            </a:pPr>
            <a:r>
              <a:rPr lang="en-US" altLang="en-US" sz="2200" b="1" u="sng" dirty="0">
                <a:solidFill>
                  <a:schemeClr val="tx1"/>
                </a:solidFill>
                <a:latin typeface="Comic Sans MS" panose="030F0702030302020204" pitchFamily="66" charset="0"/>
              </a:rPr>
              <a:t>To use a </a:t>
            </a:r>
            <a:r>
              <a:rPr lang="en-US" altLang="en-US" sz="2200" b="1" u="sng" dirty="0" err="1">
                <a:solidFill>
                  <a:schemeClr val="tx1"/>
                </a:solidFill>
                <a:latin typeface="Comic Sans MS" panose="030F0702030302020204" pitchFamily="66" charset="0"/>
              </a:rPr>
              <a:t>JTextField</a:t>
            </a:r>
            <a:r>
              <a:rPr lang="en-US" altLang="en-US" sz="2200" b="1" u="sng" dirty="0">
                <a:solidFill>
                  <a:schemeClr val="tx1"/>
                </a:solidFill>
                <a:latin typeface="Comic Sans MS" panose="030F0702030302020204" pitchFamily="66" charset="0"/>
              </a:rPr>
              <a:t> for Output</a:t>
            </a:r>
          </a:p>
          <a:p>
            <a:pPr eaLnBrk="1" hangingPunct="1">
              <a:lnSpc>
                <a:spcPct val="90000"/>
              </a:lnSpc>
              <a:spcBef>
                <a:spcPts val="550"/>
              </a:spcBef>
              <a:buClr>
                <a:srgbClr val="A63212"/>
              </a:buClr>
              <a:buSzPct val="95000"/>
              <a:buFont typeface="Rage Italic" panose="03070502040507070304" pitchFamily="66" charset="0"/>
              <a:buChar char="0"/>
            </a:pPr>
            <a:r>
              <a:rPr lang="en-US" altLang="en-US" sz="2200" dirty="0">
                <a:solidFill>
                  <a:schemeClr val="tx1"/>
                </a:solidFill>
                <a:latin typeface="Comic Sans MS" panose="030F0702030302020204" pitchFamily="66" charset="0"/>
              </a:rPr>
              <a:t>Using a </a:t>
            </a:r>
            <a:r>
              <a:rPr lang="en-US" altLang="en-US" sz="2200" dirty="0" err="1">
                <a:solidFill>
                  <a:schemeClr val="tx1"/>
                </a:solidFill>
                <a:latin typeface="Comic Sans MS" panose="030F0702030302020204" pitchFamily="66" charset="0"/>
              </a:rPr>
              <a:t>JTextField</a:t>
            </a:r>
            <a:r>
              <a:rPr lang="en-US" altLang="en-US" sz="2200" dirty="0">
                <a:solidFill>
                  <a:schemeClr val="tx1"/>
                </a:solidFill>
                <a:latin typeface="Comic Sans MS" panose="030F0702030302020204" pitchFamily="66" charset="0"/>
              </a:rPr>
              <a:t> for output is almost the same as for input, but . </a:t>
            </a:r>
          </a:p>
          <a:p>
            <a:pPr eaLnBrk="1" hangingPunct="1">
              <a:lnSpc>
                <a:spcPct val="90000"/>
              </a:lnSpc>
              <a:spcBef>
                <a:spcPts val="450"/>
              </a:spcBef>
              <a:buClr>
                <a:srgbClr val="A63212"/>
              </a:buClr>
              <a:buSzPct val="95000"/>
              <a:buFont typeface="Cambria" panose="02040503050406030204" pitchFamily="18" charset="0"/>
              <a:buAutoNum type="arabicPeriod"/>
            </a:pPr>
            <a:r>
              <a:rPr lang="en-US" altLang="en-US" sz="2200" dirty="0">
                <a:solidFill>
                  <a:schemeClr val="tx1"/>
                </a:solidFill>
                <a:latin typeface="Comic Sans MS" panose="030F0702030302020204" pitchFamily="66" charset="0"/>
              </a:rPr>
              <a:t>Set the text field with </a:t>
            </a:r>
            <a:r>
              <a:rPr lang="en-US" altLang="en-US" sz="1800" b="1" i="1" dirty="0" err="1">
                <a:solidFill>
                  <a:schemeClr val="tx1"/>
                </a:solidFill>
                <a:latin typeface="Comic Sans MS" panose="030F0702030302020204" pitchFamily="66" charset="0"/>
                <a:cs typeface="Courier New" panose="02070309020205020404" pitchFamily="49" charset="0"/>
              </a:rPr>
              <a:t>yourTextField</a:t>
            </a:r>
            <a:r>
              <a:rPr lang="en-US" altLang="en-US" sz="1800" b="1" dirty="0" err="1">
                <a:solidFill>
                  <a:schemeClr val="tx1"/>
                </a:solidFill>
                <a:latin typeface="Comic Sans MS" panose="030F0702030302020204" pitchFamily="66" charset="0"/>
                <a:cs typeface="Courier New" panose="02070309020205020404" pitchFamily="49" charset="0"/>
              </a:rPr>
              <a:t>.setText</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someString</a:t>
            </a:r>
            <a:r>
              <a:rPr lang="en-US" altLang="en-US" sz="1800" b="1" dirty="0">
                <a:solidFill>
                  <a:schemeClr val="tx1"/>
                </a:solidFill>
                <a:latin typeface="Comic Sans MS" panose="030F0702030302020204" pitchFamily="66" charset="0"/>
                <a:cs typeface="Courier New" panose="02070309020205020404" pitchFamily="49" charset="0"/>
              </a:rPr>
              <a:t>)</a:t>
            </a:r>
          </a:p>
          <a:p>
            <a:pPr eaLnBrk="1" hangingPunct="1">
              <a:lnSpc>
                <a:spcPct val="90000"/>
              </a:lnSpc>
              <a:spcBef>
                <a:spcPts val="550"/>
              </a:spcBef>
              <a:buClr>
                <a:srgbClr val="A63212"/>
              </a:buClr>
              <a:buSzPct val="95000"/>
              <a:buFont typeface="Cambria" panose="02040503050406030204" pitchFamily="18" charset="0"/>
              <a:buAutoNum type="arabicPeriod"/>
            </a:pPr>
            <a:r>
              <a:rPr lang="en-US" altLang="en-US" sz="2200" dirty="0">
                <a:solidFill>
                  <a:schemeClr val="tx1"/>
                </a:solidFill>
                <a:latin typeface="Comic Sans MS" panose="030F0702030302020204" pitchFamily="66" charset="0"/>
              </a:rPr>
              <a:t>If it's only for output, call .</a:t>
            </a:r>
            <a:r>
              <a:rPr lang="en-US" altLang="en-US" sz="1800" b="1" i="1" dirty="0" err="1">
                <a:solidFill>
                  <a:schemeClr val="tx1"/>
                </a:solidFill>
                <a:latin typeface="Comic Sans MS" panose="030F0702030302020204" pitchFamily="66" charset="0"/>
                <a:cs typeface="Courier New" panose="02070309020205020404" pitchFamily="49" charset="0"/>
              </a:rPr>
              <a:t>setEditable</a:t>
            </a:r>
            <a:r>
              <a:rPr lang="en-US" altLang="en-US" sz="1800" b="1" i="1" dirty="0">
                <a:solidFill>
                  <a:schemeClr val="tx1"/>
                </a:solidFill>
                <a:latin typeface="Comic Sans MS" panose="030F0702030302020204" pitchFamily="66" charset="0"/>
                <a:cs typeface="Courier New" panose="02070309020205020404" pitchFamily="49" charset="0"/>
              </a:rPr>
              <a:t>(false) </a:t>
            </a:r>
            <a:r>
              <a:rPr lang="en-US" altLang="en-US" sz="2200" dirty="0">
                <a:solidFill>
                  <a:schemeClr val="tx1"/>
                </a:solidFill>
                <a:latin typeface="Comic Sans MS" panose="030F0702030302020204" pitchFamily="66" charset="0"/>
              </a:rPr>
              <a:t>so the user can't change the </a:t>
            </a:r>
            <a:r>
              <a:rPr lang="en-US" altLang="en-US" sz="2200" dirty="0" smtClean="0">
                <a:solidFill>
                  <a:schemeClr val="tx1"/>
                </a:solidFill>
                <a:latin typeface="Comic Sans MS" panose="030F0702030302020204" pitchFamily="66" charset="0"/>
              </a:rPr>
              <a:t>field. Here </a:t>
            </a:r>
            <a:r>
              <a:rPr lang="en-US" altLang="en-US" sz="2200" dirty="0">
                <a:solidFill>
                  <a:schemeClr val="tx1"/>
                </a:solidFill>
                <a:latin typeface="Comic Sans MS" panose="030F0702030302020204" pitchFamily="66" charset="0"/>
              </a:rPr>
              <a:t>is the sequence.</a:t>
            </a:r>
          </a:p>
          <a:p>
            <a:pPr eaLnBrk="1" hangingPunct="1">
              <a:lnSpc>
                <a:spcPct val="90000"/>
              </a:lnSpc>
              <a:spcBef>
                <a:spcPts val="550"/>
              </a:spcBef>
              <a:buClr>
                <a:srgbClr val="A63212"/>
              </a:buClr>
              <a:buSzPct val="95000"/>
              <a:buFont typeface="Cambria" panose="02040503050406030204" pitchFamily="18" charset="0"/>
              <a:buAutoNum type="arabicPeriod"/>
            </a:pPr>
            <a:r>
              <a:rPr lang="en-US" altLang="en-US" sz="2200" b="1" dirty="0">
                <a:solidFill>
                  <a:schemeClr val="tx1"/>
                </a:solidFill>
                <a:latin typeface="Comic Sans MS" panose="030F0702030302020204" pitchFamily="66" charset="0"/>
              </a:rPr>
              <a:t>Declare and initialize a </a:t>
            </a:r>
            <a:r>
              <a:rPr lang="en-US" altLang="en-US" sz="2200" b="1" dirty="0" err="1">
                <a:solidFill>
                  <a:schemeClr val="tx1"/>
                </a:solidFill>
                <a:latin typeface="Comic Sans MS" panose="030F0702030302020204" pitchFamily="66" charset="0"/>
              </a:rPr>
              <a:t>JTextField</a:t>
            </a:r>
            <a:r>
              <a:rPr lang="en-US" altLang="en-US" sz="2200" dirty="0">
                <a:solidFill>
                  <a:schemeClr val="tx1"/>
                </a:solidFill>
                <a:latin typeface="Comic Sans MS" panose="030F0702030302020204" pitchFamily="66" charset="0"/>
              </a:rPr>
              <a:t> as a field variable (instance variable). Example: </a:t>
            </a:r>
          </a:p>
          <a:p>
            <a:pPr eaLnBrk="1" hangingPunct="1">
              <a:lnSpc>
                <a:spcPct val="90000"/>
              </a:lnSpc>
              <a:spcBef>
                <a:spcPts val="450"/>
              </a:spcBef>
              <a:buClrTx/>
              <a:buSzPct val="95000"/>
              <a:buFontTx/>
              <a:buNone/>
            </a:pPr>
            <a:r>
              <a:rPr lang="en-US" altLang="en-US" sz="2200" dirty="0">
                <a:solidFill>
                  <a:schemeClr val="tx1"/>
                </a:solidFill>
                <a:latin typeface="Comic Sans MS" panose="030F0702030302020204" pitchFamily="66" charset="0"/>
              </a:rPr>
              <a:t>	</a:t>
            </a:r>
            <a:r>
              <a:rPr lang="en-US" altLang="en-US" sz="2200" dirty="0" smtClean="0">
                <a:solidFill>
                  <a:schemeClr val="tx1"/>
                </a:solidFill>
                <a:latin typeface="Comic Sans MS" panose="030F0702030302020204" pitchFamily="66" charset="0"/>
              </a:rPr>
              <a:t>1. </a:t>
            </a:r>
            <a:r>
              <a:rPr lang="en-US" altLang="en-US" sz="1800" b="1" dirty="0" err="1" smtClean="0">
                <a:solidFill>
                  <a:schemeClr val="tx1"/>
                </a:solidFill>
                <a:latin typeface="Comic Sans MS" panose="030F0702030302020204" pitchFamily="66" charset="0"/>
                <a:cs typeface="Courier New" panose="02070309020205020404" pitchFamily="49" charset="0"/>
              </a:rPr>
              <a:t>JTextField</a:t>
            </a:r>
            <a:r>
              <a:rPr lang="en-US" altLang="en-US" sz="1800" b="1" dirty="0" smtClean="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myOutput</a:t>
            </a:r>
            <a:r>
              <a:rPr lang="en-US" altLang="en-US" sz="1800" b="1" dirty="0">
                <a:solidFill>
                  <a:schemeClr val="tx1"/>
                </a:solidFill>
                <a:latin typeface="Comic Sans MS" panose="030F0702030302020204" pitchFamily="66" charset="0"/>
                <a:cs typeface="Courier New" panose="02070309020205020404" pitchFamily="49" charset="0"/>
              </a:rPr>
              <a:t> = new </a:t>
            </a:r>
            <a:r>
              <a:rPr lang="en-US" altLang="en-US" sz="1800" b="1" dirty="0" err="1">
                <a:solidFill>
                  <a:schemeClr val="tx1"/>
                </a:solidFill>
                <a:latin typeface="Comic Sans MS" panose="030F0702030302020204" pitchFamily="66" charset="0"/>
                <a:cs typeface="Courier New" panose="02070309020205020404" pitchFamily="49" charset="0"/>
              </a:rPr>
              <a:t>JTextField</a:t>
            </a:r>
            <a:r>
              <a:rPr lang="en-US" altLang="en-US" sz="1800" b="1" dirty="0">
                <a:solidFill>
                  <a:schemeClr val="tx1"/>
                </a:solidFill>
                <a:latin typeface="Comic Sans MS" panose="030F0702030302020204" pitchFamily="66" charset="0"/>
                <a:cs typeface="Courier New" panose="02070309020205020404" pitchFamily="49" charset="0"/>
              </a:rPr>
              <a:t>(16); </a:t>
            </a:r>
          </a:p>
          <a:p>
            <a:pPr eaLnBrk="1" hangingPunct="1">
              <a:lnSpc>
                <a:spcPct val="90000"/>
              </a:lnSpc>
              <a:spcBef>
                <a:spcPts val="550"/>
              </a:spcBef>
              <a:buClrTx/>
              <a:buSzPct val="95000"/>
              <a:buFontTx/>
              <a:buNone/>
            </a:pPr>
            <a:r>
              <a:rPr lang="en-US" altLang="en-US" sz="2200" dirty="0">
                <a:solidFill>
                  <a:schemeClr val="tx1"/>
                </a:solidFill>
                <a:latin typeface="Comic Sans MS" panose="030F0702030302020204" pitchFamily="66" charset="0"/>
              </a:rPr>
              <a:t>	You can also set the initial value in the field </a:t>
            </a:r>
          </a:p>
          <a:p>
            <a:pPr eaLnBrk="1" hangingPunct="1">
              <a:lnSpc>
                <a:spcPct val="90000"/>
              </a:lnSpc>
              <a:spcBef>
                <a:spcPts val="450"/>
              </a:spcBef>
              <a:buClrTx/>
              <a:buSzPct val="95000"/>
              <a:buFontTx/>
              <a:buNone/>
            </a:pPr>
            <a:r>
              <a:rPr lang="en-US" altLang="en-US" sz="2200" dirty="0">
                <a:solidFill>
                  <a:schemeClr val="tx1"/>
                </a:solidFill>
                <a:latin typeface="Comic Sans MS" panose="030F0702030302020204" pitchFamily="66" charset="0"/>
              </a:rPr>
              <a:t>	</a:t>
            </a:r>
            <a:r>
              <a:rPr lang="en-US" altLang="en-US" sz="1800" b="1" dirty="0" err="1">
                <a:solidFill>
                  <a:schemeClr val="tx1"/>
                </a:solidFill>
                <a:latin typeface="Comic Sans MS" panose="030F0702030302020204" pitchFamily="66" charset="0"/>
                <a:cs typeface="Courier New" panose="02070309020205020404" pitchFamily="49" charset="0"/>
              </a:rPr>
              <a:t>JTextField</a:t>
            </a:r>
            <a:r>
              <a:rPr lang="en-US" altLang="en-US" sz="1800" b="1" dirty="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myOutput</a:t>
            </a:r>
            <a:r>
              <a:rPr lang="en-US" altLang="en-US" sz="1800" b="1" dirty="0">
                <a:solidFill>
                  <a:schemeClr val="tx1"/>
                </a:solidFill>
                <a:latin typeface="Comic Sans MS" panose="030F0702030302020204" pitchFamily="66" charset="0"/>
                <a:cs typeface="Courier New" panose="02070309020205020404" pitchFamily="49" charset="0"/>
              </a:rPr>
              <a:t> = new </a:t>
            </a:r>
            <a:r>
              <a:rPr lang="en-US" altLang="en-US" sz="1800" b="1" dirty="0" err="1">
                <a:solidFill>
                  <a:schemeClr val="tx1"/>
                </a:solidFill>
                <a:latin typeface="Comic Sans MS" panose="030F0702030302020204" pitchFamily="66" charset="0"/>
                <a:cs typeface="Courier New" panose="02070309020205020404" pitchFamily="49" charset="0"/>
              </a:rPr>
              <a:t>JTextField</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someInitialValue</a:t>
            </a:r>
            <a:r>
              <a:rPr lang="en-US" altLang="en-US" sz="1800" b="1" dirty="0">
                <a:solidFill>
                  <a:schemeClr val="tx1"/>
                </a:solidFill>
                <a:latin typeface="Comic Sans MS" panose="030F0702030302020204" pitchFamily="66" charset="0"/>
                <a:cs typeface="Courier New" panose="02070309020205020404" pitchFamily="49" charset="0"/>
              </a:rPr>
              <a:t>", 20);</a:t>
            </a:r>
          </a:p>
          <a:p>
            <a:pPr eaLnBrk="1" hangingPunct="1">
              <a:lnSpc>
                <a:spcPct val="90000"/>
              </a:lnSpc>
              <a:spcBef>
                <a:spcPts val="450"/>
              </a:spcBef>
              <a:buClrTx/>
              <a:buSzPct val="95000"/>
              <a:buFontTx/>
              <a:buNone/>
            </a:pPr>
            <a:r>
              <a:rPr lang="en-US" altLang="en-US" sz="2200" b="1" dirty="0">
                <a:solidFill>
                  <a:schemeClr val="tx1"/>
                </a:solidFill>
                <a:latin typeface="Comic Sans MS" panose="030F0702030302020204" pitchFamily="66" charset="0"/>
              </a:rPr>
              <a:t>2.	Add the text field to a container</a:t>
            </a:r>
            <a:r>
              <a:rPr lang="en-US" altLang="en-US" sz="2200" dirty="0">
                <a:solidFill>
                  <a:schemeClr val="tx1"/>
                </a:solidFill>
                <a:latin typeface="Comic Sans MS" panose="030F0702030302020204" pitchFamily="66" charset="0"/>
              </a:rPr>
              <a:t>. For example, to add it to </a:t>
            </a:r>
            <a:r>
              <a:rPr lang="en-US" altLang="en-US" sz="2200" dirty="0" err="1">
                <a:solidFill>
                  <a:schemeClr val="tx1"/>
                </a:solidFill>
                <a:latin typeface="Comic Sans MS" panose="030F0702030302020204" pitchFamily="66" charset="0"/>
              </a:rPr>
              <a:t>JPanel</a:t>
            </a:r>
            <a:r>
              <a:rPr lang="en-US" altLang="en-US" sz="2200" dirty="0">
                <a:solidFill>
                  <a:schemeClr val="tx1"/>
                </a:solidFill>
                <a:latin typeface="Comic Sans MS" panose="030F0702030302020204" pitchFamily="66" charset="0"/>
              </a:rPr>
              <a:t> p. 	</a:t>
            </a:r>
            <a:r>
              <a:rPr lang="en-US" altLang="en-US" sz="1800" b="1" dirty="0" err="1">
                <a:solidFill>
                  <a:schemeClr val="tx1"/>
                </a:solidFill>
                <a:latin typeface="Comic Sans MS" panose="030F0702030302020204" pitchFamily="66" charset="0"/>
                <a:cs typeface="Courier New" panose="02070309020205020404" pitchFamily="49" charset="0"/>
              </a:rPr>
              <a:t>p.add</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myOutput</a:t>
            </a:r>
            <a:r>
              <a:rPr lang="en-US" altLang="en-US" sz="1800" b="1" dirty="0">
                <a:solidFill>
                  <a:schemeClr val="tx1"/>
                </a:solidFill>
                <a:latin typeface="Comic Sans MS" panose="030F0702030302020204" pitchFamily="66" charset="0"/>
                <a:cs typeface="Courier New" panose="02070309020205020404" pitchFamily="49" charset="0"/>
              </a:rPr>
              <a:t>);</a:t>
            </a:r>
          </a:p>
          <a:p>
            <a:pPr eaLnBrk="1" hangingPunct="1">
              <a:lnSpc>
                <a:spcPct val="90000"/>
              </a:lnSpc>
              <a:spcBef>
                <a:spcPts val="450"/>
              </a:spcBef>
              <a:buClrTx/>
              <a:buSzPct val="95000"/>
              <a:buFontTx/>
              <a:buNone/>
            </a:pPr>
            <a:r>
              <a:rPr lang="en-US" altLang="en-US" sz="2200" b="1" dirty="0">
                <a:solidFill>
                  <a:schemeClr val="tx1"/>
                </a:solidFill>
                <a:latin typeface="Comic Sans MS" panose="030F0702030302020204" pitchFamily="66" charset="0"/>
              </a:rPr>
              <a:t>3.	Setting the value of the text field</a:t>
            </a:r>
            <a:r>
              <a:rPr lang="en-US" altLang="en-US" sz="2200" dirty="0">
                <a:solidFill>
                  <a:schemeClr val="tx1"/>
                </a:solidFill>
                <a:latin typeface="Comic Sans MS" panose="030F0702030302020204" pitchFamily="66" charset="0"/>
              </a:rPr>
              <a:t>. Whenever you want put a string 	value in the text field, call </a:t>
            </a:r>
            <a:r>
              <a:rPr lang="en-US" altLang="en-US" sz="2200" b="1" i="1" dirty="0" err="1">
                <a:solidFill>
                  <a:schemeClr val="tx1"/>
                </a:solidFill>
                <a:latin typeface="Comic Sans MS" panose="030F0702030302020204" pitchFamily="66" charset="0"/>
              </a:rPr>
              <a:t>myOutput</a:t>
            </a:r>
            <a:r>
              <a:rPr lang="en-US" altLang="en-US" sz="2200" b="1" dirty="0" err="1">
                <a:solidFill>
                  <a:schemeClr val="tx1"/>
                </a:solidFill>
                <a:latin typeface="Comic Sans MS" panose="030F0702030302020204" pitchFamily="66" charset="0"/>
              </a:rPr>
              <a:t>.setText</a:t>
            </a:r>
            <a:r>
              <a:rPr lang="en-US" altLang="en-US" sz="2200" b="1" dirty="0">
                <a:solidFill>
                  <a:schemeClr val="tx1"/>
                </a:solidFill>
                <a:latin typeface="Comic Sans MS" panose="030F0702030302020204" pitchFamily="66" charset="0"/>
              </a:rPr>
              <a:t>("Some text")</a:t>
            </a:r>
            <a:r>
              <a:rPr lang="en-US" altLang="en-US" sz="2200" dirty="0">
                <a:solidFill>
                  <a:schemeClr val="tx1"/>
                </a:solidFill>
                <a:latin typeface="Comic Sans MS" panose="030F0702030302020204" pitchFamily="66" charset="0"/>
              </a:rPr>
              <a:t>. 	</a:t>
            </a:r>
            <a:r>
              <a:rPr lang="en-US" altLang="en-US" sz="1800" b="1" dirty="0" err="1">
                <a:solidFill>
                  <a:schemeClr val="tx1"/>
                </a:solidFill>
                <a:latin typeface="Comic Sans MS" panose="030F0702030302020204" pitchFamily="66" charset="0"/>
                <a:cs typeface="Courier New" panose="02070309020205020404" pitchFamily="49" charset="0"/>
              </a:rPr>
              <a:t>myOutput.setText</a:t>
            </a:r>
            <a:r>
              <a:rPr lang="en-US" altLang="en-US" sz="1800" b="1" dirty="0">
                <a:solidFill>
                  <a:schemeClr val="tx1"/>
                </a:solidFill>
                <a:latin typeface="Comic Sans MS" panose="030F0702030302020204" pitchFamily="66" charset="0"/>
                <a:cs typeface="Courier New" panose="02070309020205020404" pitchFamily="49" charset="0"/>
              </a:rPr>
              <a:t>("some text");</a:t>
            </a:r>
          </a:p>
        </p:txBody>
      </p:sp>
    </p:spTree>
    <p:extLst>
      <p:ext uri="{BB962C8B-B14F-4D97-AF65-F5344CB8AC3E}">
        <p14:creationId xmlns:p14="http://schemas.microsoft.com/office/powerpoint/2010/main" val="42192244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43</a:t>
            </a:fld>
            <a:endParaRPr lang="en-US"/>
          </a:p>
        </p:txBody>
      </p:sp>
      <p:sp>
        <p:nvSpPr>
          <p:cNvPr id="7" name="Text Box 1"/>
          <p:cNvSpPr txBox="1">
            <a:spLocks noChangeArrowheads="1"/>
          </p:cNvSpPr>
          <p:nvPr/>
        </p:nvSpPr>
        <p:spPr bwMode="auto">
          <a:xfrm>
            <a:off x="533400" y="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8" name="Text Box 2"/>
          <p:cNvSpPr txBox="1">
            <a:spLocks noChangeArrowheads="1"/>
          </p:cNvSpPr>
          <p:nvPr/>
        </p:nvSpPr>
        <p:spPr bwMode="auto">
          <a:xfrm>
            <a:off x="152400" y="838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Constructors</a:t>
            </a:r>
          </a:p>
          <a:p>
            <a:pPr indent="-219075" eaLnBrk="1" hangingPunct="1">
              <a:spcBef>
                <a:spcPts val="600"/>
              </a:spcBef>
              <a:buSzPct val="95000"/>
              <a:defRPr/>
            </a:pP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a:t>
            </a:r>
            <a:r>
              <a:rPr lang="en-US" altLang="en-US" sz="2400" i="1" dirty="0" err="1" smtClean="0">
                <a:solidFill>
                  <a:schemeClr val="tx1"/>
                </a:solidFill>
                <a:latin typeface="Comic Sans MS" panose="030F0702030302020204" pitchFamily="66" charset="0"/>
              </a:rPr>
              <a:t>tf</a:t>
            </a:r>
            <a:r>
              <a:rPr lang="en-US" altLang="en-US" sz="2400" dirty="0" smtClean="0">
                <a:solidFill>
                  <a:schemeClr val="tx1"/>
                </a:solidFill>
                <a:latin typeface="Comic Sans MS" panose="030F0702030302020204" pitchFamily="66" charset="0"/>
              </a:rPr>
              <a:t> = new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a:t>
            </a:r>
            <a:r>
              <a:rPr lang="en-US" altLang="en-US" sz="2400" i="1" dirty="0" err="1" smtClean="0">
                <a:solidFill>
                  <a:schemeClr val="tx1"/>
                </a:solidFill>
                <a:latin typeface="Comic Sans MS" panose="030F0702030302020204" pitchFamily="66" charset="0"/>
              </a:rPr>
              <a:t>int</a:t>
            </a:r>
            <a:r>
              <a:rPr lang="en-US" altLang="en-US" sz="2400" i="1" dirty="0" smtClean="0">
                <a:solidFill>
                  <a:schemeClr val="tx1"/>
                </a:solidFill>
                <a:latin typeface="Comic Sans MS" panose="030F0702030302020204" pitchFamily="66" charset="0"/>
              </a:rPr>
              <a:t> columns</a:t>
            </a:r>
            <a:r>
              <a:rPr lang="en-US" altLang="en-US" sz="2400" dirty="0" smtClean="0">
                <a:solidFill>
                  <a:schemeClr val="tx1"/>
                </a:solidFill>
                <a:latin typeface="Comic Sans MS" panose="030F0702030302020204" pitchFamily="66" charset="0"/>
              </a:rPr>
              <a:t>);</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The number of columns is approximate because the width of text depends on the font and width of individual characters.</a:t>
            </a:r>
          </a:p>
          <a:p>
            <a:pPr indent="-219075"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indent="-219075" eaLnBrk="1" hangingPunct="1">
              <a:spcBef>
                <a:spcPts val="600"/>
              </a:spcBef>
              <a:buSzPct val="95000"/>
              <a:defRPr/>
            </a:pP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a:t>
            </a:r>
            <a:r>
              <a:rPr lang="en-US" altLang="en-US" sz="2400" i="1" dirty="0" err="1" smtClean="0">
                <a:solidFill>
                  <a:schemeClr val="tx1"/>
                </a:solidFill>
                <a:latin typeface="Comic Sans MS" panose="030F0702030302020204" pitchFamily="66" charset="0"/>
              </a:rPr>
              <a:t>tf</a:t>
            </a:r>
            <a:r>
              <a:rPr lang="en-US" altLang="en-US" sz="2400" dirty="0" smtClean="0">
                <a:solidFill>
                  <a:schemeClr val="tx1"/>
                </a:solidFill>
                <a:latin typeface="Comic Sans MS" panose="030F0702030302020204" pitchFamily="66" charset="0"/>
              </a:rPr>
              <a:t> = new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String initial</a:t>
            </a:r>
            <a:r>
              <a:rPr lang="en-US" altLang="en-US" sz="2400" dirty="0" smtClean="0">
                <a:solidFill>
                  <a:schemeClr val="tx1"/>
                </a:solidFill>
                <a:latin typeface="Comic Sans MS" panose="030F0702030302020204" pitchFamily="66" charset="0"/>
              </a:rPr>
              <a:t>);</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This puts the </a:t>
            </a:r>
            <a:r>
              <a:rPr lang="en-US" altLang="en-US" sz="2400" i="1" dirty="0" smtClean="0">
                <a:solidFill>
                  <a:schemeClr val="tx1"/>
                </a:solidFill>
                <a:latin typeface="Comic Sans MS" panose="030F0702030302020204" pitchFamily="66" charset="0"/>
              </a:rPr>
              <a:t>initial</a:t>
            </a:r>
            <a:r>
              <a:rPr lang="en-US" altLang="en-US" sz="2400" dirty="0" smtClean="0">
                <a:solidFill>
                  <a:schemeClr val="tx1"/>
                </a:solidFill>
                <a:latin typeface="Comic Sans MS" panose="030F0702030302020204" pitchFamily="66" charset="0"/>
              </a:rPr>
              <a:t> String in the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The size of the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is set from this String.</a:t>
            </a:r>
          </a:p>
          <a:p>
            <a:pPr indent="-219075"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indent="-219075" eaLnBrk="1" hangingPunct="1">
              <a:spcBef>
                <a:spcPts val="600"/>
              </a:spcBef>
              <a:buSzPct val="95000"/>
              <a:defRPr/>
            </a:pP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a:t>
            </a:r>
            <a:r>
              <a:rPr lang="en-US" altLang="en-US" sz="2400" i="1" dirty="0" err="1" smtClean="0">
                <a:solidFill>
                  <a:schemeClr val="tx1"/>
                </a:solidFill>
                <a:latin typeface="Comic Sans MS" panose="030F0702030302020204" pitchFamily="66" charset="0"/>
              </a:rPr>
              <a:t>tf</a:t>
            </a:r>
            <a:r>
              <a:rPr lang="en-US" altLang="en-US" sz="2400" dirty="0" smtClean="0">
                <a:solidFill>
                  <a:schemeClr val="tx1"/>
                </a:solidFill>
                <a:latin typeface="Comic Sans MS" panose="030F0702030302020204" pitchFamily="66" charset="0"/>
              </a:rPr>
              <a:t> = new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String initial, </a:t>
            </a:r>
            <a:r>
              <a:rPr lang="en-US" altLang="en-US" sz="2400" i="1" dirty="0" err="1" smtClean="0">
                <a:solidFill>
                  <a:schemeClr val="tx1"/>
                </a:solidFill>
                <a:latin typeface="Comic Sans MS" panose="030F0702030302020204" pitchFamily="66" charset="0"/>
              </a:rPr>
              <a:t>int</a:t>
            </a:r>
            <a:r>
              <a:rPr lang="en-US" altLang="en-US" sz="2400" i="1" dirty="0" smtClean="0">
                <a:solidFill>
                  <a:schemeClr val="tx1"/>
                </a:solidFill>
                <a:latin typeface="Comic Sans MS" panose="030F0702030302020204" pitchFamily="66" charset="0"/>
              </a:rPr>
              <a:t> columns</a:t>
            </a:r>
            <a:r>
              <a:rPr lang="en-US" altLang="en-US" sz="2400" dirty="0" smtClean="0">
                <a:solidFill>
                  <a:schemeClr val="tx1"/>
                </a:solidFill>
                <a:latin typeface="Comic Sans MS" panose="030F0702030302020204" pitchFamily="66" charset="0"/>
              </a:rPr>
              <a:t>);</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This creates a </a:t>
            </a:r>
            <a:r>
              <a:rPr lang="en-US" altLang="en-US" sz="2400" dirty="0" err="1" smtClean="0">
                <a:solidFill>
                  <a:schemeClr val="tx1"/>
                </a:solidFill>
                <a:latin typeface="Comic Sans MS" panose="030F0702030302020204" pitchFamily="66" charset="0"/>
              </a:rPr>
              <a:t>JTextField</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columns</a:t>
            </a:r>
            <a:r>
              <a:rPr lang="en-US" altLang="en-US" sz="2400" dirty="0" smtClean="0">
                <a:solidFill>
                  <a:schemeClr val="tx1"/>
                </a:solidFill>
                <a:latin typeface="Comic Sans MS" panose="030F0702030302020204" pitchFamily="66" charset="0"/>
              </a:rPr>
              <a:t> wide with value </a:t>
            </a:r>
            <a:r>
              <a:rPr lang="en-US" altLang="en-US" sz="2400" i="1" dirty="0" smtClean="0">
                <a:solidFill>
                  <a:schemeClr val="tx1"/>
                </a:solidFill>
                <a:latin typeface="Comic Sans MS" panose="030F0702030302020204" pitchFamily="66" charset="0"/>
              </a:rPr>
              <a:t>initial</a:t>
            </a:r>
            <a:r>
              <a:rPr lang="en-US" altLang="en-US" sz="2400" dirty="0" smtClean="0">
                <a:solidFill>
                  <a:schemeClr val="tx1"/>
                </a:solidFill>
                <a:latin typeface="Comic Sans MS" panose="030F0702030302020204" pitchFamily="66" charset="0"/>
              </a:rPr>
              <a:t>.</a:t>
            </a:r>
          </a:p>
        </p:txBody>
      </p:sp>
    </p:spTree>
    <p:extLst>
      <p:ext uri="{BB962C8B-B14F-4D97-AF65-F5344CB8AC3E}">
        <p14:creationId xmlns:p14="http://schemas.microsoft.com/office/powerpoint/2010/main" val="3367805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44</a:t>
            </a:fld>
            <a:endParaRPr lang="en-US"/>
          </a:p>
        </p:txBody>
      </p:sp>
      <p:sp>
        <p:nvSpPr>
          <p:cNvPr id="7" name="Text Box 1"/>
          <p:cNvSpPr txBox="1">
            <a:spLocks noChangeArrowheads="1"/>
          </p:cNvSpPr>
          <p:nvPr/>
        </p:nvSpPr>
        <p:spPr bwMode="auto">
          <a:xfrm>
            <a:off x="533400" y="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8" name="Text Box 2"/>
          <p:cNvSpPr txBox="1">
            <a:spLocks noChangeArrowheads="1"/>
          </p:cNvSpPr>
          <p:nvPr/>
        </p:nvSpPr>
        <p:spPr bwMode="auto">
          <a:xfrm>
            <a:off x="152400" y="838200"/>
            <a:ext cx="91440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80000"/>
              </a:lnSpc>
              <a:spcBef>
                <a:spcPts val="550"/>
              </a:spcBef>
              <a:buClrTx/>
              <a:buSzPct val="95000"/>
              <a:buFontTx/>
              <a:buNone/>
            </a:pPr>
            <a:r>
              <a:rPr lang="en-US" altLang="en-US" sz="2200" b="1" dirty="0">
                <a:solidFill>
                  <a:schemeClr val="tx1"/>
                </a:solidFill>
                <a:latin typeface="Comic Sans MS" panose="030F0702030302020204" pitchFamily="66" charset="0"/>
              </a:rPr>
              <a:t>Common methods</a:t>
            </a:r>
          </a:p>
          <a:p>
            <a:pPr marL="342900" indent="-342900" eaLnBrk="1" hangingPunct="1">
              <a:lnSpc>
                <a:spcPct val="80000"/>
              </a:lnSpc>
              <a:spcBef>
                <a:spcPts val="550"/>
              </a:spcBef>
              <a:buClr>
                <a:srgbClr val="A63212"/>
              </a:buClr>
              <a:buSzPct val="95000"/>
              <a:buFont typeface="Wingdings" panose="05000000000000000000" pitchFamily="2" charset="2"/>
              <a:buChar char="Ø"/>
            </a:pPr>
            <a:r>
              <a:rPr lang="en-US" altLang="en-US" sz="2200" dirty="0">
                <a:solidFill>
                  <a:schemeClr val="tx1"/>
                </a:solidFill>
                <a:latin typeface="Comic Sans MS" panose="030F0702030302020204" pitchFamily="66" charset="0"/>
              </a:rPr>
              <a:t>Here are some of the most common methods use with text fields: Assume these declarations</a:t>
            </a:r>
          </a:p>
          <a:p>
            <a:pPr eaLnBrk="1" hangingPunct="1">
              <a:lnSpc>
                <a:spcPct val="80000"/>
              </a:lnSpc>
              <a:spcBef>
                <a:spcPts val="550"/>
              </a:spcBef>
              <a:buClrTx/>
              <a:buSzPct val="95000"/>
              <a:buFontTx/>
              <a:buNone/>
            </a:pPr>
            <a:r>
              <a:rPr lang="en-US" altLang="en-US" sz="2200" dirty="0" err="1">
                <a:solidFill>
                  <a:schemeClr val="tx1"/>
                </a:solidFill>
                <a:latin typeface="Comic Sans MS" panose="030F0702030302020204" pitchFamily="66" charset="0"/>
              </a:rPr>
              <a:t>JTextField</a:t>
            </a:r>
            <a:r>
              <a:rPr lang="en-US" altLang="en-US" sz="2200" dirty="0">
                <a:solidFill>
                  <a:schemeClr val="tx1"/>
                </a:solidFill>
                <a:latin typeface="Comic Sans MS" panose="030F0702030302020204" pitchFamily="66" charset="0"/>
              </a:rPr>
              <a:t> </a:t>
            </a:r>
            <a:r>
              <a:rPr lang="en-US" altLang="en-US" sz="2200" i="1" dirty="0" err="1">
                <a:solidFill>
                  <a:schemeClr val="tx1"/>
                </a:solidFill>
                <a:latin typeface="Comic Sans MS" panose="030F0702030302020204" pitchFamily="66" charset="0"/>
              </a:rPr>
              <a:t>tf</a:t>
            </a:r>
            <a:r>
              <a:rPr lang="en-US" altLang="en-US" sz="2200" dirty="0">
                <a:solidFill>
                  <a:schemeClr val="tx1"/>
                </a:solidFill>
                <a:latin typeface="Comic Sans MS" panose="030F0702030302020204" pitchFamily="66" charset="0"/>
              </a:rPr>
              <a:t>;</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a:t>
            </a:r>
            <a:r>
              <a:rPr lang="en-US" altLang="en-US" sz="2200" dirty="0" err="1">
                <a:solidFill>
                  <a:schemeClr val="tx1"/>
                </a:solidFill>
                <a:latin typeface="Comic Sans MS" panose="030F0702030302020204" pitchFamily="66" charset="0"/>
              </a:rPr>
              <a:t>ActionListener</a:t>
            </a:r>
            <a:r>
              <a:rPr lang="en-US" altLang="en-US" sz="2200" dirty="0">
                <a:solidFill>
                  <a:schemeClr val="tx1"/>
                </a:solidFill>
                <a:latin typeface="Comic Sans MS" panose="030F0702030302020204" pitchFamily="66" charset="0"/>
              </a:rPr>
              <a:t> </a:t>
            </a:r>
            <a:r>
              <a:rPr lang="en-US" altLang="en-US" sz="2200" i="1" dirty="0">
                <a:solidFill>
                  <a:schemeClr val="tx1"/>
                </a:solidFill>
                <a:latin typeface="Comic Sans MS" panose="030F0702030302020204" pitchFamily="66" charset="0"/>
              </a:rPr>
              <a:t>listener</a:t>
            </a:r>
            <a:r>
              <a:rPr lang="en-US" altLang="en-US" sz="2200" dirty="0">
                <a:solidFill>
                  <a:schemeClr val="tx1"/>
                </a:solidFill>
                <a:latin typeface="Comic Sans MS" panose="030F0702030302020204" pitchFamily="66" charset="0"/>
              </a:rPr>
              <a:t>;</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String </a:t>
            </a:r>
            <a:r>
              <a:rPr lang="en-US" altLang="en-US" sz="2200" i="1" dirty="0">
                <a:solidFill>
                  <a:schemeClr val="tx1"/>
                </a:solidFill>
                <a:latin typeface="Comic Sans MS" panose="030F0702030302020204" pitchFamily="66" charset="0"/>
              </a:rPr>
              <a:t>s</a:t>
            </a:r>
            <a:r>
              <a:rPr lang="en-US" altLang="en-US" sz="2200" dirty="0">
                <a:solidFill>
                  <a:schemeClr val="tx1"/>
                </a:solidFill>
                <a:latin typeface="Comic Sans MS" panose="030F0702030302020204" pitchFamily="66" charset="0"/>
              </a:rPr>
              <a:t>, </a:t>
            </a:r>
          </a:p>
          <a:p>
            <a:pPr eaLnBrk="1" hangingPunct="1">
              <a:lnSpc>
                <a:spcPct val="80000"/>
              </a:lnSpc>
              <a:spcBef>
                <a:spcPts val="550"/>
              </a:spcBef>
              <a:buClrTx/>
              <a:buSzPct val="95000"/>
              <a:buFontTx/>
              <a:buNone/>
            </a:pPr>
            <a:r>
              <a:rPr lang="en-US" altLang="en-US" sz="2200" i="1" dirty="0">
                <a:solidFill>
                  <a:schemeClr val="tx1"/>
                </a:solidFill>
                <a:latin typeface="Comic Sans MS" panose="030F0702030302020204" pitchFamily="66" charset="0"/>
              </a:rPr>
              <a:t>	 text</a:t>
            </a:r>
            <a:r>
              <a:rPr lang="en-US" altLang="en-US" sz="2200" dirty="0">
                <a:solidFill>
                  <a:schemeClr val="tx1"/>
                </a:solidFill>
                <a:latin typeface="Comic Sans MS" panose="030F0702030302020204" pitchFamily="66" charset="0"/>
              </a:rPr>
              <a:t>; </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Font </a:t>
            </a:r>
            <a:r>
              <a:rPr lang="en-US" altLang="en-US" sz="2200" i="1" dirty="0">
                <a:solidFill>
                  <a:schemeClr val="tx1"/>
                </a:solidFill>
                <a:latin typeface="Comic Sans MS" panose="030F0702030302020204" pitchFamily="66" charset="0"/>
              </a:rPr>
              <a:t>f</a:t>
            </a:r>
            <a:r>
              <a:rPr lang="en-US" altLang="en-US" sz="2200" dirty="0">
                <a:solidFill>
                  <a:schemeClr val="tx1"/>
                </a:solidFill>
                <a:latin typeface="Comic Sans MS" panose="030F0702030302020204" pitchFamily="66" charset="0"/>
              </a:rPr>
              <a:t>; </a:t>
            </a:r>
            <a:r>
              <a:rPr lang="en-US" altLang="en-US" sz="2200" dirty="0" smtClean="0">
                <a:solidFill>
                  <a:schemeClr val="tx1"/>
                </a:solidFill>
                <a:latin typeface="Comic Sans MS" panose="030F0702030302020204" pitchFamily="66" charset="0"/>
              </a:rPr>
              <a:t> //--- When used for input. </a:t>
            </a:r>
          </a:p>
          <a:p>
            <a:pPr eaLnBrk="1" hangingPunct="1">
              <a:lnSpc>
                <a:spcPct val="80000"/>
              </a:lnSpc>
              <a:spcBef>
                <a:spcPts val="550"/>
              </a:spcBef>
              <a:buClrTx/>
              <a:buSzPct val="95000"/>
              <a:buFontTx/>
              <a:buNone/>
            </a:pPr>
            <a:r>
              <a:rPr lang="en-US" altLang="en-US" sz="2000" b="1" i="1" dirty="0" smtClean="0">
                <a:solidFill>
                  <a:schemeClr val="tx1"/>
                </a:solidFill>
                <a:latin typeface="Comic Sans MS" panose="030F0702030302020204" pitchFamily="66" charset="0"/>
                <a:cs typeface="Courier New" panose="02070309020205020404" pitchFamily="49" charset="0"/>
              </a:rPr>
              <a:t>s</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a:solidFill>
                  <a:schemeClr val="tx1"/>
                </a:solidFill>
                <a:latin typeface="Comic Sans MS" panose="030F0702030302020204" pitchFamily="66" charset="0"/>
                <a:cs typeface="Courier New" panose="02070309020205020404" pitchFamily="49" charset="0"/>
              </a:rPr>
              <a:t>= </a:t>
            </a:r>
            <a:r>
              <a:rPr lang="en-US" altLang="en-US" sz="2000" b="1" i="1" dirty="0" err="1">
                <a:solidFill>
                  <a:schemeClr val="tx1"/>
                </a:solidFill>
                <a:latin typeface="Comic Sans MS" panose="030F0702030302020204" pitchFamily="66" charset="0"/>
                <a:cs typeface="Courier New" panose="02070309020205020404" pitchFamily="49" charset="0"/>
              </a:rPr>
              <a:t>tf</a:t>
            </a:r>
            <a:r>
              <a:rPr lang="en-US" altLang="en-US" sz="2000" b="1" dirty="0" err="1">
                <a:solidFill>
                  <a:schemeClr val="tx1"/>
                </a:solidFill>
                <a:latin typeface="Comic Sans MS" panose="030F0702030302020204" pitchFamily="66" charset="0"/>
                <a:cs typeface="Courier New" panose="02070309020205020404" pitchFamily="49" charset="0"/>
              </a:rPr>
              <a:t>.getText</a:t>
            </a:r>
            <a:r>
              <a:rPr lang="en-US" altLang="en-US" sz="2000" b="1" dirty="0">
                <a:solidFill>
                  <a:schemeClr val="tx1"/>
                </a:solidFill>
                <a:latin typeface="Comic Sans MS" panose="030F0702030302020204" pitchFamily="66" charset="0"/>
                <a:cs typeface="Courier New" panose="02070309020205020404" pitchFamily="49" charset="0"/>
              </a:rPr>
              <a:t>(); </a:t>
            </a:r>
            <a:r>
              <a:rPr lang="en-US" altLang="en-US" sz="2200" dirty="0">
                <a:solidFill>
                  <a:schemeClr val="tx1"/>
                </a:solidFill>
                <a:latin typeface="Comic Sans MS" panose="030F0702030302020204" pitchFamily="66" charset="0"/>
              </a:rPr>
              <a:t>// gets the text from the </a:t>
            </a:r>
            <a:r>
              <a:rPr lang="en-US" altLang="en-US" sz="2200" dirty="0" err="1">
                <a:solidFill>
                  <a:schemeClr val="tx1"/>
                </a:solidFill>
                <a:latin typeface="Comic Sans MS" panose="030F0702030302020204" pitchFamily="66" charset="0"/>
              </a:rPr>
              <a:t>JTextField</a:t>
            </a:r>
            <a:r>
              <a:rPr lang="en-US" altLang="en-US" sz="2200" dirty="0">
                <a:solidFill>
                  <a:schemeClr val="tx1"/>
                </a:solidFill>
                <a:latin typeface="Comic Sans MS" panose="030F0702030302020204" pitchFamily="66" charset="0"/>
              </a:rPr>
              <a:t> </a:t>
            </a:r>
            <a:r>
              <a:rPr lang="en-US" altLang="en-US" sz="2000" b="1" i="1" dirty="0" err="1">
                <a:solidFill>
                  <a:schemeClr val="tx1"/>
                </a:solidFill>
                <a:latin typeface="Comic Sans MS" panose="030F0702030302020204" pitchFamily="66" charset="0"/>
                <a:cs typeface="Courier New" panose="02070309020205020404" pitchFamily="49" charset="0"/>
              </a:rPr>
              <a:t>tf.addActionListener</a:t>
            </a:r>
            <a:r>
              <a:rPr lang="en-US" altLang="en-US" sz="2000" b="1" i="1" dirty="0">
                <a:solidFill>
                  <a:schemeClr val="tx1"/>
                </a:solidFill>
                <a:latin typeface="Comic Sans MS" panose="030F0702030302020204" pitchFamily="66" charset="0"/>
                <a:cs typeface="Courier New" panose="02070309020205020404" pitchFamily="49" charset="0"/>
              </a:rPr>
              <a:t>(listener);</a:t>
            </a:r>
            <a:r>
              <a:rPr lang="en-US" altLang="en-US" sz="2200" dirty="0">
                <a:solidFill>
                  <a:schemeClr val="tx1"/>
                </a:solidFill>
                <a:latin typeface="Comic Sans MS" panose="030F0702030302020204" pitchFamily="66" charset="0"/>
              </a:rPr>
              <a:t>// Optional listener </a:t>
            </a:r>
            <a:r>
              <a:rPr lang="en-US" altLang="en-US" sz="2200" dirty="0" err="1">
                <a:solidFill>
                  <a:schemeClr val="tx1"/>
                </a:solidFill>
                <a:latin typeface="Comic Sans MS" panose="030F0702030302020204" pitchFamily="66" charset="0"/>
              </a:rPr>
              <a:t>intialization</a:t>
            </a:r>
            <a:r>
              <a:rPr lang="en-US" altLang="en-US" sz="2200" dirty="0">
                <a:solidFill>
                  <a:schemeClr val="tx1"/>
                </a:solidFill>
                <a:latin typeface="Comic Sans MS" panose="030F0702030302020204" pitchFamily="66" charset="0"/>
              </a:rPr>
              <a:t>. </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When used for output.</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a:t>
            </a:r>
            <a:r>
              <a:rPr lang="en-US" altLang="en-US" sz="2000" b="1" i="1" dirty="0" err="1">
                <a:solidFill>
                  <a:schemeClr val="tx1"/>
                </a:solidFill>
                <a:latin typeface="Comic Sans MS" panose="030F0702030302020204" pitchFamily="66" charset="0"/>
                <a:cs typeface="Courier New" panose="02070309020205020404" pitchFamily="49" charset="0"/>
              </a:rPr>
              <a:t>tf.setText</a:t>
            </a:r>
            <a:r>
              <a:rPr lang="en-US" altLang="en-US" sz="2000" b="1" i="1" dirty="0">
                <a:solidFill>
                  <a:schemeClr val="tx1"/>
                </a:solidFill>
                <a:latin typeface="Comic Sans MS" panose="030F0702030302020204" pitchFamily="66" charset="0"/>
                <a:cs typeface="Courier New" panose="02070309020205020404" pitchFamily="49" charset="0"/>
              </a:rPr>
              <a:t>(text);</a:t>
            </a:r>
            <a:r>
              <a:rPr lang="en-US" altLang="en-US" sz="2200" dirty="0">
                <a:solidFill>
                  <a:schemeClr val="tx1"/>
                </a:solidFill>
                <a:latin typeface="Comic Sans MS" panose="030F0702030302020204" pitchFamily="66" charset="0"/>
              </a:rPr>
              <a:t> // Sets text in the </a:t>
            </a:r>
            <a:r>
              <a:rPr lang="en-US" altLang="en-US" sz="2200" dirty="0" err="1">
                <a:solidFill>
                  <a:schemeClr val="tx1"/>
                </a:solidFill>
                <a:latin typeface="Comic Sans MS" panose="030F0702030302020204" pitchFamily="66" charset="0"/>
              </a:rPr>
              <a:t>JTextField</a:t>
            </a:r>
            <a:r>
              <a:rPr lang="en-US" altLang="en-US" sz="2200" dirty="0">
                <a:solidFill>
                  <a:schemeClr val="tx1"/>
                </a:solidFill>
                <a:latin typeface="Comic Sans MS" panose="030F0702030302020204" pitchFamily="66" charset="0"/>
              </a:rPr>
              <a:t>. </a:t>
            </a:r>
          </a:p>
          <a:p>
            <a:pPr eaLnBrk="1" hangingPunct="1">
              <a:lnSpc>
                <a:spcPct val="80000"/>
              </a:lnSpc>
              <a:spcBef>
                <a:spcPts val="550"/>
              </a:spcBef>
              <a:buClrTx/>
              <a:buSzPct val="95000"/>
              <a:buFontTx/>
              <a:buNone/>
            </a:pPr>
            <a:r>
              <a:rPr lang="en-US" altLang="en-US" sz="2000" b="1" i="1" dirty="0" err="1">
                <a:solidFill>
                  <a:schemeClr val="tx1"/>
                </a:solidFill>
                <a:latin typeface="Comic Sans MS" panose="030F0702030302020204" pitchFamily="66" charset="0"/>
                <a:cs typeface="Courier New" panose="02070309020205020404" pitchFamily="49" charset="0"/>
              </a:rPr>
              <a:t>tf.setEditable</a:t>
            </a:r>
            <a:r>
              <a:rPr lang="en-US" altLang="en-US" sz="2000" b="1" i="1" dirty="0">
                <a:solidFill>
                  <a:schemeClr val="tx1"/>
                </a:solidFill>
                <a:latin typeface="Comic Sans MS" panose="030F0702030302020204" pitchFamily="66" charset="0"/>
                <a:cs typeface="Courier New" panose="02070309020205020404" pitchFamily="49" charset="0"/>
              </a:rPr>
              <a:t>(false); </a:t>
            </a:r>
            <a:r>
              <a:rPr lang="en-US" altLang="en-US" sz="2200" dirty="0">
                <a:solidFill>
                  <a:schemeClr val="tx1"/>
                </a:solidFill>
                <a:latin typeface="Comic Sans MS" panose="030F0702030302020204" pitchFamily="66" charset="0"/>
              </a:rPr>
              <a:t>// Initialization to disallow user changes. </a:t>
            </a:r>
          </a:p>
          <a:p>
            <a:pPr eaLnBrk="1" hangingPunct="1">
              <a:lnSpc>
                <a:spcPct val="80000"/>
              </a:lnSpc>
              <a:spcBef>
                <a:spcPts val="550"/>
              </a:spcBef>
              <a:buClrTx/>
              <a:buSzPct val="95000"/>
              <a:buFontTx/>
              <a:buNone/>
            </a:pPr>
            <a:r>
              <a:rPr lang="en-US" altLang="en-US" sz="2200" dirty="0">
                <a:solidFill>
                  <a:schemeClr val="tx1"/>
                </a:solidFill>
                <a:latin typeface="Comic Sans MS" panose="030F0702030302020204" pitchFamily="66" charset="0"/>
              </a:rPr>
              <a:t>//--- To change the appearance. </a:t>
            </a:r>
          </a:p>
          <a:p>
            <a:pPr eaLnBrk="1" hangingPunct="1">
              <a:lnSpc>
                <a:spcPct val="80000"/>
              </a:lnSpc>
              <a:spcBef>
                <a:spcPts val="550"/>
              </a:spcBef>
              <a:buClrTx/>
              <a:buSzPct val="95000"/>
              <a:buFontTx/>
              <a:buNone/>
            </a:pPr>
            <a:r>
              <a:rPr lang="en-US" altLang="en-US" sz="2000" b="1" i="1" dirty="0" err="1">
                <a:solidFill>
                  <a:schemeClr val="tx1"/>
                </a:solidFill>
                <a:latin typeface="Comic Sans MS" panose="030F0702030302020204" pitchFamily="66" charset="0"/>
                <a:cs typeface="Courier New" panose="02070309020205020404" pitchFamily="49" charset="0"/>
              </a:rPr>
              <a:t>tf.setHorizontalAlignment</a:t>
            </a:r>
            <a:r>
              <a:rPr lang="en-US" altLang="en-US" sz="2000" b="1" i="1" dirty="0">
                <a:solidFill>
                  <a:schemeClr val="tx1"/>
                </a:solidFill>
                <a:latin typeface="Comic Sans MS" panose="030F0702030302020204" pitchFamily="66" charset="0"/>
                <a:cs typeface="Courier New" panose="02070309020205020404" pitchFamily="49" charset="0"/>
              </a:rPr>
              <a:t>(align);</a:t>
            </a:r>
            <a:r>
              <a:rPr lang="en-US" altLang="en-US" sz="2200" dirty="0">
                <a:solidFill>
                  <a:schemeClr val="tx1"/>
                </a:solidFill>
                <a:latin typeface="Comic Sans MS" panose="030F0702030302020204" pitchFamily="66" charset="0"/>
              </a:rPr>
              <a:t>//See below for possible values. </a:t>
            </a:r>
          </a:p>
          <a:p>
            <a:pPr eaLnBrk="1" hangingPunct="1">
              <a:lnSpc>
                <a:spcPct val="80000"/>
              </a:lnSpc>
              <a:spcBef>
                <a:spcPts val="550"/>
              </a:spcBef>
              <a:buClrTx/>
              <a:buSzPct val="95000"/>
              <a:buFontTx/>
              <a:buNone/>
            </a:pPr>
            <a:r>
              <a:rPr lang="en-US" altLang="en-US" sz="2000" b="1" i="1" dirty="0" err="1">
                <a:solidFill>
                  <a:schemeClr val="tx1"/>
                </a:solidFill>
                <a:latin typeface="Comic Sans MS" panose="030F0702030302020204" pitchFamily="66" charset="0"/>
                <a:cs typeface="Courier New" panose="02070309020205020404" pitchFamily="49" charset="0"/>
              </a:rPr>
              <a:t>tf.setFont</a:t>
            </a:r>
            <a:r>
              <a:rPr lang="en-US" altLang="en-US" sz="2000" b="1" i="1" dirty="0">
                <a:solidFill>
                  <a:schemeClr val="tx1"/>
                </a:solidFill>
                <a:latin typeface="Comic Sans MS" panose="030F0702030302020204" pitchFamily="66" charset="0"/>
                <a:cs typeface="Courier New" panose="02070309020205020404" pitchFamily="49" charset="0"/>
              </a:rPr>
              <a:t>(f); </a:t>
            </a:r>
            <a:r>
              <a:rPr lang="en-US" altLang="en-US" sz="2200" dirty="0">
                <a:solidFill>
                  <a:schemeClr val="tx1"/>
                </a:solidFill>
                <a:latin typeface="Comic Sans MS" panose="030F0702030302020204" pitchFamily="66" charset="0"/>
              </a:rPr>
              <a:t>// sets the font for the text</a:t>
            </a:r>
          </a:p>
        </p:txBody>
      </p:sp>
    </p:spTree>
    <p:extLst>
      <p:ext uri="{BB962C8B-B14F-4D97-AF65-F5344CB8AC3E}">
        <p14:creationId xmlns:p14="http://schemas.microsoft.com/office/powerpoint/2010/main" val="1237444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45</a:t>
            </a:fld>
            <a:endParaRPr lang="en-US"/>
          </a:p>
        </p:txBody>
      </p:sp>
      <p:sp>
        <p:nvSpPr>
          <p:cNvPr id="7" name="Text Box 1"/>
          <p:cNvSpPr txBox="1">
            <a:spLocks noChangeArrowheads="1"/>
          </p:cNvSpPr>
          <p:nvPr/>
        </p:nvSpPr>
        <p:spPr bwMode="auto">
          <a:xfrm>
            <a:off x="533400" y="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8" name="Text Box 2"/>
          <p:cNvSpPr txBox="1">
            <a:spLocks noChangeArrowheads="1"/>
          </p:cNvSpPr>
          <p:nvPr/>
        </p:nvSpPr>
        <p:spPr bwMode="auto">
          <a:xfrm>
            <a:off x="152400" y="838200"/>
            <a:ext cx="91440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90000"/>
              </a:lnSpc>
              <a:spcBef>
                <a:spcPts val="500"/>
              </a:spcBef>
              <a:buClrTx/>
              <a:buSzPct val="95000"/>
              <a:buFontTx/>
              <a:buNone/>
            </a:pPr>
            <a:r>
              <a:rPr lang="en-US" altLang="en-US" sz="2000" b="1" u="sng">
                <a:solidFill>
                  <a:schemeClr val="tx1"/>
                </a:solidFill>
                <a:latin typeface="Comic Sans MS" panose="030F0702030302020204" pitchFamily="66" charset="0"/>
              </a:rPr>
              <a:t>Appearance of a JTextField - font, alignment</a:t>
            </a:r>
          </a:p>
          <a:p>
            <a:pPr eaLnBrk="1" hangingPunct="1">
              <a:lnSpc>
                <a:spcPct val="90000"/>
              </a:lnSpc>
              <a:spcBef>
                <a:spcPts val="500"/>
              </a:spcBef>
              <a:buClr>
                <a:srgbClr val="A63212"/>
              </a:buClr>
              <a:buSzPct val="95000"/>
              <a:buFont typeface="Rage Italic" panose="03070502040507070304" pitchFamily="66" charset="0"/>
              <a:buChar char="0"/>
            </a:pPr>
            <a:r>
              <a:rPr lang="en-US" altLang="en-US" sz="2000" b="1" i="1">
                <a:solidFill>
                  <a:schemeClr val="tx1"/>
                </a:solidFill>
                <a:latin typeface="Comic Sans MS" panose="030F0702030302020204" pitchFamily="66" charset="0"/>
                <a:cs typeface="Courier New" panose="02070309020205020404" pitchFamily="49" charset="0"/>
              </a:rPr>
              <a:t>yourField</a:t>
            </a:r>
            <a:r>
              <a:rPr lang="en-US" altLang="en-US" sz="2000" b="1">
                <a:solidFill>
                  <a:schemeClr val="tx1"/>
                </a:solidFill>
                <a:latin typeface="Comic Sans MS" panose="030F0702030302020204" pitchFamily="66" charset="0"/>
                <a:cs typeface="Courier New" panose="02070309020205020404" pitchFamily="49" charset="0"/>
              </a:rPr>
              <a:t>.setFont(Font f);</a:t>
            </a:r>
            <a:r>
              <a:rPr lang="en-US" altLang="en-US" sz="2000">
                <a:solidFill>
                  <a:schemeClr val="tx1"/>
                </a:solidFill>
                <a:latin typeface="Comic Sans MS" panose="030F0702030302020204" pitchFamily="66" charset="0"/>
              </a:rPr>
              <a:t> sets the font for the text. Often numbers are aligned to the right (eg, in the display of a calculator), and text is aligned to the left. </a:t>
            </a:r>
          </a:p>
          <a:p>
            <a:pPr eaLnBrk="1" hangingPunct="1">
              <a:lnSpc>
                <a:spcPct val="90000"/>
              </a:lnSpc>
              <a:spcBef>
                <a:spcPts val="500"/>
              </a:spcBef>
              <a:buClr>
                <a:srgbClr val="A63212"/>
              </a:buClr>
              <a:buSzPct val="95000"/>
              <a:buFont typeface="Rage Italic" panose="03070502040507070304" pitchFamily="66" charset="0"/>
              <a:buChar char="0"/>
            </a:pPr>
            <a:r>
              <a:rPr lang="en-US" altLang="en-US" sz="2000" b="1" i="1">
                <a:solidFill>
                  <a:schemeClr val="tx1"/>
                </a:solidFill>
                <a:latin typeface="Comic Sans MS" panose="030F0702030302020204" pitchFamily="66" charset="0"/>
                <a:cs typeface="Courier New" panose="02070309020205020404" pitchFamily="49" charset="0"/>
              </a:rPr>
              <a:t>yourField.setHorizontalAlignment(align); </a:t>
            </a:r>
            <a:r>
              <a:rPr lang="en-US" altLang="en-US" sz="2000">
                <a:solidFill>
                  <a:schemeClr val="tx1"/>
                </a:solidFill>
                <a:latin typeface="Comic Sans MS" panose="030F0702030302020204" pitchFamily="66" charset="0"/>
              </a:rPr>
              <a:t>sets the alignment of the text in the field, where </a:t>
            </a:r>
            <a:r>
              <a:rPr lang="en-US" altLang="en-US" sz="2000" i="1">
                <a:solidFill>
                  <a:schemeClr val="tx1"/>
                </a:solidFill>
                <a:latin typeface="Comic Sans MS" panose="030F0702030302020204" pitchFamily="66" charset="0"/>
              </a:rPr>
              <a:t>align</a:t>
            </a:r>
            <a:r>
              <a:rPr lang="en-US" altLang="en-US" sz="2000">
                <a:solidFill>
                  <a:schemeClr val="tx1"/>
                </a:solidFill>
                <a:latin typeface="Comic Sans MS" panose="030F0702030302020204" pitchFamily="66" charset="0"/>
              </a:rPr>
              <a:t> is one of these values: </a:t>
            </a:r>
            <a:r>
              <a:rPr lang="en-US" altLang="en-US" sz="2000" b="1" i="1">
                <a:solidFill>
                  <a:schemeClr val="tx1"/>
                </a:solidFill>
                <a:latin typeface="Comic Sans MS" panose="030F0702030302020204" pitchFamily="66" charset="0"/>
                <a:cs typeface="Courier New" panose="02070309020205020404" pitchFamily="49" charset="0"/>
              </a:rPr>
              <a:t>JTextField.LEFT </a:t>
            </a:r>
            <a:r>
              <a:rPr lang="en-US" altLang="en-US" sz="2000">
                <a:solidFill>
                  <a:schemeClr val="tx1"/>
                </a:solidFill>
                <a:latin typeface="Comic Sans MS" panose="030F0702030302020204" pitchFamily="66" charset="0"/>
              </a:rPr>
              <a:t>(the default), </a:t>
            </a:r>
            <a:r>
              <a:rPr lang="en-US" altLang="en-US" sz="2000" b="1" i="1">
                <a:solidFill>
                  <a:schemeClr val="tx1"/>
                </a:solidFill>
                <a:latin typeface="Comic Sans MS" panose="030F0702030302020204" pitchFamily="66" charset="0"/>
                <a:cs typeface="Courier New" panose="02070309020205020404" pitchFamily="49" charset="0"/>
              </a:rPr>
              <a:t>JTextField.CENTER</a:t>
            </a:r>
            <a:r>
              <a:rPr lang="en-US" altLang="en-US" sz="2000">
                <a:solidFill>
                  <a:schemeClr val="tx1"/>
                </a:solidFill>
                <a:latin typeface="Comic Sans MS" panose="030F0702030302020204" pitchFamily="66" charset="0"/>
              </a:rPr>
              <a:t>, or </a:t>
            </a:r>
            <a:r>
              <a:rPr lang="en-US" altLang="en-US" sz="2000" b="1" i="1">
                <a:solidFill>
                  <a:schemeClr val="tx1"/>
                </a:solidFill>
                <a:latin typeface="Comic Sans MS" panose="030F0702030302020204" pitchFamily="66" charset="0"/>
                <a:cs typeface="Courier New" panose="02070309020205020404" pitchFamily="49" charset="0"/>
              </a:rPr>
              <a:t>JTextField.RIGHT</a:t>
            </a:r>
            <a:r>
              <a:rPr lang="en-US" altLang="en-US" sz="2000">
                <a:solidFill>
                  <a:schemeClr val="tx1"/>
                </a:solidFill>
                <a:latin typeface="Comic Sans MS" panose="030F0702030302020204" pitchFamily="66" charset="0"/>
              </a:rPr>
              <a:t>. </a:t>
            </a:r>
          </a:p>
          <a:p>
            <a:pPr eaLnBrk="1" hangingPunct="1">
              <a:lnSpc>
                <a:spcPct val="90000"/>
              </a:lnSpc>
              <a:spcBef>
                <a:spcPts val="500"/>
              </a:spcBef>
              <a:buClr>
                <a:srgbClr val="A63212"/>
              </a:buClr>
              <a:buSzPct val="95000"/>
              <a:buFont typeface="Rage Italic" panose="03070502040507070304" pitchFamily="66" charset="0"/>
              <a:buChar char="0"/>
            </a:pPr>
            <a:r>
              <a:rPr lang="en-US" altLang="en-US" sz="2000" b="1">
                <a:solidFill>
                  <a:schemeClr val="tx1"/>
                </a:solidFill>
                <a:latin typeface="Comic Sans MS" panose="030F0702030302020204" pitchFamily="66" charset="0"/>
              </a:rPr>
              <a:t>Example</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JTextField userID; // declare a field . . .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userID = new JTextField(8); // create field approx 8 columns wide. p.add(userID); // add it to a JPanel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userID.addActionListener(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new ActionListener() {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public void actionPerformed(ActionEvent e)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 // THIS CODE IS EXECUTED WHEN RETURN IS TYPED</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 </a:t>
            </a:r>
          </a:p>
          <a:p>
            <a:pPr eaLnBrk="1" hangingPunct="1">
              <a:lnSpc>
                <a:spcPct val="90000"/>
              </a:lnSpc>
              <a:spcBef>
                <a:spcPts val="500"/>
              </a:spcBef>
              <a:buClrTx/>
              <a:buSzPct val="95000"/>
              <a:buFontTx/>
              <a:buNone/>
            </a:pPr>
            <a:r>
              <a:rPr lang="en-US" altLang="en-US" sz="2000">
                <a:solidFill>
                  <a:schemeClr val="tx1"/>
                </a:solidFill>
                <a:latin typeface="Comic Sans MS" panose="030F0702030302020204" pitchFamily="66" charset="0"/>
              </a:rPr>
              <a:t>  );</a:t>
            </a:r>
          </a:p>
        </p:txBody>
      </p:sp>
    </p:spTree>
    <p:extLst>
      <p:ext uri="{BB962C8B-B14F-4D97-AF65-F5344CB8AC3E}">
        <p14:creationId xmlns:p14="http://schemas.microsoft.com/office/powerpoint/2010/main" val="398513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46</a:t>
            </a:fld>
            <a:endParaRPr lang="en-US"/>
          </a:p>
        </p:txBody>
      </p:sp>
      <p:sp>
        <p:nvSpPr>
          <p:cNvPr id="10" name="Text Box 1"/>
          <p:cNvSpPr txBox="1">
            <a:spLocks noChangeArrowheads="1"/>
          </p:cNvSpPr>
          <p:nvPr/>
        </p:nvSpPr>
        <p:spPr bwMode="auto">
          <a:xfrm>
            <a:off x="685800" y="152400"/>
            <a:ext cx="8040688"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JTextField(cont)</a:t>
            </a:r>
          </a:p>
        </p:txBody>
      </p:sp>
      <p:sp>
        <p:nvSpPr>
          <p:cNvPr id="11" name="Text Box 2"/>
          <p:cNvSpPr txBox="1">
            <a:spLocks noChangeArrowheads="1"/>
          </p:cNvSpPr>
          <p:nvPr/>
        </p:nvSpPr>
        <p:spPr bwMode="auto">
          <a:xfrm>
            <a:off x="304800" y="838200"/>
            <a:ext cx="76962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sz="2000" b="1" dirty="0">
                <a:solidFill>
                  <a:schemeClr val="tx1"/>
                </a:solidFill>
                <a:latin typeface="Comic Sans MS" panose="030F0702030302020204" pitchFamily="66" charset="0"/>
              </a:rPr>
              <a:t>Use </a:t>
            </a:r>
            <a:r>
              <a:rPr lang="en-US" altLang="en-US" sz="2000" b="1" dirty="0" err="1">
                <a:solidFill>
                  <a:schemeClr val="tx1"/>
                </a:solidFill>
                <a:latin typeface="Comic Sans MS" panose="030F0702030302020204" pitchFamily="66" charset="0"/>
              </a:rPr>
              <a:t>JPasswordField</a:t>
            </a:r>
            <a:r>
              <a:rPr lang="en-US" altLang="en-US" sz="2000" b="1" dirty="0">
                <a:solidFill>
                  <a:schemeClr val="tx1"/>
                </a:solidFill>
                <a:latin typeface="Comic Sans MS" panose="030F0702030302020204" pitchFamily="66" charset="0"/>
              </a:rPr>
              <a:t> for passwords</a:t>
            </a:r>
          </a:p>
          <a:p>
            <a:pPr marL="342900" indent="-342900" eaLnBrk="1" hangingPunct="1">
              <a:buClr>
                <a:srgbClr val="A63212"/>
              </a:buClr>
              <a:buSzPct val="95000"/>
              <a:buFont typeface="Wingdings" panose="05000000000000000000" pitchFamily="2" charset="2"/>
              <a:buChar char="Ø"/>
            </a:pPr>
            <a:r>
              <a:rPr lang="en-US" altLang="en-US" sz="2000" dirty="0">
                <a:solidFill>
                  <a:schemeClr val="tx1"/>
                </a:solidFill>
                <a:latin typeface="Comic Sans MS" panose="030F0702030302020204" pitchFamily="66" charset="0"/>
              </a:rPr>
              <a:t>Use a </a:t>
            </a:r>
            <a:r>
              <a:rPr lang="en-US" altLang="en-US" sz="2000" dirty="0" err="1">
                <a:solidFill>
                  <a:schemeClr val="tx1"/>
                </a:solidFill>
                <a:latin typeface="Comic Sans MS" panose="030F0702030302020204" pitchFamily="66" charset="0"/>
              </a:rPr>
              <a:t>JPasswordField</a:t>
            </a:r>
            <a:r>
              <a:rPr lang="en-US" altLang="en-US" sz="2000" dirty="0">
                <a:solidFill>
                  <a:schemeClr val="tx1"/>
                </a:solidFill>
                <a:latin typeface="Comic Sans MS" panose="030F0702030302020204" pitchFamily="66" charset="0"/>
              </a:rPr>
              <a:t> component for a field where the characters the person enters are replaced by some other character. </a:t>
            </a:r>
            <a:r>
              <a:rPr lang="en-US" altLang="en-US" sz="2000" dirty="0" err="1">
                <a:solidFill>
                  <a:schemeClr val="tx1"/>
                </a:solidFill>
                <a:latin typeface="Comic Sans MS" panose="030F0702030302020204" pitchFamily="66" charset="0"/>
              </a:rPr>
              <a:t>JPasswordField</a:t>
            </a:r>
            <a:r>
              <a:rPr lang="en-US" altLang="en-US" sz="2000" dirty="0">
                <a:solidFill>
                  <a:schemeClr val="tx1"/>
                </a:solidFill>
                <a:latin typeface="Comic Sans MS" panose="030F0702030302020204" pitchFamily="66" charset="0"/>
              </a:rPr>
              <a:t> is a subclass of </a:t>
            </a:r>
            <a:r>
              <a:rPr lang="en-US" altLang="en-US" sz="2000" dirty="0" err="1">
                <a:solidFill>
                  <a:schemeClr val="tx1"/>
                </a:solidFill>
                <a:latin typeface="Comic Sans MS" panose="030F0702030302020204" pitchFamily="66" charset="0"/>
              </a:rPr>
              <a:t>JTextField</a:t>
            </a:r>
            <a:r>
              <a:rPr lang="en-US" altLang="en-US" sz="2000" dirty="0" smtClean="0">
                <a:solidFill>
                  <a:schemeClr val="tx1"/>
                </a:solidFill>
                <a:latin typeface="Comic Sans MS" panose="030F0702030302020204" pitchFamily="66" charset="0"/>
              </a:rPr>
              <a:t>.</a:t>
            </a:r>
            <a:endParaRPr lang="en-US" altLang="en-US" sz="2000" b="1" dirty="0">
              <a:solidFill>
                <a:schemeClr val="tx1"/>
              </a:solidFill>
              <a:latin typeface="Comic Sans MS" panose="030F0702030302020204" pitchFamily="66" charset="0"/>
            </a:endParaRPr>
          </a:p>
          <a:p>
            <a:pPr eaLnBrk="1" hangingPunct="1">
              <a:buClrTx/>
              <a:buSzPct val="95000"/>
              <a:buFontTx/>
              <a:buNone/>
            </a:pPr>
            <a:endParaRPr lang="en-US" altLang="en-US" sz="2000" b="1" dirty="0" smtClean="0">
              <a:solidFill>
                <a:schemeClr val="tx1"/>
              </a:solidFill>
              <a:latin typeface="Comic Sans MS" panose="030F0702030302020204" pitchFamily="66" charset="0"/>
            </a:endParaRPr>
          </a:p>
          <a:p>
            <a:pPr eaLnBrk="1" hangingPunct="1">
              <a:buClrTx/>
              <a:buSzPct val="95000"/>
              <a:buFontTx/>
              <a:buNone/>
            </a:pPr>
            <a:r>
              <a:rPr lang="en-US" altLang="en-US" sz="2000" b="1" dirty="0" smtClean="0">
                <a:solidFill>
                  <a:schemeClr val="tx1"/>
                </a:solidFill>
                <a:latin typeface="Comic Sans MS" panose="030F0702030302020204" pitchFamily="66" charset="0"/>
              </a:rPr>
              <a:t>Use </a:t>
            </a:r>
            <a:r>
              <a:rPr lang="en-US" altLang="en-US" sz="2000" b="1" dirty="0" err="1">
                <a:solidFill>
                  <a:schemeClr val="tx1"/>
                </a:solidFill>
                <a:latin typeface="Comic Sans MS" panose="030F0702030302020204" pitchFamily="66" charset="0"/>
              </a:rPr>
              <a:t>JFormattedTextField</a:t>
            </a:r>
            <a:r>
              <a:rPr lang="en-US" altLang="en-US" sz="2000" b="1" dirty="0">
                <a:solidFill>
                  <a:schemeClr val="tx1"/>
                </a:solidFill>
                <a:latin typeface="Comic Sans MS" panose="030F0702030302020204" pitchFamily="66" charset="0"/>
              </a:rPr>
              <a:t> to restrict input format</a:t>
            </a:r>
          </a:p>
          <a:p>
            <a:pPr marL="342900" indent="-342900" eaLnBrk="1" hangingPunct="1">
              <a:buClr>
                <a:srgbClr val="A63212"/>
              </a:buClr>
              <a:buSzPct val="95000"/>
              <a:buFont typeface="Wingdings" panose="05000000000000000000" pitchFamily="2" charset="2"/>
              <a:buChar char="Ø"/>
            </a:pPr>
            <a:r>
              <a:rPr lang="en-US" altLang="en-US" sz="2000" dirty="0">
                <a:solidFill>
                  <a:schemeClr val="tx1"/>
                </a:solidFill>
                <a:latin typeface="Comic Sans MS" panose="030F0702030302020204" pitchFamily="66" charset="0"/>
              </a:rPr>
              <a:t>The </a:t>
            </a:r>
            <a:r>
              <a:rPr lang="en-US" altLang="en-US" sz="2000" dirty="0" err="1">
                <a:solidFill>
                  <a:schemeClr val="tx1"/>
                </a:solidFill>
                <a:latin typeface="Comic Sans MS" panose="030F0702030302020204" pitchFamily="66" charset="0"/>
              </a:rPr>
              <a:t>JPasswordField</a:t>
            </a:r>
            <a:r>
              <a:rPr lang="en-US" altLang="en-US" sz="2000" dirty="0">
                <a:solidFill>
                  <a:schemeClr val="tx1"/>
                </a:solidFill>
                <a:latin typeface="Comic Sans MS" panose="030F0702030302020204" pitchFamily="66" charset="0"/>
              </a:rPr>
              <a:t> subclass of </a:t>
            </a:r>
            <a:r>
              <a:rPr lang="en-US" altLang="en-US" sz="2000" dirty="0" err="1">
                <a:solidFill>
                  <a:schemeClr val="tx1"/>
                </a:solidFill>
                <a:latin typeface="Comic Sans MS" panose="030F0702030302020204" pitchFamily="66" charset="0"/>
              </a:rPr>
              <a:t>JTextField</a:t>
            </a:r>
            <a:r>
              <a:rPr lang="en-US" altLang="en-US" sz="2000" dirty="0">
                <a:solidFill>
                  <a:schemeClr val="tx1"/>
                </a:solidFill>
                <a:latin typeface="Comic Sans MS" panose="030F0702030302020204" pitchFamily="66" charset="0"/>
              </a:rPr>
              <a:t> can be used to restrict the input to particular values</a:t>
            </a:r>
            <a:r>
              <a:rPr lang="en-US" altLang="en-US" sz="2000" dirty="0" smtClean="0">
                <a:solidFill>
                  <a:schemeClr val="tx1"/>
                </a:solidFill>
                <a:latin typeface="Comic Sans MS" panose="030F0702030302020204" pitchFamily="66" charset="0"/>
              </a:rPr>
              <a:t>.</a:t>
            </a:r>
            <a:endParaRPr lang="en-US" altLang="en-US" sz="2000" dirty="0">
              <a:solidFill>
                <a:schemeClr val="tx1"/>
              </a:solidFill>
              <a:latin typeface="Comic Sans MS" panose="030F0702030302020204" pitchFamily="66" charset="0"/>
            </a:endParaRPr>
          </a:p>
          <a:p>
            <a:pPr eaLnBrk="1" hangingPunct="1">
              <a:buClrTx/>
              <a:buSzPct val="95000"/>
              <a:buFontTx/>
              <a:buNone/>
            </a:pPr>
            <a:endParaRPr lang="en-US" altLang="en-US" sz="2000" b="1" dirty="0" smtClean="0">
              <a:solidFill>
                <a:schemeClr val="tx1"/>
              </a:solidFill>
              <a:latin typeface="Comic Sans MS" panose="030F0702030302020204" pitchFamily="66" charset="0"/>
            </a:endParaRPr>
          </a:p>
          <a:p>
            <a:pPr eaLnBrk="1" hangingPunct="1">
              <a:buClrTx/>
              <a:buSzPct val="95000"/>
              <a:buFontTx/>
              <a:buNone/>
            </a:pPr>
            <a:r>
              <a:rPr lang="en-US" altLang="en-US" sz="2000" b="1" dirty="0" smtClean="0">
                <a:solidFill>
                  <a:schemeClr val="tx1"/>
                </a:solidFill>
                <a:latin typeface="Comic Sans MS" panose="030F0702030302020204" pitchFamily="66" charset="0"/>
              </a:rPr>
              <a:t>Focus</a:t>
            </a:r>
            <a:endParaRPr lang="en-US" altLang="en-US" sz="2000" b="1" dirty="0">
              <a:solidFill>
                <a:schemeClr val="tx1"/>
              </a:solidFill>
              <a:latin typeface="Comic Sans MS" panose="030F0702030302020204" pitchFamily="66" charset="0"/>
            </a:endParaRPr>
          </a:p>
          <a:p>
            <a:pPr marL="342900" indent="-342900" eaLnBrk="1" hangingPunct="1">
              <a:buClr>
                <a:srgbClr val="A63212"/>
              </a:buClr>
              <a:buSzPct val="95000"/>
              <a:buFont typeface="Wingdings" panose="05000000000000000000" pitchFamily="2" charset="2"/>
              <a:buChar char="Ø"/>
            </a:pPr>
            <a:r>
              <a:rPr lang="en-US" altLang="en-US" sz="2000" dirty="0">
                <a:solidFill>
                  <a:schemeClr val="tx1"/>
                </a:solidFill>
                <a:latin typeface="Comic Sans MS" panose="030F0702030302020204" pitchFamily="66" charset="0"/>
              </a:rPr>
              <a:t>To select a </a:t>
            </a:r>
            <a:r>
              <a:rPr lang="en-US" altLang="en-US" sz="2000" dirty="0" err="1">
                <a:solidFill>
                  <a:schemeClr val="tx1"/>
                </a:solidFill>
                <a:latin typeface="Comic Sans MS" panose="030F0702030302020204" pitchFamily="66" charset="0"/>
              </a:rPr>
              <a:t>JTextField</a:t>
            </a:r>
            <a:r>
              <a:rPr lang="en-US" altLang="en-US" sz="2000" dirty="0">
                <a:solidFill>
                  <a:schemeClr val="tx1"/>
                </a:solidFill>
                <a:latin typeface="Comic Sans MS" panose="030F0702030302020204" pitchFamily="66" charset="0"/>
              </a:rPr>
              <a:t> so that user typing occurs in that field, you must give the </a:t>
            </a:r>
            <a:r>
              <a:rPr lang="en-US" altLang="en-US" sz="2000" dirty="0" err="1">
                <a:solidFill>
                  <a:schemeClr val="tx1"/>
                </a:solidFill>
                <a:latin typeface="Comic Sans MS" panose="030F0702030302020204" pitchFamily="66" charset="0"/>
              </a:rPr>
              <a:t>JTextField</a:t>
            </a:r>
            <a:r>
              <a:rPr lang="en-US" altLang="en-US" sz="2000" dirty="0">
                <a:solidFill>
                  <a:schemeClr val="tx1"/>
                </a:solidFill>
                <a:latin typeface="Comic Sans MS" panose="030F0702030302020204" pitchFamily="66" charset="0"/>
              </a:rPr>
              <a:t> </a:t>
            </a:r>
            <a:r>
              <a:rPr lang="en-US" altLang="en-US" sz="2000" i="1" dirty="0">
                <a:solidFill>
                  <a:schemeClr val="tx1"/>
                </a:solidFill>
                <a:latin typeface="Comic Sans MS" panose="030F0702030302020204" pitchFamily="66" charset="0"/>
              </a:rPr>
              <a:t>focus</a:t>
            </a:r>
            <a:r>
              <a:rPr lang="en-US" altLang="en-US" sz="2000" dirty="0">
                <a:solidFill>
                  <a:schemeClr val="tx1"/>
                </a:solidFill>
                <a:latin typeface="Comic Sans MS" panose="030F0702030302020204" pitchFamily="66" charset="0"/>
              </a:rPr>
              <a:t>. For example, the </a:t>
            </a:r>
            <a:r>
              <a:rPr lang="en-US" altLang="en-US" sz="2000" dirty="0" err="1">
                <a:solidFill>
                  <a:schemeClr val="tx1"/>
                </a:solidFill>
                <a:latin typeface="Comic Sans MS" panose="030F0702030302020204" pitchFamily="66" charset="0"/>
              </a:rPr>
              <a:t>nameField</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JTextField</a:t>
            </a:r>
            <a:r>
              <a:rPr lang="en-US" altLang="en-US" sz="2000" dirty="0">
                <a:solidFill>
                  <a:schemeClr val="tx1"/>
                </a:solidFill>
                <a:latin typeface="Comic Sans MS" panose="030F0702030302020204" pitchFamily="66" charset="0"/>
              </a:rPr>
              <a:t> can be given focus with: </a:t>
            </a:r>
          </a:p>
          <a:p>
            <a:pPr eaLnBrk="1" hangingPunct="1">
              <a:buClrTx/>
              <a:buSzPct val="95000"/>
              <a:buFontTx/>
              <a:buNone/>
            </a:pPr>
            <a:r>
              <a:rPr lang="en-US" altLang="en-US" sz="2000" dirty="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nameField.requestFocus</a:t>
            </a:r>
            <a:r>
              <a:rPr lang="en-US" altLang="en-US" sz="2000" b="1" dirty="0">
                <a:solidFill>
                  <a:schemeClr val="tx1"/>
                </a:solidFill>
                <a:latin typeface="Comic Sans MS" panose="030F0702030302020204" pitchFamily="66" charset="0"/>
                <a:cs typeface="Courier New" panose="02070309020205020404" pitchFamily="49" charset="0"/>
              </a:rPr>
              <a:t>();</a:t>
            </a:r>
          </a:p>
        </p:txBody>
      </p:sp>
      <p:sp>
        <p:nvSpPr>
          <p:cNvPr id="14" name="Date Placeholder 3"/>
          <p:cNvSpPr>
            <a:spLocks noGrp="1"/>
          </p:cNvSpPr>
          <p:nvPr>
            <p:ph type="dt" sz="half" idx="10"/>
          </p:nvPr>
        </p:nvSpPr>
        <p:spPr>
          <a:xfrm>
            <a:off x="6172200" y="6191250"/>
            <a:ext cx="2476500" cy="476250"/>
          </a:xfrm>
        </p:spPr>
        <p:txBody>
          <a:bodyPr/>
          <a:lstStyle/>
          <a:p>
            <a:pPr>
              <a:defRPr/>
            </a:pPr>
            <a:fld id="{C4CE7847-5C10-40A4-96C9-E956601D6D88}" type="datetime1">
              <a:rPr lang="en-US" smtClean="0"/>
              <a:pPr>
                <a:defRPr/>
              </a:pPr>
              <a:t>3/11/2022</a:t>
            </a:fld>
            <a:endParaRPr lang="en-US" dirty="0"/>
          </a:p>
        </p:txBody>
      </p:sp>
    </p:spTree>
    <p:extLst>
      <p:ext uri="{BB962C8B-B14F-4D97-AF65-F5344CB8AC3E}">
        <p14:creationId xmlns:p14="http://schemas.microsoft.com/office/powerpoint/2010/main" val="50588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dirty="0">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47</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26988"/>
            <a:ext cx="8040688"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JTextArea</a:t>
            </a:r>
          </a:p>
        </p:txBody>
      </p:sp>
      <p:sp>
        <p:nvSpPr>
          <p:cNvPr id="8" name="Text Box 2"/>
          <p:cNvSpPr txBox="1">
            <a:spLocks noChangeArrowheads="1"/>
          </p:cNvSpPr>
          <p:nvPr/>
        </p:nvSpPr>
        <p:spPr bwMode="auto">
          <a:xfrm>
            <a:off x="0" y="685800"/>
            <a:ext cx="8915400" cy="530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 </a:t>
            </a:r>
            <a:r>
              <a:rPr lang="en-US" altLang="en-US" sz="2400" dirty="0" err="1" smtClean="0">
                <a:solidFill>
                  <a:schemeClr val="tx1"/>
                </a:solidFill>
                <a:latin typeface="Comic Sans MS" panose="030F0702030302020204" pitchFamily="66" charset="0"/>
              </a:rPr>
              <a:t>javax.swing.JTextArea</a:t>
            </a:r>
            <a:r>
              <a:rPr lang="en-US" altLang="en-US" sz="2400" dirty="0" smtClean="0">
                <a:solidFill>
                  <a:schemeClr val="tx1"/>
                </a:solidFill>
                <a:latin typeface="Comic Sans MS" panose="030F0702030302020204" pitchFamily="66" charset="0"/>
              </a:rPr>
              <a:t> is a </a:t>
            </a:r>
            <a:r>
              <a:rPr lang="en-US" altLang="en-US" sz="2400" i="1" dirty="0" smtClean="0">
                <a:solidFill>
                  <a:schemeClr val="tx1"/>
                </a:solidFill>
                <a:latin typeface="Comic Sans MS" panose="030F0702030302020204" pitchFamily="66" charset="0"/>
              </a:rPr>
              <a:t>multi-line</a:t>
            </a:r>
            <a:r>
              <a:rPr lang="en-US" altLang="en-US" sz="2400" dirty="0" smtClean="0">
                <a:solidFill>
                  <a:schemeClr val="tx1"/>
                </a:solidFill>
                <a:latin typeface="Comic Sans MS" panose="030F0702030302020204" pitchFamily="66" charset="0"/>
              </a:rPr>
              <a:t> text component to display text or allow the user to enter text. </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Using a </a:t>
            </a:r>
            <a:r>
              <a:rPr lang="en-US" altLang="en-US" sz="2400" b="1" dirty="0" err="1" smtClean="0">
                <a:solidFill>
                  <a:schemeClr val="tx1"/>
                </a:solidFill>
                <a:latin typeface="Comic Sans MS" panose="030F0702030302020204" pitchFamily="66" charset="0"/>
              </a:rPr>
              <a:t>JTextArea</a:t>
            </a:r>
            <a:r>
              <a:rPr lang="en-US" altLang="en-US" sz="2400" b="1" dirty="0" smtClean="0">
                <a:solidFill>
                  <a:schemeClr val="tx1"/>
                </a:solidFill>
                <a:latin typeface="Comic Sans MS" panose="030F0702030302020204" pitchFamily="66" charset="0"/>
              </a:rPr>
              <a:t> for output -- Setting the text</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Assume: </a:t>
            </a:r>
            <a:r>
              <a:rPr lang="en-US" altLang="en-US" sz="2400" dirty="0" err="1" smtClean="0">
                <a:solidFill>
                  <a:schemeClr val="tx1"/>
                </a:solidFill>
                <a:latin typeface="Comic Sans MS" panose="030F0702030302020204" pitchFamily="66" charset="0"/>
              </a:rPr>
              <a:t>JTextArea</a:t>
            </a:r>
            <a:r>
              <a:rPr lang="en-US" altLang="en-US" sz="2400" dirty="0" smtClean="0">
                <a:solidFill>
                  <a:schemeClr val="tx1"/>
                </a:solidFill>
                <a:latin typeface="Comic Sans MS" panose="030F0702030302020204" pitchFamily="66" charset="0"/>
              </a:rPr>
              <a:t> ta; 			</a:t>
            </a:r>
          </a:p>
          <a:p>
            <a:pPr indent="-219075">
              <a:spcBef>
                <a:spcPts val="600"/>
              </a:spcBef>
              <a:buSzPct val="95000"/>
              <a:defRPr/>
            </a:pP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int</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i</a:t>
            </a:r>
            <a:r>
              <a:rPr lang="en-US" altLang="en-US" sz="2400" dirty="0" smtClean="0">
                <a:solidFill>
                  <a:schemeClr val="tx1"/>
                </a:solidFill>
                <a:latin typeface="Comic Sans MS" panose="030F0702030302020204" pitchFamily="66" charset="0"/>
              </a:rPr>
              <a:t>, w, </a:t>
            </a:r>
            <a:r>
              <a:rPr lang="en-US" altLang="en-US" sz="2400" dirty="0" err="1" smtClean="0">
                <a:solidFill>
                  <a:schemeClr val="tx1"/>
                </a:solidFill>
                <a:latin typeface="Comic Sans MS" panose="030F0702030302020204" pitchFamily="66" charset="0"/>
              </a:rPr>
              <a:t>pos</a:t>
            </a:r>
            <a:r>
              <a:rPr lang="en-US" altLang="en-US" sz="2400" dirty="0" smtClean="0">
                <a:solidFill>
                  <a:schemeClr val="tx1"/>
                </a:solidFill>
                <a:latin typeface="Comic Sans MS" panose="030F0702030302020204" pitchFamily="66" charset="0"/>
              </a:rPr>
              <a:t>, start, end, line; </a:t>
            </a:r>
          </a:p>
          <a:p>
            <a:pPr indent="-219075">
              <a:spcBef>
                <a:spcPts val="600"/>
              </a:spcBef>
              <a:buSzPct val="95000"/>
              <a:defRPr/>
            </a:pPr>
            <a:r>
              <a:rPr lang="en-US" altLang="en-US" sz="2400" dirty="0" smtClean="0">
                <a:solidFill>
                  <a:schemeClr val="tx1"/>
                </a:solidFill>
                <a:latin typeface="Comic Sans MS" panose="030F0702030302020204" pitchFamily="66" charset="0"/>
              </a:rPr>
              <a:t>			String s; </a:t>
            </a:r>
            <a:r>
              <a:rPr lang="en-US" altLang="en-US" sz="2400" dirty="0" err="1" smtClean="0">
                <a:solidFill>
                  <a:schemeClr val="tx1"/>
                </a:solidFill>
                <a:latin typeface="Comic Sans MS" panose="030F0702030302020204" pitchFamily="66" charset="0"/>
              </a:rPr>
              <a:t>boolean</a:t>
            </a:r>
            <a:r>
              <a:rPr lang="en-US" altLang="en-US" sz="2400" dirty="0" smtClean="0">
                <a:solidFill>
                  <a:schemeClr val="tx1"/>
                </a:solidFill>
                <a:latin typeface="Comic Sans MS" panose="030F0702030302020204" pitchFamily="66" charset="0"/>
              </a:rPr>
              <a:t> b;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Font f;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a:t>
            </a:r>
          </a:p>
        </p:txBody>
      </p:sp>
      <p:graphicFrame>
        <p:nvGraphicFramePr>
          <p:cNvPr id="11" name="Group 5"/>
          <p:cNvGraphicFramePr>
            <a:graphicFrameLocks noGrp="1"/>
          </p:cNvGraphicFramePr>
          <p:nvPr>
            <p:extLst>
              <p:ext uri="{D42A27DB-BD31-4B8C-83A1-F6EECF244321}">
                <p14:modId xmlns:p14="http://schemas.microsoft.com/office/powerpoint/2010/main" val="69799265"/>
              </p:ext>
            </p:extLst>
          </p:nvPr>
        </p:nvGraphicFramePr>
        <p:xfrm>
          <a:off x="304800" y="3810000"/>
          <a:ext cx="8459787" cy="1882776"/>
        </p:xfrm>
        <a:graphic>
          <a:graphicData uri="http://schemas.openxmlformats.org/drawingml/2006/table">
            <a:tbl>
              <a:tblPr/>
              <a:tblGrid>
                <a:gridCol w="1524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541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tblGrid>
              <a:tr h="327025">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Result</a:t>
                      </a:r>
                    </a:p>
                  </a:txBody>
                  <a:tcPr marL="19080" marR="19080" marT="19080" marB="1908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Cambria" panose="02040503050406030204" pitchFamily="18" charset="0"/>
                          <a:cs typeface="Arial" panose="020B0604020202020204" pitchFamily="34" charset="0"/>
                        </a:rPr>
                        <a:t>Method</a:t>
                      </a:r>
                    </a:p>
                  </a:txBody>
                  <a:tcPr marL="19080" marR="19080" marT="19080" marB="1908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Cambria" panose="02040503050406030204" pitchFamily="18" charset="0"/>
                          <a:cs typeface="Arial" panose="020B0604020202020204" pitchFamily="34" charset="0"/>
                        </a:rPr>
                        <a:t>Description</a:t>
                      </a:r>
                    </a:p>
                  </a:txBody>
                  <a:tcPr marL="19080" marR="19080" marT="19080" marB="1908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327025">
                <a:tc gridSpan="5">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Constructors</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1436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new JTextArea(</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rows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cols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Creates text area.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cols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is approx char width.</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extLst>
                  <a:ext uri="{0D108BD9-81ED-4DB2-BD59-A6C34878D82A}">
                    <a16:rowId xmlns:a16="http://schemas.microsoft.com/office/drawing/2014/main" val="10002"/>
                  </a:ext>
                </a:extLst>
              </a:tr>
              <a:tr h="61436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new </a:t>
                      </a: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JTextArea</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 </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rows</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 </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cols</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As above, but also containing initial string </a:t>
                      </a:r>
                      <a:r>
                        <a:rPr kumimoji="0" lang="en-US" altLang="en-US" sz="1800" b="0" i="1"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1912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48</a:t>
            </a:fld>
            <a:endParaRPr lang="en-US"/>
          </a:p>
        </p:txBody>
      </p:sp>
      <p:sp>
        <p:nvSpPr>
          <p:cNvPr id="7" name="Text Box 1"/>
          <p:cNvSpPr txBox="1">
            <a:spLocks noChangeArrowheads="1"/>
          </p:cNvSpPr>
          <p:nvPr/>
        </p:nvSpPr>
        <p:spPr bwMode="auto">
          <a:xfrm>
            <a:off x="457200" y="26988"/>
            <a:ext cx="8040688"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JTextArea(cont)</a:t>
            </a:r>
          </a:p>
        </p:txBody>
      </p:sp>
      <p:sp>
        <p:nvSpPr>
          <p:cNvPr id="8" name="Text Box 2"/>
          <p:cNvSpPr txBox="1">
            <a:spLocks noChangeArrowheads="1"/>
          </p:cNvSpPr>
          <p:nvPr/>
        </p:nvSpPr>
        <p:spPr bwMode="auto">
          <a:xfrm>
            <a:off x="0" y="685800"/>
            <a:ext cx="8915400" cy="530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0663">
              <a:spcBef>
                <a:spcPts val="6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endParaRPr lang="en-US" altLang="en-US">
              <a:solidFill>
                <a:schemeClr val="tx1"/>
              </a:solidFill>
              <a:latin typeface="Comic Sans MS" panose="030F0702030302020204" pitchFamily="66" charset="0"/>
            </a:endParaRPr>
          </a:p>
          <a:p>
            <a:pPr eaLnBrk="1" hangingPunct="1">
              <a:buClrTx/>
              <a:buSzPct val="95000"/>
              <a:buFontTx/>
              <a:buNone/>
            </a:pPr>
            <a:endParaRPr lang="en-US" altLang="en-US">
              <a:solidFill>
                <a:schemeClr val="tx1"/>
              </a:solidFill>
              <a:latin typeface="Comic Sans MS" panose="030F0702030302020204" pitchFamily="66" charset="0"/>
            </a:endParaRPr>
          </a:p>
        </p:txBody>
      </p:sp>
      <p:graphicFrame>
        <p:nvGraphicFramePr>
          <p:cNvPr id="11" name="Group 5"/>
          <p:cNvGraphicFramePr>
            <a:graphicFrameLocks noGrp="1"/>
          </p:cNvGraphicFramePr>
          <p:nvPr>
            <p:extLst>
              <p:ext uri="{D42A27DB-BD31-4B8C-83A1-F6EECF244321}">
                <p14:modId xmlns:p14="http://schemas.microsoft.com/office/powerpoint/2010/main" val="765202175"/>
              </p:ext>
            </p:extLst>
          </p:nvPr>
        </p:nvGraphicFramePr>
        <p:xfrm>
          <a:off x="152400" y="914400"/>
          <a:ext cx="8766175" cy="5037139"/>
        </p:xfrm>
        <a:graphic>
          <a:graphicData uri="http://schemas.openxmlformats.org/drawingml/2006/table">
            <a:tbl>
              <a:tblPr/>
              <a:tblGrid>
                <a:gridCol w="1371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4422775">
                  <a:extLst>
                    <a:ext uri="{9D8B030D-6E8A-4147-A177-3AD203B41FA5}">
                      <a16:colId xmlns:a16="http://schemas.microsoft.com/office/drawing/2014/main" val="20002"/>
                    </a:ext>
                  </a:extLst>
                </a:gridCol>
              </a:tblGrid>
              <a:tr h="327025">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Result                                 Method                                                   Description</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025">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Setting text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2702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setText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Replaces all text with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32702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append</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Appends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to the end.</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r h="32702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.insert(</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 pos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Inserts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at position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pos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32702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.replaceRange(</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 start, end</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Replace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start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to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end</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with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r h="327025">
                <a:tc gridSpan="3">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Getting text</a:t>
                      </a:r>
                    </a:p>
                  </a:txBody>
                  <a:tcPr marL="19080" marR="19080" marT="19080" marB="1908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1436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getText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Returns all text. Use methods below to get individual lines.</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7"/>
                  </a:ext>
                </a:extLst>
              </a:tr>
              <a:tr h="32702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i</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getLineCount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Returns number of lines in the text area.</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8"/>
                  </a:ext>
                </a:extLst>
              </a:tr>
              <a:tr h="90328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i</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getLineStartOffset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(line);</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Returns character index of beginning of line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line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May throw javax.swing.text.BadLocationException.</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9"/>
                  </a:ext>
                </a:extLst>
              </a:tr>
              <a:tr h="90328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i</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ta</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r>
                        <a:rPr kumimoji="0" lang="en-US" altLang="en-US" sz="1800" b="1"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getLineEndOffset</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(line);</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Returns character index of end of line </a:t>
                      </a:r>
                      <a:r>
                        <a:rPr kumimoji="0" lang="en-US" altLang="en-US" sz="1800" b="0" i="1"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line</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 May throw </a:t>
                      </a: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javax.swing.text.BadLocationException</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t>
                      </a:r>
                    </a:p>
                  </a:txBody>
                  <a:tcPr marL="19080" marR="19080" marT="19080" marB="1908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2673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49</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685800" y="166688"/>
            <a:ext cx="8040688"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JTextArea(cont)</a:t>
            </a:r>
          </a:p>
        </p:txBody>
      </p:sp>
      <p:sp>
        <p:nvSpPr>
          <p:cNvPr id="8" name="Text Box 2"/>
          <p:cNvSpPr txBox="1">
            <a:spLocks noChangeArrowheads="1"/>
          </p:cNvSpPr>
          <p:nvPr/>
        </p:nvSpPr>
        <p:spPr bwMode="auto">
          <a:xfrm>
            <a:off x="457200" y="1066800"/>
            <a:ext cx="86868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Scrolling</a:t>
            </a:r>
          </a:p>
          <a:p>
            <a:pPr marL="342900" indent="-342900" eaLnBrk="1" hangingPunct="1">
              <a:buClr>
                <a:srgbClr val="A63212"/>
              </a:buClr>
              <a:buSzPct val="95000"/>
              <a:buFont typeface="Wingdings" panose="05000000000000000000" pitchFamily="2" charset="2"/>
              <a:buChar char="Ø"/>
            </a:pPr>
            <a:r>
              <a:rPr lang="en-US" altLang="en-US" dirty="0" err="1">
                <a:solidFill>
                  <a:schemeClr val="tx1"/>
                </a:solidFill>
                <a:latin typeface="Comic Sans MS" panose="030F0702030302020204" pitchFamily="66" charset="0"/>
              </a:rPr>
              <a:t>JTextArea</a:t>
            </a:r>
            <a:r>
              <a:rPr lang="en-US" altLang="en-US" dirty="0">
                <a:solidFill>
                  <a:schemeClr val="tx1"/>
                </a:solidFill>
                <a:latin typeface="Comic Sans MS" panose="030F0702030302020204" pitchFamily="66" charset="0"/>
              </a:rPr>
              <a:t> doesn't support scrolling itself but you can easily add the </a:t>
            </a:r>
            <a:r>
              <a:rPr lang="en-US" altLang="en-US" dirty="0" err="1">
                <a:solidFill>
                  <a:schemeClr val="tx1"/>
                </a:solidFill>
                <a:latin typeface="Comic Sans MS" panose="030F0702030302020204" pitchFamily="66" charset="0"/>
              </a:rPr>
              <a:t>JTextArea</a:t>
            </a:r>
            <a:r>
              <a:rPr lang="en-US" altLang="en-US" dirty="0">
                <a:solidFill>
                  <a:schemeClr val="tx1"/>
                </a:solidFill>
                <a:latin typeface="Comic Sans MS" panose="030F0702030302020204" pitchFamily="66" charset="0"/>
              </a:rPr>
              <a:t> to a </a:t>
            </a:r>
            <a:r>
              <a:rPr lang="en-US" altLang="en-US" dirty="0" err="1">
                <a:solidFill>
                  <a:schemeClr val="tx1"/>
                </a:solidFill>
                <a:latin typeface="Comic Sans MS" panose="030F0702030302020204" pitchFamily="66" charset="0"/>
              </a:rPr>
              <a:t>JScrollPane</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JScrollPane</a:t>
            </a:r>
            <a:r>
              <a:rPr lang="en-US" altLang="en-US" dirty="0">
                <a:solidFill>
                  <a:schemeClr val="tx1"/>
                </a:solidFill>
                <a:latin typeface="Comic Sans MS" panose="030F0702030302020204" pitchFamily="66" charset="0"/>
              </a:rPr>
              <a:t> creates scrollbars as needed. For example,</a:t>
            </a:r>
          </a:p>
          <a:p>
            <a:pPr eaLnBrk="1" hangingPunct="1">
              <a:buClrTx/>
              <a:buSzPct val="95000"/>
              <a:buFontTx/>
              <a:buNone/>
            </a:pPr>
            <a:endParaRPr lang="en-US" altLang="en-US" dirty="0">
              <a:solidFill>
                <a:schemeClr val="tx1"/>
              </a:solidFill>
              <a:latin typeface="Comic Sans MS" panose="030F0702030302020204" pitchFamily="66" charset="0"/>
            </a:endParaRPr>
          </a:p>
          <a:p>
            <a:pPr eaLnBrk="1" hangingPunct="1">
              <a:buClrTx/>
              <a:buSzPct val="95000"/>
              <a:buFontTx/>
              <a:buNone/>
            </a:pPr>
            <a:r>
              <a:rPr lang="en-US" altLang="en-US" dirty="0">
                <a:solidFill>
                  <a:schemeClr val="tx1"/>
                </a:solidFill>
                <a:latin typeface="Comic Sans MS" panose="030F0702030302020204" pitchFamily="66" charset="0"/>
              </a:rPr>
              <a:t>//... Create scrolling text area. </a:t>
            </a:r>
          </a:p>
          <a:p>
            <a:pPr eaLnBrk="1" hangingPunct="1">
              <a:spcBef>
                <a:spcPts val="500"/>
              </a:spcBef>
              <a:buClrTx/>
              <a:buSzPct val="95000"/>
              <a:buFontTx/>
              <a:buNone/>
            </a:pPr>
            <a:r>
              <a:rPr lang="en-US" altLang="en-US" sz="2000" b="1" dirty="0" err="1">
                <a:solidFill>
                  <a:schemeClr val="tx1"/>
                </a:solidFill>
                <a:latin typeface="Comic Sans MS" panose="030F0702030302020204" pitchFamily="66" charset="0"/>
                <a:cs typeface="Courier New" panose="02070309020205020404" pitchFamily="49" charset="0"/>
              </a:rPr>
              <a:t>resultTA</a:t>
            </a:r>
            <a:r>
              <a:rPr lang="en-US" altLang="en-US" sz="2000" b="1" dirty="0">
                <a:solidFill>
                  <a:schemeClr val="tx1"/>
                </a:solidFill>
                <a:latin typeface="Comic Sans MS" panose="030F0702030302020204" pitchFamily="66" charset="0"/>
                <a:cs typeface="Courier New" panose="02070309020205020404" pitchFamily="49" charset="0"/>
              </a:rPr>
              <a:t> = new </a:t>
            </a:r>
            <a:r>
              <a:rPr lang="en-US" altLang="en-US" sz="2000" b="1" dirty="0" err="1">
                <a:solidFill>
                  <a:schemeClr val="tx1"/>
                </a:solidFill>
                <a:latin typeface="Comic Sans MS" panose="030F0702030302020204" pitchFamily="66" charset="0"/>
                <a:cs typeface="Courier New" panose="02070309020205020404" pitchFamily="49" charset="0"/>
              </a:rPr>
              <a:t>JTextArea</a:t>
            </a:r>
            <a:r>
              <a:rPr lang="en-US" altLang="en-US" sz="2000" b="1" dirty="0">
                <a:solidFill>
                  <a:schemeClr val="tx1"/>
                </a:solidFill>
                <a:latin typeface="Comic Sans MS" panose="030F0702030302020204" pitchFamily="66" charset="0"/>
                <a:cs typeface="Courier New" panose="02070309020205020404" pitchFamily="49" charset="0"/>
              </a:rPr>
              <a:t>("This is a test", 10, 80); </a:t>
            </a:r>
            <a:r>
              <a:rPr lang="en-US" altLang="en-US" sz="2000" b="1" dirty="0" err="1">
                <a:solidFill>
                  <a:schemeClr val="tx1"/>
                </a:solidFill>
                <a:latin typeface="Comic Sans MS" panose="030F0702030302020204" pitchFamily="66" charset="0"/>
                <a:cs typeface="Courier New" panose="02070309020205020404" pitchFamily="49" charset="0"/>
              </a:rPr>
              <a:t>JScrollPane</a:t>
            </a:r>
            <a:r>
              <a:rPr lang="en-US" altLang="en-US" sz="2000" b="1" dirty="0">
                <a:solidFill>
                  <a:schemeClr val="tx1"/>
                </a:solidFill>
                <a:latin typeface="Comic Sans MS" panose="030F0702030302020204" pitchFamily="66" charset="0"/>
                <a:cs typeface="Courier New" panose="02070309020205020404" pitchFamily="49" charset="0"/>
              </a:rPr>
              <a:t> </a:t>
            </a:r>
            <a:r>
              <a:rPr lang="en-US" altLang="en-US" sz="2000" b="1" dirty="0" err="1">
                <a:solidFill>
                  <a:schemeClr val="tx1"/>
                </a:solidFill>
                <a:latin typeface="Comic Sans MS" panose="030F0702030302020204" pitchFamily="66" charset="0"/>
                <a:cs typeface="Courier New" panose="02070309020205020404" pitchFamily="49" charset="0"/>
              </a:rPr>
              <a:t>scrollingResult</a:t>
            </a:r>
            <a:r>
              <a:rPr lang="en-US" altLang="en-US" sz="2000" b="1" dirty="0">
                <a:solidFill>
                  <a:schemeClr val="tx1"/>
                </a:solidFill>
                <a:latin typeface="Comic Sans MS" panose="030F0702030302020204" pitchFamily="66" charset="0"/>
                <a:cs typeface="Courier New" panose="02070309020205020404" pitchFamily="49" charset="0"/>
              </a:rPr>
              <a:t> = new </a:t>
            </a:r>
            <a:r>
              <a:rPr lang="en-US" altLang="en-US" sz="2000" b="1" dirty="0" err="1">
                <a:solidFill>
                  <a:schemeClr val="tx1"/>
                </a:solidFill>
                <a:latin typeface="Comic Sans MS" panose="030F0702030302020204" pitchFamily="66" charset="0"/>
                <a:cs typeface="Courier New" panose="02070309020205020404" pitchFamily="49" charset="0"/>
              </a:rPr>
              <a:t>JScrollPane</a:t>
            </a:r>
            <a:r>
              <a:rPr lang="en-US" altLang="en-US" sz="2000" b="1" dirty="0">
                <a:solidFill>
                  <a:schemeClr val="tx1"/>
                </a:solidFill>
                <a:latin typeface="Comic Sans MS" panose="030F0702030302020204" pitchFamily="66" charset="0"/>
                <a:cs typeface="Courier New" panose="02070309020205020404" pitchFamily="49" charset="0"/>
              </a:rPr>
              <a:t>(</a:t>
            </a:r>
            <a:r>
              <a:rPr lang="en-US" altLang="en-US" sz="2000" b="1" dirty="0" err="1">
                <a:solidFill>
                  <a:schemeClr val="tx1"/>
                </a:solidFill>
                <a:latin typeface="Comic Sans MS" panose="030F0702030302020204" pitchFamily="66" charset="0"/>
                <a:cs typeface="Courier New" panose="02070309020205020404" pitchFamily="49" charset="0"/>
              </a:rPr>
              <a:t>resultTA</a:t>
            </a:r>
            <a:r>
              <a:rPr lang="en-US" altLang="en-US" sz="2000" b="1" dirty="0">
                <a:solidFill>
                  <a:schemeClr val="tx1"/>
                </a:solidFill>
                <a:latin typeface="Comic Sans MS" panose="030F0702030302020204" pitchFamily="66" charset="0"/>
                <a:cs typeface="Courier New" panose="02070309020205020404" pitchFamily="49" charset="0"/>
              </a:rPr>
              <a:t>); </a:t>
            </a:r>
          </a:p>
          <a:p>
            <a:pPr eaLnBrk="1" hangingPunct="1">
              <a:spcBef>
                <a:spcPts val="500"/>
              </a:spcBef>
              <a:buClrTx/>
              <a:buSzPct val="95000"/>
              <a:buFontTx/>
              <a:buNone/>
            </a:pPr>
            <a:r>
              <a:rPr lang="en-US" altLang="en-US" sz="2000" b="1" dirty="0" err="1">
                <a:solidFill>
                  <a:schemeClr val="tx1"/>
                </a:solidFill>
                <a:latin typeface="Comic Sans MS" panose="030F0702030302020204" pitchFamily="66" charset="0"/>
                <a:cs typeface="Courier New" panose="02070309020205020404" pitchFamily="49" charset="0"/>
              </a:rPr>
              <a:t>content.add</a:t>
            </a:r>
            <a:r>
              <a:rPr lang="en-US" altLang="en-US" sz="2000" b="1" dirty="0">
                <a:solidFill>
                  <a:schemeClr val="tx1"/>
                </a:solidFill>
                <a:latin typeface="Comic Sans MS" panose="030F0702030302020204" pitchFamily="66" charset="0"/>
                <a:cs typeface="Courier New" panose="02070309020205020404" pitchFamily="49" charset="0"/>
              </a:rPr>
              <a:t>(</a:t>
            </a:r>
            <a:r>
              <a:rPr lang="en-US" altLang="en-US" sz="2000" b="1" dirty="0" err="1">
                <a:solidFill>
                  <a:schemeClr val="tx1"/>
                </a:solidFill>
                <a:latin typeface="Comic Sans MS" panose="030F0702030302020204" pitchFamily="66" charset="0"/>
                <a:cs typeface="Courier New" panose="02070309020205020404" pitchFamily="49" charset="0"/>
              </a:rPr>
              <a:t>scrollingResult</a:t>
            </a:r>
            <a:r>
              <a:rPr lang="en-US" altLang="en-US" sz="2000" b="1" dirty="0">
                <a:solidFill>
                  <a:schemeClr val="tx1"/>
                </a:solidFill>
                <a:latin typeface="Comic Sans MS" panose="030F0702030302020204" pitchFamily="66" charset="0"/>
                <a:cs typeface="Courier New" panose="02070309020205020404" pitchFamily="49" charset="0"/>
              </a:rPr>
              <a:t>); </a:t>
            </a:r>
          </a:p>
          <a:p>
            <a:pPr eaLnBrk="1" hangingPunct="1">
              <a:spcBef>
                <a:spcPts val="500"/>
              </a:spcBef>
              <a:buClrTx/>
              <a:buSzPct val="95000"/>
              <a:buFontTx/>
              <a:buNone/>
            </a:pPr>
            <a:endParaRPr lang="en-US" altLang="en-US" sz="2000" b="1" dirty="0">
              <a:solidFill>
                <a:schemeClr val="tx1"/>
              </a:solidFill>
              <a:latin typeface="Comic Sans MS" panose="030F0702030302020204" pitchFamily="66" charset="0"/>
              <a:cs typeface="Courier New" panose="02070309020205020404" pitchFamily="49" charset="0"/>
            </a:endParaRPr>
          </a:p>
        </p:txBody>
      </p:sp>
    </p:spTree>
    <p:extLst>
      <p:ext uri="{BB962C8B-B14F-4D97-AF65-F5344CB8AC3E}">
        <p14:creationId xmlns:p14="http://schemas.microsoft.com/office/powerpoint/2010/main" val="536572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838200"/>
          </a:xfrm>
        </p:spPr>
        <p:txBody>
          <a:bodyPr/>
          <a:lstStyle/>
          <a:p>
            <a:r>
              <a:rPr lang="en-US" dirty="0" err="1" smtClean="0">
                <a:solidFill>
                  <a:schemeClr val="tx1"/>
                </a:solidFill>
                <a:latin typeface="Comic Sans MS" panose="030F0702030302020204" pitchFamily="66" charset="0"/>
              </a:rPr>
              <a:t>Con’t</a:t>
            </a:r>
            <a:r>
              <a:rPr lang="en-US" dirty="0" smtClean="0">
                <a:solidFill>
                  <a:schemeClr val="tx1"/>
                </a:solidFill>
                <a:latin typeface="Comic Sans MS" panose="030F0702030302020204" pitchFamily="66" charset="0"/>
              </a:rPr>
              <a:t>…</a:t>
            </a:r>
            <a:endParaRPr lang="en-US"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685800" y="1295400"/>
            <a:ext cx="7772400" cy="4876800"/>
          </a:xfrm>
        </p:spPr>
        <p:txBody>
          <a:bodyPr/>
          <a:lstStyle/>
          <a:p>
            <a:pPr>
              <a:lnSpc>
                <a:spcPct val="90000"/>
              </a:lnSpc>
              <a:spcBef>
                <a:spcPts val="500"/>
              </a:spcBef>
              <a:buClr>
                <a:srgbClr val="A63212"/>
              </a:buClr>
              <a:buSzPct val="95000"/>
              <a:buFont typeface="Wingdings" panose="05000000000000000000" pitchFamily="2" charset="2"/>
              <a:buChar char="Ø"/>
            </a:pPr>
            <a:r>
              <a:rPr lang="en-US" altLang="en-US" sz="2400" dirty="0">
                <a:latin typeface="Comic Sans MS" panose="030F0702030302020204" pitchFamily="66" charset="0"/>
                <a:ea typeface="Microsoft YaHei" panose="020B0503020204020204" pitchFamily="34" charset="-122"/>
              </a:rPr>
              <a:t>Swing provides replacements for most of the AWT components, </a:t>
            </a:r>
            <a:r>
              <a:rPr lang="en-US" altLang="en-US" sz="2400" dirty="0" smtClean="0">
                <a:latin typeface="Comic Sans MS" panose="030F0702030302020204" pitchFamily="66" charset="0"/>
                <a:ea typeface="Microsoft YaHei" panose="020B0503020204020204" pitchFamily="34" charset="-122"/>
              </a:rPr>
              <a:t>although </a:t>
            </a:r>
            <a:r>
              <a:rPr lang="en-US" altLang="en-US" sz="2400" dirty="0">
                <a:latin typeface="Comic Sans MS" panose="030F0702030302020204" pitchFamily="66" charset="0"/>
                <a:ea typeface="Microsoft YaHei" panose="020B0503020204020204" pitchFamily="34" charset="-122"/>
              </a:rPr>
              <a:t>many AWT non-component classes remain in use. </a:t>
            </a:r>
            <a:endParaRPr lang="en-US" altLang="en-US" sz="2400" dirty="0" smtClean="0">
              <a:latin typeface="Comic Sans MS" panose="030F0702030302020204" pitchFamily="66" charset="0"/>
              <a:ea typeface="Microsoft YaHei" panose="020B0503020204020204" pitchFamily="34" charset="-122"/>
            </a:endParaRPr>
          </a:p>
          <a:p>
            <a:pPr>
              <a:lnSpc>
                <a:spcPct val="90000"/>
              </a:lnSpc>
              <a:spcBef>
                <a:spcPts val="500"/>
              </a:spcBef>
              <a:buClr>
                <a:srgbClr val="A63212"/>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Mixing </a:t>
            </a:r>
            <a:r>
              <a:rPr lang="en-US" altLang="en-US" sz="2400" dirty="0">
                <a:latin typeface="Comic Sans MS" panose="030F0702030302020204" pitchFamily="66" charset="0"/>
                <a:ea typeface="Microsoft YaHei" panose="020B0503020204020204" pitchFamily="34" charset="-122"/>
              </a:rPr>
              <a:t>both Swing </a:t>
            </a:r>
            <a:r>
              <a:rPr lang="en-US" altLang="en-US" sz="2400" i="1" dirty="0" smtClean="0">
                <a:latin typeface="Comic Sans MS" panose="030F0702030302020204" pitchFamily="66" charset="0"/>
                <a:ea typeface="Microsoft YaHei" panose="020B0503020204020204" pitchFamily="34" charset="-122"/>
              </a:rPr>
              <a:t>and </a:t>
            </a:r>
            <a:r>
              <a:rPr lang="en-US" altLang="en-US" sz="2400" dirty="0" smtClean="0">
                <a:latin typeface="Comic Sans MS" panose="030F0702030302020204" pitchFamily="66" charset="0"/>
                <a:ea typeface="Microsoft YaHei" panose="020B0503020204020204" pitchFamily="34" charset="-122"/>
              </a:rPr>
              <a:t>AWT </a:t>
            </a:r>
            <a:r>
              <a:rPr lang="en-US" altLang="en-US" sz="2400" dirty="0">
                <a:latin typeface="Comic Sans MS" panose="030F0702030302020204" pitchFamily="66" charset="0"/>
                <a:ea typeface="Microsoft YaHei" panose="020B0503020204020204" pitchFamily="34" charset="-122"/>
              </a:rPr>
              <a:t>components in the same interface can produce errors, so one has to make a decision about which to use. Despite the advantages of Swing, there actually are arguments for using </a:t>
            </a:r>
            <a:r>
              <a:rPr lang="en-US" altLang="en-US" sz="2400" dirty="0" smtClean="0">
                <a:latin typeface="Comic Sans MS" panose="030F0702030302020204" pitchFamily="66" charset="0"/>
                <a:ea typeface="Microsoft YaHei" panose="020B0503020204020204" pitchFamily="34" charset="-122"/>
              </a:rPr>
              <a:t>AWT.</a:t>
            </a:r>
          </a:p>
          <a:p>
            <a:pPr>
              <a:lnSpc>
                <a:spcPct val="90000"/>
              </a:lnSpc>
              <a:spcBef>
                <a:spcPts val="500"/>
              </a:spcBef>
              <a:buClr>
                <a:srgbClr val="A63212"/>
              </a:buClr>
              <a:buSzPct val="95000"/>
              <a:buFont typeface="Wingdings" panose="05000000000000000000" pitchFamily="2" charset="2"/>
              <a:buChar char="Ø"/>
            </a:pPr>
            <a:r>
              <a:rPr lang="en-US" altLang="en-US" sz="2400" b="1" dirty="0" smtClean="0">
                <a:latin typeface="Comic Sans MS" panose="030F0702030302020204" pitchFamily="66" charset="0"/>
                <a:ea typeface="Microsoft YaHei" panose="020B0503020204020204" pitchFamily="34" charset="-122"/>
              </a:rPr>
              <a:t>Swing </a:t>
            </a:r>
            <a:r>
              <a:rPr lang="en-US" altLang="en-US" sz="2400" b="1" dirty="0">
                <a:latin typeface="Comic Sans MS" panose="030F0702030302020204" pitchFamily="66" charset="0"/>
                <a:ea typeface="Microsoft YaHei" panose="020B0503020204020204" pitchFamily="34" charset="-122"/>
              </a:rPr>
              <a:t>advantages</a:t>
            </a:r>
          </a:p>
          <a:p>
            <a:pPr lvl="1">
              <a:spcBef>
                <a:spcPts val="450"/>
              </a:spcBef>
              <a:buClr>
                <a:srgbClr val="A63212"/>
              </a:buClr>
              <a:buSzPct val="95000"/>
              <a:buFont typeface="Wingdings" panose="05000000000000000000" pitchFamily="2" charset="2"/>
              <a:buChar char=""/>
            </a:pPr>
            <a:r>
              <a:rPr lang="en-US" altLang="en-US" dirty="0">
                <a:latin typeface="Comic Sans MS" panose="030F0702030302020204" pitchFamily="66" charset="0"/>
                <a:ea typeface="Microsoft YaHei" panose="020B0503020204020204" pitchFamily="34" charset="-122"/>
              </a:rPr>
              <a:t>Swing is faster.</a:t>
            </a:r>
          </a:p>
          <a:p>
            <a:pPr lvl="1">
              <a:spcBef>
                <a:spcPts val="450"/>
              </a:spcBef>
              <a:buClr>
                <a:srgbClr val="A63212"/>
              </a:buClr>
              <a:buSzPct val="95000"/>
              <a:buFont typeface="Wingdings" panose="05000000000000000000" pitchFamily="2" charset="2"/>
              <a:buChar char=""/>
            </a:pPr>
            <a:r>
              <a:rPr lang="en-US" altLang="en-US" dirty="0">
                <a:latin typeface="Comic Sans MS" panose="030F0702030302020204" pitchFamily="66" charset="0"/>
                <a:ea typeface="Microsoft YaHei" panose="020B0503020204020204" pitchFamily="34" charset="-122"/>
              </a:rPr>
              <a:t>Swing is more complete.</a:t>
            </a:r>
          </a:p>
          <a:p>
            <a:pPr lvl="1">
              <a:spcBef>
                <a:spcPts val="450"/>
              </a:spcBef>
              <a:buClr>
                <a:srgbClr val="A63212"/>
              </a:buClr>
              <a:buSzPct val="95000"/>
              <a:buFont typeface="Wingdings" panose="05000000000000000000" pitchFamily="2" charset="2"/>
              <a:buChar char=""/>
            </a:pPr>
            <a:r>
              <a:rPr lang="en-US" altLang="en-US" dirty="0">
                <a:latin typeface="Comic Sans MS" panose="030F0702030302020204" pitchFamily="66" charset="0"/>
                <a:ea typeface="Microsoft YaHei" panose="020B0503020204020204" pitchFamily="34" charset="-122"/>
              </a:rPr>
              <a:t>Swing is being actively improved</a:t>
            </a:r>
            <a:endParaRPr lang="en-US" dirty="0">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5</a:t>
            </a:fld>
            <a:endParaRPr lang="en-US"/>
          </a:p>
        </p:txBody>
      </p:sp>
    </p:spTree>
    <p:extLst>
      <p:ext uri="{BB962C8B-B14F-4D97-AF65-F5344CB8AC3E}">
        <p14:creationId xmlns:p14="http://schemas.microsoft.com/office/powerpoint/2010/main" val="3358351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101938" y="6097237"/>
            <a:ext cx="2476500" cy="476250"/>
          </a:xfrm>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a:xfrm>
            <a:off x="844138" y="6078187"/>
            <a:ext cx="3962400" cy="457200"/>
          </a:xfrm>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a:xfrm>
            <a:off x="75788" y="6116287"/>
            <a:ext cx="457200" cy="457200"/>
          </a:xfrm>
        </p:spPr>
        <p:txBody>
          <a:bodyPr/>
          <a:lstStyle/>
          <a:p>
            <a:pPr>
              <a:defRPr/>
            </a:pPr>
            <a:fld id="{95EEB81C-78F7-4FF8-A3E2-F7189DF97EAA}" type="slidenum">
              <a:rPr lang="en-US" smtClean="0"/>
              <a:pPr>
                <a:defRPr/>
              </a:pPr>
              <a:t>50</a:t>
            </a:fld>
            <a:endParaRPr lang="en-US"/>
          </a:p>
        </p:txBody>
      </p:sp>
      <p:sp>
        <p:nvSpPr>
          <p:cNvPr id="9" name="Text Box 3"/>
          <p:cNvSpPr txBox="1">
            <a:spLocks noChangeArrowheads="1"/>
          </p:cNvSpPr>
          <p:nvPr/>
        </p:nvSpPr>
        <p:spPr bwMode="auto">
          <a:xfrm>
            <a:off x="6442571" y="6078187"/>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r" eaLnBrk="1" hangingPunct="1">
              <a:spcBef>
                <a:spcPct val="0"/>
              </a:spcBef>
              <a:buClrTx/>
              <a:buFontTx/>
              <a:buNone/>
            </a:pPr>
            <a:endParaRPr lang="en-US" altLang="en-US" sz="1400" dirty="0">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63138" y="-246414"/>
            <a:ext cx="8040688" cy="116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000" b="1" dirty="0" err="1">
                <a:solidFill>
                  <a:srgbClr val="262626"/>
                </a:solidFill>
                <a:latin typeface="Comic Sans MS" panose="030F0702030302020204" pitchFamily="66" charset="0"/>
              </a:rPr>
              <a:t>JTextArea</a:t>
            </a:r>
            <a:r>
              <a:rPr lang="en-US" altLang="en-US" sz="4000" b="1" dirty="0">
                <a:solidFill>
                  <a:srgbClr val="262626"/>
                </a:solidFill>
                <a:latin typeface="Comic Sans MS" panose="030F0702030302020204" pitchFamily="66" charset="0"/>
              </a:rPr>
              <a:t>(</a:t>
            </a:r>
            <a:r>
              <a:rPr lang="en-US" altLang="en-US" sz="4000" b="1" dirty="0" err="1">
                <a:solidFill>
                  <a:srgbClr val="262626"/>
                </a:solidFill>
                <a:latin typeface="Comic Sans MS" panose="030F0702030302020204" pitchFamily="66" charset="0"/>
              </a:rPr>
              <a:t>cont</a:t>
            </a:r>
            <a:r>
              <a:rPr lang="en-US" altLang="en-US" sz="4000" b="1" dirty="0">
                <a:solidFill>
                  <a:srgbClr val="262626"/>
                </a:solidFill>
                <a:latin typeface="Comic Sans MS" panose="030F0702030302020204" pitchFamily="66" charset="0"/>
              </a:rPr>
              <a:t>)</a:t>
            </a:r>
          </a:p>
        </p:txBody>
      </p:sp>
      <p:sp>
        <p:nvSpPr>
          <p:cNvPr id="8" name="Text Box 2"/>
          <p:cNvSpPr txBox="1">
            <a:spLocks noChangeArrowheads="1"/>
          </p:cNvSpPr>
          <p:nvPr/>
        </p:nvSpPr>
        <p:spPr bwMode="auto">
          <a:xfrm>
            <a:off x="76200" y="533400"/>
            <a:ext cx="90678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80000"/>
              </a:lnSpc>
              <a:spcBef>
                <a:spcPts val="500"/>
              </a:spcBef>
              <a:buClrTx/>
              <a:buSzPct val="95000"/>
              <a:buFontTx/>
              <a:buNone/>
            </a:pPr>
            <a:r>
              <a:rPr lang="en-US" altLang="en-US" sz="2000" dirty="0"/>
              <a:t>public cla</a:t>
            </a:r>
            <a:r>
              <a:rPr lang="en-US" altLang="en-US" sz="2000" dirty="0">
                <a:solidFill>
                  <a:schemeClr val="tx1"/>
                </a:solidFill>
                <a:latin typeface="Comic Sans MS" panose="030F0702030302020204" pitchFamily="66" charset="0"/>
              </a:rPr>
              <a:t>ss </a:t>
            </a:r>
            <a:r>
              <a:rPr lang="en-US" altLang="en-US" sz="2000" dirty="0" err="1">
                <a:solidFill>
                  <a:schemeClr val="tx1"/>
                </a:solidFill>
                <a:latin typeface="Comic Sans MS" panose="030F0702030302020204" pitchFamily="66" charset="0"/>
              </a:rPr>
              <a:t>TextAreaDemoB</a:t>
            </a:r>
            <a:r>
              <a:rPr lang="en-US" altLang="en-US" sz="2000" dirty="0">
                <a:solidFill>
                  <a:schemeClr val="tx1"/>
                </a:solidFill>
                <a:latin typeface="Comic Sans MS" panose="030F0702030302020204" pitchFamily="66" charset="0"/>
              </a:rPr>
              <a:t> extends </a:t>
            </a:r>
            <a:r>
              <a:rPr lang="en-US" altLang="en-US" sz="2000" dirty="0" err="1">
                <a:solidFill>
                  <a:schemeClr val="tx1"/>
                </a:solidFill>
                <a:latin typeface="Comic Sans MS" panose="030F0702030302020204" pitchFamily="66" charset="0"/>
              </a:rPr>
              <a:t>JFrame</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JTextArea</a:t>
            </a:r>
            <a:r>
              <a:rPr lang="en-US" altLang="en-US" sz="2000" dirty="0">
                <a:solidFill>
                  <a:schemeClr val="tx1"/>
                </a:solidFill>
                <a:latin typeface="Comic Sans MS" panose="030F0702030302020204" pitchFamily="66" charset="0"/>
              </a:rPr>
              <a:t> _</a:t>
            </a:r>
            <a:r>
              <a:rPr lang="en-US" altLang="en-US" sz="2000" dirty="0" err="1">
                <a:solidFill>
                  <a:schemeClr val="tx1"/>
                </a:solidFill>
                <a:latin typeface="Comic Sans MS" panose="030F0702030302020204" pitchFamily="66" charset="0"/>
              </a:rPr>
              <a:t>resultArea</a:t>
            </a:r>
            <a:r>
              <a:rPr lang="en-US" altLang="en-US" sz="2000" dirty="0">
                <a:solidFill>
                  <a:schemeClr val="tx1"/>
                </a:solidFill>
                <a:latin typeface="Comic Sans MS" panose="030F0702030302020204" pitchFamily="66" charset="0"/>
              </a:rPr>
              <a:t> = new </a:t>
            </a:r>
            <a:r>
              <a:rPr lang="en-US" altLang="en-US" sz="2000" dirty="0" err="1">
                <a:solidFill>
                  <a:schemeClr val="tx1"/>
                </a:solidFill>
                <a:latin typeface="Comic Sans MS" panose="030F0702030302020204" pitchFamily="66" charset="0"/>
              </a:rPr>
              <a:t>JTextArea</a:t>
            </a:r>
            <a:r>
              <a:rPr lang="en-US" altLang="en-US" sz="2000" dirty="0">
                <a:solidFill>
                  <a:schemeClr val="tx1"/>
                </a:solidFill>
                <a:latin typeface="Comic Sans MS" panose="030F0702030302020204" pitchFamily="66" charset="0"/>
              </a:rPr>
              <a:t>(6, 20);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public </a:t>
            </a:r>
            <a:r>
              <a:rPr lang="en-US" altLang="en-US" sz="2000" dirty="0" err="1">
                <a:solidFill>
                  <a:schemeClr val="tx1"/>
                </a:solidFill>
                <a:latin typeface="Comic Sans MS" panose="030F0702030302020204" pitchFamily="66" charset="0"/>
              </a:rPr>
              <a:t>TextAreaDemoB</a:t>
            </a:r>
            <a:r>
              <a:rPr lang="en-US" altLang="en-US" sz="2000" dirty="0">
                <a:solidFill>
                  <a:schemeClr val="tx1"/>
                </a:solidFill>
                <a:latin typeface="Comic Sans MS" panose="030F0702030302020204" pitchFamily="66" charset="0"/>
              </a:rPr>
              <a:t>() {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 Set </a:t>
            </a:r>
            <a:r>
              <a:rPr lang="en-US" altLang="en-US" sz="2000" dirty="0" err="1">
                <a:solidFill>
                  <a:schemeClr val="tx1"/>
                </a:solidFill>
                <a:latin typeface="Comic Sans MS" panose="030F0702030302020204" pitchFamily="66" charset="0"/>
              </a:rPr>
              <a:t>textarea's</a:t>
            </a:r>
            <a:r>
              <a:rPr lang="en-US" altLang="en-US" sz="2000" dirty="0">
                <a:solidFill>
                  <a:schemeClr val="tx1"/>
                </a:solidFill>
                <a:latin typeface="Comic Sans MS" panose="030F0702030302020204" pitchFamily="66" charset="0"/>
              </a:rPr>
              <a:t> initial text, scrolling, and border. _</a:t>
            </a:r>
            <a:r>
              <a:rPr lang="en-US" altLang="en-US" sz="2000" dirty="0" err="1">
                <a:solidFill>
                  <a:schemeClr val="tx1"/>
                </a:solidFill>
                <a:latin typeface="Comic Sans MS" panose="030F0702030302020204" pitchFamily="66" charset="0"/>
              </a:rPr>
              <a:t>resultArea.setText</a:t>
            </a:r>
            <a:r>
              <a:rPr lang="en-US" altLang="en-US" sz="2000" dirty="0">
                <a:solidFill>
                  <a:schemeClr val="tx1"/>
                </a:solidFill>
                <a:latin typeface="Comic Sans MS" panose="030F0702030302020204" pitchFamily="66" charset="0"/>
              </a:rPr>
              <a:t>("Enter more text to see scrollbars");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JScrollPane</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scrollingArea</a:t>
            </a:r>
            <a:r>
              <a:rPr lang="en-US" altLang="en-US" sz="2000" dirty="0">
                <a:solidFill>
                  <a:schemeClr val="tx1"/>
                </a:solidFill>
                <a:latin typeface="Comic Sans MS" panose="030F0702030302020204" pitchFamily="66" charset="0"/>
              </a:rPr>
              <a:t> = new </a:t>
            </a:r>
            <a:r>
              <a:rPr lang="en-US" altLang="en-US" sz="2000" dirty="0" err="1">
                <a:solidFill>
                  <a:schemeClr val="tx1"/>
                </a:solidFill>
                <a:latin typeface="Comic Sans MS" panose="030F0702030302020204" pitchFamily="66" charset="0"/>
              </a:rPr>
              <a:t>JScrollPane</a:t>
            </a:r>
            <a:r>
              <a:rPr lang="en-US" altLang="en-US" sz="2000" dirty="0">
                <a:solidFill>
                  <a:schemeClr val="tx1"/>
                </a:solidFill>
                <a:latin typeface="Comic Sans MS" panose="030F0702030302020204" pitchFamily="66" charset="0"/>
              </a:rPr>
              <a:t>(_</a:t>
            </a:r>
            <a:r>
              <a:rPr lang="en-US" altLang="en-US" sz="2000" dirty="0" err="1">
                <a:solidFill>
                  <a:schemeClr val="tx1"/>
                </a:solidFill>
                <a:latin typeface="Comic Sans MS" panose="030F0702030302020204" pitchFamily="66" charset="0"/>
              </a:rPr>
              <a:t>resultArea</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 Get the content pane, set layout, add to center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content = new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content.setLayout</a:t>
            </a:r>
            <a:r>
              <a:rPr lang="en-US" altLang="en-US" sz="2000" dirty="0">
                <a:solidFill>
                  <a:schemeClr val="tx1"/>
                </a:solidFill>
                <a:latin typeface="Comic Sans MS" panose="030F0702030302020204" pitchFamily="66" charset="0"/>
              </a:rPr>
              <a:t>(new </a:t>
            </a:r>
            <a:r>
              <a:rPr lang="en-US" altLang="en-US" sz="2000" dirty="0" err="1">
                <a:solidFill>
                  <a:schemeClr val="tx1"/>
                </a:solidFill>
                <a:latin typeface="Comic Sans MS" panose="030F0702030302020204" pitchFamily="66" charset="0"/>
              </a:rPr>
              <a:t>BorderLayout</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content.add</a:t>
            </a:r>
            <a:r>
              <a:rPr lang="en-US" altLang="en-US" sz="2000" dirty="0">
                <a:solidFill>
                  <a:schemeClr val="tx1"/>
                </a:solidFill>
                <a:latin typeface="Comic Sans MS" panose="030F0702030302020204" pitchFamily="66" charset="0"/>
              </a:rPr>
              <a:t>(</a:t>
            </a:r>
            <a:r>
              <a:rPr lang="en-US" altLang="en-US" sz="2000" dirty="0" err="1">
                <a:solidFill>
                  <a:schemeClr val="tx1"/>
                </a:solidFill>
                <a:latin typeface="Comic Sans MS" panose="030F0702030302020204" pitchFamily="66" charset="0"/>
              </a:rPr>
              <a:t>scrollingArea</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BorderLayout.CENTER</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 Set window characteristics.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this.setContentPane</a:t>
            </a:r>
            <a:r>
              <a:rPr lang="en-US" altLang="en-US" sz="2000" dirty="0">
                <a:solidFill>
                  <a:schemeClr val="tx1"/>
                </a:solidFill>
                <a:latin typeface="Comic Sans MS" panose="030F0702030302020204" pitchFamily="66" charset="0"/>
              </a:rPr>
              <a:t>(content);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this.setTitle</a:t>
            </a:r>
            <a:r>
              <a:rPr lang="en-US" altLang="en-US" sz="2000" dirty="0">
                <a:solidFill>
                  <a:schemeClr val="tx1"/>
                </a:solidFill>
                <a:latin typeface="Comic Sans MS" panose="030F0702030302020204" pitchFamily="66" charset="0"/>
              </a:rPr>
              <a:t>("</a:t>
            </a:r>
            <a:r>
              <a:rPr lang="en-US" altLang="en-US" sz="2000" dirty="0" err="1">
                <a:solidFill>
                  <a:schemeClr val="tx1"/>
                </a:solidFill>
                <a:latin typeface="Comic Sans MS" panose="030F0702030302020204" pitchFamily="66" charset="0"/>
              </a:rPr>
              <a:t>TextAreaDemo</a:t>
            </a:r>
            <a:r>
              <a:rPr lang="en-US" altLang="en-US" sz="2000" dirty="0">
                <a:solidFill>
                  <a:schemeClr val="tx1"/>
                </a:solidFill>
                <a:latin typeface="Comic Sans MS" panose="030F0702030302020204" pitchFamily="66" charset="0"/>
              </a:rPr>
              <a:t> B"); </a:t>
            </a:r>
            <a:r>
              <a:rPr lang="en-US" altLang="en-US" sz="2000" dirty="0" err="1">
                <a:solidFill>
                  <a:schemeClr val="tx1"/>
                </a:solidFill>
                <a:latin typeface="Comic Sans MS" panose="030F0702030302020204" pitchFamily="66" charset="0"/>
              </a:rPr>
              <a:t>this.setDefaultCloseOperation</a:t>
            </a:r>
            <a:r>
              <a:rPr lang="en-US" altLang="en-US" sz="2000" dirty="0">
                <a:solidFill>
                  <a:schemeClr val="tx1"/>
                </a:solidFill>
                <a:latin typeface="Comic Sans MS" panose="030F0702030302020204" pitchFamily="66" charset="0"/>
              </a:rPr>
              <a:t>(</a:t>
            </a:r>
            <a:r>
              <a:rPr lang="en-US" altLang="en-US" sz="2000" dirty="0" err="1">
                <a:solidFill>
                  <a:schemeClr val="tx1"/>
                </a:solidFill>
                <a:latin typeface="Comic Sans MS" panose="030F0702030302020204" pitchFamily="66" charset="0"/>
              </a:rPr>
              <a:t>JFrame.EXIT_ON_CLOSE</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err="1">
                <a:solidFill>
                  <a:schemeClr val="tx1"/>
                </a:solidFill>
                <a:latin typeface="Comic Sans MS" panose="030F0702030302020204" pitchFamily="66" charset="0"/>
              </a:rPr>
              <a:t>this.pack</a:t>
            </a:r>
            <a:r>
              <a:rPr lang="en-US" altLang="en-US" sz="2000" dirty="0">
                <a:solidFill>
                  <a:schemeClr val="tx1"/>
                </a:solidFill>
                <a:latin typeface="Comic Sans MS" panose="030F0702030302020204" pitchFamily="66" charset="0"/>
              </a:rPr>
              <a:t>(); } </a:t>
            </a:r>
            <a:endParaRPr lang="en-US" altLang="en-US" sz="2000" dirty="0" smtClean="0">
              <a:solidFill>
                <a:schemeClr val="tx1"/>
              </a:solidFill>
              <a:latin typeface="Comic Sans MS" panose="030F0702030302020204" pitchFamily="66" charset="0"/>
            </a:endParaRPr>
          </a:p>
          <a:p>
            <a:pPr eaLnBrk="1" hangingPunct="1">
              <a:lnSpc>
                <a:spcPct val="80000"/>
              </a:lnSpc>
              <a:spcBef>
                <a:spcPts val="500"/>
              </a:spcBef>
              <a:buClrTx/>
              <a:buSzPct val="95000"/>
              <a:buFontTx/>
              <a:buNone/>
            </a:pPr>
            <a:r>
              <a:rPr lang="en-US" altLang="en-US" sz="2000" dirty="0" smtClean="0">
                <a:solidFill>
                  <a:schemeClr val="tx1"/>
                </a:solidFill>
                <a:latin typeface="Comic Sans MS" panose="030F0702030302020204" pitchFamily="66" charset="0"/>
              </a:rPr>
              <a:t>public </a:t>
            </a:r>
            <a:r>
              <a:rPr lang="en-US" altLang="en-US" sz="2000" dirty="0">
                <a:solidFill>
                  <a:schemeClr val="tx1"/>
                </a:solidFill>
                <a:latin typeface="Comic Sans MS" panose="030F0702030302020204" pitchFamily="66" charset="0"/>
              </a:rPr>
              <a:t>main public static void main(String[] </a:t>
            </a:r>
            <a:r>
              <a:rPr lang="en-US" altLang="en-US" sz="2000" dirty="0" err="1">
                <a:solidFill>
                  <a:schemeClr val="tx1"/>
                </a:solidFill>
                <a:latin typeface="Comic Sans MS" panose="030F0702030302020204" pitchFamily="66" charset="0"/>
              </a:rPr>
              <a:t>args</a:t>
            </a:r>
            <a:r>
              <a:rPr lang="en-US" altLang="en-US" sz="2000" dirty="0">
                <a:solidFill>
                  <a:schemeClr val="tx1"/>
                </a:solidFill>
                <a:latin typeface="Comic Sans MS" panose="030F0702030302020204" pitchFamily="66" charset="0"/>
              </a:rPr>
              <a:t>) {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JFrame</a:t>
            </a:r>
            <a:r>
              <a:rPr lang="en-US" altLang="en-US" sz="2000" dirty="0">
                <a:solidFill>
                  <a:schemeClr val="tx1"/>
                </a:solidFill>
                <a:latin typeface="Comic Sans MS" panose="030F0702030302020204" pitchFamily="66" charset="0"/>
              </a:rPr>
              <a:t> win = new </a:t>
            </a:r>
            <a:r>
              <a:rPr lang="en-US" altLang="en-US" sz="2000" dirty="0" err="1">
                <a:solidFill>
                  <a:schemeClr val="tx1"/>
                </a:solidFill>
                <a:latin typeface="Comic Sans MS" panose="030F0702030302020204" pitchFamily="66" charset="0"/>
              </a:rPr>
              <a:t>TextAreaDemoB</a:t>
            </a:r>
            <a:r>
              <a:rPr lang="en-US" altLang="en-US" sz="2000" dirty="0">
                <a:solidFill>
                  <a:schemeClr val="tx1"/>
                </a:solidFill>
                <a:latin typeface="Comic Sans MS" panose="030F0702030302020204" pitchFamily="66" charset="0"/>
              </a:rPr>
              <a:t>(); </a:t>
            </a:r>
          </a:p>
          <a:p>
            <a:pPr eaLnBrk="1" hangingPunct="1">
              <a:lnSpc>
                <a:spcPct val="80000"/>
              </a:lnSpc>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win.setVisible</a:t>
            </a:r>
            <a:r>
              <a:rPr lang="en-US" altLang="en-US" sz="2000" dirty="0">
                <a:solidFill>
                  <a:schemeClr val="tx1"/>
                </a:solidFill>
                <a:latin typeface="Comic Sans MS" panose="030F0702030302020204" pitchFamily="66" charset="0"/>
              </a:rPr>
              <a:t>(true); </a:t>
            </a:r>
          </a:p>
          <a:p>
            <a:pPr eaLnBrk="1" hangingPunct="1">
              <a:lnSpc>
                <a:spcPct val="80000"/>
              </a:lnSpc>
              <a:spcBef>
                <a:spcPts val="500"/>
              </a:spcBef>
              <a:buClrTx/>
              <a:buSzPct val="95000"/>
              <a:buFontTx/>
              <a:buNone/>
            </a:pPr>
            <a:r>
              <a:rPr lang="en-US" altLang="en-US" sz="2000" dirty="0"/>
              <a:t>	} </a:t>
            </a:r>
          </a:p>
          <a:p>
            <a:pPr eaLnBrk="1" hangingPunct="1">
              <a:lnSpc>
                <a:spcPct val="80000"/>
              </a:lnSpc>
              <a:spcBef>
                <a:spcPts val="500"/>
              </a:spcBef>
              <a:buClrTx/>
              <a:buSzPct val="95000"/>
              <a:buFontTx/>
              <a:buNone/>
            </a:pPr>
            <a:r>
              <a:rPr lang="en-US" altLang="en-US" sz="2000" dirty="0"/>
              <a:t>} </a:t>
            </a:r>
          </a:p>
        </p:txBody>
      </p:sp>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438400"/>
            <a:ext cx="2778863"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31559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51</a:t>
            </a:fld>
            <a:endParaRPr lang="en-US"/>
          </a:p>
        </p:txBody>
      </p:sp>
      <p:sp>
        <p:nvSpPr>
          <p:cNvPr id="7" name="Text Box 1"/>
          <p:cNvSpPr txBox="1">
            <a:spLocks noChangeArrowheads="1"/>
          </p:cNvSpPr>
          <p:nvPr/>
        </p:nvSpPr>
        <p:spPr bwMode="auto">
          <a:xfrm>
            <a:off x="5334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rgbClr val="CCCCFF"/>
                </a:solidFill>
                <a:latin typeface="Comic Sans MS" panose="030F0702030302020204" pitchFamily="66" charset="0"/>
                <a:hlinkClick r:id="rId2"/>
              </a:rPr>
              <a:t>Java</a:t>
            </a:r>
            <a:r>
              <a:rPr lang="en-US" altLang="en-US" sz="4800" b="1">
                <a:solidFill>
                  <a:srgbClr val="262626"/>
                </a:solidFill>
                <a:latin typeface="Comic Sans MS" panose="030F0702030302020204" pitchFamily="66" charset="0"/>
              </a:rPr>
              <a:t>: Buttons</a:t>
            </a:r>
          </a:p>
        </p:txBody>
      </p:sp>
      <p:graphicFrame>
        <p:nvGraphicFramePr>
          <p:cNvPr id="8" name="Group 2"/>
          <p:cNvGraphicFramePr>
            <a:graphicFrameLocks noGrp="1"/>
          </p:cNvGraphicFramePr>
          <p:nvPr>
            <p:extLst>
              <p:ext uri="{D42A27DB-BD31-4B8C-83A1-F6EECF244321}">
                <p14:modId xmlns:p14="http://schemas.microsoft.com/office/powerpoint/2010/main" val="3636383194"/>
              </p:ext>
            </p:extLst>
          </p:nvPr>
        </p:nvGraphicFramePr>
        <p:xfrm>
          <a:off x="571500" y="2057400"/>
          <a:ext cx="8124825" cy="4005425"/>
        </p:xfrm>
        <a:graphic>
          <a:graphicData uri="http://schemas.openxmlformats.org/drawingml/2006/table">
            <a:tbl>
              <a:tblPr/>
              <a:tblGrid>
                <a:gridCol w="3009900">
                  <a:extLst>
                    <a:ext uri="{9D8B030D-6E8A-4147-A177-3AD203B41FA5}">
                      <a16:colId xmlns:a16="http://schemas.microsoft.com/office/drawing/2014/main" val="20000"/>
                    </a:ext>
                  </a:extLst>
                </a:gridCol>
                <a:gridCol w="5114925">
                  <a:extLst>
                    <a:ext uri="{9D8B030D-6E8A-4147-A177-3AD203B41FA5}">
                      <a16:colId xmlns:a16="http://schemas.microsoft.com/office/drawing/2014/main" val="20001"/>
                    </a:ext>
                  </a:extLst>
                </a:gridCol>
              </a:tblGrid>
              <a:tr h="37942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Components</a:t>
                      </a:r>
                    </a:p>
                  </a:txBody>
                  <a:tcPr marL="90000" marR="90000" marT="45701" marB="45701"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Cambria" panose="02040503050406030204" pitchFamily="18" charset="0"/>
                          <a:cs typeface="Arial" panose="020B0604020202020204" pitchFamily="34" charset="0"/>
                        </a:rPr>
                        <a:t>Description</a:t>
                      </a:r>
                    </a:p>
                  </a:txBody>
                  <a:tcPr marL="90000" marR="90000" marT="45701" marB="45701"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955462">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CCCCFF"/>
                          </a:solidFill>
                          <a:effectLst/>
                          <a:latin typeface="Cambria" panose="02040503050406030204" pitchFamily="18" charset="0"/>
                          <a:cs typeface="Arial" panose="020B0604020202020204" pitchFamily="34" charset="0"/>
                          <a:hlinkClick r:id="rId3"/>
                        </a:rPr>
                        <a:t>JButton</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This is a standard button which can have text, icon, or both. </a:t>
                      </a:r>
                      <a:b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b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Listener: addActionListener(...)</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1"/>
                  </a:ext>
                </a:extLst>
              </a:tr>
              <a:tr h="37942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JCheckBox</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The box next to the text can be toggled on or off.</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1243482">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JRadioButton, ButtonGroup</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Radio buttons are a group of buttons that can have at most one button toggled on. When you click one button, that button is toggled on, and all others are set to off.</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r h="37942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JMenuItem</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Menu items are a kind of button.</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668055">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JToggleButton</a:t>
                      </a:r>
                      <a:endPar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endParaRP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Changes between two states: on and off. Stays on/off until the next click.</a:t>
                      </a:r>
                    </a:p>
                  </a:txBody>
                  <a:tcPr marL="90000" marR="90000" marT="45701" marB="45701"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bl>
          </a:graphicData>
        </a:graphic>
      </p:graphicFrame>
      <p:sp>
        <p:nvSpPr>
          <p:cNvPr id="12" name="Text Box 49"/>
          <p:cNvSpPr txBox="1">
            <a:spLocks noChangeArrowheads="1"/>
          </p:cNvSpPr>
          <p:nvPr/>
        </p:nvSpPr>
        <p:spPr bwMode="auto">
          <a:xfrm>
            <a:off x="533400" y="1219200"/>
            <a:ext cx="78486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dirty="0">
                <a:solidFill>
                  <a:srgbClr val="000000"/>
                </a:solidFill>
                <a:latin typeface="Comic Sans MS" panose="030F0702030302020204" pitchFamily="66" charset="0"/>
              </a:rPr>
              <a:t>There are many kinds of buttons, all derived from the </a:t>
            </a:r>
            <a:r>
              <a:rPr lang="en-US" altLang="en-US" sz="1800" i="1" dirty="0" err="1">
                <a:solidFill>
                  <a:srgbClr val="000000"/>
                </a:solidFill>
                <a:latin typeface="Comic Sans MS" panose="030F0702030302020204" pitchFamily="66" charset="0"/>
              </a:rPr>
              <a:t>AbstractButton</a:t>
            </a:r>
            <a:r>
              <a:rPr lang="en-US" altLang="en-US" sz="1800" dirty="0">
                <a:solidFill>
                  <a:srgbClr val="000000"/>
                </a:solidFill>
                <a:latin typeface="Comic Sans MS" panose="030F0702030302020204" pitchFamily="66" charset="0"/>
              </a:rPr>
              <a:t> class.</a:t>
            </a:r>
          </a:p>
        </p:txBody>
      </p:sp>
    </p:spTree>
    <p:extLst>
      <p:ext uri="{BB962C8B-B14F-4D97-AF65-F5344CB8AC3E}">
        <p14:creationId xmlns:p14="http://schemas.microsoft.com/office/powerpoint/2010/main" val="3962683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52</a:t>
            </a:fld>
            <a:endParaRPr lang="en-US">
              <a:latin typeface="Comic Sans MS" panose="030F0702030302020204" pitchFamily="66" charset="0"/>
            </a:endParaRPr>
          </a:p>
        </p:txBody>
      </p:sp>
      <p:sp>
        <p:nvSpPr>
          <p:cNvPr id="7" name="Text Box 1"/>
          <p:cNvSpPr txBox="1">
            <a:spLocks noChangeArrowheads="1"/>
          </p:cNvSpPr>
          <p:nvPr/>
        </p:nvSpPr>
        <p:spPr bwMode="auto">
          <a:xfrm>
            <a:off x="4572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rgbClr val="262626"/>
                </a:solidFill>
                <a:latin typeface="Comic Sans MS" panose="030F0702030302020204" pitchFamily="66" charset="0"/>
              </a:rPr>
              <a:t>JButton</a:t>
            </a:r>
          </a:p>
        </p:txBody>
      </p:sp>
      <p:sp>
        <p:nvSpPr>
          <p:cNvPr id="8" name="Text Box 2"/>
          <p:cNvSpPr txBox="1">
            <a:spLocks noChangeArrowheads="1"/>
          </p:cNvSpPr>
          <p:nvPr/>
        </p:nvSpPr>
        <p:spPr bwMode="auto">
          <a:xfrm>
            <a:off x="228600" y="762000"/>
            <a:ext cx="86106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There are a few steps in using a button: declaring it, creating it, adding it to a container (the content pane or a </a:t>
            </a:r>
            <a:r>
              <a:rPr lang="en-US" altLang="en-US" sz="2000" dirty="0" err="1" smtClean="0">
                <a:solidFill>
                  <a:schemeClr val="tx1"/>
                </a:solidFill>
                <a:latin typeface="Comic Sans MS" panose="030F0702030302020204" pitchFamily="66" charset="0"/>
              </a:rPr>
              <a:t>JPanel</a:t>
            </a:r>
            <a:r>
              <a:rPr lang="en-US" altLang="en-US" sz="2000" dirty="0" smtClean="0">
                <a:solidFill>
                  <a:schemeClr val="tx1"/>
                </a:solidFill>
                <a:latin typeface="Comic Sans MS" panose="030F0702030302020204" pitchFamily="66" charset="0"/>
              </a:rPr>
              <a:t>), and adding a listener that has code to execute when the user clicks on the button. Images can be used on buttons, including automatic rollover effects. </a:t>
            </a:r>
          </a:p>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000" b="1" dirty="0" smtClean="0">
                <a:solidFill>
                  <a:schemeClr val="tx1"/>
                </a:solidFill>
                <a:latin typeface="Comic Sans MS" panose="030F0702030302020204" pitchFamily="66" charset="0"/>
              </a:rPr>
              <a:t>Constructors</a:t>
            </a:r>
          </a:p>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Assume these declarations.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String text;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Icon image; </a:t>
            </a:r>
          </a:p>
          <a:p>
            <a:pPr indent="-219075" eaLnBrk="1" hangingPunct="1">
              <a:lnSpc>
                <a:spcPct val="80000"/>
              </a:lnSpc>
              <a:spcBef>
                <a:spcPts val="55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btn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i="1" dirty="0" smtClean="0">
                <a:solidFill>
                  <a:schemeClr val="tx1"/>
                </a:solidFill>
                <a:latin typeface="Comic Sans MS" panose="030F0702030302020204" pitchFamily="66" charset="0"/>
                <a:cs typeface="Courier New" panose="02070309020205020404" pitchFamily="49" charset="0"/>
              </a:rPr>
              <a:t>text</a:t>
            </a:r>
            <a:r>
              <a:rPr lang="en-US" altLang="en-US" sz="2000" b="1" dirty="0" smtClean="0">
                <a:solidFill>
                  <a:schemeClr val="tx1"/>
                </a:solidFill>
                <a:latin typeface="Comic Sans MS" panose="030F0702030302020204" pitchFamily="66" charset="0"/>
                <a:cs typeface="Courier New" panose="02070309020205020404" pitchFamily="49" charset="0"/>
              </a:rPr>
              <a:t>); </a:t>
            </a:r>
            <a:br>
              <a:rPr lang="en-US" altLang="en-US" sz="2000" b="1" dirty="0" smtClean="0">
                <a:solidFill>
                  <a:schemeClr val="tx1"/>
                </a:solidFill>
                <a:latin typeface="Comic Sans MS" panose="030F0702030302020204" pitchFamily="66" charset="0"/>
                <a:cs typeface="Courier New" panose="02070309020205020404" pitchFamily="49" charset="0"/>
              </a:rPr>
            </a:b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btn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i="1" dirty="0" smtClean="0">
                <a:solidFill>
                  <a:schemeClr val="tx1"/>
                </a:solidFill>
                <a:latin typeface="Comic Sans MS" panose="030F0702030302020204" pitchFamily="66" charset="0"/>
                <a:cs typeface="Courier New" panose="02070309020205020404" pitchFamily="49" charset="0"/>
              </a:rPr>
              <a:t>text</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i="1" dirty="0" smtClean="0">
                <a:solidFill>
                  <a:schemeClr val="tx1"/>
                </a:solidFill>
                <a:latin typeface="Comic Sans MS" panose="030F0702030302020204" pitchFamily="66" charset="0"/>
                <a:cs typeface="Courier New" panose="02070309020205020404" pitchFamily="49" charset="0"/>
              </a:rPr>
              <a:t>image</a:t>
            </a:r>
            <a:r>
              <a:rPr lang="en-US" altLang="en-US" sz="2000" b="1" dirty="0" smtClean="0">
                <a:solidFill>
                  <a:schemeClr val="tx1"/>
                </a:solidFill>
                <a:latin typeface="Comic Sans MS" panose="030F0702030302020204" pitchFamily="66" charset="0"/>
                <a:cs typeface="Courier New" panose="02070309020205020404" pitchFamily="49" charset="0"/>
              </a:rPr>
              <a:t>); </a:t>
            </a:r>
            <a:br>
              <a:rPr lang="en-US" altLang="en-US" sz="2000" b="1" dirty="0" smtClean="0">
                <a:solidFill>
                  <a:schemeClr val="tx1"/>
                </a:solidFill>
                <a:latin typeface="Comic Sans MS" panose="030F0702030302020204" pitchFamily="66" charset="0"/>
                <a:cs typeface="Courier New" panose="02070309020205020404" pitchFamily="49" charset="0"/>
              </a:rPr>
            </a:b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btn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i="1" dirty="0" smtClean="0">
                <a:solidFill>
                  <a:schemeClr val="tx1"/>
                </a:solidFill>
                <a:latin typeface="Comic Sans MS" panose="030F0702030302020204" pitchFamily="66" charset="0"/>
                <a:cs typeface="Courier New" panose="02070309020205020404" pitchFamily="49" charset="0"/>
              </a:rPr>
              <a:t>image</a:t>
            </a:r>
            <a:r>
              <a:rPr lang="en-US" altLang="en-US" sz="2000" b="1" dirty="0" smtClean="0">
                <a:solidFill>
                  <a:schemeClr val="tx1"/>
                </a:solidFill>
                <a:latin typeface="Comic Sans MS" panose="030F0702030302020204" pitchFamily="66" charset="0"/>
                <a:cs typeface="Courier New" panose="02070309020205020404" pitchFamily="49" charset="0"/>
              </a:rPr>
              <a:t>); Common methods</a:t>
            </a:r>
          </a:p>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Assume these declarations: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JButton</a:t>
            </a:r>
            <a:r>
              <a:rPr lang="en-US" altLang="en-US" sz="2000" dirty="0" smtClean="0">
                <a:solidFill>
                  <a:schemeClr val="tx1"/>
                </a:solidFill>
                <a:latin typeface="Comic Sans MS" panose="030F0702030302020204" pitchFamily="66" charset="0"/>
              </a:rPr>
              <a:t> </a:t>
            </a:r>
            <a:r>
              <a:rPr lang="en-US" altLang="en-US" sz="2000" i="1" dirty="0" err="1" smtClean="0">
                <a:solidFill>
                  <a:schemeClr val="tx1"/>
                </a:solidFill>
                <a:latin typeface="Comic Sans MS" panose="030F0702030302020204" pitchFamily="66" charset="0"/>
              </a:rPr>
              <a:t>btn</a:t>
            </a:r>
            <a:r>
              <a:rPr lang="en-US" altLang="en-US" sz="2000" dirty="0" smtClean="0">
                <a:solidFill>
                  <a:schemeClr val="tx1"/>
                </a:solidFill>
                <a:latin typeface="Comic Sans MS" panose="030F0702030302020204" pitchFamily="66" charset="0"/>
              </a:rPr>
              <a:t>;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ActionListener</a:t>
            </a:r>
            <a:r>
              <a:rPr lang="en-US" altLang="en-US" sz="2000" dirty="0" smtClean="0">
                <a:solidFill>
                  <a:schemeClr val="tx1"/>
                </a:solidFill>
                <a:latin typeface="Comic Sans MS" panose="030F0702030302020204" pitchFamily="66" charset="0"/>
              </a:rPr>
              <a:t> </a:t>
            </a:r>
            <a:r>
              <a:rPr lang="en-US" altLang="en-US" sz="2000" i="1" dirty="0" smtClean="0">
                <a:solidFill>
                  <a:schemeClr val="tx1"/>
                </a:solidFill>
                <a:latin typeface="Comic Sans MS" panose="030F0702030302020204" pitchFamily="66" charset="0"/>
              </a:rPr>
              <a:t>listener</a:t>
            </a:r>
            <a:r>
              <a:rPr lang="en-US" altLang="en-US" sz="2000" dirty="0" smtClean="0">
                <a:solidFill>
                  <a:schemeClr val="tx1"/>
                </a:solidFill>
                <a:latin typeface="Comic Sans MS" panose="030F0702030302020204" pitchFamily="66" charset="0"/>
              </a:rPr>
              <a:t>;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boolean</a:t>
            </a:r>
            <a:r>
              <a:rPr lang="en-US" altLang="en-US" sz="2000" dirty="0" smtClean="0">
                <a:solidFill>
                  <a:schemeClr val="tx1"/>
                </a:solidFill>
                <a:latin typeface="Comic Sans MS" panose="030F0702030302020204" pitchFamily="66" charset="0"/>
              </a:rPr>
              <a:t> </a:t>
            </a:r>
            <a:r>
              <a:rPr lang="en-US" altLang="en-US" sz="2000" i="1" dirty="0" smtClean="0">
                <a:solidFill>
                  <a:schemeClr val="tx1"/>
                </a:solidFill>
                <a:latin typeface="Comic Sans MS" panose="030F0702030302020204" pitchFamily="66" charset="0"/>
              </a:rPr>
              <a:t>b</a:t>
            </a:r>
            <a:r>
              <a:rPr lang="en-US" altLang="en-US" sz="2000" dirty="0" smtClean="0">
                <a:solidFill>
                  <a:schemeClr val="tx1"/>
                </a:solidFill>
                <a:latin typeface="Comic Sans MS" panose="030F0702030302020204" pitchFamily="66" charset="0"/>
              </a:rPr>
              <a:t>; </a:t>
            </a:r>
          </a:p>
          <a:p>
            <a:pPr indent="-219075" eaLnBrk="1" hangingPunct="1">
              <a:lnSpc>
                <a:spcPct val="80000"/>
              </a:lnSpc>
              <a:spcBef>
                <a:spcPts val="550"/>
              </a:spcBef>
              <a:buSzPct val="95000"/>
              <a:defRPr/>
            </a:pPr>
            <a:r>
              <a:rPr lang="en-US" altLang="en-US" sz="2000" dirty="0" smtClean="0">
                <a:solidFill>
                  <a:schemeClr val="tx1"/>
                </a:solidFill>
                <a:latin typeface="Comic Sans MS" panose="030F0702030302020204" pitchFamily="66" charset="0"/>
              </a:rPr>
              <a:t>//--- Buttons always have action listeners. </a:t>
            </a:r>
            <a:r>
              <a:rPr lang="en-US" altLang="en-US" sz="2000" b="1" dirty="0" err="1" smtClean="0">
                <a:solidFill>
                  <a:schemeClr val="tx1"/>
                </a:solidFill>
                <a:latin typeface="Comic Sans MS" panose="030F0702030302020204" pitchFamily="66" charset="0"/>
                <a:cs typeface="Courier New" panose="02070309020205020404" pitchFamily="49" charset="0"/>
              </a:rPr>
              <a:t>btn.addActionListener</a:t>
            </a:r>
            <a:r>
              <a:rPr lang="en-US" altLang="en-US" sz="2000" b="1" dirty="0" smtClean="0">
                <a:solidFill>
                  <a:schemeClr val="tx1"/>
                </a:solidFill>
                <a:latin typeface="Comic Sans MS" panose="030F0702030302020204" pitchFamily="66" charset="0"/>
                <a:cs typeface="Courier New" panose="02070309020205020404" pitchFamily="49" charset="0"/>
              </a:rPr>
              <a:t>(listener);</a:t>
            </a:r>
          </a:p>
          <a:p>
            <a:pPr indent="-219075" eaLnBrk="1" hangingPunct="1">
              <a:lnSpc>
                <a:spcPct val="80000"/>
              </a:lnSpc>
              <a:spcBef>
                <a:spcPts val="55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btn.setEnabled</a:t>
            </a:r>
            <a:r>
              <a:rPr lang="en-US" altLang="en-US" sz="2000" b="1" dirty="0" smtClean="0">
                <a:solidFill>
                  <a:schemeClr val="tx1"/>
                </a:solidFill>
                <a:latin typeface="Comic Sans MS" panose="030F0702030302020204" pitchFamily="66" charset="0"/>
                <a:cs typeface="Courier New" panose="02070309020205020404" pitchFamily="49" charset="0"/>
              </a:rPr>
              <a:t>(b); </a:t>
            </a:r>
          </a:p>
        </p:txBody>
      </p:sp>
    </p:spTree>
    <p:extLst>
      <p:ext uri="{BB962C8B-B14F-4D97-AF65-F5344CB8AC3E}">
        <p14:creationId xmlns:p14="http://schemas.microsoft.com/office/powerpoint/2010/main" val="2013536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53</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Jbutton(cont)</a:t>
            </a:r>
          </a:p>
        </p:txBody>
      </p:sp>
      <p:sp>
        <p:nvSpPr>
          <p:cNvPr id="8" name="Text Box 2"/>
          <p:cNvSpPr txBox="1">
            <a:spLocks noChangeArrowheads="1"/>
          </p:cNvSpPr>
          <p:nvPr/>
        </p:nvSpPr>
        <p:spPr bwMode="auto">
          <a:xfrm>
            <a:off x="228600" y="762000"/>
            <a:ext cx="86106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80000"/>
              </a:lnSpc>
              <a:spcBef>
                <a:spcPts val="500"/>
              </a:spcBef>
              <a:buClr>
                <a:srgbClr val="A63212"/>
              </a:buClr>
              <a:buSzPct val="95000"/>
              <a:buFont typeface="Wingdings" panose="05000000000000000000" pitchFamily="2" charset="2"/>
              <a:buChar char="Ø"/>
              <a:defRPr/>
            </a:pPr>
            <a:r>
              <a:rPr lang="en-US" altLang="en-US" sz="2000" b="1" dirty="0" smtClean="0">
                <a:solidFill>
                  <a:schemeClr val="tx1"/>
                </a:solidFill>
                <a:latin typeface="Comic Sans MS" panose="030F0702030302020204" pitchFamily="66" charset="0"/>
              </a:rPr>
              <a:t>Events : </a:t>
            </a:r>
            <a:r>
              <a:rPr lang="en-US" altLang="en-US" sz="2000" dirty="0" smtClean="0">
                <a:solidFill>
                  <a:schemeClr val="tx1"/>
                </a:solidFill>
                <a:latin typeface="Comic Sans MS" panose="030F0702030302020204" pitchFamily="66" charset="0"/>
              </a:rPr>
              <a:t>When a button is clicked, the </a:t>
            </a:r>
            <a:r>
              <a:rPr lang="en-US" altLang="en-US" sz="2000" b="1" dirty="0" err="1" smtClean="0">
                <a:solidFill>
                  <a:schemeClr val="tx1"/>
                </a:solidFill>
                <a:latin typeface="Comic Sans MS" panose="030F0702030302020204" pitchFamily="66" charset="0"/>
              </a:rPr>
              <a:t>actionPerformed</a:t>
            </a:r>
            <a:r>
              <a:rPr lang="en-US" altLang="en-US" sz="2000" b="1" dirty="0" smtClean="0">
                <a:solidFill>
                  <a:schemeClr val="tx1"/>
                </a:solidFill>
                <a:latin typeface="Comic Sans MS" panose="030F0702030302020204" pitchFamily="66" charset="0"/>
              </a:rPr>
              <a:t>()</a:t>
            </a:r>
            <a:r>
              <a:rPr lang="en-US" altLang="en-US" sz="2000" dirty="0" smtClean="0">
                <a:solidFill>
                  <a:schemeClr val="tx1"/>
                </a:solidFill>
                <a:latin typeface="Comic Sans MS" panose="030F0702030302020204" pitchFamily="66" charset="0"/>
              </a:rPr>
              <a:t> method is called for all of the button's </a:t>
            </a:r>
            <a:r>
              <a:rPr lang="en-US" altLang="en-US" sz="2000" i="1" dirty="0" smtClean="0">
                <a:solidFill>
                  <a:schemeClr val="tx1"/>
                </a:solidFill>
                <a:latin typeface="Comic Sans MS" panose="030F0702030302020204" pitchFamily="66" charset="0"/>
              </a:rPr>
              <a:t>listeners</a:t>
            </a:r>
            <a:r>
              <a:rPr lang="en-US" altLang="en-US" sz="2000" dirty="0" smtClean="0">
                <a:solidFill>
                  <a:schemeClr val="tx1"/>
                </a:solidFill>
                <a:latin typeface="Comic Sans MS" panose="030F0702030302020204" pitchFamily="66" charset="0"/>
              </a:rPr>
              <a:t>. It is passed an </a:t>
            </a:r>
            <a:r>
              <a:rPr lang="en-US" altLang="en-US" sz="2000" dirty="0" err="1" smtClean="0">
                <a:solidFill>
                  <a:schemeClr val="tx1"/>
                </a:solidFill>
                <a:latin typeface="Comic Sans MS" panose="030F0702030302020204" pitchFamily="66" charset="0"/>
              </a:rPr>
              <a:t>ActionEvent</a:t>
            </a:r>
            <a:r>
              <a:rPr lang="en-US" altLang="en-US" sz="2000" dirty="0" smtClean="0">
                <a:solidFill>
                  <a:schemeClr val="tx1"/>
                </a:solidFill>
                <a:latin typeface="Comic Sans MS" panose="030F0702030302020204" pitchFamily="66" charset="0"/>
              </a:rPr>
              <a:t>, which is generally ignored, but can be used to identify which component generated the event if several share the same listener. The example below shows the creation of a button, attaching a listener, and adding the button to a container. </a:t>
            </a:r>
          </a:p>
          <a:p>
            <a:pPr marL="342900" indent="-342900" eaLnBrk="1" hangingPunct="1">
              <a:lnSpc>
                <a:spcPct val="80000"/>
              </a:lnSpc>
              <a:spcBef>
                <a:spcPts val="500"/>
              </a:spcBef>
              <a:buClr>
                <a:srgbClr val="A63212"/>
              </a:buClr>
              <a:buSzPct val="95000"/>
              <a:buFont typeface="Wingdings" panose="05000000000000000000" pitchFamily="2" charset="2"/>
              <a:buChar char="Ø"/>
              <a:defRPr/>
            </a:pPr>
            <a:r>
              <a:rPr lang="en-US" altLang="en-US" sz="2000" b="1" dirty="0" smtClean="0">
                <a:solidFill>
                  <a:schemeClr val="tx1"/>
                </a:solidFill>
                <a:latin typeface="Comic Sans MS" panose="030F0702030302020204" pitchFamily="66" charset="0"/>
              </a:rPr>
              <a:t>Example</a:t>
            </a:r>
          </a:p>
          <a:p>
            <a:pPr marL="342900" indent="-342900" eaLnBrk="1" hangingPunct="1">
              <a:lnSpc>
                <a:spcPct val="80000"/>
              </a:lnSpc>
              <a:spcBef>
                <a:spcPts val="50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Typically a button is assigned to a local variable (not an instance variable) and an anonymous action listener is added to it. The listener often calls another method to do everything because separating the code to build the user interface and do the "semantics" makes a program clearer and easier to modify.</a:t>
            </a:r>
          </a:p>
          <a:p>
            <a:pPr indent="-219075" eaLnBrk="1" hangingPunct="1">
              <a:lnSpc>
                <a:spcPct val="80000"/>
              </a:lnSpc>
              <a:spcBef>
                <a:spcPts val="45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mybtn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JButton</a:t>
            </a:r>
            <a:r>
              <a:rPr lang="en-US" altLang="en-US" sz="2000" b="1" dirty="0" smtClean="0">
                <a:solidFill>
                  <a:schemeClr val="tx1"/>
                </a:solidFill>
                <a:latin typeface="Comic Sans MS" panose="030F0702030302020204" pitchFamily="66" charset="0"/>
                <a:cs typeface="Courier New" panose="02070309020205020404" pitchFamily="49" charset="0"/>
              </a:rPr>
              <a:t>("Do Something"); </a:t>
            </a:r>
            <a:r>
              <a:rPr lang="en-US" altLang="en-US" sz="2000" b="1" dirty="0" err="1" smtClean="0">
                <a:solidFill>
                  <a:schemeClr val="tx1"/>
                </a:solidFill>
                <a:latin typeface="Comic Sans MS" panose="030F0702030302020204" pitchFamily="66" charset="0"/>
                <a:cs typeface="Courier New" panose="02070309020205020404" pitchFamily="49" charset="0"/>
              </a:rPr>
              <a:t>mybtn.addActionListener</a:t>
            </a:r>
            <a:r>
              <a:rPr lang="en-US" altLang="en-US" sz="2000" b="1" dirty="0" smtClean="0">
                <a:solidFill>
                  <a:schemeClr val="tx1"/>
                </a:solidFill>
                <a:latin typeface="Comic Sans MS" panose="030F0702030302020204" pitchFamily="66" charset="0"/>
                <a:cs typeface="Courier New" panose="02070309020205020404" pitchFamily="49" charset="0"/>
              </a:rPr>
              <a:t>( new </a:t>
            </a:r>
            <a:r>
              <a:rPr lang="en-US" altLang="en-US" sz="2000" b="1" dirty="0" err="1" smtClean="0">
                <a:solidFill>
                  <a:schemeClr val="tx1"/>
                </a:solidFill>
                <a:latin typeface="Comic Sans MS" panose="030F0702030302020204" pitchFamily="66" charset="0"/>
                <a:cs typeface="Courier New" panose="02070309020205020404" pitchFamily="49" charset="0"/>
              </a:rPr>
              <a:t>ActionListener</a:t>
            </a:r>
            <a:r>
              <a:rPr lang="en-US" altLang="en-US" sz="20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5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public void </a:t>
            </a:r>
            <a:r>
              <a:rPr lang="en-US" altLang="en-US" sz="2000" b="1" dirty="0" err="1" smtClean="0">
                <a:solidFill>
                  <a:schemeClr val="tx1"/>
                </a:solidFill>
                <a:latin typeface="Comic Sans MS" panose="030F0702030302020204" pitchFamily="66" charset="0"/>
                <a:cs typeface="Courier New" panose="02070309020205020404" pitchFamily="49" charset="0"/>
              </a:rPr>
              <a:t>actionPerformed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ActionEvent</a:t>
            </a:r>
            <a:r>
              <a:rPr lang="en-US" altLang="en-US" sz="2000" b="1" dirty="0" smtClean="0">
                <a:solidFill>
                  <a:schemeClr val="tx1"/>
                </a:solidFill>
                <a:latin typeface="Comic Sans MS" panose="030F0702030302020204" pitchFamily="66" charset="0"/>
                <a:cs typeface="Courier New" panose="02070309020205020404" pitchFamily="49" charset="0"/>
              </a:rPr>
              <a:t> e) {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doMyAction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dirty="0" smtClean="0">
                <a:solidFill>
                  <a:schemeClr val="tx1"/>
                </a:solidFill>
                <a:latin typeface="Comic Sans MS" panose="030F0702030302020204" pitchFamily="66" charset="0"/>
              </a:rPr>
              <a:t>// code to execute when button is pressed</a:t>
            </a:r>
          </a:p>
          <a:p>
            <a:pPr indent="-219075" eaLnBrk="1" hangingPunct="1">
              <a:lnSpc>
                <a:spcPct val="80000"/>
              </a:lnSpc>
              <a:spcBef>
                <a:spcPts val="45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5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5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 . . </a:t>
            </a:r>
          </a:p>
          <a:p>
            <a:pPr indent="-219075" eaLnBrk="1" hangingPunct="1">
              <a:lnSpc>
                <a:spcPct val="80000"/>
              </a:lnSpc>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content.add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mybtn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dirty="0" smtClean="0">
                <a:solidFill>
                  <a:schemeClr val="tx1"/>
                </a:solidFill>
                <a:latin typeface="Comic Sans MS" panose="030F0702030302020204" pitchFamily="66" charset="0"/>
              </a:rPr>
              <a:t>// add the button to a </a:t>
            </a:r>
            <a:r>
              <a:rPr lang="en-US" altLang="en-US" sz="2000" dirty="0" err="1" smtClean="0">
                <a:solidFill>
                  <a:schemeClr val="tx1"/>
                </a:solidFill>
                <a:latin typeface="Comic Sans MS" panose="030F0702030302020204" pitchFamily="66" charset="0"/>
              </a:rPr>
              <a:t>JPanel</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eg</a:t>
            </a:r>
            <a:r>
              <a:rPr lang="en-US" altLang="en-US" sz="2000" dirty="0" smtClean="0">
                <a:solidFill>
                  <a:schemeClr val="tx1"/>
                </a:solidFill>
                <a:latin typeface="Comic Sans MS" panose="030F0702030302020204" pitchFamily="66" charset="0"/>
              </a:rPr>
              <a:t>, content).</a:t>
            </a:r>
          </a:p>
        </p:txBody>
      </p:sp>
    </p:spTree>
    <p:extLst>
      <p:ext uri="{BB962C8B-B14F-4D97-AF65-F5344CB8AC3E}">
        <p14:creationId xmlns:p14="http://schemas.microsoft.com/office/powerpoint/2010/main" val="407418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54</a:t>
            </a:fld>
            <a:endParaRPr lang="en-US"/>
          </a:p>
        </p:txBody>
      </p:sp>
      <p:sp>
        <p:nvSpPr>
          <p:cNvPr id="7" name="Text Box 1"/>
          <p:cNvSpPr txBox="1">
            <a:spLocks noChangeArrowheads="1"/>
          </p:cNvSpPr>
          <p:nvPr/>
        </p:nvSpPr>
        <p:spPr bwMode="auto">
          <a:xfrm>
            <a:off x="533400" y="533400"/>
            <a:ext cx="811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400" b="1" dirty="0" err="1" smtClean="0">
                <a:solidFill>
                  <a:srgbClr val="262626"/>
                </a:solidFill>
                <a:latin typeface="Comic Sans MS" panose="030F0702030302020204" pitchFamily="66" charset="0"/>
              </a:rPr>
              <a:t>Jbutton</a:t>
            </a:r>
            <a:r>
              <a:rPr lang="en-US" altLang="en-US" sz="4400" b="1" dirty="0" smtClean="0">
                <a:solidFill>
                  <a:srgbClr val="262626"/>
                </a:solidFill>
                <a:latin typeface="Comic Sans MS" panose="030F0702030302020204" pitchFamily="66" charset="0"/>
              </a:rPr>
              <a:t>(</a:t>
            </a:r>
            <a:r>
              <a:rPr lang="en-US" altLang="en-US" sz="4400" b="1" dirty="0" err="1" smtClean="0">
                <a:solidFill>
                  <a:srgbClr val="262626"/>
                </a:solidFill>
                <a:latin typeface="Comic Sans MS" panose="030F0702030302020204" pitchFamily="66" charset="0"/>
              </a:rPr>
              <a:t>cont</a:t>
            </a:r>
            <a:r>
              <a:rPr lang="en-US" altLang="en-US" sz="4400" b="1" dirty="0" smtClean="0">
                <a:solidFill>
                  <a:srgbClr val="262626"/>
                </a:solidFill>
                <a:latin typeface="Comic Sans MS" panose="030F0702030302020204" pitchFamily="66" charset="0"/>
              </a:rPr>
              <a:t>) </a:t>
            </a:r>
            <a:r>
              <a:rPr lang="en-US" altLang="en-US" sz="3200" b="1" dirty="0" err="1" smtClean="0">
                <a:solidFill>
                  <a:srgbClr val="262626"/>
                </a:solidFill>
                <a:latin typeface="Comic Sans MS" panose="030F0702030302020204" pitchFamily="66" charset="0"/>
              </a:rPr>
              <a:t>JButton</a:t>
            </a:r>
            <a:r>
              <a:rPr lang="en-US" altLang="en-US" sz="3200" b="1" dirty="0" smtClean="0">
                <a:solidFill>
                  <a:srgbClr val="262626"/>
                </a:solidFill>
                <a:latin typeface="Comic Sans MS" panose="030F0702030302020204" pitchFamily="66" charset="0"/>
              </a:rPr>
              <a:t> </a:t>
            </a:r>
            <a:r>
              <a:rPr lang="en-US" altLang="en-US" sz="3200" b="1" dirty="0">
                <a:solidFill>
                  <a:srgbClr val="262626"/>
                </a:solidFill>
                <a:latin typeface="Comic Sans MS" panose="030F0702030302020204" pitchFamily="66" charset="0"/>
              </a:rPr>
              <a:t>Appearance</a:t>
            </a:r>
            <a:r>
              <a:rPr lang="en-US" altLang="en-US" sz="3600" b="1" dirty="0">
                <a:solidFill>
                  <a:srgbClr val="262626"/>
                </a:solidFill>
                <a:latin typeface="Comic Sans MS" panose="030F0702030302020204" pitchFamily="66" charset="0"/>
              </a:rPr>
              <a:t/>
            </a:r>
            <a:br>
              <a:rPr lang="en-US" altLang="en-US" sz="3600" b="1" dirty="0">
                <a:solidFill>
                  <a:srgbClr val="262626"/>
                </a:solidFill>
                <a:latin typeface="Comic Sans MS" panose="030F0702030302020204" pitchFamily="66" charset="0"/>
              </a:rPr>
            </a:br>
            <a:endParaRPr lang="en-US" altLang="en-US" sz="3600" b="1" dirty="0">
              <a:solidFill>
                <a:srgbClr val="262626"/>
              </a:solidFill>
              <a:latin typeface="Comic Sans MS" panose="030F0702030302020204" pitchFamily="66" charset="0"/>
            </a:endParaRPr>
          </a:p>
        </p:txBody>
      </p:sp>
      <p:sp>
        <p:nvSpPr>
          <p:cNvPr id="8" name="Text Box 2"/>
          <p:cNvSpPr txBox="1">
            <a:spLocks noChangeArrowheads="1"/>
          </p:cNvSpPr>
          <p:nvPr/>
        </p:nvSpPr>
        <p:spPr bwMode="auto">
          <a:xfrm>
            <a:off x="248444" y="1143000"/>
            <a:ext cx="8400256" cy="500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rgbClr val="404040"/>
                </a:solidFill>
                <a:latin typeface="Comic Sans MS" panose="030F0702030302020204" pitchFamily="66" charset="0"/>
              </a:rPr>
              <a:t>Dyn</a:t>
            </a:r>
            <a:r>
              <a:rPr lang="en-US" altLang="en-US" sz="2400" b="1" dirty="0" smtClean="0">
                <a:solidFill>
                  <a:schemeClr val="tx1"/>
                </a:solidFill>
                <a:latin typeface="Comic Sans MS" panose="030F0702030302020204" pitchFamily="66" charset="0"/>
              </a:rPr>
              <a:t>amically changing a button</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You can change the text or icon (image) that appears on a button with:</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a:t>
            </a:r>
            <a:r>
              <a:rPr lang="en-US" altLang="en-US" sz="2400" b="1" dirty="0" err="1" smtClean="0">
                <a:solidFill>
                  <a:schemeClr val="tx1"/>
                </a:solidFill>
                <a:latin typeface="Comic Sans MS" panose="030F0702030302020204" pitchFamily="66" charset="0"/>
                <a:cs typeface="Courier New" panose="02070309020205020404" pitchFamily="49" charset="0"/>
              </a:rPr>
              <a:t>btn.setText</a:t>
            </a:r>
            <a:r>
              <a:rPr lang="en-US" altLang="en-US" sz="2400" b="1" dirty="0" smtClean="0">
                <a:solidFill>
                  <a:schemeClr val="tx1"/>
                </a:solidFill>
                <a:latin typeface="Comic Sans MS" panose="030F0702030302020204" pitchFamily="66" charset="0"/>
                <a:cs typeface="Courier New" panose="02070309020205020404" pitchFamily="49" charset="0"/>
              </a:rPr>
              <a:t>("</a:t>
            </a:r>
            <a:r>
              <a:rPr lang="en-US" altLang="en-US" sz="2400" b="1" i="1" dirty="0" err="1" smtClean="0">
                <a:solidFill>
                  <a:schemeClr val="tx1"/>
                </a:solidFill>
                <a:latin typeface="Comic Sans MS" panose="030F0702030302020204" pitchFamily="66" charset="0"/>
                <a:cs typeface="Courier New" panose="02070309020205020404" pitchFamily="49" charset="0"/>
              </a:rPr>
              <a:t>someText</a:t>
            </a:r>
            <a:r>
              <a:rPr lang="en-US" altLang="en-US" sz="2400"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600"/>
              </a:spcBef>
              <a:buSzPct val="95000"/>
              <a:defRPr/>
            </a:pPr>
            <a:r>
              <a:rPr lang="en-US" altLang="en-US" sz="2400" b="1" dirty="0" smtClean="0">
                <a:solidFill>
                  <a:schemeClr val="tx1"/>
                </a:solidFill>
                <a:latin typeface="Comic Sans MS" panose="030F0702030302020204" pitchFamily="66" charset="0"/>
                <a:cs typeface="Courier New" panose="02070309020205020404" pitchFamily="49" charset="0"/>
              </a:rPr>
              <a:t>	</a:t>
            </a:r>
            <a:r>
              <a:rPr lang="en-US" altLang="en-US" sz="2400" b="1" dirty="0" err="1" smtClean="0">
                <a:solidFill>
                  <a:schemeClr val="tx1"/>
                </a:solidFill>
                <a:latin typeface="Comic Sans MS" panose="030F0702030302020204" pitchFamily="66" charset="0"/>
                <a:cs typeface="Courier New" panose="02070309020205020404" pitchFamily="49" charset="0"/>
              </a:rPr>
              <a:t>btn.setIcon</a:t>
            </a:r>
            <a:r>
              <a:rPr lang="en-US" altLang="en-US" sz="2400" b="1" dirty="0" smtClean="0">
                <a:solidFill>
                  <a:schemeClr val="tx1"/>
                </a:solidFill>
                <a:latin typeface="Comic Sans MS" panose="030F0702030302020204" pitchFamily="66" charset="0"/>
                <a:cs typeface="Courier New" panose="02070309020205020404" pitchFamily="49" charset="0"/>
              </a:rPr>
              <a:t>(</a:t>
            </a:r>
            <a:r>
              <a:rPr lang="en-US" altLang="en-US" sz="2400" b="1" i="1" dirty="0" err="1" smtClean="0">
                <a:solidFill>
                  <a:schemeClr val="tx1"/>
                </a:solidFill>
                <a:latin typeface="Comic Sans MS" panose="030F0702030302020204" pitchFamily="66" charset="0"/>
                <a:cs typeface="Courier New" panose="02070309020205020404" pitchFamily="49" charset="0"/>
              </a:rPr>
              <a:t>anIcon</a:t>
            </a:r>
            <a:r>
              <a:rPr lang="en-US" altLang="en-US" sz="2400" b="1" dirty="0" smtClean="0">
                <a:solidFill>
                  <a:schemeClr val="tx1"/>
                </a:solidFill>
                <a:latin typeface="Comic Sans MS" panose="030F0702030302020204" pitchFamily="66" charset="0"/>
                <a:cs typeface="Courier New" panose="02070309020205020404" pitchFamily="49" charset="0"/>
              </a:rPr>
              <a:t>);</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WARNING: If you change the </a:t>
            </a:r>
            <a:r>
              <a:rPr lang="en-US" altLang="en-US" sz="2400" i="1" dirty="0" smtClean="0">
                <a:solidFill>
                  <a:schemeClr val="tx1"/>
                </a:solidFill>
                <a:latin typeface="Comic Sans MS" panose="030F0702030302020204" pitchFamily="66" charset="0"/>
              </a:rPr>
              <a:t>size</a:t>
            </a:r>
            <a:r>
              <a:rPr lang="en-US" altLang="en-US" sz="2400" dirty="0" smtClean="0">
                <a:solidFill>
                  <a:schemeClr val="tx1"/>
                </a:solidFill>
                <a:latin typeface="Comic Sans MS" panose="030F0702030302020204" pitchFamily="66" charset="0"/>
              </a:rPr>
              <a:t> of the button by one of these changes, this may have consequences in the layout of the components. This may require a call to validate() or revalidate() which then computes a new layout based on the change in the button size. This is not a quick operation. Replacing an icon with another of the same size should not cause any problems.</a:t>
            </a:r>
          </a:p>
        </p:txBody>
      </p:sp>
    </p:spTree>
    <p:extLst>
      <p:ext uri="{BB962C8B-B14F-4D97-AF65-F5344CB8AC3E}">
        <p14:creationId xmlns:p14="http://schemas.microsoft.com/office/powerpoint/2010/main" val="24178104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55</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533400" y="53340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Jbutton(cont)</a:t>
            </a:r>
            <a:br>
              <a:rPr lang="en-US" altLang="en-US" sz="4800" b="1">
                <a:solidFill>
                  <a:schemeClr val="tx1"/>
                </a:solidFill>
                <a:latin typeface="Comic Sans MS" panose="030F0702030302020204" pitchFamily="66" charset="0"/>
              </a:rPr>
            </a:br>
            <a:r>
              <a:rPr lang="en-US" altLang="en-US" sz="3600" b="1">
                <a:solidFill>
                  <a:schemeClr val="tx1"/>
                </a:solidFill>
                <a:latin typeface="Comic Sans MS" panose="030F0702030302020204" pitchFamily="66" charset="0"/>
              </a:rPr>
              <a:t>Buttons with Icons</a:t>
            </a:r>
            <a:br>
              <a:rPr lang="en-US" altLang="en-US" sz="3600" b="1">
                <a:solidFill>
                  <a:schemeClr val="tx1"/>
                </a:solidFill>
                <a:latin typeface="Comic Sans MS" panose="030F0702030302020204" pitchFamily="66" charset="0"/>
              </a:rPr>
            </a:br>
            <a:endParaRPr lang="en-US" altLang="en-US" sz="3600" b="1">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1295400"/>
            <a:ext cx="88392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32861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You can create buttons that show text, icons (images), or both. Different images can be associated with different button states and user interactions with the button (disabled, rollover, ...). The two supported image formats are GIF and JPEG, although support for more image types is being worked on.</a:t>
            </a:r>
          </a:p>
          <a:p>
            <a:pPr indent="-220663"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To create a button with an icon</a:t>
            </a:r>
          </a:p>
          <a:p>
            <a:pPr lvl="1" indent="0" eaLnBrk="1" hangingPunct="1">
              <a:spcBef>
                <a:spcPts val="475"/>
              </a:spcBef>
              <a:buSzPct val="95000"/>
              <a:defRPr/>
            </a:pPr>
            <a:r>
              <a:rPr lang="en-US" altLang="en-US" sz="1900" b="1" dirty="0" err="1" smtClean="0">
                <a:solidFill>
                  <a:schemeClr val="tx1"/>
                </a:solidFill>
                <a:latin typeface="Comic Sans MS" panose="030F0702030302020204" pitchFamily="66" charset="0"/>
                <a:cs typeface="Courier New" panose="02070309020205020404" pitchFamily="49" charset="0"/>
              </a:rPr>
              <a:t>JButton</a:t>
            </a:r>
            <a:r>
              <a:rPr lang="en-US" altLang="en-US" sz="1900" b="1" dirty="0" smtClean="0">
                <a:solidFill>
                  <a:schemeClr val="tx1"/>
                </a:solidFill>
                <a:latin typeface="Comic Sans MS" panose="030F0702030302020204" pitchFamily="66" charset="0"/>
                <a:cs typeface="Courier New" panose="02070309020205020404" pitchFamily="49" charset="0"/>
              </a:rPr>
              <a:t> next = new </a:t>
            </a:r>
            <a:r>
              <a:rPr lang="en-US" altLang="en-US" sz="1900" b="1" dirty="0" err="1" smtClean="0">
                <a:solidFill>
                  <a:schemeClr val="tx1"/>
                </a:solidFill>
                <a:latin typeface="Comic Sans MS" panose="030F0702030302020204" pitchFamily="66" charset="0"/>
                <a:cs typeface="Courier New" panose="02070309020205020404" pitchFamily="49" charset="0"/>
              </a:rPr>
              <a:t>JButton</a:t>
            </a:r>
            <a:r>
              <a:rPr lang="en-US" altLang="en-US" sz="1900" b="1" dirty="0" smtClean="0">
                <a:solidFill>
                  <a:schemeClr val="tx1"/>
                </a:solidFill>
                <a:latin typeface="Comic Sans MS" panose="030F0702030302020204" pitchFamily="66" charset="0"/>
                <a:cs typeface="Courier New" panose="02070309020205020404" pitchFamily="49" charset="0"/>
              </a:rPr>
              <a:t>(new </a:t>
            </a:r>
            <a:r>
              <a:rPr lang="en-US" altLang="en-US" sz="1900" b="1" dirty="0" err="1" smtClean="0">
                <a:solidFill>
                  <a:schemeClr val="tx1"/>
                </a:solidFill>
                <a:latin typeface="Comic Sans MS" panose="030F0702030302020204" pitchFamily="66" charset="0"/>
                <a:cs typeface="Courier New" panose="02070309020205020404" pitchFamily="49" charset="0"/>
              </a:rPr>
              <a:t>ImageIcon</a:t>
            </a:r>
            <a:r>
              <a:rPr lang="en-US" altLang="en-US" sz="1900" b="1" dirty="0" smtClean="0">
                <a:solidFill>
                  <a:schemeClr val="tx1"/>
                </a:solidFill>
                <a:latin typeface="Comic Sans MS" panose="030F0702030302020204" pitchFamily="66" charset="0"/>
                <a:cs typeface="Courier New" panose="02070309020205020404" pitchFamily="49" charset="0"/>
              </a:rPr>
              <a:t>("right.gif"));</a:t>
            </a:r>
          </a:p>
          <a:p>
            <a:pPr lvl="1" indent="0" eaLnBrk="1" hangingPunct="1">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or</a:t>
            </a:r>
          </a:p>
          <a:p>
            <a:pPr lvl="1" indent="0" eaLnBrk="1" hangingPunct="1">
              <a:spcBef>
                <a:spcPts val="475"/>
              </a:spcBef>
              <a:buSzPct val="95000"/>
              <a:defRPr/>
            </a:pPr>
            <a:r>
              <a:rPr lang="en-US" altLang="en-US" sz="1900" b="1" dirty="0" err="1" smtClean="0">
                <a:solidFill>
                  <a:schemeClr val="tx1"/>
                </a:solidFill>
                <a:latin typeface="Comic Sans MS" panose="030F0702030302020204" pitchFamily="66" charset="0"/>
                <a:cs typeface="Courier New" panose="02070309020205020404" pitchFamily="49" charset="0"/>
              </a:rPr>
              <a:t>JButton</a:t>
            </a:r>
            <a:r>
              <a:rPr lang="en-US" altLang="en-US" sz="1900" b="1" dirty="0" smtClean="0">
                <a:solidFill>
                  <a:schemeClr val="tx1"/>
                </a:solidFill>
                <a:latin typeface="Comic Sans MS" panose="030F0702030302020204" pitchFamily="66" charset="0"/>
                <a:cs typeface="Courier New" panose="02070309020205020404" pitchFamily="49" charset="0"/>
              </a:rPr>
              <a:t> next = new </a:t>
            </a:r>
            <a:r>
              <a:rPr lang="en-US" altLang="en-US" sz="1900" b="1" dirty="0" err="1" smtClean="0">
                <a:solidFill>
                  <a:schemeClr val="tx1"/>
                </a:solidFill>
                <a:latin typeface="Comic Sans MS" panose="030F0702030302020204" pitchFamily="66" charset="0"/>
                <a:cs typeface="Courier New" panose="02070309020205020404" pitchFamily="49" charset="0"/>
              </a:rPr>
              <a:t>JButton</a:t>
            </a:r>
            <a:r>
              <a:rPr lang="en-US" altLang="en-US" sz="1900" b="1" dirty="0" smtClean="0">
                <a:solidFill>
                  <a:schemeClr val="tx1"/>
                </a:solidFill>
                <a:latin typeface="Comic Sans MS" panose="030F0702030302020204" pitchFamily="66" charset="0"/>
                <a:cs typeface="Courier New" panose="02070309020205020404" pitchFamily="49" charset="0"/>
              </a:rPr>
              <a:t>("Next", </a:t>
            </a:r>
            <a:r>
              <a:rPr lang="en-US" altLang="en-US" sz="1900" b="1" dirty="0" err="1" smtClean="0">
                <a:solidFill>
                  <a:schemeClr val="tx1"/>
                </a:solidFill>
                <a:latin typeface="Comic Sans MS" panose="030F0702030302020204" pitchFamily="66" charset="0"/>
                <a:cs typeface="Courier New" panose="02070309020205020404" pitchFamily="49" charset="0"/>
              </a:rPr>
              <a:t>rightArrow</a:t>
            </a:r>
            <a:r>
              <a:rPr lang="en-US" altLang="en-US" sz="1900" b="1" dirty="0" smtClean="0">
                <a:solidFill>
                  <a:schemeClr val="tx1"/>
                </a:solidFill>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29989318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56</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533400" y="6350"/>
            <a:ext cx="8040688"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JComboBox (uneditable)</a:t>
            </a:r>
          </a:p>
        </p:txBody>
      </p:sp>
      <p:sp>
        <p:nvSpPr>
          <p:cNvPr id="8" name="Text Box 2"/>
          <p:cNvSpPr txBox="1">
            <a:spLocks noChangeArrowheads="1"/>
          </p:cNvSpPr>
          <p:nvPr/>
        </p:nvSpPr>
        <p:spPr bwMode="auto">
          <a:xfrm>
            <a:off x="152400" y="762000"/>
            <a:ext cx="8763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90000"/>
              </a:lnSpc>
              <a:spcBef>
                <a:spcPts val="550"/>
              </a:spcBef>
              <a:buClrTx/>
              <a:buSzPct val="95000"/>
              <a:buFontTx/>
              <a:buNone/>
            </a:pPr>
            <a:r>
              <a:rPr lang="en-US" altLang="en-US" sz="2000" b="1" u="sng" dirty="0">
                <a:solidFill>
                  <a:schemeClr val="tx1"/>
                </a:solidFill>
                <a:latin typeface="Comic Sans MS" panose="030F0702030302020204" pitchFamily="66" charset="0"/>
              </a:rPr>
              <a:t>Making Choices</a:t>
            </a:r>
          </a:p>
          <a:p>
            <a:pPr marL="342900" indent="-342900" eaLnBrk="1" hangingPunct="1">
              <a:lnSpc>
                <a:spcPct val="90000"/>
              </a:lnSpc>
              <a:spcBef>
                <a:spcPts val="550"/>
              </a:spcBef>
              <a:buClr>
                <a:srgbClr val="A63212"/>
              </a:buClr>
              <a:buSzPct val="95000"/>
              <a:buFont typeface="Wingdings" panose="05000000000000000000" pitchFamily="2" charset="2"/>
              <a:buChar char="Ø"/>
            </a:pPr>
            <a:r>
              <a:rPr lang="en-US" altLang="en-US" sz="2000" dirty="0">
                <a:solidFill>
                  <a:schemeClr val="tx1"/>
                </a:solidFill>
                <a:latin typeface="Comic Sans MS" panose="030F0702030302020204" pitchFamily="66" charset="0"/>
              </a:rPr>
              <a:t>There are several ways to select one of many fixed choices: radio buttons, a menu, a list, or a (</a:t>
            </a:r>
            <a:r>
              <a:rPr lang="en-US" altLang="en-US" sz="2000" dirty="0" err="1">
                <a:solidFill>
                  <a:schemeClr val="tx1"/>
                </a:solidFill>
                <a:latin typeface="Comic Sans MS" panose="030F0702030302020204" pitchFamily="66" charset="0"/>
              </a:rPr>
              <a:t>uneditable</a:t>
            </a:r>
            <a:r>
              <a:rPr lang="en-US" altLang="en-US" sz="2000" dirty="0">
                <a:solidFill>
                  <a:schemeClr val="tx1"/>
                </a:solidFill>
                <a:latin typeface="Comic Sans MS" panose="030F0702030302020204" pitchFamily="66" charset="0"/>
              </a:rPr>
              <a:t>) combo box. A combo box (</a:t>
            </a:r>
            <a:r>
              <a:rPr lang="en-US" altLang="en-US" sz="2000" dirty="0" err="1">
                <a:solidFill>
                  <a:schemeClr val="tx1"/>
                </a:solidFill>
                <a:latin typeface="Comic Sans MS" panose="030F0702030302020204" pitchFamily="66" charset="0"/>
              </a:rPr>
              <a:t>JComboBox</a:t>
            </a:r>
            <a:r>
              <a:rPr lang="en-US" altLang="en-US" sz="2000" dirty="0">
                <a:solidFill>
                  <a:schemeClr val="tx1"/>
                </a:solidFill>
                <a:latin typeface="Comic Sans MS" panose="030F0702030302020204" pitchFamily="66" charset="0"/>
              </a:rPr>
              <a:t>) is a popup menu and is often the best component to use because it uses less space than radio buttons or a list, and it shows as part of a "form" so the user realizes it's there, unlike a menu. </a:t>
            </a:r>
            <a:br>
              <a:rPr lang="en-US" altLang="en-US" sz="2000" dirty="0">
                <a:solidFill>
                  <a:schemeClr val="tx1"/>
                </a:solidFill>
                <a:latin typeface="Comic Sans MS" panose="030F0702030302020204" pitchFamily="66" charset="0"/>
              </a:rPr>
            </a:br>
            <a:r>
              <a:rPr lang="en-US" altLang="en-US" sz="2000" dirty="0">
                <a:solidFill>
                  <a:schemeClr val="tx1"/>
                </a:solidFill>
                <a:latin typeface="Comic Sans MS" panose="030F0702030302020204" pitchFamily="66" charset="0"/>
              </a:rPr>
              <a:t>You can also use an editable combo box, and in this case the user can either choose from the pop-up menu or type in a value. </a:t>
            </a:r>
          </a:p>
          <a:p>
            <a:pPr eaLnBrk="1" hangingPunct="1">
              <a:lnSpc>
                <a:spcPct val="90000"/>
              </a:lnSpc>
              <a:spcBef>
                <a:spcPts val="550"/>
              </a:spcBef>
              <a:buClrTx/>
              <a:buSzPct val="95000"/>
              <a:buFontTx/>
              <a:buNone/>
            </a:pPr>
            <a:r>
              <a:rPr lang="en-US" altLang="en-US" sz="2000" b="1" u="sng" dirty="0">
                <a:solidFill>
                  <a:schemeClr val="tx1"/>
                </a:solidFill>
                <a:latin typeface="Comic Sans MS" panose="030F0702030302020204" pitchFamily="66" charset="0"/>
              </a:rPr>
              <a:t>Constructor</a:t>
            </a:r>
          </a:p>
          <a:p>
            <a:pPr marL="342900" indent="-342900" eaLnBrk="1" hangingPunct="1">
              <a:lnSpc>
                <a:spcPct val="90000"/>
              </a:lnSpc>
              <a:spcBef>
                <a:spcPts val="550"/>
              </a:spcBef>
              <a:buClr>
                <a:srgbClr val="A63212"/>
              </a:buClr>
              <a:buSzPct val="95000"/>
              <a:buFont typeface="Wingdings" panose="05000000000000000000" pitchFamily="2" charset="2"/>
              <a:buChar char="Ø"/>
            </a:pPr>
            <a:r>
              <a:rPr lang="en-US" altLang="en-US" sz="2000" dirty="0">
                <a:solidFill>
                  <a:schemeClr val="tx1"/>
                </a:solidFill>
                <a:latin typeface="Comic Sans MS" panose="030F0702030302020204" pitchFamily="66" charset="0"/>
              </a:rPr>
              <a:t>An easy way to build a combo box is to initialize an array (or Vector, but not yet the new Collections types) of strings and pass it to the constructor. Objects other than strings can be used, but this is the most common. The list also be built by successive calls to the add method.</a:t>
            </a:r>
          </a:p>
          <a:p>
            <a:pPr eaLnBrk="1" hangingPunct="1">
              <a:lnSpc>
                <a:spcPct val="90000"/>
              </a:lnSpc>
              <a:spcBef>
                <a:spcPts val="500"/>
              </a:spcBef>
              <a:buClrTx/>
              <a:buSzPct val="95000"/>
              <a:buFontTx/>
              <a:buNone/>
            </a:pPr>
            <a:r>
              <a:rPr lang="en-US" altLang="en-US" sz="2000" b="1" dirty="0">
                <a:solidFill>
                  <a:schemeClr val="tx1"/>
                </a:solidFill>
                <a:latin typeface="Comic Sans MS" panose="030F0702030302020204" pitchFamily="66" charset="0"/>
                <a:cs typeface="Courier New" panose="02070309020205020404" pitchFamily="49" charset="0"/>
              </a:rPr>
              <a:t>String[] </a:t>
            </a:r>
            <a:r>
              <a:rPr lang="en-US" altLang="en-US" sz="2000" b="1" dirty="0" err="1">
                <a:solidFill>
                  <a:schemeClr val="tx1"/>
                </a:solidFill>
                <a:latin typeface="Comic Sans MS" panose="030F0702030302020204" pitchFamily="66" charset="0"/>
                <a:cs typeface="Courier New" panose="02070309020205020404" pitchFamily="49" charset="0"/>
              </a:rPr>
              <a:t>dias</a:t>
            </a:r>
            <a:r>
              <a:rPr lang="en-US" altLang="en-US" sz="2000" b="1" dirty="0">
                <a:solidFill>
                  <a:schemeClr val="tx1"/>
                </a:solidFill>
                <a:latin typeface="Comic Sans MS" panose="030F0702030302020204" pitchFamily="66" charset="0"/>
                <a:cs typeface="Courier New" panose="02070309020205020404" pitchFamily="49" charset="0"/>
              </a:rPr>
              <a:t> = {"lunes", "</a:t>
            </a:r>
            <a:r>
              <a:rPr lang="en-US" altLang="en-US" sz="2000" b="1" dirty="0" err="1">
                <a:solidFill>
                  <a:schemeClr val="tx1"/>
                </a:solidFill>
                <a:latin typeface="Comic Sans MS" panose="030F0702030302020204" pitchFamily="66" charset="0"/>
                <a:cs typeface="Courier New" panose="02070309020205020404" pitchFamily="49" charset="0"/>
              </a:rPr>
              <a:t>martes</a:t>
            </a:r>
            <a:r>
              <a:rPr lang="en-US" altLang="en-US" sz="2000" b="1" dirty="0">
                <a:solidFill>
                  <a:schemeClr val="tx1"/>
                </a:solidFill>
                <a:latin typeface="Comic Sans MS" panose="030F0702030302020204" pitchFamily="66" charset="0"/>
                <a:cs typeface="Courier New" panose="02070309020205020404" pitchFamily="49" charset="0"/>
              </a:rPr>
              <a:t>", "</a:t>
            </a:r>
            <a:r>
              <a:rPr lang="en-US" altLang="en-US" sz="2000" b="1" dirty="0" err="1">
                <a:solidFill>
                  <a:schemeClr val="tx1"/>
                </a:solidFill>
                <a:latin typeface="Comic Sans MS" panose="030F0702030302020204" pitchFamily="66" charset="0"/>
                <a:cs typeface="Courier New" panose="02070309020205020404" pitchFamily="49" charset="0"/>
              </a:rPr>
              <a:t>miercoles</a:t>
            </a:r>
            <a:r>
              <a:rPr lang="en-US" altLang="en-US" sz="2000" b="1" dirty="0">
                <a:solidFill>
                  <a:schemeClr val="tx1"/>
                </a:solidFill>
                <a:latin typeface="Comic Sans MS" panose="030F0702030302020204" pitchFamily="66" charset="0"/>
                <a:cs typeface="Courier New" panose="02070309020205020404" pitchFamily="49" charset="0"/>
              </a:rPr>
              <a:t>"}; </a:t>
            </a:r>
          </a:p>
          <a:p>
            <a:pPr eaLnBrk="1" hangingPunct="1">
              <a:lnSpc>
                <a:spcPct val="90000"/>
              </a:lnSpc>
              <a:spcBef>
                <a:spcPts val="500"/>
              </a:spcBef>
              <a:buClrTx/>
              <a:buSzPct val="95000"/>
              <a:buFontTx/>
              <a:buNone/>
            </a:pPr>
            <a:r>
              <a:rPr lang="en-US" altLang="en-US" sz="2000" b="1" dirty="0" err="1">
                <a:solidFill>
                  <a:schemeClr val="tx1"/>
                </a:solidFill>
                <a:latin typeface="Comic Sans MS" panose="030F0702030302020204" pitchFamily="66" charset="0"/>
                <a:cs typeface="Courier New" panose="02070309020205020404" pitchFamily="49" charset="0"/>
              </a:rPr>
              <a:t>JComboBox</a:t>
            </a:r>
            <a:r>
              <a:rPr lang="en-US" altLang="en-US" sz="2000" b="1" dirty="0">
                <a:solidFill>
                  <a:schemeClr val="tx1"/>
                </a:solidFill>
                <a:latin typeface="Comic Sans MS" panose="030F0702030302020204" pitchFamily="66" charset="0"/>
                <a:cs typeface="Courier New" panose="02070309020205020404" pitchFamily="49" charset="0"/>
              </a:rPr>
              <a:t> </a:t>
            </a:r>
            <a:r>
              <a:rPr lang="en-US" altLang="en-US" sz="2000" b="1" dirty="0" err="1">
                <a:solidFill>
                  <a:schemeClr val="tx1"/>
                </a:solidFill>
                <a:latin typeface="Comic Sans MS" panose="030F0702030302020204" pitchFamily="66" charset="0"/>
                <a:cs typeface="Courier New" panose="02070309020205020404" pitchFamily="49" charset="0"/>
              </a:rPr>
              <a:t>dayChoice</a:t>
            </a:r>
            <a:r>
              <a:rPr lang="en-US" altLang="en-US" sz="2000" b="1" dirty="0">
                <a:solidFill>
                  <a:schemeClr val="tx1"/>
                </a:solidFill>
                <a:latin typeface="Comic Sans MS" panose="030F0702030302020204" pitchFamily="66" charset="0"/>
                <a:cs typeface="Courier New" panose="02070309020205020404" pitchFamily="49" charset="0"/>
              </a:rPr>
              <a:t> = new </a:t>
            </a:r>
            <a:r>
              <a:rPr lang="en-US" altLang="en-US" sz="2000" b="1" dirty="0" err="1">
                <a:solidFill>
                  <a:schemeClr val="tx1"/>
                </a:solidFill>
                <a:latin typeface="Comic Sans MS" panose="030F0702030302020204" pitchFamily="66" charset="0"/>
                <a:cs typeface="Courier New" panose="02070309020205020404" pitchFamily="49" charset="0"/>
              </a:rPr>
              <a:t>JComboBox</a:t>
            </a:r>
            <a:r>
              <a:rPr lang="en-US" altLang="en-US" sz="2000" b="1" dirty="0">
                <a:solidFill>
                  <a:schemeClr val="tx1"/>
                </a:solidFill>
                <a:latin typeface="Comic Sans MS" panose="030F0702030302020204" pitchFamily="66" charset="0"/>
                <a:cs typeface="Courier New" panose="02070309020205020404" pitchFamily="49" charset="0"/>
              </a:rPr>
              <a:t>(</a:t>
            </a:r>
            <a:r>
              <a:rPr lang="en-US" altLang="en-US" sz="2000" b="1" dirty="0" err="1">
                <a:solidFill>
                  <a:schemeClr val="tx1"/>
                </a:solidFill>
                <a:latin typeface="Comic Sans MS" panose="030F0702030302020204" pitchFamily="66" charset="0"/>
                <a:cs typeface="Courier New" panose="02070309020205020404" pitchFamily="49" charset="0"/>
              </a:rPr>
              <a:t>dias</a:t>
            </a:r>
            <a:r>
              <a:rPr lang="en-US" altLang="en-US" sz="2000" b="1" dirty="0">
                <a:solidFill>
                  <a:schemeClr val="tx1"/>
                </a:solidFill>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1091668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57</a:t>
            </a:fld>
            <a:endParaRPr lang="en-US">
              <a:latin typeface="Comic Sans MS" panose="030F0702030302020204" pitchFamily="66" charset="0"/>
            </a:endParaRPr>
          </a:p>
        </p:txBody>
      </p:sp>
      <p:sp>
        <p:nvSpPr>
          <p:cNvPr id="7" name="Text Box 1"/>
          <p:cNvSpPr txBox="1">
            <a:spLocks noChangeArrowheads="1"/>
          </p:cNvSpPr>
          <p:nvPr/>
        </p:nvSpPr>
        <p:spPr bwMode="auto">
          <a:xfrm>
            <a:off x="533400" y="6350"/>
            <a:ext cx="8040688"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rgbClr val="262626"/>
                </a:solidFill>
                <a:latin typeface="Comic Sans MS" panose="030F0702030302020204" pitchFamily="66" charset="0"/>
              </a:rPr>
              <a:t>JComboBox (uneditable)</a:t>
            </a:r>
          </a:p>
        </p:txBody>
      </p:sp>
      <p:sp>
        <p:nvSpPr>
          <p:cNvPr id="8" name="Text Box 2"/>
          <p:cNvSpPr txBox="1">
            <a:spLocks noChangeArrowheads="1"/>
          </p:cNvSpPr>
          <p:nvPr/>
        </p:nvSpPr>
        <p:spPr bwMode="auto">
          <a:xfrm>
            <a:off x="152400" y="762000"/>
            <a:ext cx="87630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80000"/>
              </a:lnSpc>
              <a:spcBef>
                <a:spcPts val="475"/>
              </a:spcBef>
              <a:buClrTx/>
              <a:buSzPct val="95000"/>
              <a:buFontTx/>
              <a:buNone/>
            </a:pPr>
            <a:r>
              <a:rPr lang="en-US" altLang="en-US" sz="1900" b="1" u="sng" dirty="0">
                <a:solidFill>
                  <a:schemeClr val="tx1"/>
                </a:solidFill>
                <a:latin typeface="Comic Sans MS" panose="030F0702030302020204" pitchFamily="66" charset="0"/>
              </a:rPr>
              <a:t>Events</a:t>
            </a:r>
          </a:p>
          <a:p>
            <a:pPr marL="342900" indent="-342900" eaLnBrk="1" hangingPunct="1">
              <a:lnSpc>
                <a:spcPct val="80000"/>
              </a:lnSpc>
              <a:spcBef>
                <a:spcPts val="475"/>
              </a:spcBef>
              <a:buClr>
                <a:srgbClr val="A63212"/>
              </a:buClr>
              <a:buSzPct val="95000"/>
              <a:buFont typeface="Wingdings" panose="05000000000000000000" pitchFamily="2" charset="2"/>
              <a:buChar char="Ø"/>
            </a:pPr>
            <a:r>
              <a:rPr lang="en-US" altLang="en-US" sz="1900" dirty="0">
                <a:solidFill>
                  <a:schemeClr val="tx1"/>
                </a:solidFill>
                <a:latin typeface="Comic Sans MS" panose="030F0702030302020204" pitchFamily="66" charset="0"/>
              </a:rPr>
              <a:t>A </a:t>
            </a:r>
            <a:r>
              <a:rPr lang="en-US" altLang="en-US" sz="1900" dirty="0" err="1">
                <a:solidFill>
                  <a:schemeClr val="tx1"/>
                </a:solidFill>
                <a:latin typeface="Comic Sans MS" panose="030F0702030302020204" pitchFamily="66" charset="0"/>
              </a:rPr>
              <a:t>JComboBox</a:t>
            </a:r>
            <a:r>
              <a:rPr lang="en-US" altLang="en-US" sz="1900" dirty="0">
                <a:solidFill>
                  <a:schemeClr val="tx1"/>
                </a:solidFill>
                <a:latin typeface="Comic Sans MS" panose="030F0702030302020204" pitchFamily="66" charset="0"/>
              </a:rPr>
              <a:t> generates both </a:t>
            </a:r>
            <a:r>
              <a:rPr lang="en-US" altLang="en-US" sz="1900" dirty="0" err="1">
                <a:solidFill>
                  <a:schemeClr val="tx1"/>
                </a:solidFill>
                <a:latin typeface="Comic Sans MS" panose="030F0702030302020204" pitchFamily="66" charset="0"/>
              </a:rPr>
              <a:t>ActionEvents</a:t>
            </a:r>
            <a:r>
              <a:rPr lang="en-US" altLang="en-US" sz="1900" dirty="0">
                <a:solidFill>
                  <a:schemeClr val="tx1"/>
                </a:solidFill>
                <a:latin typeface="Comic Sans MS" panose="030F0702030302020204" pitchFamily="66" charset="0"/>
              </a:rPr>
              <a:t> (like buttons, text fields, </a:t>
            </a:r>
            <a:r>
              <a:rPr lang="en-US" altLang="en-US" sz="1900" dirty="0" err="1">
                <a:solidFill>
                  <a:schemeClr val="tx1"/>
                </a:solidFill>
                <a:latin typeface="Comic Sans MS" panose="030F0702030302020204" pitchFamily="66" charset="0"/>
              </a:rPr>
              <a:t>etc</a:t>
            </a:r>
            <a:r>
              <a:rPr lang="en-US" altLang="en-US" sz="1900" dirty="0">
                <a:solidFill>
                  <a:schemeClr val="tx1"/>
                </a:solidFill>
                <a:latin typeface="Comic Sans MS" panose="030F0702030302020204" pitchFamily="66" charset="0"/>
              </a:rPr>
              <a:t>), or </a:t>
            </a:r>
            <a:r>
              <a:rPr lang="en-US" altLang="en-US" sz="1900" dirty="0" err="1">
                <a:solidFill>
                  <a:schemeClr val="tx1"/>
                </a:solidFill>
                <a:latin typeface="Comic Sans MS" panose="030F0702030302020204" pitchFamily="66" charset="0"/>
              </a:rPr>
              <a:t>ItemEvents</a:t>
            </a:r>
            <a:r>
              <a:rPr lang="en-US" altLang="en-US" sz="1900" dirty="0">
                <a:solidFill>
                  <a:schemeClr val="tx1"/>
                </a:solidFill>
                <a:latin typeface="Comic Sans MS" panose="030F0702030302020204" pitchFamily="66" charset="0"/>
              </a:rPr>
              <a:t>. Because it is easier to work with </a:t>
            </a:r>
            <a:r>
              <a:rPr lang="en-US" altLang="en-US" sz="1900" dirty="0" err="1">
                <a:solidFill>
                  <a:schemeClr val="tx1"/>
                </a:solidFill>
                <a:latin typeface="Comic Sans MS" panose="030F0702030302020204" pitchFamily="66" charset="0"/>
              </a:rPr>
              <a:t>ActionEvents</a:t>
            </a:r>
            <a:r>
              <a:rPr lang="en-US" altLang="en-US" sz="1900" dirty="0">
                <a:solidFill>
                  <a:schemeClr val="tx1"/>
                </a:solidFill>
                <a:latin typeface="Comic Sans MS" panose="030F0702030302020204" pitchFamily="66" charset="0"/>
              </a:rPr>
              <a:t>, we'll ignore the </a:t>
            </a:r>
            <a:r>
              <a:rPr lang="en-US" altLang="en-US" sz="1900" dirty="0" err="1">
                <a:solidFill>
                  <a:schemeClr val="tx1"/>
                </a:solidFill>
                <a:latin typeface="Comic Sans MS" panose="030F0702030302020204" pitchFamily="66" charset="0"/>
              </a:rPr>
              <a:t>ItemEvents</a:t>
            </a:r>
            <a:r>
              <a:rPr lang="en-US" altLang="en-US" sz="1900" dirty="0">
                <a:solidFill>
                  <a:schemeClr val="tx1"/>
                </a:solidFill>
                <a:latin typeface="Comic Sans MS" panose="030F0702030302020204" pitchFamily="66" charset="0"/>
              </a:rPr>
              <a:t>. When the user chooses an item from a combo box, an </a:t>
            </a:r>
            <a:r>
              <a:rPr lang="en-US" altLang="en-US" sz="1900" dirty="0" err="1">
                <a:solidFill>
                  <a:schemeClr val="tx1"/>
                </a:solidFill>
                <a:latin typeface="Comic Sans MS" panose="030F0702030302020204" pitchFamily="66" charset="0"/>
              </a:rPr>
              <a:t>ActionEvent</a:t>
            </a:r>
            <a:r>
              <a:rPr lang="en-US" altLang="en-US" sz="1900" dirty="0">
                <a:solidFill>
                  <a:schemeClr val="tx1"/>
                </a:solidFill>
                <a:latin typeface="Comic Sans MS" panose="030F0702030302020204" pitchFamily="66" charset="0"/>
              </a:rPr>
              <a:t> is generated, and the listener's </a:t>
            </a:r>
            <a:r>
              <a:rPr lang="en-US" altLang="en-US" sz="1900" dirty="0" err="1">
                <a:solidFill>
                  <a:schemeClr val="tx1"/>
                </a:solidFill>
                <a:latin typeface="Comic Sans MS" panose="030F0702030302020204" pitchFamily="66" charset="0"/>
              </a:rPr>
              <a:t>actionPerformed</a:t>
            </a:r>
            <a:r>
              <a:rPr lang="en-US" altLang="en-US" sz="1900" dirty="0">
                <a:solidFill>
                  <a:schemeClr val="tx1"/>
                </a:solidFill>
                <a:latin typeface="Comic Sans MS" panose="030F0702030302020204" pitchFamily="66" charset="0"/>
              </a:rPr>
              <a:t> method is called. Use either </a:t>
            </a:r>
            <a:r>
              <a:rPr lang="en-US" altLang="en-US" sz="1900" dirty="0" err="1">
                <a:solidFill>
                  <a:schemeClr val="tx1"/>
                </a:solidFill>
                <a:latin typeface="Comic Sans MS" panose="030F0702030302020204" pitchFamily="66" charset="0"/>
              </a:rPr>
              <a:t>getSelectedIndex</a:t>
            </a:r>
            <a:r>
              <a:rPr lang="en-US" altLang="en-US" sz="1900" dirty="0">
                <a:solidFill>
                  <a:schemeClr val="tx1"/>
                </a:solidFill>
                <a:latin typeface="Comic Sans MS" panose="030F0702030302020204" pitchFamily="66" charset="0"/>
              </a:rPr>
              <a:t> to get the integer index of the item that was selected, or </a:t>
            </a:r>
            <a:r>
              <a:rPr lang="en-US" altLang="en-US" sz="1900" dirty="0" err="1">
                <a:solidFill>
                  <a:schemeClr val="tx1"/>
                </a:solidFill>
                <a:latin typeface="Comic Sans MS" panose="030F0702030302020204" pitchFamily="66" charset="0"/>
              </a:rPr>
              <a:t>getSelectedItem</a:t>
            </a:r>
            <a:r>
              <a:rPr lang="en-US" altLang="en-US" sz="1900" dirty="0">
                <a:solidFill>
                  <a:schemeClr val="tx1"/>
                </a:solidFill>
                <a:latin typeface="Comic Sans MS" panose="030F0702030302020204" pitchFamily="66" charset="0"/>
              </a:rPr>
              <a:t> to get the value (</a:t>
            </a:r>
            <a:r>
              <a:rPr lang="en-US" altLang="en-US" sz="1900" dirty="0" err="1">
                <a:solidFill>
                  <a:schemeClr val="tx1"/>
                </a:solidFill>
                <a:latin typeface="Comic Sans MS" panose="030F0702030302020204" pitchFamily="66" charset="0"/>
              </a:rPr>
              <a:t>eg</a:t>
            </a:r>
            <a:r>
              <a:rPr lang="en-US" altLang="en-US" sz="1900" dirty="0">
                <a:solidFill>
                  <a:schemeClr val="tx1"/>
                </a:solidFill>
                <a:latin typeface="Comic Sans MS" panose="030F0702030302020204" pitchFamily="66" charset="0"/>
              </a:rPr>
              <a:t>, a String) that was selected. </a:t>
            </a:r>
            <a:endParaRPr lang="en-US" altLang="en-US" sz="1900" b="1" dirty="0">
              <a:solidFill>
                <a:schemeClr val="tx1"/>
              </a:solidFill>
              <a:latin typeface="Comic Sans MS" panose="030F0702030302020204" pitchFamily="66" charset="0"/>
            </a:endParaRPr>
          </a:p>
          <a:p>
            <a:pPr eaLnBrk="1" hangingPunct="1">
              <a:lnSpc>
                <a:spcPct val="80000"/>
              </a:lnSpc>
              <a:spcBef>
                <a:spcPts val="475"/>
              </a:spcBef>
              <a:buClr>
                <a:srgbClr val="A63212"/>
              </a:buClr>
              <a:buSzPct val="95000"/>
            </a:pPr>
            <a:r>
              <a:rPr lang="en-US" altLang="en-US" sz="1900" b="1" dirty="0">
                <a:solidFill>
                  <a:schemeClr val="tx1"/>
                </a:solidFill>
                <a:latin typeface="Comic Sans MS" panose="030F0702030302020204" pitchFamily="66" charset="0"/>
              </a:rPr>
              <a:t>Example</a:t>
            </a:r>
          </a:p>
          <a:p>
            <a:pPr marL="342900" indent="-342900" eaLnBrk="1" hangingPunct="1">
              <a:lnSpc>
                <a:spcPct val="80000"/>
              </a:lnSpc>
              <a:spcBef>
                <a:spcPts val="450"/>
              </a:spcBef>
              <a:buClr>
                <a:srgbClr val="C00000"/>
              </a:buClr>
              <a:buSzPct val="95000"/>
              <a:buFont typeface="Wingdings" panose="05000000000000000000" pitchFamily="2" charset="2"/>
              <a:buChar char="Ø"/>
            </a:pPr>
            <a:r>
              <a:rPr lang="en-US" altLang="en-US" sz="1900" dirty="0">
                <a:solidFill>
                  <a:schemeClr val="tx1"/>
                </a:solidFill>
                <a:latin typeface="Comic Sans MS" panose="030F0702030302020204" pitchFamily="66" charset="0"/>
              </a:rPr>
              <a:t>This example creates a </a:t>
            </a:r>
            <a:r>
              <a:rPr lang="en-US" altLang="en-US" sz="1900" dirty="0" err="1">
                <a:solidFill>
                  <a:schemeClr val="tx1"/>
                </a:solidFill>
                <a:latin typeface="Comic Sans MS" panose="030F0702030302020204" pitchFamily="66" charset="0"/>
              </a:rPr>
              <a:t>JComboBox</a:t>
            </a:r>
            <a:r>
              <a:rPr lang="en-US" altLang="en-US" sz="1900" dirty="0">
                <a:solidFill>
                  <a:schemeClr val="tx1"/>
                </a:solidFill>
                <a:latin typeface="Comic Sans MS" panose="030F0702030302020204" pitchFamily="66" charset="0"/>
              </a:rPr>
              <a:t>, and adds a listener to it. The </a:t>
            </a:r>
            <a:r>
              <a:rPr lang="en-US" altLang="en-US" sz="1900" dirty="0" err="1">
                <a:solidFill>
                  <a:schemeClr val="tx1"/>
                </a:solidFill>
                <a:latin typeface="Comic Sans MS" panose="030F0702030302020204" pitchFamily="66" charset="0"/>
              </a:rPr>
              <a:t>getSelectedItem</a:t>
            </a:r>
            <a:r>
              <a:rPr lang="en-US" altLang="en-US" sz="1900" dirty="0">
                <a:solidFill>
                  <a:schemeClr val="tx1"/>
                </a:solidFill>
                <a:latin typeface="Comic Sans MS" panose="030F0702030302020204" pitchFamily="66" charset="0"/>
              </a:rPr>
              <a:t> method returns an </a:t>
            </a:r>
            <a:r>
              <a:rPr lang="en-US" altLang="en-US" sz="1900" i="1" dirty="0">
                <a:solidFill>
                  <a:schemeClr val="tx1"/>
                </a:solidFill>
                <a:latin typeface="Comic Sans MS" panose="030F0702030302020204" pitchFamily="66" charset="0"/>
              </a:rPr>
              <a:t>Object</a:t>
            </a:r>
            <a:r>
              <a:rPr lang="en-US" altLang="en-US" sz="1900" dirty="0">
                <a:solidFill>
                  <a:schemeClr val="tx1"/>
                </a:solidFill>
                <a:latin typeface="Comic Sans MS" panose="030F0702030302020204" pitchFamily="66" charset="0"/>
              </a:rPr>
              <a:t> type, so it's necessary to downcast it back to a </a:t>
            </a:r>
            <a:r>
              <a:rPr lang="en-US" altLang="en-US" sz="1800" b="1" dirty="0">
                <a:solidFill>
                  <a:schemeClr val="tx1"/>
                </a:solidFill>
                <a:latin typeface="Comic Sans MS" panose="030F0702030302020204" pitchFamily="66" charset="0"/>
                <a:cs typeface="Courier New" panose="02070309020205020404" pitchFamily="49" charset="0"/>
              </a:rPr>
              <a:t>String.</a:t>
            </a:r>
          </a:p>
          <a:p>
            <a:pPr eaLnBrk="1" hangingPunct="1">
              <a:lnSpc>
                <a:spcPct val="80000"/>
              </a:lnSpc>
              <a:spcBef>
                <a:spcPts val="450"/>
              </a:spcBef>
              <a:buClrTx/>
              <a:buSzPct val="95000"/>
              <a:buFontTx/>
              <a:buNone/>
            </a:pPr>
            <a:r>
              <a:rPr lang="en-US" altLang="en-US" sz="1800" b="1" dirty="0">
                <a:solidFill>
                  <a:schemeClr val="tx1"/>
                </a:solidFill>
                <a:latin typeface="Comic Sans MS" panose="030F0702030302020204" pitchFamily="66" charset="0"/>
                <a:cs typeface="Courier New" panose="02070309020205020404" pitchFamily="49" charset="0"/>
              </a:rPr>
              <a:t>String[] </a:t>
            </a:r>
            <a:r>
              <a:rPr lang="en-US" altLang="en-US" sz="1800" b="1" dirty="0" err="1">
                <a:solidFill>
                  <a:schemeClr val="tx1"/>
                </a:solidFill>
                <a:latin typeface="Comic Sans MS" panose="030F0702030302020204" pitchFamily="66" charset="0"/>
                <a:cs typeface="Courier New" panose="02070309020205020404" pitchFamily="49" charset="0"/>
              </a:rPr>
              <a:t>fnt</a:t>
            </a:r>
            <a:r>
              <a:rPr lang="en-US" altLang="en-US" sz="1800" b="1" dirty="0">
                <a:solidFill>
                  <a:schemeClr val="tx1"/>
                </a:solidFill>
                <a:latin typeface="Comic Sans MS" panose="030F0702030302020204" pitchFamily="66" charset="0"/>
                <a:cs typeface="Courier New" panose="02070309020205020404" pitchFamily="49" charset="0"/>
              </a:rPr>
              <a:t> = {"Serif", "</a:t>
            </a:r>
            <a:r>
              <a:rPr lang="en-US" altLang="en-US" sz="1800" b="1" dirty="0" err="1">
                <a:solidFill>
                  <a:schemeClr val="tx1"/>
                </a:solidFill>
                <a:latin typeface="Comic Sans MS" panose="030F0702030302020204" pitchFamily="66" charset="0"/>
                <a:cs typeface="Courier New" panose="02070309020205020404" pitchFamily="49" charset="0"/>
              </a:rPr>
              <a:t>SansSerif</a:t>
            </a:r>
            <a:r>
              <a:rPr lang="en-US" altLang="en-US" sz="1800" b="1" dirty="0">
                <a:solidFill>
                  <a:schemeClr val="tx1"/>
                </a:solidFill>
                <a:latin typeface="Comic Sans MS" panose="030F0702030302020204" pitchFamily="66" charset="0"/>
                <a:cs typeface="Courier New" panose="02070309020205020404" pitchFamily="49" charset="0"/>
              </a:rPr>
              <a:t>", "Monospaced"}; </a:t>
            </a:r>
          </a:p>
          <a:p>
            <a:pPr eaLnBrk="1" hangingPunct="1">
              <a:lnSpc>
                <a:spcPct val="80000"/>
              </a:lnSpc>
              <a:spcBef>
                <a:spcPts val="450"/>
              </a:spcBef>
              <a:buClrTx/>
              <a:buSzPct val="95000"/>
              <a:buFontTx/>
              <a:buNone/>
            </a:pPr>
            <a:r>
              <a:rPr lang="en-US" altLang="en-US" sz="1800" b="1" dirty="0" err="1">
                <a:solidFill>
                  <a:schemeClr val="tx1"/>
                </a:solidFill>
                <a:latin typeface="Comic Sans MS" panose="030F0702030302020204" pitchFamily="66" charset="0"/>
                <a:cs typeface="Courier New" panose="02070309020205020404" pitchFamily="49" charset="0"/>
              </a:rPr>
              <a:t>JComboBox</a:t>
            </a:r>
            <a:r>
              <a:rPr lang="en-US" altLang="en-US" sz="1800" b="1" dirty="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fontChoice</a:t>
            </a:r>
            <a:r>
              <a:rPr lang="en-US" altLang="en-US" sz="1800" b="1" dirty="0">
                <a:solidFill>
                  <a:schemeClr val="tx1"/>
                </a:solidFill>
                <a:latin typeface="Comic Sans MS" panose="030F0702030302020204" pitchFamily="66" charset="0"/>
                <a:cs typeface="Courier New" panose="02070309020205020404" pitchFamily="49" charset="0"/>
              </a:rPr>
              <a:t> = new </a:t>
            </a:r>
            <a:r>
              <a:rPr lang="en-US" altLang="en-US" sz="1800" b="1" dirty="0" err="1">
                <a:solidFill>
                  <a:schemeClr val="tx1"/>
                </a:solidFill>
                <a:latin typeface="Comic Sans MS" panose="030F0702030302020204" pitchFamily="66" charset="0"/>
                <a:cs typeface="Courier New" panose="02070309020205020404" pitchFamily="49" charset="0"/>
              </a:rPr>
              <a:t>JComboBox</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fnt</a:t>
            </a:r>
            <a:r>
              <a:rPr lang="en-US" altLang="en-US" sz="1800" b="1" dirty="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fontChoice.addActionListener</a:t>
            </a:r>
            <a:r>
              <a:rPr lang="en-US" altLang="en-US" sz="1800" b="1" dirty="0">
                <a:solidFill>
                  <a:schemeClr val="tx1"/>
                </a:solidFill>
                <a:latin typeface="Comic Sans MS" panose="030F0702030302020204" pitchFamily="66" charset="0"/>
                <a:cs typeface="Courier New" panose="02070309020205020404" pitchFamily="49" charset="0"/>
              </a:rPr>
              <a:t>( new </a:t>
            </a:r>
            <a:r>
              <a:rPr lang="en-US" altLang="en-US" sz="1800" b="1" dirty="0" err="1">
                <a:solidFill>
                  <a:schemeClr val="tx1"/>
                </a:solidFill>
                <a:latin typeface="Comic Sans MS" panose="030F0702030302020204" pitchFamily="66" charset="0"/>
                <a:cs typeface="Courier New" panose="02070309020205020404" pitchFamily="49" charset="0"/>
              </a:rPr>
              <a:t>ActionListener</a:t>
            </a:r>
            <a:r>
              <a:rPr lang="en-US" altLang="en-US" sz="1800" b="1" dirty="0">
                <a:solidFill>
                  <a:schemeClr val="tx1"/>
                </a:solidFill>
                <a:latin typeface="Comic Sans MS" panose="030F0702030302020204" pitchFamily="66" charset="0"/>
                <a:cs typeface="Courier New" panose="02070309020205020404" pitchFamily="49" charset="0"/>
              </a:rPr>
              <a:t>() { </a:t>
            </a:r>
          </a:p>
          <a:p>
            <a:pPr eaLnBrk="1" hangingPunct="1">
              <a:lnSpc>
                <a:spcPct val="80000"/>
              </a:lnSpc>
              <a:spcBef>
                <a:spcPts val="450"/>
              </a:spcBef>
              <a:buClrTx/>
              <a:buSzPct val="95000"/>
              <a:buFontTx/>
              <a:buNone/>
            </a:pPr>
            <a:r>
              <a:rPr lang="en-US" altLang="en-US" sz="1800" b="1" dirty="0">
                <a:solidFill>
                  <a:schemeClr val="tx1"/>
                </a:solidFill>
                <a:latin typeface="Comic Sans MS" panose="030F0702030302020204" pitchFamily="66" charset="0"/>
                <a:cs typeface="Courier New" panose="02070309020205020404" pitchFamily="49" charset="0"/>
              </a:rPr>
              <a:t>public void </a:t>
            </a:r>
            <a:r>
              <a:rPr lang="en-US" altLang="en-US" sz="1800" b="1" dirty="0" err="1">
                <a:solidFill>
                  <a:schemeClr val="tx1"/>
                </a:solidFill>
                <a:latin typeface="Comic Sans MS" panose="030F0702030302020204" pitchFamily="66" charset="0"/>
                <a:cs typeface="Courier New" panose="02070309020205020404" pitchFamily="49" charset="0"/>
              </a:rPr>
              <a:t>actionPerformed</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ActionEvent</a:t>
            </a:r>
            <a:r>
              <a:rPr lang="en-US" altLang="en-US" sz="1800" b="1" dirty="0">
                <a:solidFill>
                  <a:schemeClr val="tx1"/>
                </a:solidFill>
                <a:latin typeface="Comic Sans MS" panose="030F0702030302020204" pitchFamily="66" charset="0"/>
                <a:cs typeface="Courier New" panose="02070309020205020404" pitchFamily="49" charset="0"/>
              </a:rPr>
              <a:t> e) { </a:t>
            </a:r>
          </a:p>
          <a:p>
            <a:pPr eaLnBrk="1" hangingPunct="1">
              <a:lnSpc>
                <a:spcPct val="80000"/>
              </a:lnSpc>
              <a:spcBef>
                <a:spcPts val="450"/>
              </a:spcBef>
              <a:buClrTx/>
              <a:buSzPct val="95000"/>
              <a:buFontTx/>
              <a:buNone/>
            </a:pPr>
            <a:r>
              <a:rPr lang="en-US" altLang="en-US" sz="1800" b="1" dirty="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JComboBox</a:t>
            </a:r>
            <a:r>
              <a:rPr lang="en-US" altLang="en-US" sz="1800" b="1" dirty="0">
                <a:solidFill>
                  <a:schemeClr val="tx1"/>
                </a:solidFill>
                <a:latin typeface="Comic Sans MS" panose="030F0702030302020204" pitchFamily="66" charset="0"/>
                <a:cs typeface="Courier New" panose="02070309020205020404" pitchFamily="49" charset="0"/>
              </a:rPr>
              <a:t> combo = (</a:t>
            </a:r>
            <a:r>
              <a:rPr lang="en-US" altLang="en-US" sz="1800" b="1" dirty="0" err="1">
                <a:solidFill>
                  <a:schemeClr val="tx1"/>
                </a:solidFill>
                <a:latin typeface="Comic Sans MS" panose="030F0702030302020204" pitchFamily="66" charset="0"/>
                <a:cs typeface="Courier New" panose="02070309020205020404" pitchFamily="49" charset="0"/>
              </a:rPr>
              <a:t>JComboBox</a:t>
            </a:r>
            <a:r>
              <a:rPr lang="en-US" altLang="en-US" sz="1800" b="1" dirty="0">
                <a:solidFill>
                  <a:schemeClr val="tx1"/>
                </a:solidFill>
                <a:latin typeface="Comic Sans MS" panose="030F0702030302020204" pitchFamily="66" charset="0"/>
                <a:cs typeface="Courier New" panose="02070309020205020404" pitchFamily="49" charset="0"/>
              </a:rPr>
              <a:t>)</a:t>
            </a:r>
            <a:r>
              <a:rPr lang="en-US" altLang="en-US" sz="1800" b="1" dirty="0" err="1">
                <a:solidFill>
                  <a:schemeClr val="tx1"/>
                </a:solidFill>
                <a:latin typeface="Comic Sans MS" panose="030F0702030302020204" pitchFamily="66" charset="0"/>
                <a:cs typeface="Courier New" panose="02070309020205020404" pitchFamily="49" charset="0"/>
              </a:rPr>
              <a:t>e.getSource</a:t>
            </a:r>
            <a:r>
              <a:rPr lang="en-US" altLang="en-US" sz="1800" b="1" dirty="0">
                <a:solidFill>
                  <a:schemeClr val="tx1"/>
                </a:solidFill>
                <a:latin typeface="Comic Sans MS" panose="030F0702030302020204" pitchFamily="66" charset="0"/>
                <a:cs typeface="Courier New" panose="02070309020205020404" pitchFamily="49" charset="0"/>
              </a:rPr>
              <a:t>(); </a:t>
            </a:r>
          </a:p>
          <a:p>
            <a:pPr eaLnBrk="1" hangingPunct="1">
              <a:lnSpc>
                <a:spcPct val="80000"/>
              </a:lnSpc>
              <a:spcBef>
                <a:spcPts val="450"/>
              </a:spcBef>
              <a:buClrTx/>
              <a:buSzPct val="95000"/>
              <a:buFontTx/>
              <a:buNone/>
            </a:pPr>
            <a:r>
              <a:rPr lang="en-US" altLang="en-US" sz="1800" b="1" dirty="0">
                <a:solidFill>
                  <a:schemeClr val="tx1"/>
                </a:solidFill>
                <a:latin typeface="Comic Sans MS" panose="030F0702030302020204" pitchFamily="66" charset="0"/>
                <a:cs typeface="Courier New" panose="02070309020205020404" pitchFamily="49" charset="0"/>
              </a:rPr>
              <a:t>	</a:t>
            </a:r>
            <a:r>
              <a:rPr lang="en-US" altLang="en-US" sz="1800" b="1" dirty="0" err="1">
                <a:solidFill>
                  <a:schemeClr val="tx1"/>
                </a:solidFill>
                <a:latin typeface="Comic Sans MS" panose="030F0702030302020204" pitchFamily="66" charset="0"/>
                <a:cs typeface="Courier New" panose="02070309020205020404" pitchFamily="49" charset="0"/>
              </a:rPr>
              <a:t>currentFont</a:t>
            </a:r>
            <a:r>
              <a:rPr lang="en-US" altLang="en-US" sz="1800" b="1" dirty="0">
                <a:solidFill>
                  <a:schemeClr val="tx1"/>
                </a:solidFill>
                <a:latin typeface="Comic Sans MS" panose="030F0702030302020204" pitchFamily="66" charset="0"/>
                <a:cs typeface="Courier New" panose="02070309020205020404" pitchFamily="49" charset="0"/>
              </a:rPr>
              <a:t> = (String)</a:t>
            </a:r>
            <a:r>
              <a:rPr lang="en-US" altLang="en-US" sz="1800" b="1" dirty="0" err="1">
                <a:solidFill>
                  <a:schemeClr val="tx1"/>
                </a:solidFill>
                <a:latin typeface="Comic Sans MS" panose="030F0702030302020204" pitchFamily="66" charset="0"/>
                <a:cs typeface="Courier New" panose="02070309020205020404" pitchFamily="49" charset="0"/>
              </a:rPr>
              <a:t>combo.getSelectedItem</a:t>
            </a:r>
            <a:r>
              <a:rPr lang="en-US" altLang="en-US" sz="1800" b="1" dirty="0">
                <a:solidFill>
                  <a:schemeClr val="tx1"/>
                </a:solidFill>
                <a:latin typeface="Comic Sans MS" panose="030F0702030302020204" pitchFamily="66" charset="0"/>
                <a:cs typeface="Courier New" panose="02070309020205020404" pitchFamily="49" charset="0"/>
              </a:rPr>
              <a:t>(); </a:t>
            </a:r>
          </a:p>
          <a:p>
            <a:pPr eaLnBrk="1" hangingPunct="1">
              <a:lnSpc>
                <a:spcPct val="80000"/>
              </a:lnSpc>
              <a:spcBef>
                <a:spcPts val="450"/>
              </a:spcBef>
              <a:buClrTx/>
              <a:buSzPct val="95000"/>
              <a:buFontTx/>
              <a:buNone/>
            </a:pPr>
            <a:r>
              <a:rPr lang="en-US" altLang="en-US" sz="1800" b="1" dirty="0">
                <a:solidFill>
                  <a:schemeClr val="tx1"/>
                </a:solidFill>
                <a:latin typeface="Comic Sans MS" panose="030F0702030302020204" pitchFamily="66" charset="0"/>
                <a:cs typeface="Courier New" panose="02070309020205020404" pitchFamily="49" charset="0"/>
              </a:rPr>
              <a:t>	} </a:t>
            </a:r>
          </a:p>
          <a:p>
            <a:pPr eaLnBrk="1" hangingPunct="1">
              <a:lnSpc>
                <a:spcPct val="80000"/>
              </a:lnSpc>
              <a:spcBef>
                <a:spcPts val="450"/>
              </a:spcBef>
              <a:buClrTx/>
              <a:buSzPct val="95000"/>
              <a:buFontTx/>
              <a:buNone/>
            </a:pPr>
            <a:r>
              <a:rPr lang="en-US" altLang="en-US" sz="1800" b="1" dirty="0" smtClean="0">
                <a:solidFill>
                  <a:schemeClr val="tx1"/>
                </a:solidFill>
                <a:latin typeface="Comic Sans MS" panose="030F0702030302020204" pitchFamily="66" charset="0"/>
                <a:cs typeface="Courier New" panose="02070309020205020404" pitchFamily="49" charset="0"/>
              </a:rPr>
              <a:t> });</a:t>
            </a:r>
            <a:endParaRPr lang="en-US" altLang="en-US" sz="1800" b="1" dirty="0">
              <a:solidFill>
                <a:schemeClr val="tx1"/>
              </a:solidFill>
              <a:latin typeface="Comic Sans MS" panose="030F0702030302020204" pitchFamily="66" charset="0"/>
              <a:cs typeface="Courier New" panose="02070309020205020404" pitchFamily="49" charset="0"/>
            </a:endParaRPr>
          </a:p>
        </p:txBody>
      </p:sp>
    </p:spTree>
    <p:extLst>
      <p:ext uri="{BB962C8B-B14F-4D97-AF65-F5344CB8AC3E}">
        <p14:creationId xmlns:p14="http://schemas.microsoft.com/office/powerpoint/2010/main" val="17858086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58</a:t>
            </a:fld>
            <a:endParaRPr lang="en-US"/>
          </a:p>
        </p:txBody>
      </p:sp>
      <p:sp>
        <p:nvSpPr>
          <p:cNvPr id="7" name="Text Box 1"/>
          <p:cNvSpPr txBox="1">
            <a:spLocks noChangeArrowheads="1"/>
          </p:cNvSpPr>
          <p:nvPr/>
        </p:nvSpPr>
        <p:spPr bwMode="auto">
          <a:xfrm>
            <a:off x="3810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rgbClr val="262626"/>
                </a:solidFill>
                <a:latin typeface="Comic Sans MS" panose="030F0702030302020204" pitchFamily="66" charset="0"/>
              </a:rPr>
              <a:t>JCheckBox</a:t>
            </a:r>
          </a:p>
        </p:txBody>
      </p:sp>
      <p:sp>
        <p:nvSpPr>
          <p:cNvPr id="8" name="Text Box 2"/>
          <p:cNvSpPr txBox="1">
            <a:spLocks noChangeArrowheads="1"/>
          </p:cNvSpPr>
          <p:nvPr/>
        </p:nvSpPr>
        <p:spPr bwMode="auto">
          <a:xfrm>
            <a:off x="152400" y="990600"/>
            <a:ext cx="8686800" cy="545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 </a:t>
            </a:r>
            <a:r>
              <a:rPr lang="en-US" altLang="en-US" sz="2400" dirty="0" err="1" smtClean="0">
                <a:solidFill>
                  <a:schemeClr val="tx1"/>
                </a:solidFill>
                <a:latin typeface="Comic Sans MS" panose="030F0702030302020204" pitchFamily="66" charset="0"/>
              </a:rPr>
              <a:t>javax.swing.JCheckBox</a:t>
            </a:r>
            <a:r>
              <a:rPr lang="en-US" altLang="en-US" sz="2400" dirty="0" smtClean="0">
                <a:solidFill>
                  <a:schemeClr val="tx1"/>
                </a:solidFill>
                <a:latin typeface="Comic Sans MS" panose="030F0702030302020204" pitchFamily="66" charset="0"/>
              </a:rPr>
              <a:t> shows a small box that is either </a:t>
            </a:r>
            <a:r>
              <a:rPr lang="en-US" altLang="en-US" sz="2400" b="1" dirty="0" smtClean="0">
                <a:solidFill>
                  <a:schemeClr val="tx1"/>
                </a:solidFill>
                <a:latin typeface="Comic Sans MS" panose="030F0702030302020204" pitchFamily="66" charset="0"/>
              </a:rPr>
              <a:t>marked</a:t>
            </a:r>
            <a:r>
              <a:rPr lang="en-US" altLang="en-US" sz="2400" dirty="0" smtClean="0">
                <a:solidFill>
                  <a:schemeClr val="tx1"/>
                </a:solidFill>
                <a:latin typeface="Comic Sans MS" panose="030F0702030302020204" pitchFamily="66" charset="0"/>
              </a:rPr>
              <a:t> or </a:t>
            </a:r>
            <a:r>
              <a:rPr lang="en-US" altLang="en-US" sz="2400" b="1" dirty="0" smtClean="0">
                <a:solidFill>
                  <a:schemeClr val="tx1"/>
                </a:solidFill>
                <a:latin typeface="Comic Sans MS" panose="030F0702030302020204" pitchFamily="66" charset="0"/>
              </a:rPr>
              <a:t>unmarked</a:t>
            </a:r>
            <a:r>
              <a:rPr lang="en-US" altLang="en-US" sz="2400" dirty="0" smtClean="0">
                <a:solidFill>
                  <a:schemeClr val="tx1"/>
                </a:solidFill>
                <a:latin typeface="Comic Sans MS" panose="030F0702030302020204" pitchFamily="66" charset="0"/>
              </a:rPr>
              <a:t>. When you click on it, it changes from checked to unchecked or vice versa automatically. You don't have to do any programming for the checkbox to change. </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There are two ways to use a checkbox:</a:t>
            </a:r>
          </a:p>
          <a:p>
            <a:pPr eaLnBrk="1" hangingPunct="1">
              <a:spcBef>
                <a:spcPts val="600"/>
              </a:spcBef>
              <a:buClr>
                <a:srgbClr val="A63212"/>
              </a:buClr>
              <a:buSzPct val="95000"/>
              <a:buFont typeface="Cambria" panose="02040503050406030204" pitchFamily="18" charset="0"/>
              <a:buAutoNum type="arabicPeriod"/>
              <a:defRPr/>
            </a:pPr>
            <a:r>
              <a:rPr lang="en-US" altLang="en-US" sz="2400" b="1" dirty="0" smtClean="0">
                <a:solidFill>
                  <a:schemeClr val="tx1"/>
                </a:solidFill>
                <a:latin typeface="Comic Sans MS" panose="030F0702030302020204" pitchFamily="66" charset="0"/>
              </a:rPr>
              <a:t>Active.</a:t>
            </a:r>
            <a:r>
              <a:rPr lang="en-US" altLang="en-US" sz="2400" dirty="0" smtClean="0">
                <a:solidFill>
                  <a:schemeClr val="tx1"/>
                </a:solidFill>
                <a:latin typeface="Comic Sans MS" panose="030F0702030302020204" pitchFamily="66" charset="0"/>
              </a:rPr>
              <a:t> Use </a:t>
            </a:r>
            <a:r>
              <a:rPr lang="en-US" altLang="en-US" sz="2400" dirty="0" err="1" smtClean="0">
                <a:solidFill>
                  <a:schemeClr val="tx1"/>
                </a:solidFill>
                <a:latin typeface="Comic Sans MS" panose="030F0702030302020204" pitchFamily="66" charset="0"/>
              </a:rPr>
              <a:t>addActionListener</a:t>
            </a:r>
            <a:r>
              <a:rPr lang="en-US" altLang="en-US" sz="2400" dirty="0" smtClean="0">
                <a:solidFill>
                  <a:schemeClr val="tx1"/>
                </a:solidFill>
                <a:latin typeface="Comic Sans MS" panose="030F0702030302020204" pitchFamily="66" charset="0"/>
              </a:rPr>
              <a:t> or </a:t>
            </a:r>
            <a:r>
              <a:rPr lang="en-US" altLang="en-US" sz="2400" dirty="0" err="1" smtClean="0">
                <a:solidFill>
                  <a:schemeClr val="tx1"/>
                </a:solidFill>
                <a:latin typeface="Comic Sans MS" panose="030F0702030302020204" pitchFamily="66" charset="0"/>
              </a:rPr>
              <a:t>addItemListener</a:t>
            </a:r>
            <a:r>
              <a:rPr lang="en-US" altLang="en-US" sz="2400" dirty="0" smtClean="0">
                <a:solidFill>
                  <a:schemeClr val="tx1"/>
                </a:solidFill>
                <a:latin typeface="Comic Sans MS" panose="030F0702030302020204" pitchFamily="66" charset="0"/>
              </a:rPr>
              <a:t>() so that a method will be called whenever the checkbox is changed. </a:t>
            </a:r>
          </a:p>
          <a:p>
            <a:pPr eaLnBrk="1" hangingPunct="1">
              <a:spcBef>
                <a:spcPts val="600"/>
              </a:spcBef>
              <a:buClr>
                <a:srgbClr val="A63212"/>
              </a:buClr>
              <a:buSzPct val="95000"/>
              <a:buFont typeface="Cambria" panose="02040503050406030204" pitchFamily="18" charset="0"/>
              <a:buAutoNum type="arabicPeriod"/>
              <a:defRPr/>
            </a:pPr>
            <a:r>
              <a:rPr lang="en-US" altLang="en-US" sz="2400" b="1" dirty="0" smtClean="0">
                <a:solidFill>
                  <a:schemeClr val="tx1"/>
                </a:solidFill>
                <a:latin typeface="Comic Sans MS" panose="030F0702030302020204" pitchFamily="66" charset="0"/>
              </a:rPr>
              <a:t>Passive.</a:t>
            </a:r>
            <a:r>
              <a:rPr lang="en-US" altLang="en-US" sz="2400" dirty="0" smtClean="0">
                <a:solidFill>
                  <a:schemeClr val="tx1"/>
                </a:solidFill>
                <a:latin typeface="Comic Sans MS" panose="030F0702030302020204" pitchFamily="66" charset="0"/>
              </a:rPr>
              <a:t> Use </a:t>
            </a:r>
            <a:r>
              <a:rPr lang="en-US" altLang="en-US" sz="2400" b="1" dirty="0" err="1" smtClean="0">
                <a:solidFill>
                  <a:schemeClr val="tx1"/>
                </a:solidFill>
                <a:latin typeface="Comic Sans MS" panose="030F0702030302020204" pitchFamily="66" charset="0"/>
              </a:rPr>
              <a:t>isSelected</a:t>
            </a:r>
            <a:r>
              <a:rPr lang="en-US" altLang="en-US" sz="2400" b="1" dirty="0" smtClean="0">
                <a:solidFill>
                  <a:schemeClr val="tx1"/>
                </a:solidFill>
                <a:latin typeface="Comic Sans MS" panose="030F0702030302020204" pitchFamily="66" charset="0"/>
              </a:rPr>
              <a:t>()</a:t>
            </a:r>
            <a:r>
              <a:rPr lang="en-US" altLang="en-US" sz="2400" dirty="0" smtClean="0">
                <a:solidFill>
                  <a:schemeClr val="tx1"/>
                </a:solidFill>
                <a:latin typeface="Comic Sans MS" panose="030F0702030302020204" pitchFamily="66" charset="0"/>
              </a:rPr>
              <a:t> to test if a checkbox is checked.</a:t>
            </a:r>
          </a:p>
          <a:p>
            <a:pPr indent="-220663" eaLnBrk="1" hangingPunct="1">
              <a:spcBef>
                <a:spcPts val="600"/>
              </a:spcBef>
              <a:buSzPct val="95000"/>
              <a:defRPr/>
            </a:pPr>
            <a:endParaRPr lang="en-US" altLang="en-US" sz="2400" dirty="0" smtClean="0">
              <a:solidFill>
                <a:srgbClr val="404040"/>
              </a:solidFill>
              <a:latin typeface="Comic Sans MS" panose="030F0702030302020204" pitchFamily="66" charset="0"/>
            </a:endParaRPr>
          </a:p>
        </p:txBody>
      </p:sp>
    </p:spTree>
    <p:extLst>
      <p:ext uri="{BB962C8B-B14F-4D97-AF65-F5344CB8AC3E}">
        <p14:creationId xmlns:p14="http://schemas.microsoft.com/office/powerpoint/2010/main" val="15116912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59</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3810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JCheckBox(cont)</a:t>
            </a:r>
          </a:p>
        </p:txBody>
      </p:sp>
      <p:sp>
        <p:nvSpPr>
          <p:cNvPr id="8" name="Text Box 2"/>
          <p:cNvSpPr txBox="1">
            <a:spLocks noChangeArrowheads="1"/>
          </p:cNvSpPr>
          <p:nvPr/>
        </p:nvSpPr>
        <p:spPr bwMode="auto">
          <a:xfrm>
            <a:off x="152400" y="762000"/>
            <a:ext cx="8686800" cy="568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Common constructors and methods</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Assume	</a:t>
            </a:r>
            <a:r>
              <a:rPr lang="en-US" altLang="en-US" sz="2400" dirty="0" err="1" smtClean="0">
                <a:solidFill>
                  <a:schemeClr val="tx1"/>
                </a:solidFill>
                <a:latin typeface="Comic Sans MS" panose="030F0702030302020204" pitchFamily="66" charset="0"/>
              </a:rPr>
              <a:t>JCheckBox</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cb</a:t>
            </a:r>
            <a:r>
              <a:rPr lang="en-US" altLang="en-US" sz="2400" dirty="0" smtClean="0">
                <a:solidFill>
                  <a:schemeClr val="tx1"/>
                </a:solidFill>
                <a:latin typeface="Comic Sans MS" panose="030F0702030302020204" pitchFamily="66" charset="0"/>
              </a:rPr>
              <a:t>; // A checkbox.</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String text; // Label on text box.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boolean</a:t>
            </a:r>
            <a:r>
              <a:rPr lang="en-US" altLang="en-US" sz="2400" dirty="0" smtClean="0">
                <a:solidFill>
                  <a:schemeClr val="tx1"/>
                </a:solidFill>
                <a:latin typeface="Comic Sans MS" panose="030F0702030302020204" pitchFamily="66" charset="0"/>
              </a:rPr>
              <a:t> state; // True/false state of checkbox.</a:t>
            </a:r>
          </a:p>
        </p:txBody>
      </p:sp>
      <p:graphicFrame>
        <p:nvGraphicFramePr>
          <p:cNvPr id="11" name="Group 5"/>
          <p:cNvGraphicFramePr>
            <a:graphicFrameLocks noGrp="1"/>
          </p:cNvGraphicFramePr>
          <p:nvPr>
            <p:extLst>
              <p:ext uri="{D42A27DB-BD31-4B8C-83A1-F6EECF244321}">
                <p14:modId xmlns:p14="http://schemas.microsoft.com/office/powerpoint/2010/main" val="2873010158"/>
              </p:ext>
            </p:extLst>
          </p:nvPr>
        </p:nvGraphicFramePr>
        <p:xfrm>
          <a:off x="152400" y="2603499"/>
          <a:ext cx="8890000" cy="3606801"/>
        </p:xfrm>
        <a:graphic>
          <a:graphicData uri="http://schemas.openxmlformats.org/drawingml/2006/table">
            <a:tbl>
              <a:tblPr/>
              <a:tblGrid>
                <a:gridCol w="735012">
                  <a:extLst>
                    <a:ext uri="{9D8B030D-6E8A-4147-A177-3AD203B41FA5}">
                      <a16:colId xmlns:a16="http://schemas.microsoft.com/office/drawing/2014/main" val="20000"/>
                    </a:ext>
                  </a:extLst>
                </a:gridCol>
                <a:gridCol w="2693988">
                  <a:extLst>
                    <a:ext uri="{9D8B030D-6E8A-4147-A177-3AD203B41FA5}">
                      <a16:colId xmlns:a16="http://schemas.microsoft.com/office/drawing/2014/main" val="20001"/>
                    </a:ext>
                  </a:extLst>
                </a:gridCol>
                <a:gridCol w="277812">
                  <a:extLst>
                    <a:ext uri="{9D8B030D-6E8A-4147-A177-3AD203B41FA5}">
                      <a16:colId xmlns:a16="http://schemas.microsoft.com/office/drawing/2014/main" val="20002"/>
                    </a:ext>
                  </a:extLst>
                </a:gridCol>
                <a:gridCol w="5183188">
                  <a:extLst>
                    <a:ext uri="{9D8B030D-6E8A-4147-A177-3AD203B41FA5}">
                      <a16:colId xmlns:a16="http://schemas.microsoft.com/office/drawing/2014/main" val="20003"/>
                    </a:ext>
                  </a:extLst>
                </a:gridCol>
              </a:tblGrid>
              <a:tr h="361883">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Cambria" panose="02040503050406030204" pitchFamily="18" charset="0"/>
                          <a:cs typeface="Arial" panose="020B0604020202020204" pitchFamily="34" charset="0"/>
                        </a:rPr>
                        <a:t>Constructors</a:t>
                      </a:r>
                    </a:p>
                  </a:txBody>
                  <a:tcPr marL="0" marR="0" marT="0"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708">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new </a:t>
                      </a:r>
                      <a:r>
                        <a:rPr kumimoji="0" lang="en-US" altLang="en-US" sz="1800" b="0" i="0" u="none" strike="noStrike" cap="none" normalizeH="0" baseline="0" dirty="0" err="1" smtClean="0">
                          <a:ln>
                            <a:noFill/>
                          </a:ln>
                          <a:solidFill>
                            <a:srgbClr val="000000"/>
                          </a:solidFill>
                          <a:effectLst/>
                          <a:latin typeface="Cambria" panose="02040503050406030204" pitchFamily="18" charset="0"/>
                          <a:cs typeface="Arial" panose="020B0604020202020204" pitchFamily="34" charset="0"/>
                        </a:rPr>
                        <a:t>JCheckBox</a:t>
                      </a: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(text);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Creates check box, initially unchecked.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extLst>
                  <a:ext uri="{0D108BD9-81ED-4DB2-BD59-A6C34878D82A}">
                    <a16:rowId xmlns:a16="http://schemas.microsoft.com/office/drawing/2014/main" val="10001"/>
                  </a:ext>
                </a:extLst>
              </a:tr>
              <a:tr h="36188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new JCheckBox(text, state);</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Creates check box, checked or not depending on </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state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extLst>
                  <a:ext uri="{0D108BD9-81ED-4DB2-BD59-A6C34878D82A}">
                    <a16:rowId xmlns:a16="http://schemas.microsoft.com/office/drawing/2014/main" val="10002"/>
                  </a:ext>
                </a:extLst>
              </a:tr>
              <a:tr h="361883">
                <a:tc gridSpan="4">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Methods</a:t>
                      </a:r>
                    </a:p>
                  </a:txBody>
                  <a:tcPr marL="0" marR="0" marT="0"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0296">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state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 = </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.isSelected();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Returns true if the check box is checked.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r h="36188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.setSelected(</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state</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Checks (true) or unchecks check box.</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5"/>
                  </a:ext>
                </a:extLst>
              </a:tr>
              <a:tr h="576157">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.addActionListener(</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action-listener</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Adds an action listener to the radio button. The action listener will be called if button is 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6"/>
                  </a:ext>
                </a:extLst>
              </a:tr>
              <a:tr h="864106">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gridSpan="2">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cb</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.addItemListener(</a:t>
                      </a:r>
                      <a:r>
                        <a:rPr kumimoji="0" lang="en-US" altLang="en-US" sz="1800" b="0" i="1" u="none" strike="noStrike" cap="none" normalizeH="0" baseline="0" smtClean="0">
                          <a:ln>
                            <a:noFill/>
                          </a:ln>
                          <a:solidFill>
                            <a:srgbClr val="000000"/>
                          </a:solidFill>
                          <a:effectLst/>
                          <a:latin typeface="Cambria" panose="02040503050406030204" pitchFamily="18" charset="0"/>
                          <a:cs typeface="Arial" panose="020B0604020202020204" pitchFamily="34" charset="0"/>
                        </a:rPr>
                        <a:t>item-listener</a:t>
                      </a:r>
                      <a:r>
                        <a:rPr kumimoji="0" lang="en-US" altLang="en-US" sz="1800" b="0" i="0" u="none" strike="noStrike" cap="none" normalizeH="0" baseline="0" smtClean="0">
                          <a:ln>
                            <a:noFill/>
                          </a:ln>
                          <a:solidFill>
                            <a:srgbClr val="000000"/>
                          </a:solidFill>
                          <a:effectLst/>
                          <a:latin typeface="Cambria" panose="02040503050406030204" pitchFamily="18"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hMerge="1">
                  <a:txBody>
                    <a:bodyPr/>
                    <a:lstStyle/>
                    <a:p>
                      <a:endParaRPr lang="en-US"/>
                    </a:p>
                  </a:txBody>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ambria" panose="02040503050406030204" pitchFamily="18" charset="0"/>
                          <a:cs typeface="Arial" panose="020B0604020202020204" pitchFamily="34" charset="0"/>
                        </a:rPr>
                        <a:t>Add an item listener to a radio button. The item listener will be called if the button is selected or deselected.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02862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latin typeface="Comic Sans MS" panose="030F0702030302020204" pitchFamily="66" charset="0"/>
              </a:rPr>
              <a:t>Con’t</a:t>
            </a:r>
            <a:r>
              <a:rPr lang="en-US" dirty="0" smtClean="0">
                <a:solidFill>
                  <a:schemeClr val="tx1"/>
                </a:solidFill>
                <a:latin typeface="Comic Sans MS" panose="030F0702030302020204" pitchFamily="66" charset="0"/>
              </a:rPr>
              <a:t>…</a:t>
            </a:r>
            <a:endParaRPr lang="en-US"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p:txBody>
          <a:bodyPr/>
          <a:lstStyle/>
          <a:p>
            <a:pPr>
              <a:spcBef>
                <a:spcPts val="500"/>
              </a:spcBef>
              <a:buClr>
                <a:srgbClr val="A63212"/>
              </a:buClr>
              <a:buSzPct val="95000"/>
              <a:buFont typeface="Wingdings" panose="05000000000000000000" pitchFamily="2" charset="2"/>
              <a:buChar char="Ø"/>
            </a:pPr>
            <a:r>
              <a:rPr lang="en-US" altLang="en-US" sz="2400" b="1" dirty="0">
                <a:latin typeface="Comic Sans MS" panose="030F0702030302020204" pitchFamily="66" charset="0"/>
                <a:ea typeface="Microsoft YaHei" panose="020B0503020204020204" pitchFamily="34" charset="-122"/>
              </a:rPr>
              <a:t>AWT advantages</a:t>
            </a:r>
          </a:p>
          <a:p>
            <a:pPr lvl="1">
              <a:spcBef>
                <a:spcPts val="450"/>
              </a:spcBef>
              <a:buClr>
                <a:srgbClr val="A63212"/>
              </a:buClr>
              <a:buSzPct val="95000"/>
              <a:buFont typeface="Wingdings" panose="05000000000000000000" pitchFamily="2" charset="2"/>
              <a:buChar char=""/>
            </a:pPr>
            <a:r>
              <a:rPr lang="en-US" altLang="en-US" dirty="0">
                <a:latin typeface="Comic Sans MS" panose="030F0702030302020204" pitchFamily="66" charset="0"/>
                <a:ea typeface="Microsoft YaHei" panose="020B0503020204020204" pitchFamily="34" charset="-122"/>
              </a:rPr>
              <a:t>AWT is supported on older, as well as newer, browsers so Applets written in AWT will run on more browsers.</a:t>
            </a:r>
          </a:p>
          <a:p>
            <a:pPr lvl="1">
              <a:spcBef>
                <a:spcPts val="450"/>
              </a:spcBef>
              <a:buClr>
                <a:srgbClr val="A63212"/>
              </a:buClr>
              <a:buSzPct val="95000"/>
              <a:buFont typeface="Wingdings" panose="05000000000000000000" pitchFamily="2" charset="2"/>
              <a:buChar char=""/>
            </a:pPr>
            <a:r>
              <a:rPr lang="en-US" altLang="en-US" dirty="0">
                <a:latin typeface="Comic Sans MS" panose="030F0702030302020204" pitchFamily="66" charset="0"/>
                <a:ea typeface="Microsoft YaHei" panose="020B0503020204020204" pitchFamily="34" charset="-122"/>
              </a:rPr>
              <a:t>The Java Micro-Edition, which is used for phones, TV </a:t>
            </a:r>
            <a:r>
              <a:rPr lang="en-US" altLang="en-US" dirty="0" err="1" smtClean="0">
                <a:latin typeface="Comic Sans MS" panose="030F0702030302020204" pitchFamily="66" charset="0"/>
                <a:ea typeface="Microsoft YaHei" panose="020B0503020204020204" pitchFamily="34" charset="-122"/>
              </a:rPr>
              <a:t>settup</a:t>
            </a:r>
            <a:r>
              <a:rPr lang="en-US" altLang="en-US" dirty="0" smtClean="0">
                <a:latin typeface="Comic Sans MS" panose="030F0702030302020204" pitchFamily="66" charset="0"/>
                <a:ea typeface="Microsoft YaHei" panose="020B0503020204020204" pitchFamily="34" charset="-122"/>
              </a:rPr>
              <a:t> </a:t>
            </a:r>
            <a:r>
              <a:rPr lang="en-US" altLang="en-US" dirty="0" err="1" smtClean="0">
                <a:latin typeface="Comic Sans MS" panose="030F0702030302020204" pitchFamily="66" charset="0"/>
                <a:ea typeface="Microsoft YaHei" panose="020B0503020204020204" pitchFamily="34" charset="-122"/>
              </a:rPr>
              <a:t>boxes,etc</a:t>
            </a:r>
            <a:r>
              <a:rPr lang="en-US" altLang="en-US" dirty="0">
                <a:latin typeface="Comic Sans MS" panose="030F0702030302020204" pitchFamily="66" charset="0"/>
                <a:ea typeface="Microsoft YaHei" panose="020B0503020204020204" pitchFamily="34" charset="-122"/>
              </a:rPr>
              <a:t>, uses AWT, not Swing</a:t>
            </a:r>
            <a:endParaRPr lang="en-US" dirty="0">
              <a:latin typeface="Comic Sans MS" panose="030F0702030302020204" pitchFamily="66" charset="0"/>
            </a:endParaRPr>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a:t>
            </a:fld>
            <a:endParaRPr lang="en-US"/>
          </a:p>
        </p:txBody>
      </p:sp>
    </p:spTree>
    <p:extLst>
      <p:ext uri="{BB962C8B-B14F-4D97-AF65-F5344CB8AC3E}">
        <p14:creationId xmlns:p14="http://schemas.microsoft.com/office/powerpoint/2010/main" val="38877580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60</a:t>
            </a:fld>
            <a:endParaRPr lang="en-US">
              <a:latin typeface="Comic Sans MS" panose="030F0702030302020204" pitchFamily="66" charset="0"/>
            </a:endParaRPr>
          </a:p>
        </p:txBody>
      </p:sp>
      <p:sp>
        <p:nvSpPr>
          <p:cNvPr id="7" name="Text Box 1"/>
          <p:cNvSpPr txBox="1">
            <a:spLocks noChangeArrowheads="1"/>
          </p:cNvSpPr>
          <p:nvPr/>
        </p:nvSpPr>
        <p:spPr bwMode="auto">
          <a:xfrm>
            <a:off x="3810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rgbClr val="262626"/>
                </a:solidFill>
                <a:latin typeface="Comic Sans MS" panose="030F0702030302020204" pitchFamily="66" charset="0"/>
              </a:rPr>
              <a:t>JCheckBox</a:t>
            </a:r>
          </a:p>
        </p:txBody>
      </p:sp>
      <p:sp>
        <p:nvSpPr>
          <p:cNvPr id="8" name="Text Box 2"/>
          <p:cNvSpPr txBox="1">
            <a:spLocks noChangeArrowheads="1"/>
          </p:cNvSpPr>
          <p:nvPr/>
        </p:nvSpPr>
        <p:spPr bwMode="auto">
          <a:xfrm>
            <a:off x="152400" y="762000"/>
            <a:ext cx="89154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80000"/>
              </a:lnSpc>
              <a:spcBef>
                <a:spcPts val="475"/>
              </a:spcBef>
              <a:buClr>
                <a:srgbClr val="A63212"/>
              </a:buClr>
              <a:buSzPct val="95000"/>
              <a:buFont typeface="Wingdings" panose="05000000000000000000" pitchFamily="2" charset="2"/>
              <a:buChar char="Ø"/>
              <a:defRPr/>
            </a:pPr>
            <a:r>
              <a:rPr lang="en-US" altLang="en-US" sz="1900" b="1" dirty="0" smtClean="0">
                <a:solidFill>
                  <a:schemeClr val="tx1"/>
                </a:solidFill>
                <a:latin typeface="Comic Sans MS" panose="030F0702030302020204" pitchFamily="66" charset="0"/>
              </a:rPr>
              <a:t>Example using an </a:t>
            </a:r>
            <a:r>
              <a:rPr lang="en-US" altLang="en-US" sz="1900" b="1" dirty="0" err="1" smtClean="0">
                <a:solidFill>
                  <a:schemeClr val="tx1"/>
                </a:solidFill>
                <a:latin typeface="Comic Sans MS" panose="030F0702030302020204" pitchFamily="66" charset="0"/>
              </a:rPr>
              <a:t>ActionListener</a:t>
            </a:r>
            <a:endParaRPr lang="en-US" altLang="en-US" sz="1900" b="1" dirty="0" smtClean="0">
              <a:solidFill>
                <a:schemeClr val="tx1"/>
              </a:solidFill>
              <a:latin typeface="Comic Sans MS" panose="030F0702030302020204" pitchFamily="66" charset="0"/>
            </a:endParaRPr>
          </a:p>
          <a:p>
            <a:pPr marL="342900" indent="-342900" eaLnBrk="1" hangingPunct="1">
              <a:lnSpc>
                <a:spcPct val="80000"/>
              </a:lnSpc>
              <a:spcBef>
                <a:spcPts val="475"/>
              </a:spcBef>
              <a:buClr>
                <a:srgbClr val="A63212"/>
              </a:buClr>
              <a:buSzPct val="95000"/>
              <a:buFont typeface="Wingdings" panose="05000000000000000000" pitchFamily="2" charset="2"/>
              <a:buChar char="Ø"/>
              <a:defRPr/>
            </a:pPr>
            <a:r>
              <a:rPr lang="en-US" altLang="en-US" sz="1900" dirty="0" smtClean="0">
                <a:solidFill>
                  <a:schemeClr val="tx1"/>
                </a:solidFill>
                <a:latin typeface="Comic Sans MS" panose="030F0702030302020204" pitchFamily="66" charset="0"/>
              </a:rPr>
              <a:t>An </a:t>
            </a:r>
            <a:r>
              <a:rPr lang="en-US" altLang="en-US" sz="1900" dirty="0" err="1" smtClean="0">
                <a:solidFill>
                  <a:schemeClr val="tx1"/>
                </a:solidFill>
                <a:latin typeface="Comic Sans MS" panose="030F0702030302020204" pitchFamily="66" charset="0"/>
              </a:rPr>
              <a:t>ActionListener</a:t>
            </a:r>
            <a:r>
              <a:rPr lang="en-US" altLang="en-US" sz="1900" dirty="0" smtClean="0">
                <a:solidFill>
                  <a:schemeClr val="tx1"/>
                </a:solidFill>
                <a:latin typeface="Comic Sans MS" panose="030F0702030302020204" pitchFamily="66" charset="0"/>
              </a:rPr>
              <a:t> should probably be preferred to an </a:t>
            </a:r>
            <a:r>
              <a:rPr lang="en-US" altLang="en-US" sz="1900" dirty="0" err="1" smtClean="0">
                <a:solidFill>
                  <a:schemeClr val="tx1"/>
                </a:solidFill>
                <a:latin typeface="Comic Sans MS" panose="030F0702030302020204" pitchFamily="66" charset="0"/>
              </a:rPr>
              <a:t>ItemListener</a:t>
            </a:r>
            <a:r>
              <a:rPr lang="en-US" altLang="en-US" sz="1900" dirty="0" smtClean="0">
                <a:solidFill>
                  <a:schemeClr val="tx1"/>
                </a:solidFill>
                <a:latin typeface="Comic Sans MS" panose="030F0702030302020204" pitchFamily="66" charset="0"/>
              </a:rPr>
              <a:t>, and this needs to have a little more explanation. </a:t>
            </a:r>
          </a:p>
          <a:p>
            <a:pPr marL="342900" indent="-342900" eaLnBrk="1" hangingPunct="1">
              <a:lnSpc>
                <a:spcPct val="80000"/>
              </a:lnSpc>
              <a:spcBef>
                <a:spcPts val="475"/>
              </a:spcBef>
              <a:buClr>
                <a:srgbClr val="A63212"/>
              </a:buClr>
              <a:buSzPct val="95000"/>
              <a:buFont typeface="Wingdings" panose="05000000000000000000" pitchFamily="2" charset="2"/>
              <a:buChar char="Ø"/>
              <a:defRPr/>
            </a:pPr>
            <a:r>
              <a:rPr lang="en-US" altLang="en-US" sz="1900" b="1" dirty="0" smtClean="0">
                <a:solidFill>
                  <a:schemeClr val="tx1"/>
                </a:solidFill>
                <a:latin typeface="Comic Sans MS" panose="030F0702030302020204" pitchFamily="66" charset="0"/>
              </a:rPr>
              <a:t>Example with anonymous inner class </a:t>
            </a:r>
            <a:r>
              <a:rPr lang="en-US" altLang="en-US" sz="1900" b="1" dirty="0" err="1" smtClean="0">
                <a:solidFill>
                  <a:schemeClr val="tx1"/>
                </a:solidFill>
                <a:latin typeface="Comic Sans MS" panose="030F0702030302020204" pitchFamily="66" charset="0"/>
              </a:rPr>
              <a:t>ItemListener</a:t>
            </a:r>
            <a:endParaRPr lang="en-US" altLang="en-US" sz="1900" b="1" dirty="0" smtClean="0">
              <a:solidFill>
                <a:schemeClr val="tx1"/>
              </a:solidFill>
              <a:latin typeface="Comic Sans MS" panose="030F0702030302020204" pitchFamily="66" charset="0"/>
            </a:endParaRPr>
          </a:p>
          <a:p>
            <a:pPr marL="342900" indent="-342900" eaLnBrk="1" hangingPunct="1">
              <a:lnSpc>
                <a:spcPct val="80000"/>
              </a:lnSpc>
              <a:spcBef>
                <a:spcPts val="475"/>
              </a:spcBef>
              <a:buClr>
                <a:srgbClr val="A63212"/>
              </a:buClr>
              <a:buSzPct val="95000"/>
              <a:buFont typeface="Wingdings" panose="05000000000000000000" pitchFamily="2" charset="2"/>
              <a:buChar char="Ø"/>
              <a:defRPr/>
            </a:pPr>
            <a:r>
              <a:rPr lang="en-US" altLang="en-US" sz="1900" dirty="0" smtClean="0">
                <a:solidFill>
                  <a:schemeClr val="tx1"/>
                </a:solidFill>
                <a:latin typeface="Comic Sans MS" panose="030F0702030302020204" pitchFamily="66" charset="0"/>
              </a:rPr>
              <a:t>This example creates a checkbox (</a:t>
            </a:r>
            <a:r>
              <a:rPr lang="en-US" altLang="en-US" sz="1900" dirty="0" err="1" smtClean="0">
                <a:solidFill>
                  <a:schemeClr val="tx1"/>
                </a:solidFill>
                <a:latin typeface="Comic Sans MS" panose="030F0702030302020204" pitchFamily="66" charset="0"/>
              </a:rPr>
              <a:t>ignoreCase</a:t>
            </a:r>
            <a:r>
              <a:rPr lang="en-US" altLang="en-US" sz="1900" dirty="0" smtClean="0">
                <a:solidFill>
                  <a:schemeClr val="tx1"/>
                </a:solidFill>
                <a:latin typeface="Comic Sans MS" panose="030F0702030302020204" pitchFamily="66" charset="0"/>
              </a:rPr>
              <a:t>) that is already checked, and adds it to the </a:t>
            </a:r>
            <a:r>
              <a:rPr lang="en-US" altLang="en-US" sz="1900" dirty="0" err="1" smtClean="0">
                <a:solidFill>
                  <a:schemeClr val="tx1"/>
                </a:solidFill>
                <a:latin typeface="Comic Sans MS" panose="030F0702030302020204" pitchFamily="66" charset="0"/>
              </a:rPr>
              <a:t>JPanel</a:t>
            </a:r>
            <a:r>
              <a:rPr lang="en-US" altLang="en-US" sz="1900" dirty="0" smtClean="0">
                <a:solidFill>
                  <a:schemeClr val="tx1"/>
                </a:solidFill>
                <a:latin typeface="Comic Sans MS" panose="030F0702030302020204" pitchFamily="66" charset="0"/>
              </a:rPr>
              <a:t> (content). It sets the </a:t>
            </a:r>
            <a:r>
              <a:rPr lang="en-US" altLang="en-US" sz="1900" dirty="0" err="1" smtClean="0">
                <a:solidFill>
                  <a:schemeClr val="tx1"/>
                </a:solidFill>
                <a:latin typeface="Comic Sans MS" panose="030F0702030302020204" pitchFamily="66" charset="0"/>
              </a:rPr>
              <a:t>boolean</a:t>
            </a:r>
            <a:r>
              <a:rPr lang="en-US" altLang="en-US" sz="1900" dirty="0" smtClean="0">
                <a:solidFill>
                  <a:schemeClr val="tx1"/>
                </a:solidFill>
                <a:latin typeface="Comic Sans MS" panose="030F0702030302020204" pitchFamily="66" charset="0"/>
              </a:rPr>
              <a:t> variable (ignore) whenever the box state is changed by the user. </a:t>
            </a:r>
          </a:p>
          <a:p>
            <a:pPr indent="-219075" eaLnBrk="1" hangingPunct="1">
              <a:lnSpc>
                <a:spcPct val="80000"/>
              </a:lnSpc>
              <a:spcBef>
                <a:spcPts val="475"/>
              </a:spcBef>
              <a:buSzPct val="95000"/>
              <a:defRPr/>
            </a:pPr>
            <a:endParaRPr lang="en-US" altLang="en-US" sz="1900" dirty="0" smtClean="0">
              <a:solidFill>
                <a:schemeClr val="tx1"/>
              </a:solidFill>
              <a:latin typeface="Comic Sans MS" panose="030F0702030302020204" pitchFamily="66" charset="0"/>
            </a:endParaRPr>
          </a:p>
          <a:p>
            <a:pPr indent="-219075" eaLnBrk="1" hangingPunct="1">
              <a:lnSpc>
                <a:spcPct val="80000"/>
              </a:lnSpc>
              <a:spcBef>
                <a:spcPts val="475"/>
              </a:spcBef>
              <a:buSzPct val="95000"/>
              <a:defRPr/>
            </a:pPr>
            <a:r>
              <a:rPr lang="en-US" altLang="en-US" sz="1900" b="1" dirty="0" err="1" smtClean="0">
                <a:solidFill>
                  <a:schemeClr val="tx1"/>
                </a:solidFill>
                <a:latin typeface="Comic Sans MS" panose="030F0702030302020204" pitchFamily="66" charset="0"/>
                <a:cs typeface="Courier New" panose="02070309020205020404" pitchFamily="49" charset="0"/>
              </a:rPr>
              <a:t>boolean</a:t>
            </a:r>
            <a:r>
              <a:rPr lang="en-US" altLang="en-US" sz="1900" b="1" dirty="0" smtClean="0">
                <a:solidFill>
                  <a:schemeClr val="tx1"/>
                </a:solidFill>
                <a:latin typeface="Comic Sans MS" panose="030F0702030302020204" pitchFamily="66" charset="0"/>
                <a:cs typeface="Courier New" panose="02070309020205020404" pitchFamily="49" charset="0"/>
              </a:rPr>
              <a:t> ignore = true; // true if should ignore case . . . </a:t>
            </a:r>
          </a:p>
          <a:p>
            <a:pPr indent="-219075" eaLnBrk="1" hangingPunct="1">
              <a:lnSpc>
                <a:spcPct val="80000"/>
              </a:lnSpc>
              <a:spcBef>
                <a:spcPts val="475"/>
              </a:spcBef>
              <a:buSzPct val="95000"/>
              <a:defRPr/>
            </a:pPr>
            <a:r>
              <a:rPr lang="en-US" altLang="en-US" sz="1900" b="1" dirty="0" err="1" smtClean="0">
                <a:solidFill>
                  <a:schemeClr val="tx1"/>
                </a:solidFill>
                <a:latin typeface="Comic Sans MS" panose="030F0702030302020204" pitchFamily="66" charset="0"/>
                <a:cs typeface="Courier New" panose="02070309020205020404" pitchFamily="49" charset="0"/>
              </a:rPr>
              <a:t>JCheckBox</a:t>
            </a:r>
            <a:r>
              <a:rPr lang="en-US" altLang="en-US" sz="1900" b="1" dirty="0" smtClean="0">
                <a:solidFill>
                  <a:schemeClr val="tx1"/>
                </a:solidFill>
                <a:latin typeface="Comic Sans MS" panose="030F0702030302020204" pitchFamily="66" charset="0"/>
                <a:cs typeface="Courier New" panose="02070309020205020404" pitchFamily="49" charset="0"/>
              </a:rPr>
              <a:t> </a:t>
            </a:r>
            <a:r>
              <a:rPr lang="en-US" altLang="en-US" sz="1900" b="1" dirty="0" err="1" smtClean="0">
                <a:solidFill>
                  <a:schemeClr val="tx1"/>
                </a:solidFill>
                <a:latin typeface="Comic Sans MS" panose="030F0702030302020204" pitchFamily="66" charset="0"/>
                <a:cs typeface="Courier New" panose="02070309020205020404" pitchFamily="49" charset="0"/>
              </a:rPr>
              <a:t>ignoreCase</a:t>
            </a:r>
            <a:r>
              <a:rPr lang="en-US" altLang="en-US" sz="1900" b="1" dirty="0" smtClean="0">
                <a:solidFill>
                  <a:schemeClr val="tx1"/>
                </a:solidFill>
                <a:latin typeface="Comic Sans MS" panose="030F0702030302020204" pitchFamily="66" charset="0"/>
                <a:cs typeface="Courier New" panose="02070309020205020404" pitchFamily="49" charset="0"/>
              </a:rPr>
              <a:t> = new </a:t>
            </a:r>
            <a:r>
              <a:rPr lang="en-US" altLang="en-US" sz="1900" b="1" dirty="0" err="1" smtClean="0">
                <a:solidFill>
                  <a:schemeClr val="tx1"/>
                </a:solidFill>
                <a:latin typeface="Comic Sans MS" panose="030F0702030302020204" pitchFamily="66" charset="0"/>
                <a:cs typeface="Courier New" panose="02070309020205020404" pitchFamily="49" charset="0"/>
              </a:rPr>
              <a:t>JCheckBox</a:t>
            </a:r>
            <a:r>
              <a:rPr lang="en-US" altLang="en-US" sz="1900" b="1" dirty="0" smtClean="0">
                <a:solidFill>
                  <a:schemeClr val="tx1"/>
                </a:solidFill>
                <a:latin typeface="Comic Sans MS" panose="030F0702030302020204" pitchFamily="66" charset="0"/>
                <a:cs typeface="Courier New" panose="02070309020205020404" pitchFamily="49" charset="0"/>
              </a:rPr>
              <a:t>("Ignore Case", true); </a:t>
            </a:r>
            <a:r>
              <a:rPr lang="en-US" altLang="en-US" sz="1900" b="1" dirty="0" err="1" smtClean="0">
                <a:solidFill>
                  <a:schemeClr val="tx1"/>
                </a:solidFill>
                <a:latin typeface="Comic Sans MS" panose="030F0702030302020204" pitchFamily="66" charset="0"/>
                <a:cs typeface="Courier New" panose="02070309020205020404" pitchFamily="49" charset="0"/>
              </a:rPr>
              <a:t>ignoreCase.addItemListener</a:t>
            </a:r>
            <a:r>
              <a:rPr lang="en-US" altLang="en-US" sz="19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new </a:t>
            </a:r>
            <a:r>
              <a:rPr lang="en-US" altLang="en-US" sz="1900" b="1" dirty="0" err="1" smtClean="0">
                <a:solidFill>
                  <a:schemeClr val="tx1"/>
                </a:solidFill>
                <a:latin typeface="Comic Sans MS" panose="030F0702030302020204" pitchFamily="66" charset="0"/>
                <a:cs typeface="Courier New" panose="02070309020205020404" pitchFamily="49" charset="0"/>
              </a:rPr>
              <a:t>ItemListener</a:t>
            </a:r>
            <a:r>
              <a:rPr lang="en-US" altLang="en-US" sz="19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public void </a:t>
            </a:r>
            <a:r>
              <a:rPr lang="en-US" altLang="en-US" sz="1900" b="1" dirty="0" err="1" smtClean="0">
                <a:solidFill>
                  <a:schemeClr val="tx1"/>
                </a:solidFill>
                <a:latin typeface="Comic Sans MS" panose="030F0702030302020204" pitchFamily="66" charset="0"/>
                <a:cs typeface="Courier New" panose="02070309020205020404" pitchFamily="49" charset="0"/>
              </a:rPr>
              <a:t>itemStateChanged</a:t>
            </a:r>
            <a:r>
              <a:rPr lang="en-US" altLang="en-US" sz="1900" b="1" dirty="0" smtClean="0">
                <a:solidFill>
                  <a:schemeClr val="tx1"/>
                </a:solidFill>
                <a:latin typeface="Comic Sans MS" panose="030F0702030302020204" pitchFamily="66" charset="0"/>
                <a:cs typeface="Courier New" panose="02070309020205020404" pitchFamily="49" charset="0"/>
              </a:rPr>
              <a:t>(</a:t>
            </a:r>
            <a:r>
              <a:rPr lang="en-US" altLang="en-US" sz="1900" b="1" dirty="0" err="1" smtClean="0">
                <a:solidFill>
                  <a:schemeClr val="tx1"/>
                </a:solidFill>
                <a:latin typeface="Comic Sans MS" panose="030F0702030302020204" pitchFamily="66" charset="0"/>
                <a:cs typeface="Courier New" panose="02070309020205020404" pitchFamily="49" charset="0"/>
              </a:rPr>
              <a:t>ItemEvent</a:t>
            </a:r>
            <a:r>
              <a:rPr lang="en-US" altLang="en-US" sz="1900" b="1" dirty="0" smtClean="0">
                <a:solidFill>
                  <a:schemeClr val="tx1"/>
                </a:solidFill>
                <a:latin typeface="Comic Sans MS" panose="030F0702030302020204" pitchFamily="66" charset="0"/>
                <a:cs typeface="Courier New" panose="02070309020205020404" pitchFamily="49" charset="0"/>
              </a:rPr>
              <a:t> e) {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 Set "ignore" whenever box is checked or unchecked. 		  ignore = (</a:t>
            </a:r>
            <a:r>
              <a:rPr lang="en-US" altLang="en-US" sz="1900" b="1" dirty="0" err="1" smtClean="0">
                <a:solidFill>
                  <a:schemeClr val="tx1"/>
                </a:solidFill>
                <a:latin typeface="Comic Sans MS" panose="030F0702030302020204" pitchFamily="66" charset="0"/>
                <a:cs typeface="Courier New" panose="02070309020205020404" pitchFamily="49" charset="0"/>
              </a:rPr>
              <a:t>e.getStateChange</a:t>
            </a:r>
            <a:r>
              <a:rPr lang="en-US" altLang="en-US" sz="1900" b="1" dirty="0" smtClean="0">
                <a:solidFill>
                  <a:schemeClr val="tx1"/>
                </a:solidFill>
                <a:latin typeface="Comic Sans MS" panose="030F0702030302020204" pitchFamily="66" charset="0"/>
                <a:cs typeface="Courier New" panose="02070309020205020404" pitchFamily="49" charset="0"/>
              </a:rPr>
              <a:t>() == </a:t>
            </a:r>
            <a:r>
              <a:rPr lang="en-US" altLang="en-US" sz="1900" b="1" dirty="0" err="1" smtClean="0">
                <a:solidFill>
                  <a:schemeClr val="tx1"/>
                </a:solidFill>
                <a:latin typeface="Comic Sans MS" panose="030F0702030302020204" pitchFamily="66" charset="0"/>
                <a:cs typeface="Courier New" panose="02070309020205020404" pitchFamily="49" charset="0"/>
              </a:rPr>
              <a:t>ItemEvent.SELECTED</a:t>
            </a:r>
            <a:r>
              <a:rPr lang="en-US" altLang="en-US" sz="19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 </a:t>
            </a:r>
          </a:p>
          <a:p>
            <a:pPr indent="-219075" eaLnBrk="1" hangingPunct="1">
              <a:lnSpc>
                <a:spcPct val="80000"/>
              </a:lnSpc>
              <a:spcBef>
                <a:spcPts val="475"/>
              </a:spcBef>
              <a:buSzPct val="95000"/>
              <a:defRPr/>
            </a:pPr>
            <a:r>
              <a:rPr lang="en-US" altLang="en-US" sz="19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475"/>
              </a:spcBef>
              <a:buSzPct val="95000"/>
              <a:defRPr/>
            </a:pPr>
            <a:r>
              <a:rPr lang="en-US" altLang="en-US" sz="1900" b="1" dirty="0" err="1" smtClean="0">
                <a:solidFill>
                  <a:schemeClr val="tx1"/>
                </a:solidFill>
                <a:latin typeface="Comic Sans MS" panose="030F0702030302020204" pitchFamily="66" charset="0"/>
                <a:cs typeface="Courier New" panose="02070309020205020404" pitchFamily="49" charset="0"/>
              </a:rPr>
              <a:t>content.add</a:t>
            </a:r>
            <a:r>
              <a:rPr lang="en-US" altLang="en-US" sz="1900" b="1" dirty="0" smtClean="0">
                <a:solidFill>
                  <a:schemeClr val="tx1"/>
                </a:solidFill>
                <a:latin typeface="Comic Sans MS" panose="030F0702030302020204" pitchFamily="66" charset="0"/>
                <a:cs typeface="Courier New" panose="02070309020205020404" pitchFamily="49" charset="0"/>
              </a:rPr>
              <a:t>(</a:t>
            </a:r>
            <a:r>
              <a:rPr lang="en-US" altLang="en-US" sz="1900" b="1" dirty="0" err="1" smtClean="0">
                <a:solidFill>
                  <a:schemeClr val="tx1"/>
                </a:solidFill>
                <a:latin typeface="Comic Sans MS" panose="030F0702030302020204" pitchFamily="66" charset="0"/>
                <a:cs typeface="Courier New" panose="02070309020205020404" pitchFamily="49" charset="0"/>
              </a:rPr>
              <a:t>ignoreCase</a:t>
            </a:r>
            <a:r>
              <a:rPr lang="en-US" altLang="en-US" sz="1900" b="1" dirty="0" smtClean="0">
                <a:solidFill>
                  <a:schemeClr val="tx1"/>
                </a:solidFill>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2660631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61</a:t>
            </a:fld>
            <a:endParaRPr lang="en-US"/>
          </a:p>
        </p:txBody>
      </p:sp>
      <p:sp>
        <p:nvSpPr>
          <p:cNvPr id="7" name="Text Box 1"/>
          <p:cNvSpPr txBox="1">
            <a:spLocks noChangeArrowheads="1"/>
          </p:cNvSpPr>
          <p:nvPr/>
        </p:nvSpPr>
        <p:spPr bwMode="auto">
          <a:xfrm>
            <a:off x="381000" y="0"/>
            <a:ext cx="80406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JCheckBox</a:t>
            </a:r>
          </a:p>
        </p:txBody>
      </p:sp>
      <p:sp>
        <p:nvSpPr>
          <p:cNvPr id="8" name="Text Box 2"/>
          <p:cNvSpPr txBox="1">
            <a:spLocks noChangeArrowheads="1"/>
          </p:cNvSpPr>
          <p:nvPr/>
        </p:nvSpPr>
        <p:spPr bwMode="auto">
          <a:xfrm>
            <a:off x="152400" y="762000"/>
            <a:ext cx="89154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Example checking state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This example is similar to the above, but gets the state of the checkbox when the value is needed.</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JCheckBox</a:t>
            </a: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ignoreCase</a:t>
            </a:r>
            <a:r>
              <a:rPr lang="en-US" altLang="en-US"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 . //... inside window constructor </a:t>
            </a:r>
          </a:p>
          <a:p>
            <a:pPr indent="-219075" eaLnBrk="1" hangingPunct="1">
              <a:spcBef>
                <a:spcPts val="450"/>
              </a:spcBef>
              <a:buSzPct val="95000"/>
              <a:defRPr/>
            </a:pPr>
            <a:r>
              <a:rPr lang="en-US" altLang="en-US" b="1" dirty="0" err="1" smtClean="0">
                <a:solidFill>
                  <a:schemeClr val="tx1"/>
                </a:solidFill>
                <a:latin typeface="Comic Sans MS" panose="030F0702030302020204" pitchFamily="66" charset="0"/>
                <a:cs typeface="Courier New" panose="02070309020205020404" pitchFamily="49" charset="0"/>
              </a:rPr>
              <a:t>JCheckBox</a:t>
            </a:r>
            <a:r>
              <a:rPr lang="en-US" altLang="en-US" b="1" dirty="0" smtClean="0">
                <a:solidFill>
                  <a:schemeClr val="tx1"/>
                </a:solidFill>
                <a:latin typeface="Comic Sans MS" panose="030F0702030302020204" pitchFamily="66" charset="0"/>
                <a:cs typeface="Courier New" panose="02070309020205020404" pitchFamily="49" charset="0"/>
              </a:rPr>
              <a:t> </a:t>
            </a:r>
            <a:r>
              <a:rPr lang="en-US" altLang="en-US" b="1" dirty="0" err="1" smtClean="0">
                <a:solidFill>
                  <a:schemeClr val="tx1"/>
                </a:solidFill>
                <a:latin typeface="Comic Sans MS" panose="030F0702030302020204" pitchFamily="66" charset="0"/>
                <a:cs typeface="Courier New" panose="02070309020205020404" pitchFamily="49" charset="0"/>
              </a:rPr>
              <a:t>ignoreCase</a:t>
            </a:r>
            <a:r>
              <a:rPr lang="en-US" altLang="en-US" b="1" dirty="0" smtClean="0">
                <a:solidFill>
                  <a:schemeClr val="tx1"/>
                </a:solidFill>
                <a:latin typeface="Comic Sans MS" panose="030F0702030302020204" pitchFamily="66" charset="0"/>
                <a:cs typeface="Courier New" panose="02070309020205020404" pitchFamily="49" charset="0"/>
              </a:rPr>
              <a:t> = new </a:t>
            </a:r>
            <a:r>
              <a:rPr lang="en-US" altLang="en-US" b="1" dirty="0" err="1" smtClean="0">
                <a:solidFill>
                  <a:schemeClr val="tx1"/>
                </a:solidFill>
                <a:latin typeface="Comic Sans MS" panose="030F0702030302020204" pitchFamily="66" charset="0"/>
                <a:cs typeface="Courier New" panose="02070309020205020404" pitchFamily="49" charset="0"/>
              </a:rPr>
              <a:t>JCheckBox</a:t>
            </a:r>
            <a:r>
              <a:rPr lang="en-US" altLang="en-US" b="1" dirty="0" smtClean="0">
                <a:solidFill>
                  <a:schemeClr val="tx1"/>
                </a:solidFill>
                <a:latin typeface="Comic Sans MS" panose="030F0702030302020204" pitchFamily="66" charset="0"/>
                <a:cs typeface="Courier New" panose="02070309020205020404" pitchFamily="49" charset="0"/>
              </a:rPr>
              <a:t>("Ignore Case", true); </a:t>
            </a:r>
            <a:r>
              <a:rPr lang="en-US" altLang="en-US" b="1" dirty="0" err="1" smtClean="0">
                <a:solidFill>
                  <a:schemeClr val="tx1"/>
                </a:solidFill>
                <a:latin typeface="Comic Sans MS" panose="030F0702030302020204" pitchFamily="66" charset="0"/>
                <a:cs typeface="Courier New" panose="02070309020205020404" pitchFamily="49" charset="0"/>
              </a:rPr>
              <a:t>content.add</a:t>
            </a:r>
            <a:r>
              <a:rPr lang="en-US" altLang="en-US" b="1" dirty="0" smtClean="0">
                <a:solidFill>
                  <a:schemeClr val="tx1"/>
                </a:solidFill>
                <a:latin typeface="Comic Sans MS" panose="030F0702030302020204" pitchFamily="66" charset="0"/>
                <a:cs typeface="Courier New" panose="02070309020205020404" pitchFamily="49" charset="0"/>
              </a:rPr>
              <a:t>(</a:t>
            </a:r>
            <a:r>
              <a:rPr lang="en-US" altLang="en-US" b="1" dirty="0" err="1" smtClean="0">
                <a:solidFill>
                  <a:schemeClr val="tx1"/>
                </a:solidFill>
                <a:latin typeface="Comic Sans MS" panose="030F0702030302020204" pitchFamily="66" charset="0"/>
                <a:cs typeface="Courier New" panose="02070309020205020404" pitchFamily="49" charset="0"/>
              </a:rPr>
              <a:t>ignoreCase</a:t>
            </a:r>
            <a:r>
              <a:rPr lang="en-US" altLang="en-US" b="1" dirty="0" smtClean="0">
                <a:solidFill>
                  <a:schemeClr val="tx1"/>
                </a:solidFill>
                <a:latin typeface="Comic Sans MS" panose="030F0702030302020204" pitchFamily="66" charset="0"/>
                <a:cs typeface="Courier New" panose="02070309020205020404" pitchFamily="49" charset="0"/>
              </a:rPr>
              <a:t>);</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 .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Inside processing method, </a:t>
            </a:r>
            <a:r>
              <a:rPr lang="en-US" altLang="en-US" b="1" dirty="0" err="1" smtClean="0">
                <a:solidFill>
                  <a:schemeClr val="tx1"/>
                </a:solidFill>
                <a:latin typeface="Comic Sans MS" panose="030F0702030302020204" pitchFamily="66" charset="0"/>
                <a:cs typeface="Courier New" panose="02070309020205020404" pitchFamily="49" charset="0"/>
              </a:rPr>
              <a:t>eg</a:t>
            </a:r>
            <a:r>
              <a:rPr lang="en-US" altLang="en-US" b="1" dirty="0" smtClean="0">
                <a:solidFill>
                  <a:schemeClr val="tx1"/>
                </a:solidFill>
                <a:latin typeface="Comic Sans MS" panose="030F0702030302020204" pitchFamily="66" charset="0"/>
                <a:cs typeface="Courier New" panose="02070309020205020404" pitchFamily="49" charset="0"/>
              </a:rPr>
              <a:t> in button listener.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if (</a:t>
            </a:r>
            <a:r>
              <a:rPr lang="en-US" altLang="en-US" b="1" dirty="0" err="1" smtClean="0">
                <a:solidFill>
                  <a:schemeClr val="tx1"/>
                </a:solidFill>
                <a:latin typeface="Comic Sans MS" panose="030F0702030302020204" pitchFamily="66" charset="0"/>
                <a:cs typeface="Courier New" panose="02070309020205020404" pitchFamily="49" charset="0"/>
              </a:rPr>
              <a:t>ignoreCase.isSelected</a:t>
            </a:r>
            <a:r>
              <a:rPr lang="en-US" altLang="en-US" b="1" dirty="0" smtClean="0">
                <a:solidFill>
                  <a:schemeClr val="tx1"/>
                </a:solidFill>
                <a:latin typeface="Comic Sans MS" panose="030F0702030302020204" pitchFamily="66" charset="0"/>
                <a:cs typeface="Courier New" panose="02070309020205020404" pitchFamily="49" charset="0"/>
              </a:rPr>
              <a:t>()) {</a:t>
            </a:r>
          </a:p>
          <a:p>
            <a:pPr indent="-219075" eaLnBrk="1" hangingPunct="1">
              <a:spcBef>
                <a:spcPts val="450"/>
              </a:spcBef>
              <a:buSzPct val="95000"/>
              <a:defRPr/>
            </a:pPr>
            <a:r>
              <a:rPr lang="en-US" altLang="en-US" b="1" dirty="0" smtClean="0">
                <a:solidFill>
                  <a:schemeClr val="tx1"/>
                </a:solidFill>
                <a:latin typeface="Comic Sans MS" panose="030F0702030302020204" pitchFamily="66" charset="0"/>
                <a:cs typeface="Courier New" panose="02070309020205020404" pitchFamily="49" charset="0"/>
              </a:rPr>
              <a:t> . . .</a:t>
            </a:r>
          </a:p>
          <a:p>
            <a:pPr indent="-219075"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indent="-219075" eaLnBrk="1" hangingPunct="1">
              <a:spcBef>
                <a:spcPts val="600"/>
              </a:spcBef>
              <a:buSzPct val="95000"/>
              <a:defRPr/>
            </a:pPr>
            <a:endParaRPr lang="en-US" altLang="en-US" sz="2400" dirty="0" smtClean="0">
              <a:solidFill>
                <a:schemeClr val="tx1"/>
              </a:solidFill>
              <a:latin typeface="Comic Sans MS" panose="030F0702030302020204" pitchFamily="66" charset="0"/>
            </a:endParaRPr>
          </a:p>
          <a:p>
            <a:pPr indent="-219075" eaLnBrk="1" hangingPunct="1">
              <a:spcBef>
                <a:spcPts val="600"/>
              </a:spcBef>
              <a:buSzPct val="95000"/>
              <a:defRPr/>
            </a:pPr>
            <a:endParaRPr lang="en-US" altLang="en-US" sz="2400"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12967527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62</a:t>
            </a:fld>
            <a:endParaRPr lang="en-US"/>
          </a:p>
        </p:txBody>
      </p:sp>
      <p:sp>
        <p:nvSpPr>
          <p:cNvPr id="7" name="Text Box 1"/>
          <p:cNvSpPr txBox="1">
            <a:spLocks noChangeArrowheads="1"/>
          </p:cNvSpPr>
          <p:nvPr/>
        </p:nvSpPr>
        <p:spPr bwMode="auto">
          <a:xfrm>
            <a:off x="457200" y="6350"/>
            <a:ext cx="80406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Radio Buttons(cont)</a:t>
            </a:r>
          </a:p>
        </p:txBody>
      </p:sp>
      <p:sp>
        <p:nvSpPr>
          <p:cNvPr id="8" name="Text Box 2"/>
          <p:cNvSpPr txBox="1">
            <a:spLocks noChangeArrowheads="1"/>
          </p:cNvSpPr>
          <p:nvPr/>
        </p:nvSpPr>
        <p:spPr bwMode="auto">
          <a:xfrm>
            <a:off x="152400" y="838200"/>
            <a:ext cx="8839200" cy="515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Radio buttons (</a:t>
            </a:r>
            <a:r>
              <a:rPr lang="en-US" altLang="en-US" sz="2400" dirty="0" err="1" smtClean="0">
                <a:solidFill>
                  <a:schemeClr val="tx1"/>
                </a:solidFill>
                <a:latin typeface="Comic Sans MS" panose="030F0702030302020204" pitchFamily="66" charset="0"/>
              </a:rPr>
              <a:t>javax.swing.JRadioButton</a:t>
            </a:r>
            <a:r>
              <a:rPr lang="en-US" altLang="en-US" sz="2400" dirty="0" smtClean="0">
                <a:solidFill>
                  <a:schemeClr val="tx1"/>
                </a:solidFill>
                <a:latin typeface="Comic Sans MS" panose="030F0702030302020204" pitchFamily="66" charset="0"/>
              </a:rPr>
              <a:t>) are used in groups (</a:t>
            </a:r>
            <a:r>
              <a:rPr lang="en-US" altLang="en-US" sz="2400" dirty="0" err="1" smtClean="0">
                <a:solidFill>
                  <a:schemeClr val="tx1"/>
                </a:solidFill>
                <a:latin typeface="Comic Sans MS" panose="030F0702030302020204" pitchFamily="66" charset="0"/>
              </a:rPr>
              <a:t>java.awt.ButtonGroup</a:t>
            </a:r>
            <a:r>
              <a:rPr lang="en-US" altLang="en-US" sz="2400" dirty="0" smtClean="0">
                <a:solidFill>
                  <a:schemeClr val="tx1"/>
                </a:solidFill>
                <a:latin typeface="Comic Sans MS" panose="030F0702030302020204" pitchFamily="66" charset="0"/>
              </a:rPr>
              <a:t>) where at most one can be selected. The example below produced this image. A radio button group starts with all buttons deselected, but after one is selected the only way to have them appear all off is to have an invisible button that is selected by the program.</a:t>
            </a:r>
          </a:p>
          <a:p>
            <a:pPr indent="-220663" eaLnBrk="1" hangingPunct="1">
              <a:spcBef>
                <a:spcPts val="600"/>
              </a:spcBef>
              <a:buSzPct val="95000"/>
              <a:defRPr/>
            </a:pPr>
            <a:endParaRPr lang="en-US" altLang="en-US" sz="2400" dirty="0" smtClean="0">
              <a:solidFill>
                <a:schemeClr val="tx1"/>
              </a:solidFill>
              <a:latin typeface="Comic Sans MS" panose="030F0702030302020204" pitchFamily="66" charset="0"/>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531" y="3937629"/>
            <a:ext cx="2573338"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857249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63</a:t>
            </a:fld>
            <a:endParaRPr lang="en-US">
              <a:solidFill>
                <a:schemeClr val="tx1"/>
              </a:solidFill>
              <a:latin typeface="Comic Sans MS" panose="030F0702030302020204" pitchFamily="66" charset="0"/>
            </a:endParaRPr>
          </a:p>
        </p:txBody>
      </p:sp>
      <p:sp>
        <p:nvSpPr>
          <p:cNvPr id="13" name="Text Box 1"/>
          <p:cNvSpPr txBox="1">
            <a:spLocks noChangeArrowheads="1"/>
          </p:cNvSpPr>
          <p:nvPr/>
        </p:nvSpPr>
        <p:spPr bwMode="auto">
          <a:xfrm>
            <a:off x="457200" y="6350"/>
            <a:ext cx="80406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Radio Buttons(cont)</a:t>
            </a:r>
          </a:p>
        </p:txBody>
      </p:sp>
      <p:sp>
        <p:nvSpPr>
          <p:cNvPr id="14" name="Text Box 2"/>
          <p:cNvSpPr txBox="1">
            <a:spLocks noChangeArrowheads="1"/>
          </p:cNvSpPr>
          <p:nvPr/>
        </p:nvSpPr>
        <p:spPr bwMode="auto">
          <a:xfrm>
            <a:off x="152400" y="838200"/>
            <a:ext cx="88392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200" b="1" dirty="0" smtClean="0">
                <a:solidFill>
                  <a:schemeClr val="tx1"/>
                </a:solidFill>
                <a:latin typeface="Comic Sans MS" panose="030F0702030302020204" pitchFamily="66" charset="0"/>
              </a:rPr>
              <a:t>Source code for above example</a:t>
            </a:r>
          </a:p>
          <a:p>
            <a:pPr marL="342900" indent="-342900" eaLnBrk="1" hangingPunct="1">
              <a:lnSpc>
                <a:spcPct val="80000"/>
              </a:lnSpc>
              <a:spcBef>
                <a:spcPts val="550"/>
              </a:spcBef>
              <a:buClr>
                <a:srgbClr val="A63212"/>
              </a:buClr>
              <a:buSzPct val="95000"/>
              <a:buFont typeface="Wingdings" panose="05000000000000000000" pitchFamily="2" charset="2"/>
              <a:buChar char="Ø"/>
              <a:defRPr/>
            </a:pPr>
            <a:r>
              <a:rPr lang="en-US" altLang="en-US" sz="2200" dirty="0" smtClean="0">
                <a:solidFill>
                  <a:schemeClr val="tx1"/>
                </a:solidFill>
                <a:latin typeface="Comic Sans MS" panose="030F0702030302020204" pitchFamily="66" charset="0"/>
              </a:rPr>
              <a:t>This example creates a group of three radio buttons, puts them in a grid layout on a panel, and puts a titled, etched border around them. </a:t>
            </a:r>
            <a:endParaRPr lang="en-US" altLang="en-US" sz="2000" b="1" dirty="0" smtClean="0">
              <a:solidFill>
                <a:schemeClr val="tx1"/>
              </a:solidFill>
              <a:latin typeface="Comic Sans MS" panose="030F0702030302020204" pitchFamily="66" charset="0"/>
              <a:cs typeface="Courier New" panose="02070309020205020404" pitchFamily="49" charset="0"/>
            </a:endParaRP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yesButton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("Yes" , true);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noButton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("No" , false);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maybeButton</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("Maybe", false);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ButtonGroup</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bgroup</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ButtonGroup</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bgroup.add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yesButton</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bgroup.add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noButton</a:t>
            </a:r>
            <a:r>
              <a:rPr lang="en-US" altLang="en-US" sz="2000" b="1" dirty="0" smtClean="0">
                <a:solidFill>
                  <a:schemeClr val="tx1"/>
                </a:solidFill>
                <a:latin typeface="Comic Sans MS" panose="030F0702030302020204" pitchFamily="66" charset="0"/>
                <a:cs typeface="Courier New" panose="02070309020205020404" pitchFamily="49" charset="0"/>
              </a:rPr>
              <a:t>);</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bgroup.add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maybeButton</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JPanel</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JPanel</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radioPanel.setLayout</a:t>
            </a:r>
            <a:r>
              <a:rPr lang="en-US" altLang="en-US" sz="2000" b="1" dirty="0" smtClean="0">
                <a:solidFill>
                  <a:schemeClr val="tx1"/>
                </a:solidFill>
                <a:latin typeface="Comic Sans MS" panose="030F0702030302020204" pitchFamily="66" charset="0"/>
                <a:cs typeface="Courier New" panose="02070309020205020404" pitchFamily="49" charset="0"/>
              </a:rPr>
              <a:t>(new </a:t>
            </a:r>
            <a:r>
              <a:rPr lang="en-US" altLang="en-US" sz="2000" b="1" dirty="0" err="1" smtClean="0">
                <a:solidFill>
                  <a:schemeClr val="tx1"/>
                </a:solidFill>
                <a:latin typeface="Comic Sans MS" panose="030F0702030302020204" pitchFamily="66" charset="0"/>
                <a:cs typeface="Courier New" panose="02070309020205020404" pitchFamily="49" charset="0"/>
              </a:rPr>
              <a:t>GridLayout</a:t>
            </a:r>
            <a:r>
              <a:rPr lang="en-US" altLang="en-US" sz="2000" b="1" dirty="0" smtClean="0">
                <a:solidFill>
                  <a:schemeClr val="tx1"/>
                </a:solidFill>
                <a:latin typeface="Comic Sans MS" panose="030F0702030302020204" pitchFamily="66" charset="0"/>
                <a:cs typeface="Courier New" panose="02070309020205020404" pitchFamily="49" charset="0"/>
              </a:rPr>
              <a:t>(3, 1));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yesButton</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noButton</a:t>
            </a:r>
            <a:r>
              <a:rPr lang="en-US" altLang="en-US" sz="2000" b="1" dirty="0" smtClean="0">
                <a:solidFill>
                  <a:schemeClr val="tx1"/>
                </a:solidFill>
                <a:latin typeface="Comic Sans MS" panose="030F0702030302020204" pitchFamily="66" charset="0"/>
                <a:cs typeface="Courier New" panose="02070309020205020404" pitchFamily="49" charset="0"/>
              </a:rPr>
              <a:t>); </a:t>
            </a:r>
          </a:p>
          <a:p>
            <a:pPr indent="-219075" eaLnBrk="1" hangingPunct="1">
              <a:lnSpc>
                <a:spcPct val="80000"/>
              </a:lnSpc>
              <a:spcBef>
                <a:spcPts val="500"/>
              </a:spcBef>
              <a:buSzPct val="95000"/>
              <a:defRPr/>
            </a:pP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radioPanel.add</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maybeButton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radioPanel.setBorder</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dirty="0" err="1" smtClean="0">
                <a:solidFill>
                  <a:schemeClr val="tx1"/>
                </a:solidFill>
                <a:latin typeface="Comic Sans MS" panose="030F0702030302020204" pitchFamily="66" charset="0"/>
                <a:cs typeface="Courier New" panose="02070309020205020404" pitchFamily="49" charset="0"/>
              </a:rPr>
              <a:t>BorderFactory.createTitledBorder</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dirty="0" err="1" smtClean="0">
                <a:solidFill>
                  <a:schemeClr val="tx1"/>
                </a:solidFill>
                <a:latin typeface="Comic Sans MS" panose="030F0702030302020204" pitchFamily="66" charset="0"/>
                <a:cs typeface="Courier New" panose="02070309020205020404" pitchFamily="49" charset="0"/>
              </a:rPr>
              <a:t>BorderFactory.createEtchedBorder</a:t>
            </a:r>
            <a:r>
              <a:rPr lang="en-US" altLang="en-US" sz="2000" b="1" dirty="0" smtClean="0">
                <a:solidFill>
                  <a:schemeClr val="tx1"/>
                </a:solidFill>
                <a:latin typeface="Comic Sans MS" panose="030F0702030302020204" pitchFamily="66" charset="0"/>
                <a:cs typeface="Courier New" panose="02070309020205020404" pitchFamily="49" charset="0"/>
              </a:rPr>
              <a:t>(), "Married?"));</a:t>
            </a:r>
          </a:p>
        </p:txBody>
      </p:sp>
    </p:spTree>
    <p:extLst>
      <p:ext uri="{BB962C8B-B14F-4D97-AF65-F5344CB8AC3E}">
        <p14:creationId xmlns:p14="http://schemas.microsoft.com/office/powerpoint/2010/main" val="5326755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64</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6350"/>
            <a:ext cx="80406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Radio Buttons(cont)</a:t>
            </a:r>
          </a:p>
        </p:txBody>
      </p:sp>
      <p:sp>
        <p:nvSpPr>
          <p:cNvPr id="8" name="Text Box 2"/>
          <p:cNvSpPr txBox="1">
            <a:spLocks noChangeArrowheads="1"/>
          </p:cNvSpPr>
          <p:nvPr/>
        </p:nvSpPr>
        <p:spPr bwMode="auto">
          <a:xfrm>
            <a:off x="152400" y="1219200"/>
            <a:ext cx="8839200" cy="515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marL="547688" indent="-228600">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dirty="0">
                <a:solidFill>
                  <a:schemeClr val="tx1"/>
                </a:solidFill>
                <a:latin typeface="Comic Sans MS" panose="030F0702030302020204" pitchFamily="66" charset="0"/>
              </a:rPr>
              <a:t>Testing the status of radio buttons</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There are several ways to find out about radio button states:</a:t>
            </a:r>
          </a:p>
          <a:p>
            <a:pPr lvl="1" eaLnBrk="1" hangingPunct="1">
              <a:buClr>
                <a:srgbClr val="A63212"/>
              </a:buClr>
              <a:buSzPct val="95000"/>
              <a:buFont typeface="Wingdings" panose="05000000000000000000" pitchFamily="2" charset="2"/>
              <a:buChar char=""/>
            </a:pPr>
            <a:r>
              <a:rPr lang="en-US" altLang="en-US" dirty="0">
                <a:solidFill>
                  <a:schemeClr val="tx1"/>
                </a:solidFill>
                <a:latin typeface="Comic Sans MS" panose="030F0702030302020204" pitchFamily="66" charset="0"/>
              </a:rPr>
              <a:t>During execution, test the radio button with </a:t>
            </a:r>
            <a:r>
              <a:rPr lang="en-US" altLang="en-US" dirty="0" err="1">
                <a:solidFill>
                  <a:schemeClr val="tx1"/>
                </a:solidFill>
                <a:latin typeface="Comic Sans MS" panose="030F0702030302020204" pitchFamily="66" charset="0"/>
              </a:rPr>
              <a:t>isSelected</a:t>
            </a:r>
            <a:r>
              <a:rPr lang="en-US" altLang="en-US" dirty="0">
                <a:solidFill>
                  <a:schemeClr val="tx1"/>
                </a:solidFill>
                <a:latin typeface="Comic Sans MS" panose="030F0702030302020204" pitchFamily="66" charset="0"/>
              </a:rPr>
              <a:t>().</a:t>
            </a:r>
          </a:p>
          <a:p>
            <a:pPr lvl="1" eaLnBrk="1" hangingPunct="1">
              <a:buClr>
                <a:srgbClr val="A63212"/>
              </a:buClr>
              <a:buSzPct val="95000"/>
              <a:buFont typeface="Wingdings" panose="05000000000000000000" pitchFamily="2" charset="2"/>
              <a:buChar char=""/>
            </a:pPr>
            <a:r>
              <a:rPr lang="en-US" altLang="en-US" dirty="0">
                <a:solidFill>
                  <a:schemeClr val="tx1"/>
                </a:solidFill>
                <a:latin typeface="Comic Sans MS" panose="030F0702030302020204" pitchFamily="66" charset="0"/>
              </a:rPr>
              <a:t>In the setup phase, add an action listener with </a:t>
            </a:r>
            <a:r>
              <a:rPr lang="en-US" altLang="en-US" dirty="0" err="1">
                <a:solidFill>
                  <a:schemeClr val="tx1"/>
                </a:solidFill>
                <a:latin typeface="Comic Sans MS" panose="030F0702030302020204" pitchFamily="66" charset="0"/>
              </a:rPr>
              <a:t>addActionListener</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ActionListeners</a:t>
            </a:r>
            <a:r>
              <a:rPr lang="en-US" altLang="en-US" dirty="0">
                <a:solidFill>
                  <a:schemeClr val="tx1"/>
                </a:solidFill>
                <a:latin typeface="Comic Sans MS" panose="030F0702030302020204" pitchFamily="66" charset="0"/>
              </a:rPr>
              <a:t> are called when a radio button is selected.</a:t>
            </a:r>
          </a:p>
          <a:p>
            <a:pPr lvl="1" eaLnBrk="1" hangingPunct="1">
              <a:buClr>
                <a:srgbClr val="A63212"/>
              </a:buClr>
              <a:buSzPct val="95000"/>
              <a:buFont typeface="Wingdings" panose="05000000000000000000" pitchFamily="2" charset="2"/>
              <a:buChar char=""/>
            </a:pPr>
            <a:r>
              <a:rPr lang="en-US" altLang="en-US" dirty="0">
                <a:solidFill>
                  <a:schemeClr val="tx1"/>
                </a:solidFill>
                <a:latin typeface="Comic Sans MS" panose="030F0702030302020204" pitchFamily="66" charset="0"/>
              </a:rPr>
              <a:t>In the setup phase, add an item listener with </a:t>
            </a:r>
            <a:r>
              <a:rPr lang="en-US" altLang="en-US" dirty="0" err="1">
                <a:solidFill>
                  <a:schemeClr val="tx1"/>
                </a:solidFill>
                <a:latin typeface="Comic Sans MS" panose="030F0702030302020204" pitchFamily="66" charset="0"/>
              </a:rPr>
              <a:t>addItemListener</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ItemListeners</a:t>
            </a:r>
            <a:r>
              <a:rPr lang="en-US" altLang="en-US" dirty="0">
                <a:solidFill>
                  <a:schemeClr val="tx1"/>
                </a:solidFill>
                <a:latin typeface="Comic Sans MS" panose="030F0702030302020204" pitchFamily="66" charset="0"/>
              </a:rPr>
              <a:t> are called both when the radio button is selected and (automatically) deselected.</a:t>
            </a:r>
          </a:p>
        </p:txBody>
      </p:sp>
    </p:spTree>
    <p:extLst>
      <p:ext uri="{BB962C8B-B14F-4D97-AF65-F5344CB8AC3E}">
        <p14:creationId xmlns:p14="http://schemas.microsoft.com/office/powerpoint/2010/main" val="35136274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65</a:t>
            </a:fld>
            <a:endParaRPr lang="en-US">
              <a:solidFill>
                <a:schemeClr val="tx1"/>
              </a:solidFill>
              <a:latin typeface="Comic Sans MS" panose="030F0702030302020204" pitchFamily="66" charset="0"/>
            </a:endParaRPr>
          </a:p>
        </p:txBody>
      </p:sp>
      <p:sp>
        <p:nvSpPr>
          <p:cNvPr id="7" name="Text Box 1"/>
          <p:cNvSpPr txBox="1">
            <a:spLocks noChangeArrowheads="1"/>
          </p:cNvSpPr>
          <p:nvPr/>
        </p:nvSpPr>
        <p:spPr bwMode="auto">
          <a:xfrm>
            <a:off x="457200" y="6350"/>
            <a:ext cx="80406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Radio Buttons(cont)</a:t>
            </a:r>
          </a:p>
        </p:txBody>
      </p:sp>
      <p:sp>
        <p:nvSpPr>
          <p:cNvPr id="8" name="Text Box 2"/>
          <p:cNvSpPr txBox="1">
            <a:spLocks noChangeArrowheads="1"/>
          </p:cNvSpPr>
          <p:nvPr/>
        </p:nvSpPr>
        <p:spPr bwMode="auto">
          <a:xfrm>
            <a:off x="152400" y="1219200"/>
            <a:ext cx="8839200" cy="515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err="1" smtClean="0">
                <a:solidFill>
                  <a:schemeClr val="tx1"/>
                </a:solidFill>
                <a:latin typeface="Comic Sans MS" panose="030F0702030302020204" pitchFamily="66" charset="0"/>
              </a:rPr>
              <a:t>JRadioButton</a:t>
            </a:r>
            <a:r>
              <a:rPr lang="en-US" altLang="en-US" sz="2400" b="1" dirty="0" smtClean="0">
                <a:solidFill>
                  <a:schemeClr val="tx1"/>
                </a:solidFill>
                <a:latin typeface="Comic Sans MS" panose="030F0702030302020204" pitchFamily="66" charset="0"/>
              </a:rPr>
              <a:t> methods</a:t>
            </a:r>
          </a:p>
          <a:p>
            <a:pPr indent="-219075" eaLnBrk="1" hangingPunct="1">
              <a:spcBef>
                <a:spcPts val="600"/>
              </a:spcBef>
              <a:buSzPct val="95000"/>
              <a:defRPr/>
            </a:pPr>
            <a:r>
              <a:rPr lang="en-US" altLang="en-US" sz="2400" dirty="0" err="1" smtClean="0">
                <a:solidFill>
                  <a:schemeClr val="tx1"/>
                </a:solidFill>
                <a:latin typeface="Comic Sans MS" panose="030F0702030302020204" pitchFamily="66" charset="0"/>
              </a:rPr>
              <a:t>boolean</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b</a:t>
            </a:r>
            <a:r>
              <a:rPr lang="en-US" altLang="en-US" sz="2400" dirty="0" smtClean="0">
                <a:solidFill>
                  <a:schemeClr val="tx1"/>
                </a:solidFill>
                <a:latin typeface="Comic Sans MS" panose="030F0702030302020204" pitchFamily="66" charset="0"/>
              </a:rPr>
              <a:t>; </a:t>
            </a:r>
          </a:p>
          <a:p>
            <a:pPr indent="-219075" eaLnBrk="1" hangingPunct="1">
              <a:spcBef>
                <a:spcPts val="600"/>
              </a:spcBef>
              <a:buSzPct val="95000"/>
              <a:defRPr/>
            </a:pPr>
            <a:r>
              <a:rPr lang="en-US" altLang="en-US" sz="2400" dirty="0" err="1" smtClean="0">
                <a:solidFill>
                  <a:schemeClr val="tx1"/>
                </a:solidFill>
                <a:latin typeface="Comic Sans MS" panose="030F0702030302020204" pitchFamily="66" charset="0"/>
              </a:rPr>
              <a:t>JRadioButton</a:t>
            </a:r>
            <a:r>
              <a:rPr lang="en-US" altLang="en-US" sz="2400" dirty="0" smtClean="0">
                <a:solidFill>
                  <a:schemeClr val="tx1"/>
                </a:solidFill>
                <a:latin typeface="Comic Sans MS" panose="030F0702030302020204" pitchFamily="66" charset="0"/>
              </a:rPr>
              <a:t> </a:t>
            </a:r>
            <a:r>
              <a:rPr lang="en-US" altLang="en-US" sz="2400" i="1" dirty="0" err="1" smtClean="0">
                <a:solidFill>
                  <a:schemeClr val="tx1"/>
                </a:solidFill>
                <a:latin typeface="Comic Sans MS" panose="030F0702030302020204" pitchFamily="66" charset="0"/>
              </a:rPr>
              <a:t>rb</a:t>
            </a:r>
            <a:r>
              <a:rPr lang="en-US" altLang="en-US" sz="2400" dirty="0" smtClean="0">
                <a:solidFill>
                  <a:schemeClr val="tx1"/>
                </a:solidFill>
                <a:latin typeface="Comic Sans MS" panose="030F0702030302020204" pitchFamily="66" charset="0"/>
              </a:rPr>
              <a:t> = new </a:t>
            </a:r>
            <a:r>
              <a:rPr lang="en-US" altLang="en-US" sz="2400" dirty="0" err="1" smtClean="0">
                <a:solidFill>
                  <a:schemeClr val="tx1"/>
                </a:solidFill>
                <a:latin typeface="Comic Sans MS" panose="030F0702030302020204" pitchFamily="66" charset="0"/>
              </a:rPr>
              <a:t>JRadioButton</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Sample</a:t>
            </a:r>
            <a:r>
              <a:rPr lang="en-US" altLang="en-US" sz="2400" dirty="0" smtClean="0">
                <a:solidFill>
                  <a:schemeClr val="tx1"/>
                </a:solidFill>
                <a:latin typeface="Comic Sans MS" panose="030F0702030302020204" pitchFamily="66" charset="0"/>
              </a:rPr>
              <a:t>", false);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Common </a:t>
            </a:r>
            <a:r>
              <a:rPr lang="en-US" altLang="en-US" sz="2400" b="1" dirty="0" err="1" smtClean="0">
                <a:solidFill>
                  <a:schemeClr val="tx1"/>
                </a:solidFill>
                <a:latin typeface="Comic Sans MS" panose="030F0702030302020204" pitchFamily="66" charset="0"/>
              </a:rPr>
              <a:t>JRadioButton</a:t>
            </a:r>
            <a:r>
              <a:rPr lang="en-US" altLang="en-US" sz="2400" b="1" dirty="0" smtClean="0">
                <a:solidFill>
                  <a:schemeClr val="tx1"/>
                </a:solidFill>
                <a:latin typeface="Comic Sans MS" panose="030F0702030302020204" pitchFamily="66" charset="0"/>
              </a:rPr>
              <a:t> methods</a:t>
            </a:r>
          </a:p>
        </p:txBody>
      </p:sp>
      <p:graphicFrame>
        <p:nvGraphicFramePr>
          <p:cNvPr id="11" name="Group 5"/>
          <p:cNvGraphicFramePr>
            <a:graphicFrameLocks noGrp="1"/>
          </p:cNvGraphicFramePr>
          <p:nvPr>
            <p:extLst>
              <p:ext uri="{D42A27DB-BD31-4B8C-83A1-F6EECF244321}">
                <p14:modId xmlns:p14="http://schemas.microsoft.com/office/powerpoint/2010/main" val="2153079109"/>
              </p:ext>
            </p:extLst>
          </p:nvPr>
        </p:nvGraphicFramePr>
        <p:xfrm>
          <a:off x="228600" y="3048001"/>
          <a:ext cx="8612188" cy="3168396"/>
        </p:xfrm>
        <a:graphic>
          <a:graphicData uri="http://schemas.openxmlformats.org/drawingml/2006/table">
            <a:tbl>
              <a:tblPr/>
              <a:tblGrid>
                <a:gridCol w="533400">
                  <a:extLst>
                    <a:ext uri="{9D8B030D-6E8A-4147-A177-3AD203B41FA5}">
                      <a16:colId xmlns:a16="http://schemas.microsoft.com/office/drawing/2014/main" val="20000"/>
                    </a:ext>
                  </a:extLst>
                </a:gridCol>
                <a:gridCol w="4192588">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570839">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rPr>
                        <a:t>b</a:t>
                      </a:r>
                      <a:r>
                        <a:rPr kumimoji="0" lang="en-US" altLang="en-US" sz="1800" b="1" i="0"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rPr>
                        <a:t> = </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smtClean="0">
                          <a:ln>
                            <a:noFill/>
                          </a:ln>
                          <a:solidFill>
                            <a:srgbClr val="FFFFFF"/>
                          </a:solidFill>
                          <a:effectLst/>
                          <a:latin typeface="Comic Sans MS" panose="030F0702030302020204" pitchFamily="66" charset="0"/>
                          <a:cs typeface="Arial" panose="020B0604020202020204" pitchFamily="34" charset="0"/>
                        </a:rPr>
                        <a:t>rb</a:t>
                      </a:r>
                      <a:r>
                        <a:rPr kumimoji="0" lang="en-US" altLang="en-US" sz="1800" b="1" i="0" u="none" strike="noStrike" cap="none" normalizeH="0" baseline="0" smtClean="0">
                          <a:ln>
                            <a:noFill/>
                          </a:ln>
                          <a:solidFill>
                            <a:srgbClr val="FFFFFF"/>
                          </a:solidFill>
                          <a:effectLst/>
                          <a:latin typeface="Comic Sans MS" panose="030F0702030302020204" pitchFamily="66" charset="0"/>
                          <a:cs typeface="Arial" panose="020B0604020202020204" pitchFamily="34" charset="0"/>
                        </a:rPr>
                        <a:t>.isSelected();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Comic Sans MS" panose="030F0702030302020204" pitchFamily="66" charset="0"/>
                          <a:cs typeface="Arial" panose="020B0604020202020204" pitchFamily="34" charset="0"/>
                        </a:rPr>
                        <a:t>Returns true if that button is 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570839">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.setSelected(</a:t>
                      </a: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Sets selected status of a radio button to </a:t>
                      </a: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 (true/false).</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1"/>
                  </a:ext>
                </a:extLst>
              </a:tr>
              <a:tr h="855974">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.addActionListener(</a:t>
                      </a: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an-action-listener</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Adds an action listener to the radio button. The action listener will be called if button is 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1126546">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dirty="0" err="1"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dirty="0" err="1" smtClean="0">
                          <a:ln>
                            <a:noFill/>
                          </a:ln>
                          <a:solidFill>
                            <a:srgbClr val="000000"/>
                          </a:solidFill>
                          <a:effectLst/>
                          <a:latin typeface="Comic Sans MS" panose="030F0702030302020204" pitchFamily="66" charset="0"/>
                          <a:cs typeface="Arial" panose="020B0604020202020204" pitchFamily="34" charset="0"/>
                        </a:rPr>
                        <a:t>.addItemListener</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a:t>
                      </a:r>
                      <a:r>
                        <a:rPr kumimoji="0" lang="en-US" altLang="en-US" sz="1800" b="0" i="1"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an-item-listener</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Add an item listener to a radio button. The item listener will be called if the button is selected or deselected.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54292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66</a:t>
            </a:fld>
            <a:endParaRPr lang="en-US"/>
          </a:p>
        </p:txBody>
      </p:sp>
      <p:sp>
        <p:nvSpPr>
          <p:cNvPr id="7" name="Text Box 1"/>
          <p:cNvSpPr txBox="1">
            <a:spLocks noChangeArrowheads="1"/>
          </p:cNvSpPr>
          <p:nvPr/>
        </p:nvSpPr>
        <p:spPr bwMode="auto">
          <a:xfrm>
            <a:off x="457200" y="6350"/>
            <a:ext cx="80406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Radio Buttons(cont)</a:t>
            </a:r>
          </a:p>
        </p:txBody>
      </p:sp>
      <p:sp>
        <p:nvSpPr>
          <p:cNvPr id="8" name="Text Box 2"/>
          <p:cNvSpPr txBox="1">
            <a:spLocks noChangeArrowheads="1"/>
          </p:cNvSpPr>
          <p:nvPr/>
        </p:nvSpPr>
        <p:spPr bwMode="auto">
          <a:xfrm>
            <a:off x="152400" y="914400"/>
            <a:ext cx="8839200" cy="515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err="1" smtClean="0">
                <a:solidFill>
                  <a:schemeClr val="tx1"/>
                </a:solidFill>
                <a:latin typeface="Comic Sans MS" panose="030F0702030302020204" pitchFamily="66" charset="0"/>
              </a:rPr>
              <a:t>ButtonGroup</a:t>
            </a:r>
            <a:r>
              <a:rPr lang="en-US" altLang="en-US" sz="2400" b="1" dirty="0" smtClean="0">
                <a:solidFill>
                  <a:schemeClr val="tx1"/>
                </a:solidFill>
                <a:latin typeface="Comic Sans MS" panose="030F0702030302020204" pitchFamily="66" charset="0"/>
              </a:rPr>
              <a:t> methods</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The most common method used for a button group is add(), but it's also possible to get or set the selected button. Assume:</a:t>
            </a:r>
          </a:p>
          <a:p>
            <a:pPr indent="-219075" eaLnBrk="1" hangingPunct="1">
              <a:spcBef>
                <a:spcPts val="500"/>
              </a:spcBef>
              <a:buSzPct val="95000"/>
              <a:defRPr/>
            </a:pP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i="1" dirty="0" err="1" smtClean="0">
                <a:solidFill>
                  <a:schemeClr val="tx1"/>
                </a:solidFill>
                <a:latin typeface="Comic Sans MS" panose="030F0702030302020204" pitchFamily="66" charset="0"/>
                <a:cs typeface="Courier New" panose="02070309020205020404" pitchFamily="49" charset="0"/>
              </a:rPr>
              <a:t>rb</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JRadioButton</a:t>
            </a:r>
            <a:r>
              <a:rPr lang="en-US" altLang="en-US" sz="2000" b="1" dirty="0" smtClean="0">
                <a:solidFill>
                  <a:schemeClr val="tx1"/>
                </a:solidFill>
                <a:latin typeface="Comic Sans MS" panose="030F0702030302020204" pitchFamily="66" charset="0"/>
                <a:cs typeface="Courier New" panose="02070309020205020404" pitchFamily="49" charset="0"/>
              </a:rPr>
              <a:t>("</a:t>
            </a:r>
            <a:r>
              <a:rPr lang="en-US" altLang="en-US" sz="2000" b="1" i="1" dirty="0" smtClean="0">
                <a:solidFill>
                  <a:schemeClr val="tx1"/>
                </a:solidFill>
                <a:latin typeface="Comic Sans MS" panose="030F0702030302020204" pitchFamily="66" charset="0"/>
                <a:cs typeface="Courier New" panose="02070309020205020404" pitchFamily="49" charset="0"/>
              </a:rPr>
              <a:t>Sample</a:t>
            </a:r>
            <a:r>
              <a:rPr lang="en-US" altLang="en-US" sz="2000" b="1" dirty="0" smtClean="0">
                <a:solidFill>
                  <a:schemeClr val="tx1"/>
                </a:solidFill>
                <a:latin typeface="Comic Sans MS" panose="030F0702030302020204" pitchFamily="66" charset="0"/>
                <a:cs typeface="Courier New" panose="02070309020205020404" pitchFamily="49" charset="0"/>
              </a:rPr>
              <a:t>", false); </a:t>
            </a:r>
            <a:r>
              <a:rPr lang="en-US" altLang="en-US" sz="2000" b="1" dirty="0" err="1" smtClean="0">
                <a:solidFill>
                  <a:schemeClr val="tx1"/>
                </a:solidFill>
                <a:latin typeface="Comic Sans MS" panose="030F0702030302020204" pitchFamily="66" charset="0"/>
                <a:cs typeface="Courier New" panose="02070309020205020404" pitchFamily="49" charset="0"/>
              </a:rPr>
              <a:t>ButtonGroup</a:t>
            </a:r>
            <a:r>
              <a:rPr lang="en-US" altLang="en-US" sz="2000" b="1" dirty="0" smtClean="0">
                <a:solidFill>
                  <a:schemeClr val="tx1"/>
                </a:solidFill>
                <a:latin typeface="Comic Sans MS" panose="030F0702030302020204" pitchFamily="66" charset="0"/>
                <a:cs typeface="Courier New" panose="02070309020205020404" pitchFamily="49" charset="0"/>
              </a:rPr>
              <a:t> </a:t>
            </a:r>
            <a:r>
              <a:rPr lang="en-US" altLang="en-US" sz="2000" b="1" i="1" dirty="0" err="1" smtClean="0">
                <a:solidFill>
                  <a:schemeClr val="tx1"/>
                </a:solidFill>
                <a:latin typeface="Comic Sans MS" panose="030F0702030302020204" pitchFamily="66" charset="0"/>
                <a:cs typeface="Courier New" panose="02070309020205020404" pitchFamily="49" charset="0"/>
              </a:rPr>
              <a:t>bgroup</a:t>
            </a:r>
            <a:r>
              <a:rPr lang="en-US" altLang="en-US" sz="2000" b="1" dirty="0" smtClean="0">
                <a:solidFill>
                  <a:schemeClr val="tx1"/>
                </a:solidFill>
                <a:latin typeface="Comic Sans MS" panose="030F0702030302020204" pitchFamily="66" charset="0"/>
                <a:cs typeface="Courier New" panose="02070309020205020404" pitchFamily="49" charset="0"/>
              </a:rPr>
              <a:t> = new </a:t>
            </a:r>
            <a:r>
              <a:rPr lang="en-US" altLang="en-US" sz="2000" b="1" dirty="0" err="1" smtClean="0">
                <a:solidFill>
                  <a:schemeClr val="tx1"/>
                </a:solidFill>
                <a:latin typeface="Comic Sans MS" panose="030F0702030302020204" pitchFamily="66" charset="0"/>
                <a:cs typeface="Courier New" panose="02070309020205020404" pitchFamily="49" charset="0"/>
              </a:rPr>
              <a:t>ButtonGroup</a:t>
            </a:r>
            <a:r>
              <a:rPr lang="en-US" altLang="en-US" sz="2000" b="1" dirty="0" smtClean="0">
                <a:solidFill>
                  <a:schemeClr val="tx1"/>
                </a:solidFill>
                <a:latin typeface="Comic Sans MS" panose="030F0702030302020204" pitchFamily="66" charset="0"/>
                <a:cs typeface="Courier New" panose="02070309020205020404" pitchFamily="49" charset="0"/>
              </a:rPr>
              <a:t>();</a:t>
            </a:r>
            <a:endParaRPr lang="en-US" altLang="en-US" sz="2400" dirty="0" smtClean="0">
              <a:solidFill>
                <a:schemeClr val="tx1"/>
              </a:solidFill>
              <a:latin typeface="Comic Sans MS" panose="030F0702030302020204" pitchFamily="66" charset="0"/>
            </a:endParaRP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b="1" dirty="0" smtClean="0">
                <a:solidFill>
                  <a:schemeClr val="tx1"/>
                </a:solidFill>
                <a:latin typeface="Comic Sans MS" panose="030F0702030302020204" pitchFamily="66" charset="0"/>
              </a:rPr>
              <a:t>Common </a:t>
            </a:r>
            <a:r>
              <a:rPr lang="en-US" altLang="en-US" sz="2400" b="1" dirty="0" err="1" smtClean="0">
                <a:solidFill>
                  <a:schemeClr val="tx1"/>
                </a:solidFill>
                <a:latin typeface="Comic Sans MS" panose="030F0702030302020204" pitchFamily="66" charset="0"/>
              </a:rPr>
              <a:t>ButtonGroup</a:t>
            </a:r>
            <a:r>
              <a:rPr lang="en-US" altLang="en-US" sz="2400" b="1" dirty="0" smtClean="0">
                <a:solidFill>
                  <a:schemeClr val="tx1"/>
                </a:solidFill>
                <a:latin typeface="Comic Sans MS" panose="030F0702030302020204" pitchFamily="66" charset="0"/>
              </a:rPr>
              <a:t> methods</a:t>
            </a:r>
          </a:p>
        </p:txBody>
      </p:sp>
      <p:graphicFrame>
        <p:nvGraphicFramePr>
          <p:cNvPr id="11" name="Group 5"/>
          <p:cNvGraphicFramePr>
            <a:graphicFrameLocks noGrp="1"/>
          </p:cNvGraphicFramePr>
          <p:nvPr>
            <p:extLst>
              <p:ext uri="{D42A27DB-BD31-4B8C-83A1-F6EECF244321}">
                <p14:modId xmlns:p14="http://schemas.microsoft.com/office/powerpoint/2010/main" val="4261970516"/>
              </p:ext>
            </p:extLst>
          </p:nvPr>
        </p:nvGraphicFramePr>
        <p:xfrm>
          <a:off x="304800" y="3733800"/>
          <a:ext cx="8613775" cy="2304858"/>
        </p:xfrm>
        <a:graphic>
          <a:graphicData uri="http://schemas.openxmlformats.org/drawingml/2006/table">
            <a:tbl>
              <a:tblPr/>
              <a:tblGrid>
                <a:gridCol w="533400">
                  <a:extLst>
                    <a:ext uri="{9D8B030D-6E8A-4147-A177-3AD203B41FA5}">
                      <a16:colId xmlns:a16="http://schemas.microsoft.com/office/drawing/2014/main" val="20000"/>
                    </a:ext>
                  </a:extLst>
                </a:gridCol>
                <a:gridCol w="419417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576262">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1" i="0"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1" u="none" strike="noStrike" cap="none" normalizeH="0" baseline="0" dirty="0" err="1" smtClean="0">
                          <a:ln>
                            <a:noFill/>
                          </a:ln>
                          <a:solidFill>
                            <a:srgbClr val="FFFFFF"/>
                          </a:solidFill>
                          <a:effectLst/>
                          <a:latin typeface="Comic Sans MS" panose="030F0702030302020204" pitchFamily="66" charset="0"/>
                          <a:cs typeface="Arial" panose="020B0604020202020204" pitchFamily="34" charset="0"/>
                        </a:rPr>
                        <a:t>bgroup</a:t>
                      </a:r>
                      <a:r>
                        <a:rPr kumimoji="0" lang="en-US" altLang="en-US" sz="1800" b="1" i="0" u="none" strike="noStrike" cap="none" normalizeH="0" baseline="0" dirty="0" err="1" smtClean="0">
                          <a:ln>
                            <a:noFill/>
                          </a:ln>
                          <a:solidFill>
                            <a:srgbClr val="FFFFFF"/>
                          </a:solidFill>
                          <a:effectLst/>
                          <a:latin typeface="Comic Sans MS" panose="030F0702030302020204" pitchFamily="66" charset="0"/>
                          <a:cs typeface="Arial" panose="020B0604020202020204" pitchFamily="34" charset="0"/>
                        </a:rPr>
                        <a:t>.add</a:t>
                      </a:r>
                      <a:r>
                        <a:rPr kumimoji="0" lang="en-US" altLang="en-US" sz="1800" b="1" i="0"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rPr>
                        <a:t>(</a:t>
                      </a:r>
                      <a:r>
                        <a:rPr kumimoji="0" lang="en-US" altLang="en-US" sz="1800" b="1" i="1" u="none" strike="noStrike" cap="none" normalizeH="0" baseline="0" dirty="0" err="1" smtClean="0">
                          <a:ln>
                            <a:noFill/>
                          </a:ln>
                          <a:solidFill>
                            <a:srgbClr val="FFFFFF"/>
                          </a:solidFill>
                          <a:effectLst/>
                          <a:latin typeface="Comic Sans MS" panose="030F0702030302020204" pitchFamily="66" charset="0"/>
                          <a:cs typeface="Arial" panose="020B0604020202020204" pitchFamily="34" charset="0"/>
                        </a:rPr>
                        <a:t>rb</a:t>
                      </a:r>
                      <a:r>
                        <a:rPr kumimoji="0" lang="en-US" altLang="en-US" sz="1800" b="1" i="0"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Comic Sans MS" panose="030F0702030302020204" pitchFamily="66" charset="0"/>
                          <a:cs typeface="Arial" panose="020B0604020202020204" pitchFamily="34" charset="0"/>
                        </a:rPr>
                        <a:t>Adds a button to a radio button group.</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576262">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dirty="0" err="1"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 = </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bgroup</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.getSelectedJRadioButton();</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Returns the radio button which is currently selected.</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1"/>
                  </a:ext>
                </a:extLst>
              </a:tr>
              <a:tr h="576262">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bgroup</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.setSelectedJRadioButton(</a:t>
                      </a: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Sets the status of a particular radio button (unsetting others).</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29051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endParaRP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bgroup</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.add(</a:t>
                      </a:r>
                      <a:r>
                        <a:rPr kumimoji="0" lang="en-US" altLang="en-US" sz="1800" b="0" i="1"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rb</a:t>
                      </a:r>
                      <a:r>
                        <a:rPr kumimoji="0" lang="en-US" altLang="en-US" sz="1800" b="0" i="0" u="none" strike="noStrike" cap="none" normalizeH="0" baseline="0" smtClean="0">
                          <a:ln>
                            <a:noFill/>
                          </a:ln>
                          <a:solidFill>
                            <a:srgbClr val="000000"/>
                          </a:solidFill>
                          <a:effectLst/>
                          <a:latin typeface="Comic Sans MS" panose="030F0702030302020204" pitchFamily="66" charset="0"/>
                          <a:cs typeface="Arial" panose="020B0604020202020204" pitchFamily="34" charset="0"/>
                        </a:rPr>
                        <a:t>);</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Arial" panose="020B0604020202020204" pitchFamily="34" charset="0"/>
                        </a:rPr>
                        <a:t>Adds a button to a radio button group.</a:t>
                      </a:r>
                    </a:p>
                  </a:txBody>
                  <a:tcPr marL="0" marR="0" marT="0" marB="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0756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67</a:t>
            </a:fld>
            <a:endParaRPr lang="en-US"/>
          </a:p>
        </p:txBody>
      </p:sp>
      <p:sp>
        <p:nvSpPr>
          <p:cNvPr id="7" name="Text Box 1"/>
          <p:cNvSpPr txBox="1">
            <a:spLocks noChangeArrowheads="1"/>
          </p:cNvSpPr>
          <p:nvPr/>
        </p:nvSpPr>
        <p:spPr bwMode="auto">
          <a:xfrm>
            <a:off x="457200" y="152400"/>
            <a:ext cx="80422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smtClean="0">
                <a:solidFill>
                  <a:schemeClr val="tx1"/>
                </a:solidFill>
                <a:latin typeface="Comic Sans MS" panose="030F0702030302020204" pitchFamily="66" charset="0"/>
              </a:rPr>
              <a:t>JSliders</a:t>
            </a:r>
            <a:endParaRPr lang="en-US" altLang="en-US" sz="4800" b="1" dirty="0">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152400" y="760413"/>
            <a:ext cx="8763000" cy="541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A slider (</a:t>
            </a:r>
            <a:r>
              <a:rPr lang="en-US" altLang="en-US" sz="2000" dirty="0" err="1" smtClean="0">
                <a:solidFill>
                  <a:schemeClr val="tx1"/>
                </a:solidFill>
                <a:latin typeface="Comic Sans MS" panose="030F0702030302020204" pitchFamily="66" charset="0"/>
              </a:rPr>
              <a:t>JSlider</a:t>
            </a:r>
            <a:r>
              <a:rPr lang="en-US" altLang="en-US" sz="2000" dirty="0" smtClean="0">
                <a:solidFill>
                  <a:schemeClr val="tx1"/>
                </a:solidFill>
                <a:latin typeface="Comic Sans MS" panose="030F0702030302020204" pitchFamily="66" charset="0"/>
              </a:rPr>
              <a:t> class) lets the user easily select from a range of integer values. Use sliders for integer input whenever you can. They are easier for the user than text fields, and there is no possibility of illegal input values, so your programming is simpler.</a:t>
            </a:r>
          </a:p>
          <a:p>
            <a:pPr indent="-227013" eaLnBrk="1" hangingPunct="1">
              <a:spcBef>
                <a:spcPts val="600"/>
              </a:spcBef>
              <a:buSzPct val="95000"/>
              <a:defRPr/>
            </a:pPr>
            <a:endParaRPr lang="en-US" altLang="en-US" sz="2000" b="1" dirty="0" smtClean="0">
              <a:solidFill>
                <a:schemeClr val="tx1"/>
              </a:solidFill>
              <a:latin typeface="Comic Sans MS" panose="030F0702030302020204" pitchFamily="66" charset="0"/>
            </a:endParaRPr>
          </a:p>
          <a:p>
            <a:pPr indent="-227013" eaLnBrk="1" hangingPunct="1">
              <a:spcBef>
                <a:spcPts val="600"/>
              </a:spcBef>
              <a:buSzPct val="95000"/>
              <a:defRPr/>
            </a:pPr>
            <a:r>
              <a:rPr lang="en-US" altLang="en-US" sz="2000" b="1" dirty="0" smtClean="0">
                <a:solidFill>
                  <a:schemeClr val="tx1"/>
                </a:solidFill>
                <a:latin typeface="Comic Sans MS" panose="030F0702030302020204" pitchFamily="66" charset="0"/>
              </a:rPr>
              <a:t>Constructors</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000" dirty="0" smtClean="0">
                <a:solidFill>
                  <a:schemeClr val="tx1"/>
                </a:solidFill>
                <a:latin typeface="Comic Sans MS" panose="030F0702030302020204" pitchFamily="66" charset="0"/>
              </a:rPr>
              <a:t>The usual constructor is </a:t>
            </a:r>
            <a:r>
              <a:rPr lang="en-US" altLang="en-US" sz="2000" dirty="0" err="1" smtClean="0">
                <a:solidFill>
                  <a:schemeClr val="tx1"/>
                </a:solidFill>
                <a:latin typeface="Comic Sans MS" panose="030F0702030302020204" pitchFamily="66" charset="0"/>
              </a:rPr>
              <a:t>JSlider</a:t>
            </a:r>
            <a:r>
              <a:rPr lang="en-US" altLang="en-US" sz="2000" dirty="0" smtClean="0">
                <a:solidFill>
                  <a:schemeClr val="tx1"/>
                </a:solidFill>
                <a:latin typeface="Comic Sans MS" panose="030F0702030302020204" pitchFamily="66" charset="0"/>
              </a:rPr>
              <a:t> s = new </a:t>
            </a:r>
            <a:r>
              <a:rPr lang="en-US" altLang="en-US" sz="2000" dirty="0" err="1" smtClean="0">
                <a:solidFill>
                  <a:schemeClr val="tx1"/>
                </a:solidFill>
                <a:latin typeface="Comic Sans MS" panose="030F0702030302020204" pitchFamily="66" charset="0"/>
              </a:rPr>
              <a:t>JSlider</a:t>
            </a:r>
            <a:r>
              <a:rPr lang="en-US" altLang="en-US" sz="2000" dirty="0" smtClean="0">
                <a:solidFill>
                  <a:schemeClr val="tx1"/>
                </a:solidFill>
                <a:latin typeface="Comic Sans MS" panose="030F0702030302020204" pitchFamily="66" charset="0"/>
              </a:rPr>
              <a:t>(</a:t>
            </a:r>
            <a:r>
              <a:rPr lang="en-US" altLang="en-US" sz="2000" i="1" dirty="0" smtClean="0">
                <a:solidFill>
                  <a:schemeClr val="tx1"/>
                </a:solidFill>
                <a:latin typeface="Comic Sans MS" panose="030F0702030302020204" pitchFamily="66" charset="0"/>
              </a:rPr>
              <a:t>orientation</a:t>
            </a:r>
            <a:r>
              <a:rPr lang="en-US" altLang="en-US" sz="2000" dirty="0" smtClean="0">
                <a:solidFill>
                  <a:schemeClr val="tx1"/>
                </a:solidFill>
                <a:latin typeface="Comic Sans MS" panose="030F0702030302020204" pitchFamily="66" charset="0"/>
              </a:rPr>
              <a:t>, </a:t>
            </a:r>
            <a:r>
              <a:rPr lang="en-US" altLang="en-US" sz="2000" i="1" dirty="0" smtClean="0">
                <a:solidFill>
                  <a:schemeClr val="tx1"/>
                </a:solidFill>
                <a:latin typeface="Comic Sans MS" panose="030F0702030302020204" pitchFamily="66" charset="0"/>
              </a:rPr>
              <a:t>min</a:t>
            </a:r>
            <a:r>
              <a:rPr lang="en-US" altLang="en-US" sz="2000" dirty="0" smtClean="0">
                <a:solidFill>
                  <a:schemeClr val="tx1"/>
                </a:solidFill>
                <a:latin typeface="Comic Sans MS" panose="030F0702030302020204" pitchFamily="66" charset="0"/>
              </a:rPr>
              <a:t>, </a:t>
            </a:r>
            <a:r>
              <a:rPr lang="en-US" altLang="en-US" sz="2000" i="1" dirty="0" smtClean="0">
                <a:solidFill>
                  <a:schemeClr val="tx1"/>
                </a:solidFill>
                <a:latin typeface="Comic Sans MS" panose="030F0702030302020204" pitchFamily="66" charset="0"/>
              </a:rPr>
              <a:t>max</a:t>
            </a:r>
            <a:r>
              <a:rPr lang="en-US" altLang="en-US" sz="2000" dirty="0" smtClean="0">
                <a:solidFill>
                  <a:schemeClr val="tx1"/>
                </a:solidFill>
                <a:latin typeface="Comic Sans MS" panose="030F0702030302020204" pitchFamily="66" charset="0"/>
              </a:rPr>
              <a:t>, </a:t>
            </a:r>
            <a:r>
              <a:rPr lang="en-US" altLang="en-US" sz="2000" i="1" dirty="0" smtClean="0">
                <a:solidFill>
                  <a:schemeClr val="tx1"/>
                </a:solidFill>
                <a:latin typeface="Comic Sans MS" panose="030F0702030302020204" pitchFamily="66" charset="0"/>
              </a:rPr>
              <a:t>initial</a:t>
            </a:r>
            <a:r>
              <a:rPr lang="en-US" altLang="en-US" sz="2000" dirty="0" smtClean="0">
                <a:solidFill>
                  <a:schemeClr val="tx1"/>
                </a:solidFill>
                <a:latin typeface="Comic Sans MS" panose="030F0702030302020204" pitchFamily="66" charset="0"/>
              </a:rPr>
              <a:t>);</a:t>
            </a:r>
          </a:p>
          <a:p>
            <a:pPr indent="-227013" eaLnBrk="1" hangingPunct="1">
              <a:spcBef>
                <a:spcPts val="600"/>
              </a:spcBef>
              <a:buSzPct val="95000"/>
              <a:defRPr/>
            </a:pPr>
            <a:r>
              <a:rPr lang="en-US" altLang="en-US" sz="2000" i="1" dirty="0" smtClean="0">
                <a:solidFill>
                  <a:schemeClr val="tx1"/>
                </a:solidFill>
                <a:latin typeface="Comic Sans MS" panose="030F0702030302020204" pitchFamily="66" charset="0"/>
              </a:rPr>
              <a:t>orientation</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JSlider.HORIZONTAL</a:t>
            </a:r>
            <a:r>
              <a:rPr lang="en-US" altLang="en-US" sz="2000" dirty="0" smtClean="0">
                <a:solidFill>
                  <a:schemeClr val="tx1"/>
                </a:solidFill>
                <a:latin typeface="Comic Sans MS" panose="030F0702030302020204" pitchFamily="66" charset="0"/>
              </a:rPr>
              <a:t> or </a:t>
            </a:r>
            <a:r>
              <a:rPr lang="en-US" altLang="en-US" sz="2000" dirty="0" err="1" smtClean="0">
                <a:solidFill>
                  <a:schemeClr val="tx1"/>
                </a:solidFill>
                <a:latin typeface="Comic Sans MS" panose="030F0702030302020204" pitchFamily="66" charset="0"/>
              </a:rPr>
              <a:t>JSlider.VERTICAL</a:t>
            </a:r>
            <a:endParaRPr lang="en-US" altLang="en-US" sz="2000" dirty="0" smtClean="0">
              <a:solidFill>
                <a:schemeClr val="tx1"/>
              </a:solidFill>
              <a:latin typeface="Comic Sans MS" panose="030F0702030302020204" pitchFamily="66" charset="0"/>
            </a:endParaRPr>
          </a:p>
          <a:p>
            <a:pPr indent="-219075" eaLnBrk="1" hangingPunct="1">
              <a:spcBef>
                <a:spcPts val="600"/>
              </a:spcBef>
              <a:buSzPct val="95000"/>
              <a:defRPr/>
            </a:pPr>
            <a:r>
              <a:rPr lang="en-US" altLang="en-US" sz="2000" i="1" dirty="0" smtClean="0">
                <a:solidFill>
                  <a:schemeClr val="tx1"/>
                </a:solidFill>
                <a:latin typeface="Comic Sans MS" panose="030F0702030302020204" pitchFamily="66" charset="0"/>
              </a:rPr>
              <a:t>	min</a:t>
            </a:r>
            <a:r>
              <a:rPr lang="en-US" altLang="en-US" sz="2000" dirty="0" smtClean="0">
                <a:solidFill>
                  <a:schemeClr val="tx1"/>
                </a:solidFill>
                <a:latin typeface="Comic Sans MS" panose="030F0702030302020204" pitchFamily="66" charset="0"/>
              </a:rPr>
              <a:t>: The minimum value.</a:t>
            </a:r>
          </a:p>
          <a:p>
            <a:pPr indent="-219075" eaLnBrk="1" hangingPunct="1">
              <a:spcBef>
                <a:spcPts val="600"/>
              </a:spcBef>
              <a:buSzPct val="95000"/>
              <a:defRPr/>
            </a:pPr>
            <a:r>
              <a:rPr lang="en-US" altLang="en-US" sz="2000" i="1" dirty="0" smtClean="0">
                <a:solidFill>
                  <a:schemeClr val="tx1"/>
                </a:solidFill>
                <a:latin typeface="Comic Sans MS" panose="030F0702030302020204" pitchFamily="66" charset="0"/>
              </a:rPr>
              <a:t>	max</a:t>
            </a:r>
            <a:r>
              <a:rPr lang="en-US" altLang="en-US" sz="2000" dirty="0" smtClean="0">
                <a:solidFill>
                  <a:schemeClr val="tx1"/>
                </a:solidFill>
                <a:latin typeface="Comic Sans MS" panose="030F0702030302020204" pitchFamily="66" charset="0"/>
              </a:rPr>
              <a:t>: The maximum value.</a:t>
            </a:r>
          </a:p>
          <a:p>
            <a:pPr indent="-219075" eaLnBrk="1" hangingPunct="1">
              <a:spcBef>
                <a:spcPts val="600"/>
              </a:spcBef>
              <a:buSzPct val="95000"/>
              <a:defRPr/>
            </a:pPr>
            <a:r>
              <a:rPr lang="en-US" altLang="en-US" sz="2000" i="1" dirty="0" smtClean="0">
                <a:solidFill>
                  <a:schemeClr val="tx1"/>
                </a:solidFill>
                <a:latin typeface="Comic Sans MS" panose="030F0702030302020204" pitchFamily="66" charset="0"/>
              </a:rPr>
              <a:t>	initial</a:t>
            </a:r>
            <a:r>
              <a:rPr lang="en-US" altLang="en-US" sz="2000" dirty="0" smtClean="0">
                <a:solidFill>
                  <a:schemeClr val="tx1"/>
                </a:solidFill>
                <a:latin typeface="Comic Sans MS" panose="030F0702030302020204" pitchFamily="66" charset="0"/>
              </a:rPr>
              <a:t>: The initial value.</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000" dirty="0" err="1" smtClean="0">
                <a:solidFill>
                  <a:schemeClr val="tx1"/>
                </a:solidFill>
                <a:latin typeface="Comic Sans MS" panose="030F0702030302020204" pitchFamily="66" charset="0"/>
              </a:rPr>
              <a:t>Example:JSlider</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sl</a:t>
            </a:r>
            <a:r>
              <a:rPr lang="en-US" altLang="en-US" sz="2000" dirty="0" smtClean="0">
                <a:solidFill>
                  <a:schemeClr val="tx1"/>
                </a:solidFill>
                <a:latin typeface="Comic Sans MS" panose="030F0702030302020204" pitchFamily="66" charset="0"/>
              </a:rPr>
              <a:t> = new </a:t>
            </a:r>
            <a:r>
              <a:rPr lang="en-US" altLang="en-US" sz="2000" dirty="0" err="1" smtClean="0">
                <a:solidFill>
                  <a:schemeClr val="tx1"/>
                </a:solidFill>
                <a:latin typeface="Comic Sans MS" panose="030F0702030302020204" pitchFamily="66" charset="0"/>
              </a:rPr>
              <a:t>JSlider</a:t>
            </a:r>
            <a:r>
              <a:rPr lang="en-US" altLang="en-US" sz="2000" dirty="0" smtClean="0">
                <a:solidFill>
                  <a:schemeClr val="tx1"/>
                </a:solidFill>
                <a:latin typeface="Comic Sans MS" panose="030F0702030302020204" pitchFamily="66" charset="0"/>
              </a:rPr>
              <a:t>(</a:t>
            </a:r>
            <a:r>
              <a:rPr lang="en-US" altLang="en-US" sz="2000" dirty="0" err="1" smtClean="0">
                <a:solidFill>
                  <a:schemeClr val="tx1"/>
                </a:solidFill>
                <a:latin typeface="Comic Sans MS" panose="030F0702030302020204" pitchFamily="66" charset="0"/>
              </a:rPr>
              <a:t>JSlider.HORIZONTAL</a:t>
            </a:r>
            <a:r>
              <a:rPr lang="en-US" altLang="en-US" sz="2000" dirty="0" smtClean="0">
                <a:solidFill>
                  <a:schemeClr val="tx1"/>
                </a:solidFill>
                <a:latin typeface="Comic Sans MS" panose="030F0702030302020204" pitchFamily="66" charset="0"/>
              </a:rPr>
              <a:t>, 0, 20, 10);</a:t>
            </a:r>
          </a:p>
        </p:txBody>
      </p:sp>
    </p:spTree>
    <p:extLst>
      <p:ext uri="{BB962C8B-B14F-4D97-AF65-F5344CB8AC3E}">
        <p14:creationId xmlns:p14="http://schemas.microsoft.com/office/powerpoint/2010/main" val="40034120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68</a:t>
            </a:fld>
            <a:endParaRPr lang="en-US"/>
          </a:p>
        </p:txBody>
      </p:sp>
      <p:sp>
        <p:nvSpPr>
          <p:cNvPr id="7" name="Text Box 1"/>
          <p:cNvSpPr txBox="1">
            <a:spLocks noChangeArrowheads="1"/>
          </p:cNvSpPr>
          <p:nvPr/>
        </p:nvSpPr>
        <p:spPr bwMode="auto">
          <a:xfrm>
            <a:off x="533400" y="14288"/>
            <a:ext cx="80422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Sliders(cont)</a:t>
            </a:r>
          </a:p>
        </p:txBody>
      </p:sp>
      <p:sp>
        <p:nvSpPr>
          <p:cNvPr id="8" name="Text Box 2"/>
          <p:cNvSpPr txBox="1">
            <a:spLocks noChangeArrowheads="1"/>
          </p:cNvSpPr>
          <p:nvPr/>
        </p:nvSpPr>
        <p:spPr bwMode="auto">
          <a:xfrm>
            <a:off x="152400" y="914400"/>
            <a:ext cx="8763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Tick Marks</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You can add both </a:t>
            </a:r>
            <a:r>
              <a:rPr lang="en-US" altLang="en-US" b="1" dirty="0">
                <a:solidFill>
                  <a:schemeClr val="tx1"/>
                </a:solidFill>
                <a:latin typeface="Comic Sans MS" panose="030F0702030302020204" pitchFamily="66" charset="0"/>
              </a:rPr>
              <a:t>major</a:t>
            </a:r>
            <a:r>
              <a:rPr lang="en-US" altLang="en-US" dirty="0">
                <a:solidFill>
                  <a:schemeClr val="tx1"/>
                </a:solidFill>
                <a:latin typeface="Comic Sans MS" panose="030F0702030302020204" pitchFamily="66" charset="0"/>
              </a:rPr>
              <a:t> and </a:t>
            </a:r>
            <a:r>
              <a:rPr lang="en-US" altLang="en-US" b="1" dirty="0">
                <a:solidFill>
                  <a:schemeClr val="tx1"/>
                </a:solidFill>
                <a:latin typeface="Comic Sans MS" panose="030F0702030302020204" pitchFamily="66" charset="0"/>
              </a:rPr>
              <a:t>minor </a:t>
            </a:r>
            <a:r>
              <a:rPr lang="en-US" altLang="en-US" dirty="0">
                <a:solidFill>
                  <a:schemeClr val="tx1"/>
                </a:solidFill>
                <a:latin typeface="Comic Sans MS" panose="030F0702030302020204" pitchFamily="66" charset="0"/>
              </a:rPr>
              <a:t>tick marks. You must call </a:t>
            </a:r>
            <a:r>
              <a:rPr lang="en-US" altLang="en-US" b="1" i="1" dirty="0" err="1">
                <a:solidFill>
                  <a:schemeClr val="tx1"/>
                </a:solidFill>
                <a:latin typeface="Comic Sans MS" panose="030F0702030302020204" pitchFamily="66" charset="0"/>
              </a:rPr>
              <a:t>setPaintTicks</a:t>
            </a:r>
            <a:r>
              <a:rPr lang="en-US" altLang="en-US" dirty="0">
                <a:solidFill>
                  <a:schemeClr val="tx1"/>
                </a:solidFill>
                <a:latin typeface="Comic Sans MS" panose="030F0702030302020204" pitchFamily="66" charset="0"/>
              </a:rPr>
              <a:t>(true) to make the tick marks appear. </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Here is an example that sets major tick marks every 10 values and minor tick marks every 1 value: </a:t>
            </a:r>
          </a:p>
          <a:p>
            <a:pPr eaLnBrk="1" hangingPunct="1">
              <a:buClrTx/>
              <a:buSzPct val="95000"/>
              <a:buFontTx/>
              <a:buNone/>
            </a:pP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sl.</a:t>
            </a:r>
            <a:r>
              <a:rPr lang="en-US" altLang="en-US" b="1" dirty="0" err="1">
                <a:solidFill>
                  <a:schemeClr val="tx1"/>
                </a:solidFill>
                <a:latin typeface="Comic Sans MS" panose="030F0702030302020204" pitchFamily="66" charset="0"/>
              </a:rPr>
              <a:t>setMajorTickSpacing</a:t>
            </a:r>
            <a:r>
              <a:rPr lang="en-US" altLang="en-US" dirty="0">
                <a:solidFill>
                  <a:schemeClr val="tx1"/>
                </a:solidFill>
                <a:latin typeface="Comic Sans MS" panose="030F0702030302020204" pitchFamily="66" charset="0"/>
              </a:rPr>
              <a:t>(10); // sets numbers for biggest tick marks </a:t>
            </a:r>
          </a:p>
          <a:p>
            <a:pPr eaLnBrk="1" hangingPunct="1">
              <a:buClrTx/>
              <a:buSzPct val="95000"/>
              <a:buFontTx/>
              <a:buNone/>
            </a:pP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sl.</a:t>
            </a:r>
            <a:r>
              <a:rPr lang="en-US" altLang="en-US" b="1" dirty="0" err="1">
                <a:solidFill>
                  <a:schemeClr val="tx1"/>
                </a:solidFill>
                <a:latin typeface="Comic Sans MS" panose="030F0702030302020204" pitchFamily="66" charset="0"/>
              </a:rPr>
              <a:t>setMinorTickSpacing</a:t>
            </a:r>
            <a:r>
              <a:rPr lang="en-US" altLang="en-US" dirty="0">
                <a:solidFill>
                  <a:schemeClr val="tx1"/>
                </a:solidFill>
                <a:latin typeface="Comic Sans MS" panose="030F0702030302020204" pitchFamily="66" charset="0"/>
              </a:rPr>
              <a:t>(1); // smaller tick marks 	</a:t>
            </a:r>
          </a:p>
          <a:p>
            <a:pPr eaLnBrk="1" hangingPunct="1">
              <a:buClrTx/>
              <a:buSzPct val="95000"/>
              <a:buFontTx/>
              <a:buNone/>
            </a:pPr>
            <a:r>
              <a:rPr lang="en-US" altLang="en-US" dirty="0" smtClean="0">
                <a:solidFill>
                  <a:schemeClr val="tx1"/>
                </a:solidFill>
                <a:latin typeface="Comic Sans MS" panose="030F0702030302020204" pitchFamily="66" charset="0"/>
              </a:rPr>
              <a:t>To </a:t>
            </a:r>
            <a:r>
              <a:rPr lang="en-US" altLang="en-US" dirty="0">
                <a:solidFill>
                  <a:schemeClr val="tx1"/>
                </a:solidFill>
                <a:latin typeface="Comic Sans MS" panose="030F0702030302020204" pitchFamily="66" charset="0"/>
              </a:rPr>
              <a:t>display the values next to the major tick marks: 	</a:t>
            </a:r>
            <a:r>
              <a:rPr lang="en-US" altLang="en-US" dirty="0" err="1">
                <a:solidFill>
                  <a:schemeClr val="tx1"/>
                </a:solidFill>
                <a:latin typeface="Comic Sans MS" panose="030F0702030302020204" pitchFamily="66" charset="0"/>
              </a:rPr>
              <a:t>sl.</a:t>
            </a:r>
            <a:r>
              <a:rPr lang="en-US" altLang="en-US" b="1" dirty="0" err="1">
                <a:solidFill>
                  <a:schemeClr val="tx1"/>
                </a:solidFill>
                <a:latin typeface="Comic Sans MS" panose="030F0702030302020204" pitchFamily="66" charset="0"/>
              </a:rPr>
              <a:t>setPaintLabels</a:t>
            </a:r>
            <a:r>
              <a:rPr lang="en-US" altLang="en-US" dirty="0">
                <a:solidFill>
                  <a:schemeClr val="tx1"/>
                </a:solidFill>
                <a:latin typeface="Comic Sans MS" panose="030F0702030302020204" pitchFamily="66" charset="0"/>
              </a:rPr>
              <a:t>(true);</a:t>
            </a:r>
          </a:p>
          <a:p>
            <a:pPr eaLnBrk="1" hangingPunct="1">
              <a:buClrTx/>
              <a:buSzPct val="95000"/>
              <a:buFontTx/>
              <a:buNone/>
            </a:pPr>
            <a:endParaRPr lang="en-US" alt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740892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69</a:t>
            </a:fld>
            <a:endParaRPr lang="en-US"/>
          </a:p>
        </p:txBody>
      </p:sp>
      <p:sp>
        <p:nvSpPr>
          <p:cNvPr id="7" name="Text Box 1"/>
          <p:cNvSpPr txBox="1">
            <a:spLocks noChangeArrowheads="1"/>
          </p:cNvSpPr>
          <p:nvPr/>
        </p:nvSpPr>
        <p:spPr bwMode="auto">
          <a:xfrm>
            <a:off x="533400" y="14288"/>
            <a:ext cx="80422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Menus</a:t>
            </a:r>
          </a:p>
        </p:txBody>
      </p:sp>
      <p:sp>
        <p:nvSpPr>
          <p:cNvPr id="8" name="Text Box 2"/>
          <p:cNvSpPr txBox="1">
            <a:spLocks noChangeArrowheads="1"/>
          </p:cNvSpPr>
          <p:nvPr/>
        </p:nvSpPr>
        <p:spPr bwMode="auto">
          <a:xfrm>
            <a:off x="152400" y="914400"/>
            <a:ext cx="8763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marL="547688" indent="-228600">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Types of menus</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A menu is a way to arrange </a:t>
            </a:r>
            <a:r>
              <a:rPr lang="en-US" altLang="en-US" i="1" dirty="0">
                <a:solidFill>
                  <a:schemeClr val="tx1"/>
                </a:solidFill>
                <a:latin typeface="Comic Sans MS" panose="030F0702030302020204" pitchFamily="66" charset="0"/>
              </a:rPr>
              <a:t>buttons</a:t>
            </a:r>
            <a:r>
              <a:rPr lang="en-US" altLang="en-US" dirty="0">
                <a:solidFill>
                  <a:schemeClr val="tx1"/>
                </a:solidFill>
                <a:latin typeface="Comic Sans MS" panose="030F0702030302020204" pitchFamily="66" charset="0"/>
              </a:rPr>
              <a:t>. There are several types.</a:t>
            </a:r>
          </a:p>
          <a:p>
            <a:pPr marL="661988" lvl="1" indent="-342900" eaLnBrk="1" hangingPunct="1">
              <a:buClr>
                <a:srgbClr val="A63212"/>
              </a:buClr>
              <a:buSzPct val="95000"/>
              <a:buFont typeface="Wingdings" panose="05000000000000000000" pitchFamily="2" charset="2"/>
              <a:buChar char="Ø"/>
            </a:pPr>
            <a:r>
              <a:rPr lang="en-US" altLang="en-US" b="1" dirty="0">
                <a:solidFill>
                  <a:schemeClr val="tx1"/>
                </a:solidFill>
                <a:latin typeface="Comic Sans MS" panose="030F0702030302020204" pitchFamily="66" charset="0"/>
              </a:rPr>
              <a:t>Traditional dropdown menus</a:t>
            </a:r>
            <a:r>
              <a:rPr lang="en-US" altLang="en-US" dirty="0">
                <a:solidFill>
                  <a:schemeClr val="tx1"/>
                </a:solidFill>
                <a:latin typeface="Comic Sans MS" panose="030F0702030302020204" pitchFamily="66" charset="0"/>
              </a:rPr>
              <a:t> are positioned across the top of a window in a </a:t>
            </a:r>
            <a:r>
              <a:rPr lang="en-US" altLang="en-US" i="1" dirty="0">
                <a:solidFill>
                  <a:schemeClr val="tx1"/>
                </a:solidFill>
                <a:latin typeface="Comic Sans MS" panose="030F0702030302020204" pitchFamily="66" charset="0"/>
              </a:rPr>
              <a:t>menu bar</a:t>
            </a:r>
            <a:r>
              <a:rPr lang="en-US" altLang="en-US" dirty="0">
                <a:solidFill>
                  <a:schemeClr val="tx1"/>
                </a:solidFill>
                <a:latin typeface="Comic Sans MS" panose="030F0702030302020204" pitchFamily="66" charset="0"/>
              </a:rPr>
              <a:t>, and display below the menu name. </a:t>
            </a:r>
          </a:p>
          <a:p>
            <a:pPr marL="661988" lvl="1" indent="-342900" eaLnBrk="1" hangingPunct="1">
              <a:buClr>
                <a:srgbClr val="A63212"/>
              </a:buClr>
              <a:buSzPct val="95000"/>
              <a:buFont typeface="Wingdings" panose="05000000000000000000" pitchFamily="2" charset="2"/>
              <a:buChar char="Ø"/>
            </a:pPr>
            <a:r>
              <a:rPr lang="en-US" altLang="en-US" b="1" dirty="0">
                <a:solidFill>
                  <a:schemeClr val="tx1"/>
                </a:solidFill>
                <a:latin typeface="Comic Sans MS" panose="030F0702030302020204" pitchFamily="66" charset="0"/>
              </a:rPr>
              <a:t>Popup menus</a:t>
            </a:r>
            <a:r>
              <a:rPr lang="en-US" altLang="en-US" dirty="0">
                <a:solidFill>
                  <a:schemeClr val="tx1"/>
                </a:solidFill>
                <a:latin typeface="Comic Sans MS" panose="030F0702030302020204" pitchFamily="66" charset="0"/>
              </a:rPr>
              <a:t> appear when the user clicks, </a:t>
            </a:r>
            <a:r>
              <a:rPr lang="en-US" altLang="en-US" i="1" dirty="0" err="1">
                <a:solidFill>
                  <a:schemeClr val="tx1"/>
                </a:solidFill>
                <a:latin typeface="Comic Sans MS" panose="030F0702030302020204" pitchFamily="66" charset="0"/>
              </a:rPr>
              <a:t>eg</a:t>
            </a:r>
            <a:r>
              <a:rPr lang="en-US" altLang="en-US" dirty="0">
                <a:solidFill>
                  <a:schemeClr val="tx1"/>
                </a:solidFill>
                <a:latin typeface="Comic Sans MS" panose="030F0702030302020204" pitchFamily="66" charset="0"/>
              </a:rPr>
              <a:t> with the right mouse button, on a component that can handle a popup request</a:t>
            </a:r>
            <a:r>
              <a:rPr lang="en-US" altLang="en-US" dirty="0" smtClean="0">
                <a:solidFill>
                  <a:schemeClr val="tx1"/>
                </a:solidFill>
                <a:latin typeface="Comic Sans MS" panose="030F0702030302020204" pitchFamily="66" charset="0"/>
              </a:rPr>
              <a:t>.</a:t>
            </a:r>
            <a:endParaRPr lang="en-US" altLang="en-US" dirty="0">
              <a:solidFill>
                <a:schemeClr val="tx1"/>
              </a:solidFill>
              <a:latin typeface="Comic Sans MS" panose="030F0702030302020204" pitchFamily="66" charset="0"/>
            </a:endParaRPr>
          </a:p>
          <a:p>
            <a:pPr eaLnBrk="1" hangingPunct="1">
              <a:buClrTx/>
              <a:buSzPct val="95000"/>
              <a:buFontTx/>
              <a:buNone/>
            </a:pPr>
            <a:r>
              <a:rPr lang="en-US" altLang="en-US" b="1" u="sng" dirty="0">
                <a:solidFill>
                  <a:schemeClr val="tx1"/>
                </a:solidFill>
                <a:latin typeface="Comic Sans MS" panose="030F0702030302020204" pitchFamily="66" charset="0"/>
              </a:rPr>
              <a:t>Menus and Menu Items are Buttons!</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It is easy to see how menu items are buttons that appear when a menu appears. But the menu names in the menu bar are also buttons. When you press on these "buttons", they create a popup menu that you see as a dropdown menu.</a:t>
            </a:r>
          </a:p>
          <a:p>
            <a:pPr eaLnBrk="1" hangingPunct="1">
              <a:buClrTx/>
              <a:buSzPct val="95000"/>
              <a:buFontTx/>
              <a:buNone/>
            </a:pPr>
            <a:endParaRPr lang="en-US" alt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46007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r>
              <a:rPr lang="en-US" b="1" dirty="0" smtClean="0">
                <a:solidFill>
                  <a:schemeClr val="tx1"/>
                </a:solidFill>
                <a:latin typeface="Comic Sans MS" panose="030F0702030302020204" pitchFamily="66" charset="0"/>
              </a:rPr>
              <a:t>Swing</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sz="quarter" idx="1"/>
          </p:nvPr>
        </p:nvSpPr>
        <p:spPr>
          <a:xfrm>
            <a:off x="914400" y="838200"/>
            <a:ext cx="7772400" cy="5334000"/>
          </a:xfrm>
        </p:spPr>
        <p:txBody>
          <a:bodyPr/>
          <a:lstStyle/>
          <a:p>
            <a:pPr>
              <a:lnSpc>
                <a:spcPct val="90000"/>
              </a:lnSpc>
              <a:spcBef>
                <a:spcPts val="650"/>
              </a:spcBef>
              <a:buClr>
                <a:srgbClr val="FF0000"/>
              </a:buClr>
              <a:buSzPct val="95000"/>
              <a:buFont typeface="Wingdings" panose="05000000000000000000" pitchFamily="2" charset="2"/>
              <a:buChar char="Ø"/>
            </a:pPr>
            <a:r>
              <a:rPr lang="en-US" altLang="en-US" sz="2400" b="1" dirty="0">
                <a:latin typeface="Comic Sans MS" panose="030F0702030302020204" pitchFamily="66" charset="0"/>
                <a:ea typeface="Microsoft YaHei" panose="020B0503020204020204" pitchFamily="34" charset="-122"/>
              </a:rPr>
              <a:t>Swing</a:t>
            </a:r>
            <a:r>
              <a:rPr lang="en-US" altLang="en-US" sz="2400" dirty="0">
                <a:latin typeface="Comic Sans MS" panose="030F0702030302020204" pitchFamily="66" charset="0"/>
                <a:ea typeface="Microsoft YaHei" panose="020B0503020204020204" pitchFamily="34" charset="-122"/>
              </a:rPr>
              <a:t> is Java's GUI(graphical user interface) </a:t>
            </a:r>
            <a:r>
              <a:rPr lang="en-US" altLang="en-US" sz="2400" dirty="0" smtClean="0">
                <a:latin typeface="Comic Sans MS" panose="030F0702030302020204" pitchFamily="66" charset="0"/>
                <a:ea typeface="Microsoft YaHei" panose="020B0503020204020204" pitchFamily="34" charset="-122"/>
              </a:rPr>
              <a:t>library</a:t>
            </a:r>
          </a:p>
          <a:p>
            <a:pPr>
              <a:lnSpc>
                <a:spcPct val="90000"/>
              </a:lnSpc>
              <a:spcBef>
                <a:spcPts val="650"/>
              </a:spcBef>
              <a:buClr>
                <a:srgbClr val="FF0000"/>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So </a:t>
            </a:r>
            <a:r>
              <a:rPr lang="en-US" altLang="en-US" sz="2400" dirty="0">
                <a:latin typeface="Comic Sans MS" panose="030F0702030302020204" pitchFamily="66" charset="0"/>
                <a:ea typeface="Microsoft YaHei" panose="020B0503020204020204" pitchFamily="34" charset="-122"/>
              </a:rPr>
              <a:t>far, our user interfaces have only been </a:t>
            </a:r>
            <a:r>
              <a:rPr lang="en-US" altLang="en-US" sz="2400" i="1" dirty="0">
                <a:latin typeface="Comic Sans MS" panose="030F0702030302020204" pitchFamily="66" charset="0"/>
                <a:ea typeface="Microsoft YaHei" panose="020B0503020204020204" pitchFamily="34" charset="-122"/>
              </a:rPr>
              <a:t>textual</a:t>
            </a:r>
            <a:r>
              <a:rPr lang="en-US" altLang="en-US" sz="2400" dirty="0">
                <a:latin typeface="Comic Sans MS" panose="030F0702030302020204" pitchFamily="66" charset="0"/>
                <a:ea typeface="Microsoft YaHei" panose="020B0503020204020204" pitchFamily="34" charset="-122"/>
              </a:rPr>
              <a:t>, meaning the user sees text and writes text at the command </a:t>
            </a:r>
            <a:r>
              <a:rPr lang="en-US" altLang="en-US" sz="2400" dirty="0" smtClean="0">
                <a:latin typeface="Comic Sans MS" panose="030F0702030302020204" pitchFamily="66" charset="0"/>
                <a:ea typeface="Microsoft YaHei" panose="020B0503020204020204" pitchFamily="34" charset="-122"/>
              </a:rPr>
              <a:t>prompt.</a:t>
            </a:r>
          </a:p>
          <a:p>
            <a:pPr>
              <a:lnSpc>
                <a:spcPct val="90000"/>
              </a:lnSpc>
              <a:spcBef>
                <a:spcPts val="650"/>
              </a:spcBef>
              <a:buClr>
                <a:srgbClr val="FF0000"/>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Swing </a:t>
            </a:r>
            <a:r>
              <a:rPr lang="en-US" altLang="en-US" sz="2400" dirty="0">
                <a:latin typeface="Comic Sans MS" panose="030F0702030302020204" pitchFamily="66" charset="0"/>
                <a:ea typeface="Microsoft YaHei" panose="020B0503020204020204" pitchFamily="34" charset="-122"/>
              </a:rPr>
              <a:t>is created to provide a more sophisticated set of GUI components than the Abstract Windows Toolkit (</a:t>
            </a:r>
            <a:r>
              <a:rPr lang="en-US" altLang="en-US" sz="2400" dirty="0" smtClean="0">
                <a:latin typeface="Comic Sans MS" panose="030F0702030302020204" pitchFamily="66" charset="0"/>
                <a:ea typeface="Microsoft YaHei" panose="020B0503020204020204" pitchFamily="34" charset="-122"/>
              </a:rPr>
              <a:t>AWT)</a:t>
            </a:r>
          </a:p>
          <a:p>
            <a:pPr>
              <a:lnSpc>
                <a:spcPct val="90000"/>
              </a:lnSpc>
              <a:spcBef>
                <a:spcPts val="650"/>
              </a:spcBef>
              <a:buClr>
                <a:srgbClr val="FF0000"/>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Today </a:t>
            </a:r>
            <a:r>
              <a:rPr lang="en-US" altLang="en-US" sz="2400" dirty="0">
                <a:latin typeface="Comic Sans MS" panose="030F0702030302020204" pitchFamily="66" charset="0"/>
                <a:ea typeface="Microsoft YaHei" panose="020B0503020204020204" pitchFamily="34" charset="-122"/>
              </a:rPr>
              <a:t>we will learn to make our interfaces </a:t>
            </a:r>
            <a:r>
              <a:rPr lang="en-US" altLang="en-US" sz="2400" i="1" dirty="0">
                <a:latin typeface="Comic Sans MS" panose="030F0702030302020204" pitchFamily="66" charset="0"/>
                <a:ea typeface="Microsoft YaHei" panose="020B0503020204020204" pitchFamily="34" charset="-122"/>
              </a:rPr>
              <a:t>graphical</a:t>
            </a:r>
            <a:r>
              <a:rPr lang="en-US" altLang="en-US" sz="2400" dirty="0">
                <a:latin typeface="Comic Sans MS" panose="030F0702030302020204" pitchFamily="66" charset="0"/>
                <a:ea typeface="Microsoft YaHei" panose="020B0503020204020204" pitchFamily="34" charset="-122"/>
              </a:rPr>
              <a:t>, so we can use our programs through windows, click on buttons, </a:t>
            </a:r>
            <a:r>
              <a:rPr lang="en-US" altLang="en-US" sz="2400" dirty="0" smtClean="0">
                <a:latin typeface="Comic Sans MS" panose="030F0702030302020204" pitchFamily="66" charset="0"/>
                <a:ea typeface="Microsoft YaHei" panose="020B0503020204020204" pitchFamily="34" charset="-122"/>
              </a:rPr>
              <a:t>etc.</a:t>
            </a:r>
          </a:p>
          <a:p>
            <a:pPr>
              <a:lnSpc>
                <a:spcPct val="90000"/>
              </a:lnSpc>
              <a:spcBef>
                <a:spcPts val="650"/>
              </a:spcBef>
              <a:buClr>
                <a:srgbClr val="FF0000"/>
              </a:buClr>
              <a:buSzPct val="95000"/>
              <a:buFont typeface="Wingdings" panose="05000000000000000000" pitchFamily="2" charset="2"/>
              <a:buChar char="Ø"/>
            </a:pPr>
            <a:r>
              <a:rPr lang="en-US" altLang="en-US" sz="2400" dirty="0" smtClean="0">
                <a:latin typeface="Comic Sans MS" panose="030F0702030302020204" pitchFamily="66" charset="0"/>
                <a:ea typeface="Microsoft YaHei" panose="020B0503020204020204" pitchFamily="34" charset="-122"/>
              </a:rPr>
              <a:t>You </a:t>
            </a:r>
            <a:r>
              <a:rPr lang="en-US" altLang="en-US" sz="2400" dirty="0">
                <a:latin typeface="Comic Sans MS" panose="030F0702030302020204" pitchFamily="66" charset="0"/>
                <a:ea typeface="Microsoft YaHei" panose="020B0503020204020204" pitchFamily="34" charset="-122"/>
              </a:rPr>
              <a:t>MUST import the following packages to use swing:</a:t>
            </a:r>
          </a:p>
          <a:p>
            <a:pPr lvl="1">
              <a:lnSpc>
                <a:spcPct val="90000"/>
              </a:lnSpc>
              <a:spcBef>
                <a:spcPts val="500"/>
              </a:spcBef>
              <a:buClrTx/>
              <a:buSzPct val="95000"/>
              <a:buFontTx/>
              <a:buNone/>
            </a:pPr>
            <a:r>
              <a:rPr lang="en-US" altLang="en-US" sz="2000" b="1" dirty="0">
                <a:latin typeface="Comic Sans MS" panose="030F0702030302020204" pitchFamily="66" charset="0"/>
                <a:ea typeface="Microsoft YaHei" panose="020B0503020204020204" pitchFamily="34" charset="-122"/>
              </a:rPr>
              <a:t>import </a:t>
            </a:r>
            <a:r>
              <a:rPr lang="en-US" altLang="en-US" sz="2000" b="1" dirty="0" err="1">
                <a:latin typeface="Comic Sans MS" panose="030F0702030302020204" pitchFamily="66" charset="0"/>
                <a:ea typeface="Microsoft YaHei" panose="020B0503020204020204" pitchFamily="34" charset="-122"/>
              </a:rPr>
              <a:t>java.awt</a:t>
            </a:r>
            <a:r>
              <a:rPr lang="en-US" altLang="en-US" sz="2000" b="1" dirty="0">
                <a:latin typeface="Comic Sans MS" panose="030F0702030302020204" pitchFamily="66" charset="0"/>
                <a:ea typeface="Microsoft YaHei" panose="020B0503020204020204" pitchFamily="34" charset="-122"/>
              </a:rPr>
              <a:t>.*;</a:t>
            </a:r>
          </a:p>
          <a:p>
            <a:pPr lvl="1">
              <a:lnSpc>
                <a:spcPct val="90000"/>
              </a:lnSpc>
              <a:spcBef>
                <a:spcPts val="500"/>
              </a:spcBef>
              <a:buClrTx/>
              <a:buSzPct val="95000"/>
              <a:buFontTx/>
              <a:buNone/>
            </a:pPr>
            <a:r>
              <a:rPr lang="en-US" altLang="en-US" sz="2000" b="1" dirty="0">
                <a:latin typeface="Comic Sans MS" panose="030F0702030302020204" pitchFamily="66" charset="0"/>
                <a:ea typeface="Microsoft YaHei" panose="020B0503020204020204" pitchFamily="34" charset="-122"/>
              </a:rPr>
              <a:t>import </a:t>
            </a:r>
            <a:r>
              <a:rPr lang="en-US" altLang="en-US" sz="2000" b="1" dirty="0" err="1">
                <a:latin typeface="Comic Sans MS" panose="030F0702030302020204" pitchFamily="66" charset="0"/>
                <a:ea typeface="Microsoft YaHei" panose="020B0503020204020204" pitchFamily="34" charset="-122"/>
              </a:rPr>
              <a:t>javax.swing</a:t>
            </a:r>
            <a:r>
              <a:rPr lang="en-US" altLang="en-US" sz="2000" b="1" dirty="0">
                <a:latin typeface="Comic Sans MS" panose="030F0702030302020204" pitchFamily="66" charset="0"/>
                <a:ea typeface="Microsoft YaHei" panose="020B0503020204020204" pitchFamily="34" charset="-122"/>
              </a:rPr>
              <a:t>.*; </a:t>
            </a:r>
          </a:p>
          <a:p>
            <a:endParaRPr lang="en-US" dirty="0"/>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a:t>
            </a:fld>
            <a:endParaRPr lang="en-US"/>
          </a:p>
        </p:txBody>
      </p:sp>
    </p:spTree>
    <p:extLst>
      <p:ext uri="{BB962C8B-B14F-4D97-AF65-F5344CB8AC3E}">
        <p14:creationId xmlns:p14="http://schemas.microsoft.com/office/powerpoint/2010/main" val="15608196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70</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Menus(cont)</a:t>
            </a:r>
          </a:p>
        </p:txBody>
      </p:sp>
      <p:sp>
        <p:nvSpPr>
          <p:cNvPr id="8" name="Text Box 2"/>
          <p:cNvSpPr txBox="1">
            <a:spLocks noChangeArrowheads="1"/>
          </p:cNvSpPr>
          <p:nvPr/>
        </p:nvSpPr>
        <p:spPr bwMode="auto">
          <a:xfrm>
            <a:off x="152400" y="685800"/>
            <a:ext cx="8763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lnSpc>
                <a:spcPct val="90000"/>
              </a:lnSpc>
              <a:buClrTx/>
              <a:buSzPct val="95000"/>
              <a:buFontTx/>
              <a:buNone/>
            </a:pPr>
            <a:r>
              <a:rPr lang="en-US" altLang="en-US" b="1" u="sng" dirty="0">
                <a:solidFill>
                  <a:schemeClr val="tx1"/>
                </a:solidFill>
                <a:latin typeface="Comic Sans MS" panose="030F0702030302020204" pitchFamily="66" charset="0"/>
              </a:rPr>
              <a:t>Dropdown menus: </a:t>
            </a:r>
            <a:r>
              <a:rPr lang="en-US" altLang="en-US" b="1" u="sng" dirty="0" err="1">
                <a:solidFill>
                  <a:schemeClr val="tx1"/>
                </a:solidFill>
                <a:latin typeface="Comic Sans MS" panose="030F0702030302020204" pitchFamily="66" charset="0"/>
              </a:rPr>
              <a:t>JMenuBar</a:t>
            </a:r>
            <a:r>
              <a:rPr lang="en-US" altLang="en-US" b="1" u="sng" dirty="0">
                <a:solidFill>
                  <a:schemeClr val="tx1"/>
                </a:solidFill>
                <a:latin typeface="Comic Sans MS" panose="030F0702030302020204" pitchFamily="66" charset="0"/>
              </a:rPr>
              <a:t>, </a:t>
            </a:r>
            <a:r>
              <a:rPr lang="en-US" altLang="en-US" b="1" u="sng" dirty="0" err="1">
                <a:solidFill>
                  <a:schemeClr val="tx1"/>
                </a:solidFill>
                <a:latin typeface="Comic Sans MS" panose="030F0702030302020204" pitchFamily="66" charset="0"/>
              </a:rPr>
              <a:t>JMenu</a:t>
            </a:r>
            <a:r>
              <a:rPr lang="en-US" altLang="en-US" b="1" u="sng" dirty="0">
                <a:solidFill>
                  <a:schemeClr val="tx1"/>
                </a:solidFill>
                <a:latin typeface="Comic Sans MS" panose="030F0702030302020204" pitchFamily="66" charset="0"/>
              </a:rPr>
              <a:t>, and </a:t>
            </a:r>
            <a:r>
              <a:rPr lang="en-US" altLang="en-US" b="1" u="sng" dirty="0" err="1">
                <a:solidFill>
                  <a:schemeClr val="tx1"/>
                </a:solidFill>
                <a:latin typeface="Comic Sans MS" panose="030F0702030302020204" pitchFamily="66" charset="0"/>
              </a:rPr>
              <a:t>JMenuItem</a:t>
            </a:r>
            <a:endParaRPr lang="en-US" altLang="en-US" b="1" u="sng" dirty="0">
              <a:solidFill>
                <a:schemeClr val="tx1"/>
              </a:solidFill>
              <a:latin typeface="Comic Sans MS" panose="030F0702030302020204" pitchFamily="66" charset="0"/>
            </a:endParaRPr>
          </a:p>
          <a:p>
            <a:pPr marL="342900" indent="-342900" eaLnBrk="1" hangingPunct="1">
              <a:lnSpc>
                <a:spcPct val="90000"/>
              </a:lnSpc>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A </a:t>
            </a:r>
            <a:r>
              <a:rPr lang="en-US" altLang="en-US" i="1" dirty="0">
                <a:solidFill>
                  <a:schemeClr val="tx1"/>
                </a:solidFill>
                <a:latin typeface="Comic Sans MS" panose="030F0702030302020204" pitchFamily="66" charset="0"/>
              </a:rPr>
              <a:t>menu bar</a:t>
            </a:r>
            <a:r>
              <a:rPr lang="en-US" altLang="en-US" dirty="0">
                <a:solidFill>
                  <a:schemeClr val="tx1"/>
                </a:solidFill>
                <a:latin typeface="Comic Sans MS" panose="030F0702030302020204" pitchFamily="66" charset="0"/>
              </a:rPr>
              <a:t> can be added to the top of a top-level container, </a:t>
            </a:r>
            <a:r>
              <a:rPr lang="en-US" altLang="en-US" dirty="0" err="1">
                <a:solidFill>
                  <a:schemeClr val="tx1"/>
                </a:solidFill>
                <a:latin typeface="Comic Sans MS" panose="030F0702030302020204" pitchFamily="66" charset="0"/>
              </a:rPr>
              <a:t>eg</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JFrame</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JApplet</a:t>
            </a:r>
            <a:r>
              <a:rPr lang="en-US" altLang="en-US" dirty="0">
                <a:solidFill>
                  <a:schemeClr val="tx1"/>
                </a:solidFill>
                <a:latin typeface="Comic Sans MS" panose="030F0702030302020204" pitchFamily="66" charset="0"/>
              </a:rPr>
              <a:t>, or </a:t>
            </a:r>
            <a:r>
              <a:rPr lang="en-US" altLang="en-US" dirty="0" err="1">
                <a:solidFill>
                  <a:schemeClr val="tx1"/>
                </a:solidFill>
                <a:latin typeface="Comic Sans MS" panose="030F0702030302020204" pitchFamily="66" charset="0"/>
              </a:rPr>
              <a:t>JDialog</a:t>
            </a:r>
            <a:r>
              <a:rPr lang="en-US" altLang="en-US" dirty="0">
                <a:solidFill>
                  <a:schemeClr val="tx1"/>
                </a:solidFill>
                <a:latin typeface="Comic Sans MS" panose="030F0702030302020204" pitchFamily="66" charset="0"/>
              </a:rPr>
              <a:t>. Note that a menu bar can not be added to </a:t>
            </a:r>
            <a:r>
              <a:rPr lang="en-US" altLang="en-US" dirty="0" err="1">
                <a:solidFill>
                  <a:schemeClr val="tx1"/>
                </a:solidFill>
                <a:latin typeface="Comic Sans MS" panose="030F0702030302020204" pitchFamily="66" charset="0"/>
              </a:rPr>
              <a:t>JPanel</a:t>
            </a:r>
            <a:r>
              <a:rPr lang="en-US" altLang="en-US" dirty="0">
                <a:solidFill>
                  <a:schemeClr val="tx1"/>
                </a:solidFill>
                <a:latin typeface="Comic Sans MS" panose="030F0702030302020204" pitchFamily="66" charset="0"/>
              </a:rPr>
              <a:t>.</a:t>
            </a:r>
          </a:p>
          <a:p>
            <a:pPr marL="342900" indent="-342900" eaLnBrk="1" hangingPunct="1">
              <a:lnSpc>
                <a:spcPct val="90000"/>
              </a:lnSpc>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Dropdown menus have three parts:</a:t>
            </a:r>
          </a:p>
          <a:p>
            <a:pPr eaLnBrk="1" hangingPunct="1">
              <a:lnSpc>
                <a:spcPct val="90000"/>
              </a:lnSpc>
              <a:buClr>
                <a:srgbClr val="A63212"/>
              </a:buClr>
              <a:buSzPct val="95000"/>
              <a:buFont typeface="Cambria" panose="02040503050406030204" pitchFamily="18" charset="0"/>
              <a:buAutoNum type="arabicPeriod"/>
            </a:pPr>
            <a:r>
              <a:rPr lang="en-US" altLang="en-US" b="1" dirty="0" err="1">
                <a:solidFill>
                  <a:schemeClr val="tx1"/>
                </a:solidFill>
                <a:latin typeface="Comic Sans MS" panose="030F0702030302020204" pitchFamily="66" charset="0"/>
              </a:rPr>
              <a:t>JMenuBar</a:t>
            </a:r>
            <a:r>
              <a:rPr lang="en-US" altLang="en-US" dirty="0">
                <a:solidFill>
                  <a:schemeClr val="tx1"/>
                </a:solidFill>
                <a:latin typeface="Comic Sans MS" panose="030F0702030302020204" pitchFamily="66" charset="0"/>
              </a:rPr>
              <a:t> is positioned across the top of a container (</a:t>
            </a:r>
            <a:r>
              <a:rPr lang="en-US" altLang="en-US" i="1" dirty="0" err="1">
                <a:solidFill>
                  <a:schemeClr val="tx1"/>
                </a:solidFill>
                <a:latin typeface="Comic Sans MS" panose="030F0702030302020204" pitchFamily="66" charset="0"/>
              </a:rPr>
              <a:t>eg</a:t>
            </a:r>
            <a:r>
              <a:rPr lang="en-US" altLang="en-US" dirty="0">
                <a:solidFill>
                  <a:schemeClr val="tx1"/>
                </a:solidFill>
                <a:latin typeface="Comic Sans MS" panose="030F0702030302020204" pitchFamily="66" charset="0"/>
              </a:rPr>
              <a:t> a </a:t>
            </a:r>
            <a:r>
              <a:rPr lang="en-US" altLang="en-US" dirty="0" err="1">
                <a:solidFill>
                  <a:schemeClr val="tx1"/>
                </a:solidFill>
                <a:latin typeface="Comic Sans MS" panose="030F0702030302020204" pitchFamily="66" charset="0"/>
              </a:rPr>
              <a:t>JFrame</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JPanel</a:t>
            </a:r>
            <a:r>
              <a:rPr lang="en-US" altLang="en-US" dirty="0">
                <a:solidFill>
                  <a:schemeClr val="tx1"/>
                </a:solidFill>
                <a:latin typeface="Comic Sans MS" panose="030F0702030302020204" pitchFamily="66" charset="0"/>
              </a:rPr>
              <a:t>, or </a:t>
            </a:r>
            <a:r>
              <a:rPr lang="en-US" altLang="en-US" dirty="0" err="1">
                <a:solidFill>
                  <a:schemeClr val="tx1"/>
                </a:solidFill>
                <a:latin typeface="Comic Sans MS" panose="030F0702030302020204" pitchFamily="66" charset="0"/>
              </a:rPr>
              <a:t>JApplet</a:t>
            </a:r>
            <a:r>
              <a:rPr lang="en-US" altLang="en-US" dirty="0">
                <a:solidFill>
                  <a:schemeClr val="tx1"/>
                </a:solidFill>
                <a:latin typeface="Comic Sans MS" panose="030F0702030302020204" pitchFamily="66" charset="0"/>
              </a:rPr>
              <a:t>). It's placed above the content pane, so does not use the container's layout. Add </a:t>
            </a:r>
            <a:r>
              <a:rPr lang="en-US" altLang="en-US" i="1" dirty="0">
                <a:solidFill>
                  <a:schemeClr val="tx1"/>
                </a:solidFill>
                <a:latin typeface="Comic Sans MS" panose="030F0702030302020204" pitchFamily="66" charset="0"/>
              </a:rPr>
              <a:t>menus</a:t>
            </a:r>
            <a:r>
              <a:rPr lang="en-US" altLang="en-US" dirty="0">
                <a:solidFill>
                  <a:schemeClr val="tx1"/>
                </a:solidFill>
                <a:latin typeface="Comic Sans MS" panose="030F0702030302020204" pitchFamily="66" charset="0"/>
              </a:rPr>
              <a:t> to the </a:t>
            </a:r>
            <a:r>
              <a:rPr lang="en-US" altLang="en-US" dirty="0" err="1">
                <a:solidFill>
                  <a:schemeClr val="tx1"/>
                </a:solidFill>
                <a:latin typeface="Comic Sans MS" panose="030F0702030302020204" pitchFamily="66" charset="0"/>
              </a:rPr>
              <a:t>menubar</a:t>
            </a:r>
            <a:r>
              <a:rPr lang="en-US" altLang="en-US" dirty="0">
                <a:solidFill>
                  <a:schemeClr val="tx1"/>
                </a:solidFill>
                <a:latin typeface="Comic Sans MS" panose="030F0702030302020204" pitchFamily="66" charset="0"/>
              </a:rPr>
              <a:t>. </a:t>
            </a:r>
          </a:p>
          <a:p>
            <a:pPr eaLnBrk="1" hangingPunct="1">
              <a:lnSpc>
                <a:spcPct val="90000"/>
              </a:lnSpc>
              <a:buClr>
                <a:srgbClr val="A63212"/>
              </a:buClr>
              <a:buSzPct val="95000"/>
              <a:buFont typeface="Cambria" panose="02040503050406030204" pitchFamily="18" charset="0"/>
              <a:buAutoNum type="arabicPeriod"/>
            </a:pPr>
            <a:r>
              <a:rPr lang="en-US" altLang="en-US" b="1" dirty="0" err="1">
                <a:solidFill>
                  <a:schemeClr val="tx1"/>
                </a:solidFill>
                <a:latin typeface="Comic Sans MS" panose="030F0702030302020204" pitchFamily="66" charset="0"/>
              </a:rPr>
              <a:t>JMenu</a:t>
            </a:r>
            <a:r>
              <a:rPr lang="en-US" altLang="en-US" dirty="0">
                <a:solidFill>
                  <a:schemeClr val="tx1"/>
                </a:solidFill>
                <a:latin typeface="Comic Sans MS" panose="030F0702030302020204" pitchFamily="66" charset="0"/>
              </a:rPr>
              <a:t> has a name and contains a number of </a:t>
            </a:r>
            <a:r>
              <a:rPr lang="en-US" altLang="en-US" i="1" dirty="0">
                <a:solidFill>
                  <a:schemeClr val="tx1"/>
                </a:solidFill>
                <a:latin typeface="Comic Sans MS" panose="030F0702030302020204" pitchFamily="66" charset="0"/>
              </a:rPr>
              <a:t>menu items</a:t>
            </a:r>
            <a:r>
              <a:rPr lang="en-US" altLang="en-US" dirty="0">
                <a:solidFill>
                  <a:schemeClr val="tx1"/>
                </a:solidFill>
                <a:latin typeface="Comic Sans MS" panose="030F0702030302020204" pitchFamily="66" charset="0"/>
              </a:rPr>
              <a:t> which are displayed is a vertical list of </a:t>
            </a:r>
            <a:r>
              <a:rPr lang="en-US" altLang="en-US" i="1" dirty="0">
                <a:solidFill>
                  <a:schemeClr val="tx1"/>
                </a:solidFill>
                <a:latin typeface="Comic Sans MS" panose="030F0702030302020204" pitchFamily="66" charset="0"/>
              </a:rPr>
              <a:t>menu items</a:t>
            </a:r>
            <a:r>
              <a:rPr lang="en-US" altLang="en-US" dirty="0">
                <a:solidFill>
                  <a:schemeClr val="tx1"/>
                </a:solidFill>
                <a:latin typeface="Comic Sans MS" panose="030F0702030302020204" pitchFamily="66" charset="0"/>
              </a:rPr>
              <a:t>. </a:t>
            </a:r>
          </a:p>
          <a:p>
            <a:pPr eaLnBrk="1" hangingPunct="1">
              <a:lnSpc>
                <a:spcPct val="90000"/>
              </a:lnSpc>
              <a:buClr>
                <a:srgbClr val="A63212"/>
              </a:buClr>
              <a:buSzPct val="95000"/>
              <a:buFont typeface="Cambria" panose="02040503050406030204" pitchFamily="18" charset="0"/>
              <a:buAutoNum type="arabicPeriod"/>
            </a:pPr>
            <a:r>
              <a:rPr lang="en-US" altLang="en-US" b="1" dirty="0" err="1">
                <a:solidFill>
                  <a:schemeClr val="tx1"/>
                </a:solidFill>
                <a:latin typeface="Comic Sans MS" panose="030F0702030302020204" pitchFamily="66" charset="0"/>
              </a:rPr>
              <a:t>JMenuItem</a:t>
            </a:r>
            <a:r>
              <a:rPr lang="en-US" altLang="en-US" dirty="0" err="1">
                <a:solidFill>
                  <a:schemeClr val="tx1"/>
                </a:solidFill>
                <a:latin typeface="Comic Sans MS" panose="030F0702030302020204" pitchFamily="66" charset="0"/>
              </a:rPr>
              <a:t>s</a:t>
            </a:r>
            <a:r>
              <a:rPr lang="en-US" altLang="en-US" dirty="0">
                <a:solidFill>
                  <a:schemeClr val="tx1"/>
                </a:solidFill>
                <a:latin typeface="Comic Sans MS" panose="030F0702030302020204" pitchFamily="66" charset="0"/>
              </a:rPr>
              <a:t> and </a:t>
            </a:r>
            <a:r>
              <a:rPr lang="en-US" altLang="en-US" b="1" dirty="0">
                <a:solidFill>
                  <a:schemeClr val="tx1"/>
                </a:solidFill>
                <a:latin typeface="Comic Sans MS" panose="030F0702030302020204" pitchFamily="66" charset="0"/>
              </a:rPr>
              <a:t>Separators</a:t>
            </a:r>
            <a:r>
              <a:rPr lang="en-US" altLang="en-US" dirty="0">
                <a:solidFill>
                  <a:schemeClr val="tx1"/>
                </a:solidFill>
                <a:latin typeface="Comic Sans MS" panose="030F0702030302020204" pitchFamily="66" charset="0"/>
              </a:rPr>
              <a:t> are added to each </a:t>
            </a:r>
            <a:r>
              <a:rPr lang="en-US" altLang="en-US" i="1" dirty="0">
                <a:solidFill>
                  <a:schemeClr val="tx1"/>
                </a:solidFill>
                <a:latin typeface="Comic Sans MS" panose="030F0702030302020204" pitchFamily="66" charset="0"/>
              </a:rPr>
              <a:t>menu</a:t>
            </a:r>
            <a:r>
              <a:rPr lang="en-US" altLang="en-US" dirty="0">
                <a:solidFill>
                  <a:schemeClr val="tx1"/>
                </a:solidFill>
                <a:latin typeface="Comic Sans MS" panose="030F0702030302020204" pitchFamily="66" charset="0"/>
              </a:rPr>
              <a:t>. Menu items are usually text "buttons", but can also have icons, checkboxes, radio buttons, or be hierarchical submenus.</a:t>
            </a:r>
          </a:p>
          <a:p>
            <a:pPr eaLnBrk="1" hangingPunct="1">
              <a:lnSpc>
                <a:spcPct val="90000"/>
              </a:lnSpc>
              <a:buClrTx/>
              <a:buSzPct val="95000"/>
              <a:buFontTx/>
              <a:buNone/>
            </a:pPr>
            <a:endParaRPr lang="en-US" alt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029562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71</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Menus(cont)</a:t>
            </a:r>
          </a:p>
        </p:txBody>
      </p:sp>
      <p:sp>
        <p:nvSpPr>
          <p:cNvPr id="8" name="Text Box 2"/>
          <p:cNvSpPr txBox="1">
            <a:spLocks noChangeArrowheads="1"/>
          </p:cNvSpPr>
          <p:nvPr/>
        </p:nvSpPr>
        <p:spPr bwMode="auto">
          <a:xfrm>
            <a:off x="228600" y="990600"/>
            <a:ext cx="87630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Keyboard Mnemonics and Accelerators</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You can associated characters with menus and menu items so that the user can invoke them from the keyboard:</a:t>
            </a:r>
          </a:p>
          <a:p>
            <a:pPr marL="342900" indent="-342900" eaLnBrk="1" hangingPunct="1">
              <a:buClr>
                <a:srgbClr val="A63212"/>
              </a:buClr>
              <a:buSzPct val="95000"/>
              <a:buFont typeface="Wingdings" panose="05000000000000000000" pitchFamily="2" charset="2"/>
              <a:buChar char="Ø"/>
            </a:pPr>
            <a:r>
              <a:rPr lang="en-US" altLang="en-US" b="1" dirty="0">
                <a:solidFill>
                  <a:schemeClr val="tx1"/>
                </a:solidFill>
                <a:latin typeface="Comic Sans MS" panose="030F0702030302020204" pitchFamily="66" charset="0"/>
              </a:rPr>
              <a:t>Menu mnemonics</a:t>
            </a:r>
            <a:r>
              <a:rPr lang="en-US" altLang="en-US" dirty="0">
                <a:solidFill>
                  <a:schemeClr val="tx1"/>
                </a:solidFill>
                <a:latin typeface="Comic Sans MS" panose="030F0702030302020204" pitchFamily="66" charset="0"/>
              </a:rPr>
              <a:t> can be used to open a menu by typing a single character associated with a menu along with an operating system defined key for this action. For example, on MS Windows, The ALT key with F will typically open the File menu. You can then select the relevant menu item with either the mnemonic key for that item, or with the arrow keys and Enter. The corresponding letter (char) in the menu will be underlined. For example</a:t>
            </a:r>
          </a:p>
          <a:p>
            <a:pPr eaLnBrk="1" hangingPunct="1">
              <a:buClrTx/>
              <a:buSzPct val="95000"/>
              <a:buFontTx/>
              <a:buNone/>
            </a:pPr>
            <a:r>
              <a:rPr lang="en-US" altLang="en-US" dirty="0">
                <a:solidFill>
                  <a:schemeClr val="tx1"/>
                </a:solidFill>
                <a:latin typeface="Comic Sans MS" panose="030F0702030302020204" pitchFamily="66" charset="0"/>
              </a:rPr>
              <a:t>		 </a:t>
            </a:r>
            <a:r>
              <a:rPr lang="en-US" altLang="en-US" i="1" dirty="0" err="1">
                <a:solidFill>
                  <a:schemeClr val="tx1"/>
                </a:solidFill>
                <a:latin typeface="Comic Sans MS" panose="030F0702030302020204" pitchFamily="66" charset="0"/>
              </a:rPr>
              <a:t>fileMenu</a:t>
            </a:r>
            <a:r>
              <a:rPr lang="en-US" altLang="en-US" dirty="0" err="1">
                <a:solidFill>
                  <a:schemeClr val="tx1"/>
                </a:solidFill>
                <a:latin typeface="Comic Sans MS" panose="030F0702030302020204" pitchFamily="66" charset="0"/>
              </a:rPr>
              <a:t>.setMnemonic</a:t>
            </a:r>
            <a:r>
              <a:rPr lang="en-US" altLang="en-US" dirty="0">
                <a:solidFill>
                  <a:schemeClr val="tx1"/>
                </a:solidFill>
                <a:latin typeface="Comic Sans MS" panose="030F0702030302020204" pitchFamily="66" charset="0"/>
              </a:rPr>
              <a:t>('F');</a:t>
            </a:r>
          </a:p>
        </p:txBody>
      </p:sp>
    </p:spTree>
    <p:extLst>
      <p:ext uri="{BB962C8B-B14F-4D97-AF65-F5344CB8AC3E}">
        <p14:creationId xmlns:p14="http://schemas.microsoft.com/office/powerpoint/2010/main" val="12721614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72</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a:solidFill>
                  <a:schemeClr val="tx1"/>
                </a:solidFill>
                <a:latin typeface="Comic Sans MS" panose="030F0702030302020204" pitchFamily="66" charset="0"/>
              </a:rPr>
              <a:t>Menus(</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p>
        </p:txBody>
      </p:sp>
      <p:sp>
        <p:nvSpPr>
          <p:cNvPr id="8" name="Text Box 2"/>
          <p:cNvSpPr txBox="1">
            <a:spLocks noChangeArrowheads="1"/>
          </p:cNvSpPr>
          <p:nvPr/>
        </p:nvSpPr>
        <p:spPr bwMode="auto">
          <a:xfrm>
            <a:off x="228600" y="990600"/>
            <a:ext cx="87630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spcBef>
                <a:spcPts val="6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9pPr>
          </a:lstStyle>
          <a:p>
            <a:pPr marL="342900" indent="-342900" eaLnBrk="1" hangingPunct="1">
              <a:buClr>
                <a:srgbClr val="A63212"/>
              </a:buClr>
              <a:buSzPct val="95000"/>
              <a:buFont typeface="Wingdings" panose="05000000000000000000" pitchFamily="2" charset="2"/>
              <a:buChar char="Ø"/>
            </a:pPr>
            <a:r>
              <a:rPr lang="en-US" altLang="en-US" b="1" dirty="0">
                <a:solidFill>
                  <a:schemeClr val="tx1"/>
                </a:solidFill>
                <a:latin typeface="Comic Sans MS" panose="030F0702030302020204" pitchFamily="66" charset="0"/>
              </a:rPr>
              <a:t>Menu item mnemonics</a:t>
            </a:r>
            <a:r>
              <a:rPr lang="en-US" altLang="en-US" dirty="0">
                <a:solidFill>
                  <a:schemeClr val="tx1"/>
                </a:solidFill>
                <a:latin typeface="Comic Sans MS" panose="030F0702030302020204" pitchFamily="66" charset="0"/>
              </a:rPr>
              <a:t> are used to select a menu item when its menu is already open. Typically the character corresponds to the first, or a significant, letter in the menu item name. That letter in the menu item will be underlined. </a:t>
            </a:r>
            <a:r>
              <a:rPr lang="en-US" altLang="en-US" i="1" dirty="0" err="1">
                <a:solidFill>
                  <a:schemeClr val="tx1"/>
                </a:solidFill>
                <a:latin typeface="Comic Sans MS" panose="030F0702030302020204" pitchFamily="66" charset="0"/>
              </a:rPr>
              <a:t>openItem</a:t>
            </a:r>
            <a:r>
              <a:rPr lang="en-US" altLang="en-US" dirty="0" err="1">
                <a:solidFill>
                  <a:schemeClr val="tx1"/>
                </a:solidFill>
                <a:latin typeface="Comic Sans MS" panose="030F0702030302020204" pitchFamily="66" charset="0"/>
              </a:rPr>
              <a:t>.setMnemonic</a:t>
            </a:r>
            <a:r>
              <a:rPr lang="en-US" altLang="en-US" dirty="0">
                <a:solidFill>
                  <a:schemeClr val="tx1"/>
                </a:solidFill>
                <a:latin typeface="Comic Sans MS" panose="030F0702030302020204" pitchFamily="66" charset="0"/>
              </a:rPr>
              <a:t>('O');</a:t>
            </a:r>
          </a:p>
          <a:p>
            <a:pPr marL="342900" indent="-342900" eaLnBrk="1" hangingPunct="1">
              <a:buClr>
                <a:srgbClr val="A63212"/>
              </a:buClr>
              <a:buSzPct val="95000"/>
              <a:buFont typeface="Wingdings" panose="05000000000000000000" pitchFamily="2" charset="2"/>
              <a:buChar char="Ø"/>
            </a:pPr>
            <a:r>
              <a:rPr lang="en-US" altLang="en-US" b="1" dirty="0">
                <a:solidFill>
                  <a:schemeClr val="tx1"/>
                </a:solidFill>
                <a:latin typeface="Comic Sans MS" panose="030F0702030302020204" pitchFamily="66" charset="0"/>
              </a:rPr>
              <a:t>Accelerator</a:t>
            </a:r>
            <a:r>
              <a:rPr lang="en-US" altLang="en-US" dirty="0">
                <a:solidFill>
                  <a:schemeClr val="tx1"/>
                </a:solidFill>
                <a:latin typeface="Comic Sans MS" panose="030F0702030302020204" pitchFamily="66" charset="0"/>
              </a:rPr>
              <a:t> key combinations are used to directly invoke a menu item without opening the menu, for example the common CTRL-C (Copy) execute the copy menu action. Accelerator key options are displayed to the right of the menu item name. Adding accelerator key requires using </a:t>
            </a:r>
            <a:r>
              <a:rPr lang="en-US" altLang="en-US" i="1" dirty="0" err="1">
                <a:solidFill>
                  <a:schemeClr val="tx1"/>
                </a:solidFill>
                <a:latin typeface="Comic Sans MS" panose="030F0702030302020204" pitchFamily="66" charset="0"/>
              </a:rPr>
              <a:t>KeyStroke</a:t>
            </a:r>
            <a:r>
              <a:rPr lang="en-US" altLang="en-US" dirty="0">
                <a:solidFill>
                  <a:schemeClr val="tx1"/>
                </a:solidFill>
                <a:latin typeface="Comic Sans MS" panose="030F0702030302020204" pitchFamily="66" charset="0"/>
              </a:rPr>
              <a:t> codes. There are several ways to get these codes, but the model below shows one of the easiest. </a:t>
            </a:r>
            <a:r>
              <a:rPr lang="en-US" altLang="en-US" i="1" dirty="0" err="1">
                <a:solidFill>
                  <a:schemeClr val="tx1"/>
                </a:solidFill>
                <a:latin typeface="Comic Sans MS" panose="030F0702030302020204" pitchFamily="66" charset="0"/>
              </a:rPr>
              <a:t>openItem</a:t>
            </a:r>
            <a:r>
              <a:rPr lang="en-US" altLang="en-US" dirty="0" err="1">
                <a:solidFill>
                  <a:schemeClr val="tx1"/>
                </a:solidFill>
                <a:latin typeface="Comic Sans MS" panose="030F0702030302020204" pitchFamily="66" charset="0"/>
              </a:rPr>
              <a:t>.setAccelerator</a:t>
            </a:r>
            <a:r>
              <a:rPr lang="en-US" altLang="en-US" dirty="0">
                <a:solidFill>
                  <a:schemeClr val="tx1"/>
                </a:solidFill>
                <a:latin typeface="Comic Sans MS" panose="030F0702030302020204" pitchFamily="66" charset="0"/>
              </a:rPr>
              <a:t>(</a:t>
            </a:r>
            <a:r>
              <a:rPr lang="en-US" altLang="en-US" dirty="0" err="1">
                <a:solidFill>
                  <a:schemeClr val="tx1"/>
                </a:solidFill>
                <a:latin typeface="Comic Sans MS" panose="030F0702030302020204" pitchFamily="66" charset="0"/>
              </a:rPr>
              <a:t>KeyStroke.getKeyStroke</a:t>
            </a:r>
            <a:r>
              <a:rPr lang="en-US" altLang="en-US" dirty="0">
                <a:solidFill>
                  <a:schemeClr val="tx1"/>
                </a:solidFill>
                <a:latin typeface="Comic Sans MS" panose="030F0702030302020204" pitchFamily="66" charset="0"/>
              </a:rPr>
              <a:t>("control O"));</a:t>
            </a:r>
          </a:p>
        </p:txBody>
      </p:sp>
    </p:spTree>
    <p:extLst>
      <p:ext uri="{BB962C8B-B14F-4D97-AF65-F5344CB8AC3E}">
        <p14:creationId xmlns:p14="http://schemas.microsoft.com/office/powerpoint/2010/main" val="16681267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73</a:t>
            </a:fld>
            <a:endParaRPr lang="en-US"/>
          </a:p>
        </p:txBody>
      </p:sp>
      <p:sp>
        <p:nvSpPr>
          <p:cNvPr id="10" name="Text Box 2"/>
          <p:cNvSpPr txBox="1">
            <a:spLocks noChangeArrowheads="1"/>
          </p:cNvSpPr>
          <p:nvPr/>
        </p:nvSpPr>
        <p:spPr bwMode="auto">
          <a:xfrm>
            <a:off x="228600" y="304800"/>
            <a:ext cx="87630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JFrame</a:t>
            </a:r>
            <a:r>
              <a:rPr lang="en-US" altLang="en-US" sz="2000" dirty="0" smtClean="0">
                <a:solidFill>
                  <a:schemeClr val="tx1"/>
                </a:solidFill>
                <a:latin typeface="Comic Sans MS" panose="030F0702030302020204" pitchFamily="66" charset="0"/>
              </a:rPr>
              <a:t> </a:t>
            </a:r>
            <a:r>
              <a:rPr lang="en-US" altLang="en-US" sz="2000" dirty="0">
                <a:solidFill>
                  <a:schemeClr val="tx1"/>
                </a:solidFill>
                <a:latin typeface="Comic Sans MS" panose="030F0702030302020204" pitchFamily="66" charset="0"/>
              </a:rPr>
              <a:t>frame = new </a:t>
            </a:r>
            <a:r>
              <a:rPr lang="en-US" altLang="en-US" sz="2000" dirty="0" err="1" smtClean="0">
                <a:solidFill>
                  <a:schemeClr val="tx1"/>
                </a:solidFill>
                <a:latin typeface="Comic Sans MS" panose="030F0702030302020204" pitchFamily="66" charset="0"/>
              </a:rPr>
              <a:t>JFrame</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frame.setTitle</a:t>
            </a:r>
            <a:r>
              <a:rPr lang="en-US" altLang="en-US" sz="2000" dirty="0">
                <a:solidFill>
                  <a:schemeClr val="tx1"/>
                </a:solidFill>
                <a:latin typeface="Comic Sans MS" panose="030F0702030302020204" pitchFamily="66" charset="0"/>
              </a:rPr>
              <a:t>(“Menu Sample");</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frame.setBounds</a:t>
            </a:r>
            <a:r>
              <a:rPr lang="en-US" altLang="en-US" sz="2000" dirty="0">
                <a:solidFill>
                  <a:schemeClr val="tx1"/>
                </a:solidFill>
                <a:latin typeface="Comic Sans MS" panose="030F0702030302020204" pitchFamily="66" charset="0"/>
              </a:rPr>
              <a:t>(100, 100, 500, 500);</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frame.setDefaultCloseOperation</a:t>
            </a:r>
            <a:r>
              <a:rPr lang="en-US" altLang="en-US" sz="2000" dirty="0">
                <a:solidFill>
                  <a:schemeClr val="tx1"/>
                </a:solidFill>
                <a:latin typeface="Comic Sans MS" panose="030F0702030302020204" pitchFamily="66" charset="0"/>
              </a:rPr>
              <a:t>(</a:t>
            </a:r>
            <a:r>
              <a:rPr lang="en-US" altLang="en-US" sz="2000" dirty="0" err="1">
                <a:solidFill>
                  <a:schemeClr val="tx1"/>
                </a:solidFill>
                <a:latin typeface="Comic Sans MS" panose="030F0702030302020204" pitchFamily="66" charset="0"/>
              </a:rPr>
              <a:t>JFrame.EXIT_ON_CLOSE</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//menu items, then menu and </a:t>
            </a:r>
            <a:r>
              <a:rPr lang="en-US" altLang="en-US" sz="2000" dirty="0" err="1">
                <a:solidFill>
                  <a:schemeClr val="tx1"/>
                </a:solidFill>
                <a:latin typeface="Comic Sans MS" panose="030F0702030302020204" pitchFamily="66" charset="0"/>
              </a:rPr>
              <a:t>finaly</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menubar</a:t>
            </a:r>
            <a:endParaRPr lang="en-US" altLang="en-US" sz="2000" dirty="0">
              <a:solidFill>
                <a:schemeClr val="tx1"/>
              </a:solidFill>
              <a:latin typeface="Comic Sans MS" panose="030F0702030302020204" pitchFamily="66" charset="0"/>
            </a:endParaRP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//menu items</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 mi1 = new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("item 1...");</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mi1.setMnemonic('I');</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mi1.setAccelerator(</a:t>
            </a:r>
            <a:r>
              <a:rPr lang="en-US" altLang="en-US" sz="2000" dirty="0" err="1">
                <a:solidFill>
                  <a:schemeClr val="tx1"/>
                </a:solidFill>
                <a:latin typeface="Comic Sans MS" panose="030F0702030302020204" pitchFamily="66" charset="0"/>
              </a:rPr>
              <a:t>KeyStroke.getKeyStroke</a:t>
            </a:r>
            <a:r>
              <a:rPr lang="en-US" altLang="en-US" sz="2000" dirty="0">
                <a:solidFill>
                  <a:schemeClr val="tx1"/>
                </a:solidFill>
                <a:latin typeface="Comic Sans MS" panose="030F0702030302020204" pitchFamily="66" charset="0"/>
              </a:rPr>
              <a:t>("control I"));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 mi2 = new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("item 2");</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rPr>
              <a:t>mi2.setMnemonic</a:t>
            </a:r>
            <a:r>
              <a:rPr lang="en-US" altLang="en-US" sz="2000" dirty="0">
                <a:solidFill>
                  <a:schemeClr val="tx1"/>
                </a:solidFill>
                <a:latin typeface="Comic Sans MS" panose="030F0702030302020204" pitchFamily="66" charset="0"/>
              </a:rPr>
              <a:t>('T');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smtClean="0">
                <a:solidFill>
                  <a:schemeClr val="tx1"/>
                </a:solidFill>
                <a:latin typeface="Comic Sans MS" panose="030F0702030302020204" pitchFamily="66" charset="0"/>
              </a:rPr>
              <a:t>mi2.setAccelerator(</a:t>
            </a:r>
            <a:r>
              <a:rPr lang="en-US" altLang="en-US" sz="2000" dirty="0" err="1" smtClean="0">
                <a:solidFill>
                  <a:schemeClr val="tx1"/>
                </a:solidFill>
                <a:latin typeface="Comic Sans MS" panose="030F0702030302020204" pitchFamily="66" charset="0"/>
              </a:rPr>
              <a:t>KeyStroke.getKeyStroke</a:t>
            </a:r>
            <a:r>
              <a:rPr lang="en-US" altLang="en-US" sz="2000" dirty="0" smtClean="0">
                <a:solidFill>
                  <a:schemeClr val="tx1"/>
                </a:solidFill>
                <a:latin typeface="Comic Sans MS" panose="030F0702030302020204" pitchFamily="66" charset="0"/>
              </a:rPr>
              <a:t>("</a:t>
            </a:r>
            <a:r>
              <a:rPr lang="en-US" altLang="en-US" sz="2000" dirty="0">
                <a:solidFill>
                  <a:schemeClr val="tx1"/>
                </a:solidFill>
                <a:latin typeface="Comic Sans MS" panose="030F0702030302020204" pitchFamily="66" charset="0"/>
              </a:rPr>
              <a:t>alt 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 mi3 = new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("item 3");</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mi3.setAccelerator(</a:t>
            </a:r>
            <a:r>
              <a:rPr lang="en-US" altLang="en-US" sz="2000" dirty="0" err="1">
                <a:solidFill>
                  <a:schemeClr val="tx1"/>
                </a:solidFill>
                <a:latin typeface="Comic Sans MS" panose="030F0702030302020204" pitchFamily="66" charset="0"/>
              </a:rPr>
              <a:t>KeyStroke.getKeyStroke</a:t>
            </a:r>
            <a:r>
              <a:rPr lang="en-US" altLang="en-US" sz="2000" dirty="0">
                <a:solidFill>
                  <a:schemeClr val="tx1"/>
                </a:solidFill>
                <a:latin typeface="Comic Sans MS" panose="030F0702030302020204" pitchFamily="66" charset="0"/>
              </a:rPr>
              <a:t>("control 3"));</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 mi4 = new </a:t>
            </a:r>
            <a:r>
              <a:rPr lang="en-US" altLang="en-US" sz="2000" dirty="0" err="1">
                <a:solidFill>
                  <a:schemeClr val="tx1"/>
                </a:solidFill>
                <a:latin typeface="Comic Sans MS" panose="030F0702030302020204" pitchFamily="66" charset="0"/>
              </a:rPr>
              <a:t>JMenuItem</a:t>
            </a:r>
            <a:r>
              <a:rPr lang="en-US" altLang="en-US" sz="2000" dirty="0">
                <a:solidFill>
                  <a:schemeClr val="tx1"/>
                </a:solidFill>
                <a:latin typeface="Comic Sans MS" panose="030F0702030302020204" pitchFamily="66" charset="0"/>
              </a:rPr>
              <a:t>("item 4");</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mi4.setAccelerator(</a:t>
            </a:r>
            <a:r>
              <a:rPr lang="en-US" altLang="en-US" sz="2000" dirty="0" err="1">
                <a:solidFill>
                  <a:schemeClr val="tx1"/>
                </a:solidFill>
                <a:latin typeface="Comic Sans MS" panose="030F0702030302020204" pitchFamily="66" charset="0"/>
              </a:rPr>
              <a:t>KeyStroke.getKeyStroke</a:t>
            </a:r>
            <a:r>
              <a:rPr lang="en-US" altLang="en-US" sz="2000" dirty="0">
                <a:solidFill>
                  <a:schemeClr val="tx1"/>
                </a:solidFill>
                <a:latin typeface="Comic Sans MS" panose="030F0702030302020204" pitchFamily="66" charset="0"/>
              </a:rPr>
              <a:t>("alt 4"));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p>
        </p:txBody>
      </p:sp>
    </p:spTree>
    <p:extLst>
      <p:ext uri="{BB962C8B-B14F-4D97-AF65-F5344CB8AC3E}">
        <p14:creationId xmlns:p14="http://schemas.microsoft.com/office/powerpoint/2010/main" val="4718164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74</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a:solidFill>
                  <a:schemeClr val="tx1"/>
                </a:solidFill>
                <a:latin typeface="Comic Sans MS" panose="030F0702030302020204" pitchFamily="66" charset="0"/>
              </a:rPr>
              <a:t>Menus(</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p>
        </p:txBody>
      </p:sp>
      <p:sp>
        <p:nvSpPr>
          <p:cNvPr id="8" name="Text Box 2"/>
          <p:cNvSpPr txBox="1">
            <a:spLocks noChangeArrowheads="1"/>
          </p:cNvSpPr>
          <p:nvPr/>
        </p:nvSpPr>
        <p:spPr bwMode="auto">
          <a:xfrm>
            <a:off x="228600" y="609600"/>
            <a:ext cx="87630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//menu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a:t>
            </a:r>
            <a:r>
              <a:rPr lang="en-US" altLang="en-US" sz="2000" dirty="0">
                <a:solidFill>
                  <a:schemeClr val="tx1"/>
                </a:solidFill>
                <a:latin typeface="Comic Sans MS" panose="030F0702030302020204" pitchFamily="66" charset="0"/>
              </a:rPr>
              <a:t> m1 = new </a:t>
            </a:r>
            <a:r>
              <a:rPr lang="en-US" altLang="en-US" sz="2000" dirty="0" err="1">
                <a:solidFill>
                  <a:schemeClr val="tx1"/>
                </a:solidFill>
                <a:latin typeface="Comic Sans MS" panose="030F0702030302020204" pitchFamily="66" charset="0"/>
              </a:rPr>
              <a:t>JMenu</a:t>
            </a:r>
            <a:r>
              <a:rPr lang="en-US" altLang="en-US" sz="2000" dirty="0">
                <a:solidFill>
                  <a:schemeClr val="tx1"/>
                </a:solidFill>
                <a:latin typeface="Comic Sans MS" panose="030F0702030302020204" pitchFamily="66" charset="0"/>
              </a:rPr>
              <a:t>("Menu 1");</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m1.add(mi1);</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m1.add(mi2);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a:t>
            </a:r>
            <a:r>
              <a:rPr lang="en-US" altLang="en-US" sz="2000" dirty="0">
                <a:solidFill>
                  <a:schemeClr val="tx1"/>
                </a:solidFill>
                <a:latin typeface="Comic Sans MS" panose="030F0702030302020204" pitchFamily="66" charset="0"/>
              </a:rPr>
              <a:t> m2 = new </a:t>
            </a:r>
            <a:r>
              <a:rPr lang="en-US" altLang="en-US" sz="2000" dirty="0" err="1">
                <a:solidFill>
                  <a:schemeClr val="tx1"/>
                </a:solidFill>
                <a:latin typeface="Comic Sans MS" panose="030F0702030302020204" pitchFamily="66" charset="0"/>
              </a:rPr>
              <a:t>JMenu</a:t>
            </a:r>
            <a:r>
              <a:rPr lang="en-US" altLang="en-US" sz="2000" dirty="0">
                <a:solidFill>
                  <a:schemeClr val="tx1"/>
                </a:solidFill>
                <a:latin typeface="Comic Sans MS" panose="030F0702030302020204" pitchFamily="66" charset="0"/>
              </a:rPr>
              <a:t>("Menu 2");</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m2.add(mi3);</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m2.add(mi4);</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menubar</a:t>
            </a:r>
            <a:endParaRPr lang="en-US" altLang="en-US" sz="2000" dirty="0">
              <a:solidFill>
                <a:schemeClr val="tx1"/>
              </a:solidFill>
              <a:latin typeface="Comic Sans MS" panose="030F0702030302020204" pitchFamily="66" charset="0"/>
            </a:endParaRP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JMenuBar</a:t>
            </a:r>
            <a:r>
              <a:rPr lang="en-US" altLang="en-US" sz="2000" dirty="0">
                <a:solidFill>
                  <a:schemeClr val="tx1"/>
                </a:solidFill>
                <a:latin typeface="Comic Sans MS" panose="030F0702030302020204" pitchFamily="66" charset="0"/>
              </a:rPr>
              <a:t> mbar = new </a:t>
            </a:r>
            <a:r>
              <a:rPr lang="en-US" altLang="en-US" sz="2000" dirty="0" err="1">
                <a:solidFill>
                  <a:schemeClr val="tx1"/>
                </a:solidFill>
                <a:latin typeface="Comic Sans MS" panose="030F0702030302020204" pitchFamily="66" charset="0"/>
              </a:rPr>
              <a:t>JMenuBar</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mbar.add</a:t>
            </a:r>
            <a:r>
              <a:rPr lang="en-US" altLang="en-US" sz="2000" dirty="0">
                <a:solidFill>
                  <a:schemeClr val="tx1"/>
                </a:solidFill>
                <a:latin typeface="Comic Sans MS" panose="030F0702030302020204" pitchFamily="66" charset="0"/>
              </a:rPr>
              <a:t>(m1);</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mbar.add</a:t>
            </a:r>
            <a:r>
              <a:rPr lang="en-US" altLang="en-US" sz="2000" dirty="0">
                <a:solidFill>
                  <a:schemeClr val="tx1"/>
                </a:solidFill>
                <a:latin typeface="Comic Sans MS" panose="030F0702030302020204" pitchFamily="66" charset="0"/>
              </a:rPr>
              <a:t>(m2);</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frame.setJMenuBar</a:t>
            </a:r>
            <a:r>
              <a:rPr lang="en-US" altLang="en-US" sz="2000" dirty="0">
                <a:solidFill>
                  <a:schemeClr val="tx1"/>
                </a:solidFill>
                <a:latin typeface="Comic Sans MS" panose="030F0702030302020204" pitchFamily="66" charset="0"/>
              </a:rPr>
              <a:t>(mbar);</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frame.setLocationRelativeTo</a:t>
            </a:r>
            <a:r>
              <a:rPr lang="en-US" altLang="en-US" sz="2000" dirty="0">
                <a:solidFill>
                  <a:schemeClr val="tx1"/>
                </a:solidFill>
                <a:latin typeface="Comic Sans MS" panose="030F0702030302020204" pitchFamily="66" charset="0"/>
              </a:rPr>
              <a:t>(null);</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frame.setVisible</a:t>
            </a:r>
            <a:r>
              <a:rPr lang="en-US" altLang="en-US" sz="2000" dirty="0">
                <a:solidFill>
                  <a:schemeClr val="tx1"/>
                </a:solidFill>
                <a:latin typeface="Comic Sans MS" panose="030F0702030302020204" pitchFamily="66" charset="0"/>
              </a:rPr>
              <a:t>(true);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4038600" cy="419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688072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75</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Dialogs</a:t>
            </a:r>
          </a:p>
        </p:txBody>
      </p:sp>
      <p:sp>
        <p:nvSpPr>
          <p:cNvPr id="8" name="Text Box 2"/>
          <p:cNvSpPr txBox="1">
            <a:spLocks noChangeArrowheads="1"/>
          </p:cNvSpPr>
          <p:nvPr/>
        </p:nvSpPr>
        <p:spPr bwMode="auto">
          <a:xfrm>
            <a:off x="228600" y="990600"/>
            <a:ext cx="87630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spcBef>
                <a:spcPts val="6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404040"/>
                </a:solidFill>
                <a:latin typeface="Cambria" panose="02040503050406030204" pitchFamily="18" charset="0"/>
                <a:ea typeface="Microsoft YaHei" panose="020B0503020204020204" pitchFamily="34" charset="-122"/>
              </a:defRPr>
            </a:lvl1pPr>
            <a:lvl2pPr marL="547688" indent="-228600">
              <a:spcBef>
                <a:spcPts val="5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9pPr>
          </a:lstStyle>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There are several ways to build dialog boxes:</a:t>
            </a:r>
          </a:p>
          <a:p>
            <a:pPr marL="342900" indent="-342900" eaLnBrk="1" hangingPunct="1">
              <a:buClr>
                <a:srgbClr val="A63212"/>
              </a:buClr>
              <a:buSzPct val="95000"/>
              <a:buFont typeface="Wingdings" panose="05000000000000000000" pitchFamily="2" charset="2"/>
              <a:buChar char="Ø"/>
            </a:pPr>
            <a:r>
              <a:rPr lang="en-US" altLang="en-US" b="1" dirty="0" err="1">
                <a:solidFill>
                  <a:schemeClr val="tx1"/>
                </a:solidFill>
                <a:latin typeface="Comic Sans MS" panose="030F0702030302020204" pitchFamily="66" charset="0"/>
                <a:hlinkClick r:id="rId2"/>
              </a:rPr>
              <a:t>JOptionPane</a:t>
            </a:r>
            <a:r>
              <a:rPr lang="en-US" altLang="en-US" b="1" dirty="0">
                <a:solidFill>
                  <a:schemeClr val="tx1"/>
                </a:solidFill>
                <a:latin typeface="Comic Sans MS" panose="030F0702030302020204" pitchFamily="66" charset="0"/>
                <a:hlinkClick r:id="rId2"/>
              </a:rPr>
              <a:t> - Simple Dialogs</a:t>
            </a:r>
            <a:r>
              <a:rPr lang="en-US" altLang="en-US" b="1" dirty="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This is a very easy way (one statement) to build simple dialogs. Usually this, </a:t>
            </a:r>
            <a:r>
              <a:rPr lang="en-US" altLang="en-US" dirty="0" err="1">
                <a:solidFill>
                  <a:schemeClr val="tx1"/>
                </a:solidFill>
                <a:latin typeface="Comic Sans MS" panose="030F0702030302020204" pitchFamily="66" charset="0"/>
              </a:rPr>
              <a:t>JFileChooser</a:t>
            </a:r>
            <a:r>
              <a:rPr lang="en-US" altLang="en-US" dirty="0">
                <a:solidFill>
                  <a:schemeClr val="tx1"/>
                </a:solidFill>
                <a:latin typeface="Comic Sans MS" panose="030F0702030302020204" pitchFamily="66" charset="0"/>
              </a:rPr>
              <a:t>, and maybe </a:t>
            </a:r>
            <a:r>
              <a:rPr lang="en-US" altLang="en-US" dirty="0" err="1">
                <a:solidFill>
                  <a:schemeClr val="tx1"/>
                </a:solidFill>
                <a:latin typeface="Comic Sans MS" panose="030F0702030302020204" pitchFamily="66" charset="0"/>
              </a:rPr>
              <a:t>JColorChooser</a:t>
            </a:r>
            <a:r>
              <a:rPr lang="en-US" altLang="en-US" dirty="0">
                <a:solidFill>
                  <a:schemeClr val="tx1"/>
                </a:solidFill>
                <a:latin typeface="Comic Sans MS" panose="030F0702030302020204" pitchFamily="66" charset="0"/>
              </a:rPr>
              <a:t> are the only dialog classes that you need. </a:t>
            </a:r>
          </a:p>
          <a:p>
            <a:pPr marL="342900" indent="-342900" eaLnBrk="1" hangingPunct="1">
              <a:buClr>
                <a:srgbClr val="A63212"/>
              </a:buClr>
              <a:buSzPct val="95000"/>
              <a:buFont typeface="Wingdings" panose="05000000000000000000" pitchFamily="2" charset="2"/>
              <a:buChar char="Ø"/>
            </a:pPr>
            <a:r>
              <a:rPr lang="en-US" altLang="en-US" b="1" dirty="0" err="1">
                <a:solidFill>
                  <a:schemeClr val="tx1"/>
                </a:solidFill>
                <a:latin typeface="Comic Sans MS" panose="030F0702030302020204" pitchFamily="66" charset="0"/>
                <a:hlinkClick r:id="rId3"/>
              </a:rPr>
              <a:t>JFileChooser</a:t>
            </a:r>
            <a:r>
              <a:rPr lang="en-US" altLang="en-US" b="1" dirty="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This will create and control a standard file chooser dialog. </a:t>
            </a:r>
          </a:p>
          <a:p>
            <a:pPr lvl="1" eaLnBrk="1" hangingPunct="1">
              <a:buClr>
                <a:srgbClr val="A63212"/>
              </a:buClr>
              <a:buSzPct val="95000"/>
              <a:buFont typeface="Wingdings" panose="05000000000000000000" pitchFamily="2" charset="2"/>
              <a:buChar char=""/>
            </a:pPr>
            <a:r>
              <a:rPr lang="en-US" altLang="en-US" b="1" dirty="0" err="1">
                <a:solidFill>
                  <a:schemeClr val="tx1"/>
                </a:solidFill>
                <a:latin typeface="Comic Sans MS" panose="030F0702030302020204" pitchFamily="66" charset="0"/>
              </a:rPr>
              <a:t>javax.swing.JColorChooser</a:t>
            </a:r>
            <a:r>
              <a:rPr lang="en-US" altLang="en-US" b="1" dirty="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You can call one static method (</a:t>
            </a:r>
            <a:r>
              <a:rPr lang="en-US" altLang="en-US" dirty="0" err="1">
                <a:solidFill>
                  <a:schemeClr val="tx1"/>
                </a:solidFill>
                <a:latin typeface="Comic Sans MS" panose="030F0702030302020204" pitchFamily="66" charset="0"/>
              </a:rPr>
              <a:t>Color.showDialog</a:t>
            </a:r>
            <a:r>
              <a:rPr lang="en-US" altLang="en-US" dirty="0">
                <a:solidFill>
                  <a:schemeClr val="tx1"/>
                </a:solidFill>
                <a:latin typeface="Comic Sans MS" panose="030F0702030302020204" pitchFamily="66" charset="0"/>
              </a:rPr>
              <a:t>(. . .)) to display a dialog that lets the user choose a color, or you can add listeners to make a more complicated dialog interaction, or you can use this class to create a color chooser pane. </a:t>
            </a:r>
          </a:p>
          <a:p>
            <a:pPr lvl="1" eaLnBrk="1" hangingPunct="1">
              <a:buClr>
                <a:srgbClr val="A63212"/>
              </a:buClr>
              <a:buSzPct val="95000"/>
              <a:buFont typeface="Wingdings" panose="05000000000000000000" pitchFamily="2" charset="2"/>
              <a:buChar char=""/>
            </a:pPr>
            <a:r>
              <a:rPr lang="en-US" altLang="en-US" b="1" dirty="0" err="1">
                <a:solidFill>
                  <a:schemeClr val="tx1"/>
                </a:solidFill>
                <a:latin typeface="Comic Sans MS" panose="030F0702030302020204" pitchFamily="66" charset="0"/>
              </a:rPr>
              <a:t>javax.swing.Jdialog</a:t>
            </a:r>
            <a:r>
              <a:rPr lang="en-US" altLang="en-US" b="1" dirty="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This can be used for building dialogs that are too complicated for </a:t>
            </a:r>
            <a:r>
              <a:rPr lang="en-US" altLang="en-US" dirty="0" err="1">
                <a:solidFill>
                  <a:schemeClr val="tx1"/>
                </a:solidFill>
                <a:latin typeface="Comic Sans MS" panose="030F0702030302020204" pitchFamily="66" charset="0"/>
              </a:rPr>
              <a:t>JOptionPane</a:t>
            </a:r>
            <a:r>
              <a:rPr lang="en-US" altLang="en-US"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38847812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76</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a:solidFill>
                  <a:schemeClr val="tx1"/>
                </a:solidFill>
                <a:latin typeface="Comic Sans MS" panose="030F0702030302020204" pitchFamily="66" charset="0"/>
              </a:rPr>
              <a:t>Dialogs(</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p>
        </p:txBody>
      </p:sp>
      <p:sp>
        <p:nvSpPr>
          <p:cNvPr id="8" name="Text Box 2"/>
          <p:cNvSpPr txBox="1">
            <a:spLocks noChangeArrowheads="1"/>
          </p:cNvSpPr>
          <p:nvPr/>
        </p:nvSpPr>
        <p:spPr bwMode="auto">
          <a:xfrm>
            <a:off x="228600" y="990600"/>
            <a:ext cx="87630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Dialogs are attached to window (frame)</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Every dialog is attached to a window (frame). When the window in </a:t>
            </a:r>
            <a:r>
              <a:rPr lang="en-US" altLang="en-US" dirty="0" err="1">
                <a:solidFill>
                  <a:schemeClr val="tx1"/>
                </a:solidFill>
                <a:latin typeface="Comic Sans MS" panose="030F0702030302020204" pitchFamily="66" charset="0"/>
              </a:rPr>
              <a:t>iconified</a:t>
            </a:r>
            <a:r>
              <a:rPr lang="en-US" altLang="en-US" dirty="0">
                <a:solidFill>
                  <a:schemeClr val="tx1"/>
                </a:solidFill>
                <a:latin typeface="Comic Sans MS" panose="030F0702030302020204" pitchFamily="66" charset="0"/>
              </a:rPr>
              <a:t>, the dialog will automatically disappear, and it will automatically reappear when the window is </a:t>
            </a:r>
            <a:r>
              <a:rPr lang="en-US" altLang="en-US" dirty="0" err="1">
                <a:solidFill>
                  <a:schemeClr val="tx1"/>
                </a:solidFill>
                <a:latin typeface="Comic Sans MS" panose="030F0702030302020204" pitchFamily="66" charset="0"/>
              </a:rPr>
              <a:t>deiconified</a:t>
            </a:r>
            <a:r>
              <a:rPr lang="en-US" altLang="en-US" dirty="0">
                <a:solidFill>
                  <a:schemeClr val="tx1"/>
                </a:solidFill>
                <a:latin typeface="Comic Sans MS" panose="030F0702030302020204" pitchFamily="66" charset="0"/>
              </a:rPr>
              <a:t>. When the window is destroyed, the dialog will disappear</a:t>
            </a:r>
            <a:r>
              <a:rPr lang="en-US" altLang="en-US" dirty="0" smtClean="0">
                <a:solidFill>
                  <a:schemeClr val="tx1"/>
                </a:solidFill>
                <a:latin typeface="Comic Sans MS" panose="030F0702030302020204" pitchFamily="66" charset="0"/>
              </a:rPr>
              <a:t>.</a:t>
            </a:r>
            <a:endParaRPr lang="en-US" altLang="en-US" b="1" u="sng" dirty="0">
              <a:solidFill>
                <a:schemeClr val="tx1"/>
              </a:solidFill>
              <a:latin typeface="Comic Sans MS" panose="030F0702030302020204" pitchFamily="66" charset="0"/>
            </a:endParaRPr>
          </a:p>
          <a:p>
            <a:pPr eaLnBrk="1" hangingPunct="1">
              <a:buClrTx/>
              <a:buSzPct val="95000"/>
              <a:buFontTx/>
              <a:buNone/>
            </a:pPr>
            <a:r>
              <a:rPr lang="en-US" altLang="en-US" b="1" u="sng" dirty="0">
                <a:solidFill>
                  <a:schemeClr val="tx1"/>
                </a:solidFill>
                <a:latin typeface="Comic Sans MS" panose="030F0702030302020204" pitchFamily="66" charset="0"/>
              </a:rPr>
              <a:t>Dialogs are usually modal</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When a dialog is active, input to other parts of the graphical user interface will be blocked. This kind of dialog is called a </a:t>
            </a:r>
            <a:r>
              <a:rPr lang="en-US" altLang="en-US" b="1" i="1" dirty="0">
                <a:solidFill>
                  <a:schemeClr val="tx1"/>
                </a:solidFill>
                <a:latin typeface="Comic Sans MS" panose="030F0702030302020204" pitchFamily="66" charset="0"/>
              </a:rPr>
              <a:t>modal dialog</a:t>
            </a:r>
            <a:r>
              <a:rPr lang="en-US" altLang="en-US" dirty="0">
                <a:solidFill>
                  <a:schemeClr val="tx1"/>
                </a:solidFill>
                <a:latin typeface="Comic Sans MS" panose="030F0702030302020204" pitchFamily="66" charset="0"/>
              </a:rPr>
              <a:t>. If you want a dialog which is </a:t>
            </a:r>
            <a:r>
              <a:rPr lang="en-US" altLang="en-US" i="1" dirty="0">
                <a:solidFill>
                  <a:schemeClr val="tx1"/>
                </a:solidFill>
                <a:latin typeface="Comic Sans MS" panose="030F0702030302020204" pitchFamily="66" charset="0"/>
              </a:rPr>
              <a:t>modeless</a:t>
            </a:r>
            <a:r>
              <a:rPr lang="en-US" altLang="en-US" dirty="0">
                <a:solidFill>
                  <a:schemeClr val="tx1"/>
                </a:solidFill>
                <a:latin typeface="Comic Sans MS" panose="030F0702030302020204" pitchFamily="66" charset="0"/>
              </a:rPr>
              <a:t> (allows interaction with other windows), you must use the </a:t>
            </a:r>
            <a:r>
              <a:rPr lang="en-US" altLang="en-US" dirty="0" err="1">
                <a:solidFill>
                  <a:schemeClr val="tx1"/>
                </a:solidFill>
                <a:latin typeface="Comic Sans MS" panose="030F0702030302020204" pitchFamily="66" charset="0"/>
              </a:rPr>
              <a:t>JDialog</a:t>
            </a:r>
            <a:r>
              <a:rPr lang="en-US" altLang="en-US" dirty="0">
                <a:solidFill>
                  <a:schemeClr val="tx1"/>
                </a:solidFill>
                <a:latin typeface="Comic Sans MS" panose="030F0702030302020204" pitchFamily="66" charset="0"/>
              </a:rPr>
              <a:t> class.</a:t>
            </a:r>
          </a:p>
        </p:txBody>
      </p:sp>
    </p:spTree>
    <p:extLst>
      <p:ext uri="{BB962C8B-B14F-4D97-AF65-F5344CB8AC3E}">
        <p14:creationId xmlns:p14="http://schemas.microsoft.com/office/powerpoint/2010/main" val="1679185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77</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rPr>
              <a:t>JOptionPane</a:t>
            </a:r>
          </a:p>
        </p:txBody>
      </p:sp>
      <p:sp>
        <p:nvSpPr>
          <p:cNvPr id="8" name="Text Box 2"/>
          <p:cNvSpPr txBox="1">
            <a:spLocks noChangeArrowheads="1"/>
          </p:cNvSpPr>
          <p:nvPr/>
        </p:nvSpPr>
        <p:spPr bwMode="auto">
          <a:xfrm>
            <a:off x="228600" y="609600"/>
            <a:ext cx="87630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000" dirty="0">
                <a:solidFill>
                  <a:schemeClr val="tx1"/>
                </a:solidFill>
                <a:latin typeface="Comic Sans MS" panose="030F0702030302020204" pitchFamily="66" charset="0"/>
              </a:rPr>
              <a:t>Here are two useful static methods from </a:t>
            </a:r>
            <a:r>
              <a:rPr lang="en-US" altLang="en-US" sz="2000" dirty="0" err="1">
                <a:solidFill>
                  <a:schemeClr val="tx1"/>
                </a:solidFill>
                <a:latin typeface="Comic Sans MS" panose="030F0702030302020204" pitchFamily="66" charset="0"/>
              </a:rPr>
              <a:t>javax.swing.JOptionPane</a:t>
            </a:r>
            <a:r>
              <a:rPr lang="en-US" altLang="en-US" sz="2000" dirty="0">
                <a:solidFill>
                  <a:schemeClr val="tx1"/>
                </a:solidFill>
                <a:latin typeface="Comic Sans MS" panose="030F0702030302020204" pitchFamily="66" charset="0"/>
              </a:rPr>
              <a:t> that allow you to easily create dialog boxes for input and output. The Java API documentation has </a:t>
            </a:r>
            <a:r>
              <a:rPr lang="en-US" altLang="en-US" sz="2000" i="1" dirty="0">
                <a:solidFill>
                  <a:schemeClr val="tx1"/>
                </a:solidFill>
                <a:latin typeface="Comic Sans MS" panose="030F0702030302020204" pitchFamily="66" charset="0"/>
              </a:rPr>
              <a:t>many</a:t>
            </a:r>
            <a:r>
              <a:rPr lang="en-US" altLang="en-US" sz="2000" dirty="0">
                <a:solidFill>
                  <a:schemeClr val="tx1"/>
                </a:solidFill>
                <a:latin typeface="Comic Sans MS" panose="030F0702030302020204" pitchFamily="66" charset="0"/>
              </a:rPr>
              <a:t> more </a:t>
            </a:r>
            <a:r>
              <a:rPr lang="en-US" altLang="en-US" sz="2000" dirty="0" err="1">
                <a:solidFill>
                  <a:schemeClr val="tx1"/>
                </a:solidFill>
                <a:latin typeface="Comic Sans MS" panose="030F0702030302020204" pitchFamily="66" charset="0"/>
              </a:rPr>
              <a:t>JOptionPane</a:t>
            </a:r>
            <a:r>
              <a:rPr lang="en-US" altLang="en-US" sz="2000" dirty="0">
                <a:solidFill>
                  <a:schemeClr val="tx1"/>
                </a:solidFill>
                <a:latin typeface="Comic Sans MS" panose="030F0702030302020204" pitchFamily="66" charset="0"/>
              </a:rPr>
              <a:t> options, but these are sufficient for many uses. In the code below </a:t>
            </a:r>
            <a:r>
              <a:rPr lang="en-US" altLang="en-US" sz="2000" i="1" dirty="0" err="1">
                <a:solidFill>
                  <a:schemeClr val="tx1"/>
                </a:solidFill>
                <a:latin typeface="Comic Sans MS" panose="030F0702030302020204" pitchFamily="66" charset="0"/>
              </a:rPr>
              <a:t>userInput</a:t>
            </a:r>
            <a:r>
              <a:rPr lang="en-US" altLang="en-US" sz="2000" dirty="0">
                <a:solidFill>
                  <a:schemeClr val="tx1"/>
                </a:solidFill>
                <a:latin typeface="Comic Sans MS" panose="030F0702030302020204" pitchFamily="66" charset="0"/>
              </a:rPr>
              <a:t> and </a:t>
            </a:r>
            <a:r>
              <a:rPr lang="en-US" altLang="en-US" sz="2000" i="1" dirty="0">
                <a:solidFill>
                  <a:schemeClr val="tx1"/>
                </a:solidFill>
                <a:latin typeface="Comic Sans MS" panose="030F0702030302020204" pitchFamily="66" charset="0"/>
              </a:rPr>
              <a:t>text</a:t>
            </a:r>
            <a:r>
              <a:rPr lang="en-US" altLang="en-US" sz="2000" dirty="0">
                <a:solidFill>
                  <a:schemeClr val="tx1"/>
                </a:solidFill>
                <a:latin typeface="Comic Sans MS" panose="030F0702030302020204" pitchFamily="66" charset="0"/>
              </a:rPr>
              <a:t> are Strings.</a:t>
            </a:r>
          </a:p>
          <a:p>
            <a:pPr indent="-220663" eaLnBrk="1" hangingPunct="1">
              <a:spcBef>
                <a:spcPts val="600"/>
              </a:spcBef>
              <a:buSzPct val="95000"/>
              <a:defRPr/>
            </a:pPr>
            <a:endParaRPr lang="en-US" altLang="en-US" sz="2000" dirty="0">
              <a:solidFill>
                <a:schemeClr val="tx1"/>
              </a:solidFill>
              <a:latin typeface="Comic Sans MS" panose="030F0702030302020204" pitchFamily="66" charset="0"/>
            </a:endParaRPr>
          </a:p>
          <a:p>
            <a:pPr indent="-220663" eaLnBrk="1" hangingPunct="1">
              <a:spcBef>
                <a:spcPts val="600"/>
              </a:spcBef>
              <a:buSzPct val="95000"/>
              <a:defRPr/>
            </a:pPr>
            <a:endParaRPr lang="en-US" altLang="en-US" sz="2000" dirty="0">
              <a:solidFill>
                <a:schemeClr val="tx1"/>
              </a:solidFill>
              <a:latin typeface="Comic Sans MS" panose="030F0702030302020204" pitchFamily="66" charset="0"/>
            </a:endParaRPr>
          </a:p>
          <a:p>
            <a:pPr indent="-220663" eaLnBrk="1" hangingPunct="1">
              <a:spcBef>
                <a:spcPts val="600"/>
              </a:spcBef>
              <a:buSzPct val="95000"/>
              <a:defRPr/>
            </a:pPr>
            <a:endParaRPr lang="en-US" altLang="en-US" sz="2000" dirty="0">
              <a:solidFill>
                <a:schemeClr val="tx1"/>
              </a:solidFill>
              <a:latin typeface="Comic Sans MS" panose="030F0702030302020204" pitchFamily="66" charset="0"/>
            </a:endParaRPr>
          </a:p>
          <a:p>
            <a:pPr indent="-219075" eaLnBrk="1" hangingPunct="1">
              <a:spcBef>
                <a:spcPts val="600"/>
              </a:spcBef>
              <a:buSzPct val="95000"/>
              <a:defRPr/>
            </a:pPr>
            <a:endParaRPr lang="en-US" altLang="en-US" sz="2000" b="1" u="sng" dirty="0">
              <a:solidFill>
                <a:schemeClr val="tx1"/>
              </a:solidFill>
              <a:latin typeface="Comic Sans MS" panose="030F0702030302020204" pitchFamily="66" charset="0"/>
            </a:endParaRPr>
          </a:p>
          <a:p>
            <a:pPr indent="-219075" eaLnBrk="1" hangingPunct="1">
              <a:spcBef>
                <a:spcPts val="600"/>
              </a:spcBef>
              <a:buSzPct val="95000"/>
              <a:defRPr/>
            </a:pPr>
            <a:r>
              <a:rPr lang="en-US" altLang="en-US" sz="2000" b="1" u="sng" dirty="0" smtClean="0">
                <a:solidFill>
                  <a:schemeClr val="tx1"/>
                </a:solidFill>
                <a:latin typeface="Comic Sans MS" panose="030F0702030302020204" pitchFamily="66" charset="0"/>
              </a:rPr>
              <a:t>Use </a:t>
            </a:r>
            <a:r>
              <a:rPr lang="en-US" altLang="en-US" sz="2000" b="1" u="sng" dirty="0">
                <a:solidFill>
                  <a:schemeClr val="tx1"/>
                </a:solidFill>
                <a:latin typeface="Comic Sans MS" panose="030F0702030302020204" pitchFamily="66" charset="0"/>
              </a:rPr>
              <a:t>null for the </a:t>
            </a:r>
            <a:r>
              <a:rPr lang="en-US" altLang="en-US" sz="2000" b="1" i="1" u="sng" dirty="0">
                <a:solidFill>
                  <a:schemeClr val="tx1"/>
                </a:solidFill>
                <a:latin typeface="Comic Sans MS" panose="030F0702030302020204" pitchFamily="66" charset="0"/>
              </a:rPr>
              <a:t>component</a:t>
            </a:r>
            <a:r>
              <a:rPr lang="en-US" altLang="en-US" sz="2000" b="1" u="sng" dirty="0">
                <a:solidFill>
                  <a:schemeClr val="tx1"/>
                </a:solidFill>
                <a:latin typeface="Comic Sans MS" panose="030F0702030302020204" pitchFamily="66" charset="0"/>
              </a:rPr>
              <a:t> parameter if you don't have a window</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000" dirty="0">
                <a:solidFill>
                  <a:schemeClr val="tx1"/>
                </a:solidFill>
                <a:latin typeface="Comic Sans MS" panose="030F0702030302020204" pitchFamily="66" charset="0"/>
              </a:rPr>
              <a:t>The dialog box will be centered over the component given in the first parameter. Typically you would give the window over which it should be centered. If your program doesn't have a window, you may simply write null, in which case the dialog box will be centered on the screen.</a:t>
            </a:r>
          </a:p>
          <a:p>
            <a:pPr indent="-220663" eaLnBrk="1" hangingPunct="1">
              <a:spcBef>
                <a:spcPts val="600"/>
              </a:spcBef>
              <a:buSzPct val="95000"/>
              <a:defRPr/>
            </a:pPr>
            <a:endParaRPr lang="en-US" altLang="en-US" sz="2400" dirty="0">
              <a:solidFill>
                <a:srgbClr val="404040"/>
              </a:solidFill>
            </a:endParaRPr>
          </a:p>
          <a:p>
            <a:pPr indent="-220663" eaLnBrk="1" hangingPunct="1">
              <a:spcBef>
                <a:spcPts val="600"/>
              </a:spcBef>
              <a:buSzPct val="95000"/>
              <a:defRPr/>
            </a:pPr>
            <a:endParaRPr lang="en-US" altLang="en-US" sz="2400" dirty="0" smtClean="0">
              <a:solidFill>
                <a:schemeClr val="tx1"/>
              </a:solidFill>
            </a:endParaRPr>
          </a:p>
        </p:txBody>
      </p:sp>
      <p:pic>
        <p:nvPicPr>
          <p:cNvPr id="2" name="Picture 1"/>
          <p:cNvPicPr>
            <a:picLocks noChangeAspect="1"/>
          </p:cNvPicPr>
          <p:nvPr/>
        </p:nvPicPr>
        <p:blipFill>
          <a:blip r:embed="rId2"/>
          <a:stretch>
            <a:fillRect/>
          </a:stretch>
        </p:blipFill>
        <p:spPr>
          <a:xfrm>
            <a:off x="381000" y="2362200"/>
            <a:ext cx="7760881" cy="1231499"/>
          </a:xfrm>
          <a:prstGeom prst="rect">
            <a:avLst/>
          </a:prstGeom>
        </p:spPr>
      </p:pic>
    </p:spTree>
    <p:extLst>
      <p:ext uri="{BB962C8B-B14F-4D97-AF65-F5344CB8AC3E}">
        <p14:creationId xmlns:p14="http://schemas.microsoft.com/office/powerpoint/2010/main" val="40935478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78</a:t>
            </a:fld>
            <a:endParaRPr lang="en-US"/>
          </a:p>
        </p:txBody>
      </p:sp>
      <p:sp>
        <p:nvSpPr>
          <p:cNvPr id="9" name="Text Box 1"/>
          <p:cNvSpPr txBox="1">
            <a:spLocks noChangeArrowheads="1"/>
          </p:cNvSpPr>
          <p:nvPr/>
        </p:nvSpPr>
        <p:spPr bwMode="auto">
          <a:xfrm>
            <a:off x="550863" y="436563"/>
            <a:ext cx="8042275" cy="144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JOptionPane(cont)</a:t>
            </a:r>
          </a:p>
        </p:txBody>
      </p:sp>
      <p:sp>
        <p:nvSpPr>
          <p:cNvPr id="10" name="Text Box 2"/>
          <p:cNvSpPr txBox="1">
            <a:spLocks noChangeArrowheads="1"/>
          </p:cNvSpPr>
          <p:nvPr/>
        </p:nvSpPr>
        <p:spPr bwMode="auto">
          <a:xfrm>
            <a:off x="304800" y="2038350"/>
            <a:ext cx="8305800" cy="395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endParaRPr lang="en-US" altLang="en-US">
              <a:solidFill>
                <a:schemeClr val="tx1"/>
              </a:solidFill>
              <a:latin typeface="Comic Sans MS" panose="030F0702030302020204" pitchFamily="66" charset="0"/>
            </a:endParaRPr>
          </a:p>
          <a:p>
            <a:pPr eaLnBrk="1" hangingPunct="1">
              <a:buClrTx/>
              <a:buSzPct val="95000"/>
              <a:buFontTx/>
              <a:buNone/>
            </a:pPr>
            <a:r>
              <a:rPr lang="en-US" altLang="en-US">
                <a:solidFill>
                  <a:schemeClr val="tx1"/>
                </a:solidFill>
                <a:latin typeface="Comic Sans MS" panose="030F0702030302020204" pitchFamily="66" charset="0"/>
              </a:rPr>
              <a:t>JOptionPane.showMessageDialog(null, "Hello guys!");</a:t>
            </a:r>
          </a:p>
        </p:txBody>
      </p:sp>
      <p:pic>
        <p:nvPicPr>
          <p:cNvPr id="2" name="Picture 1"/>
          <p:cNvPicPr>
            <a:picLocks noChangeAspect="1"/>
          </p:cNvPicPr>
          <p:nvPr/>
        </p:nvPicPr>
        <p:blipFill>
          <a:blip r:embed="rId2"/>
          <a:stretch>
            <a:fillRect/>
          </a:stretch>
        </p:blipFill>
        <p:spPr>
          <a:xfrm>
            <a:off x="2057400" y="3505200"/>
            <a:ext cx="3627434" cy="1755800"/>
          </a:xfrm>
          <a:prstGeom prst="rect">
            <a:avLst/>
          </a:prstGeom>
        </p:spPr>
      </p:pic>
    </p:spTree>
    <p:extLst>
      <p:ext uri="{BB962C8B-B14F-4D97-AF65-F5344CB8AC3E}">
        <p14:creationId xmlns:p14="http://schemas.microsoft.com/office/powerpoint/2010/main" val="13900550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79</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a:solidFill>
                  <a:srgbClr val="262626"/>
                </a:solidFill>
                <a:latin typeface="Comic Sans MS" panose="030F0702030302020204" pitchFamily="66" charset="0"/>
              </a:rPr>
              <a:t>JOptionPane</a:t>
            </a:r>
            <a:r>
              <a:rPr lang="en-US" altLang="en-US" sz="4800" b="1" dirty="0">
                <a:solidFill>
                  <a:srgbClr val="262626"/>
                </a:solidFill>
                <a:latin typeface="Comic Sans MS" panose="030F0702030302020204" pitchFamily="66" charset="0"/>
              </a:rPr>
              <a:t>(</a:t>
            </a:r>
            <a:r>
              <a:rPr lang="en-US" altLang="en-US" sz="4800" b="1" dirty="0" err="1">
                <a:solidFill>
                  <a:srgbClr val="262626"/>
                </a:solidFill>
                <a:latin typeface="Comic Sans MS" panose="030F0702030302020204" pitchFamily="66" charset="0"/>
              </a:rPr>
              <a:t>eg</a:t>
            </a:r>
            <a:r>
              <a:rPr lang="en-US" altLang="en-US" sz="4800" b="1" dirty="0">
                <a:solidFill>
                  <a:srgbClr val="262626"/>
                </a:solidFill>
                <a:latin typeface="Comic Sans MS" panose="030F0702030302020204" pitchFamily="66" charset="0"/>
              </a:rPr>
              <a:t> 1)</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2828925"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67175"/>
            <a:ext cx="2552700" cy="1095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5"/>
          <p:cNvSpPr txBox="1">
            <a:spLocks noChangeArrowheads="1"/>
          </p:cNvSpPr>
          <p:nvPr/>
        </p:nvSpPr>
        <p:spPr bwMode="auto">
          <a:xfrm>
            <a:off x="3387725" y="719138"/>
            <a:ext cx="5389563" cy="2864503"/>
          </a:xfrm>
          <a:prstGeom prst="rect">
            <a:avLst/>
          </a:prstGeom>
          <a:gradFill rotWithShape="0">
            <a:gsLst>
              <a:gs pos="0">
                <a:srgbClr val="FFFFFF"/>
              </a:gs>
              <a:gs pos="100000">
                <a:srgbClr val="C6DAEF"/>
              </a:gs>
            </a:gsLst>
            <a:lin ang="5400000" scaled="1"/>
          </a:gradFill>
          <a:ln w="9360" cap="sq">
            <a:solidFill>
              <a:srgbClr val="6B9BC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dirty="0">
                <a:solidFill>
                  <a:srgbClr val="000000"/>
                </a:solidFill>
                <a:latin typeface="Comic Sans MS" panose="030F0702030302020204" pitchFamily="66" charset="0"/>
              </a:rPr>
              <a:t>This line displays a String, an input text field (</a:t>
            </a:r>
            <a:r>
              <a:rPr lang="en-US" altLang="en-US" sz="1800" dirty="0" err="1">
                <a:solidFill>
                  <a:srgbClr val="000000"/>
                </a:solidFill>
                <a:latin typeface="Comic Sans MS" panose="030F0702030302020204" pitchFamily="66" charset="0"/>
              </a:rPr>
              <a:t>JTextField</a:t>
            </a:r>
            <a:r>
              <a:rPr lang="en-US" altLang="en-US" sz="1800" dirty="0">
                <a:solidFill>
                  <a:srgbClr val="000000"/>
                </a:solidFill>
                <a:latin typeface="Comic Sans MS" panose="030F0702030302020204" pitchFamily="66" charset="0"/>
              </a:rPr>
              <a:t>), and OK and CANCEL buttons. If the user presses the OK button, the string in the text field is returned. If the user didn't type anything, the string "" is returned. If the user presses the CANCEL button, null is returned. Because this call returns a String, it's necessary in the next line to convert it into a double to do the arithmetic calculation.</a:t>
            </a:r>
          </a:p>
          <a:p>
            <a:pPr eaLnBrk="1" hangingPunct="1">
              <a:spcBef>
                <a:spcPct val="0"/>
              </a:spcBef>
              <a:buClrTx/>
              <a:buFontTx/>
              <a:buNone/>
            </a:pPr>
            <a:endParaRPr lang="en-US" altLang="en-US" sz="1800" dirty="0">
              <a:solidFill>
                <a:srgbClr val="000000"/>
              </a:solidFill>
            </a:endParaRPr>
          </a:p>
        </p:txBody>
      </p:sp>
      <p:sp>
        <p:nvSpPr>
          <p:cNvPr id="11" name="Text Box 6"/>
          <p:cNvSpPr txBox="1">
            <a:spLocks noChangeArrowheads="1"/>
          </p:cNvSpPr>
          <p:nvPr/>
        </p:nvSpPr>
        <p:spPr bwMode="auto">
          <a:xfrm>
            <a:off x="3373438" y="4040188"/>
            <a:ext cx="5389562" cy="1739900"/>
          </a:xfrm>
          <a:prstGeom prst="rect">
            <a:avLst/>
          </a:prstGeom>
          <a:gradFill rotWithShape="0">
            <a:gsLst>
              <a:gs pos="0">
                <a:srgbClr val="FFFFFF"/>
              </a:gs>
              <a:gs pos="100000">
                <a:srgbClr val="C6DAEF"/>
              </a:gs>
            </a:gsLst>
            <a:lin ang="5400000" scaled="1"/>
          </a:gradFill>
          <a:ln w="9360" cap="sq">
            <a:solidFill>
              <a:srgbClr val="6B9BC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dirty="0">
                <a:solidFill>
                  <a:srgbClr val="000000"/>
                </a:solidFill>
                <a:latin typeface="Comic Sans MS" panose="030F0702030302020204" pitchFamily="66" charset="0"/>
              </a:rPr>
              <a:t>This line displays a String and an OK button. In this call the String formed by concatenating a String literal with a number. When a String is concatenated with anything, that other operand is converted to a String by Java, then the two are put together into a new String.</a:t>
            </a:r>
          </a:p>
        </p:txBody>
      </p:sp>
    </p:spTree>
    <p:extLst>
      <p:ext uri="{BB962C8B-B14F-4D97-AF65-F5344CB8AC3E}">
        <p14:creationId xmlns:p14="http://schemas.microsoft.com/office/powerpoint/2010/main" val="232613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1"/>
                </a:solidFill>
                <a:latin typeface="Comic Sans MS" panose="030F0702030302020204" pitchFamily="66" charset="0"/>
              </a:rPr>
              <a:t>Con’t</a:t>
            </a:r>
            <a:r>
              <a:rPr lang="en-US" b="1" dirty="0" smtClean="0">
                <a:solidFill>
                  <a:schemeClr val="tx1"/>
                </a:solidFill>
                <a:latin typeface="Comic Sans MS" panose="030F0702030302020204" pitchFamily="66" charset="0"/>
              </a:rPr>
              <a:t>…</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p:txBody>
          <a:bodyPr/>
          <a:lstStyle/>
          <a:p>
            <a:pPr algn="just" eaLnBrk="1" hangingPunct="1">
              <a:spcBef>
                <a:spcPts val="600"/>
              </a:spcBef>
              <a:buClr>
                <a:srgbClr val="A63212"/>
              </a:buClr>
              <a:buSzPct val="95000"/>
              <a:buFont typeface="Wingdings" panose="05000000000000000000" pitchFamily="2" charset="2"/>
              <a:buChar char="Ø"/>
            </a:pPr>
            <a:r>
              <a:rPr lang="en-US" altLang="en-US" sz="2400" dirty="0">
                <a:latin typeface="Comic Sans MS" panose="030F0702030302020204" pitchFamily="66" charset="0"/>
              </a:rPr>
              <a:t>Swing is a Java package, </a:t>
            </a:r>
            <a:r>
              <a:rPr lang="en-US" altLang="en-US" sz="2400" dirty="0" err="1">
                <a:latin typeface="Comic Sans MS" panose="030F0702030302020204" pitchFamily="66" charset="0"/>
              </a:rPr>
              <a:t>javax.swing</a:t>
            </a:r>
            <a:r>
              <a:rPr lang="en-US" altLang="en-US" sz="2400" dirty="0">
                <a:latin typeface="Comic Sans MS" panose="030F0702030302020204" pitchFamily="66" charset="0"/>
              </a:rPr>
              <a:t>, provided in J2SDK (Java 2 Software Development Kit). It provides many enhancements to the existing graphics package, AWT (Abstract Windows Toolkit) package, </a:t>
            </a:r>
            <a:r>
              <a:rPr lang="en-US" altLang="en-US" sz="2400" dirty="0" err="1">
                <a:latin typeface="Comic Sans MS" panose="030F0702030302020204" pitchFamily="66" charset="0"/>
              </a:rPr>
              <a:t>java.awt</a:t>
            </a:r>
            <a:r>
              <a:rPr lang="en-US" altLang="en-US" sz="2400" dirty="0">
                <a:latin typeface="Comic Sans MS" panose="030F0702030302020204" pitchFamily="66" charset="0"/>
              </a:rPr>
              <a:t>. </a:t>
            </a:r>
          </a:p>
          <a:p>
            <a:pPr algn="just" eaLnBrk="1" hangingPunct="1">
              <a:spcBef>
                <a:spcPts val="600"/>
              </a:spcBef>
              <a:buClr>
                <a:srgbClr val="A63212"/>
              </a:buClr>
              <a:buSzPct val="95000"/>
              <a:buFont typeface="Wingdings" panose="05000000000000000000" pitchFamily="2" charset="2"/>
              <a:buChar char="Ø"/>
            </a:pPr>
            <a:r>
              <a:rPr lang="en-US" altLang="en-US" sz="2400" dirty="0" err="1">
                <a:latin typeface="Comic Sans MS" panose="030F0702030302020204" pitchFamily="66" charset="0"/>
              </a:rPr>
              <a:t>javax.swing</a:t>
            </a:r>
            <a:r>
              <a:rPr lang="en-US" altLang="en-US" sz="2400" dirty="0">
                <a:latin typeface="Comic Sans MS" panose="030F0702030302020204" pitchFamily="66" charset="0"/>
              </a:rPr>
              <a:t> and </a:t>
            </a:r>
            <a:r>
              <a:rPr lang="en-US" altLang="en-US" sz="2400" dirty="0" err="1">
                <a:latin typeface="Comic Sans MS" panose="030F0702030302020204" pitchFamily="66" charset="0"/>
              </a:rPr>
              <a:t>java.awt</a:t>
            </a:r>
            <a:r>
              <a:rPr lang="en-US" altLang="en-US" sz="2400" dirty="0">
                <a:latin typeface="Comic Sans MS" panose="030F0702030302020204" pitchFamily="66" charset="0"/>
              </a:rPr>
              <a:t> together offer a complete API (Application Programming Interface) for Java applications to operate graphical devices and create GUI (Graphical User Interfaces). </a:t>
            </a:r>
          </a:p>
          <a:p>
            <a:pPr algn="just" eaLnBrk="1" hangingPunct="1">
              <a:spcBef>
                <a:spcPts val="600"/>
              </a:spcBef>
              <a:buClr>
                <a:srgbClr val="A63212"/>
              </a:buClr>
              <a:buSzPct val="95000"/>
              <a:buFont typeface="Wingdings" panose="05000000000000000000" pitchFamily="2" charset="2"/>
              <a:buChar char="Ø"/>
            </a:pPr>
            <a:r>
              <a:rPr lang="en-US" altLang="en-US" sz="2400" dirty="0">
                <a:latin typeface="Comic Sans MS" panose="030F0702030302020204" pitchFamily="66" charset="0"/>
              </a:rPr>
              <a:t>The Swing components are implemented entirely in the Java programming language.</a:t>
            </a:r>
          </a:p>
          <a:p>
            <a:pPr marL="0" indent="0">
              <a:buNone/>
            </a:pPr>
            <a:endParaRPr lang="en-US" dirty="0"/>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a:t>
            </a:fld>
            <a:endParaRPr lang="en-US"/>
          </a:p>
        </p:txBody>
      </p:sp>
    </p:spTree>
    <p:extLst>
      <p:ext uri="{BB962C8B-B14F-4D97-AF65-F5344CB8AC3E}">
        <p14:creationId xmlns:p14="http://schemas.microsoft.com/office/powerpoint/2010/main" val="40717593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80</a:t>
            </a:fld>
            <a:endParaRPr lang="en-US"/>
          </a:p>
        </p:txBody>
      </p:sp>
      <p:sp>
        <p:nvSpPr>
          <p:cNvPr id="2" name="Rectangle 1"/>
          <p:cNvSpPr/>
          <p:nvPr/>
        </p:nvSpPr>
        <p:spPr>
          <a:xfrm>
            <a:off x="1143000" y="457200"/>
            <a:ext cx="7391400" cy="1015663"/>
          </a:xfrm>
          <a:prstGeom prst="rect">
            <a:avLst/>
          </a:prstGeom>
        </p:spPr>
        <p:txBody>
          <a:bodyPr wrap="square">
            <a:spAutoFit/>
          </a:bodyPr>
          <a:lstStyle/>
          <a:p>
            <a:pPr algn="ctr"/>
            <a:r>
              <a:rPr lang="en-US" altLang="en-US" sz="4000" dirty="0" err="1">
                <a:latin typeface="Comic Sans MS" panose="030F0702030302020204" pitchFamily="66" charset="0"/>
              </a:rPr>
              <a:t>JDialog</a:t>
            </a:r>
            <a:r>
              <a:rPr lang="en-US" altLang="en-US" sz="4000" dirty="0">
                <a:latin typeface="Comic Sans MS" panose="030F0702030302020204" pitchFamily="66" charset="0"/>
              </a:rPr>
              <a:t> (</a:t>
            </a:r>
            <a:r>
              <a:rPr lang="en-US" altLang="en-US" sz="4000" dirty="0" err="1">
                <a:latin typeface="Comic Sans MS" panose="030F0702030302020204" pitchFamily="66" charset="0"/>
              </a:rPr>
              <a:t>cont</a:t>
            </a:r>
            <a:r>
              <a:rPr lang="en-US" altLang="en-US" sz="4000" dirty="0">
                <a:latin typeface="Comic Sans MS" panose="030F0702030302020204" pitchFamily="66" charset="0"/>
              </a:rPr>
              <a:t>)</a:t>
            </a:r>
            <a:br>
              <a:rPr lang="en-US" altLang="en-US" sz="4000" dirty="0">
                <a:latin typeface="Comic Sans MS" panose="030F0702030302020204" pitchFamily="66" charset="0"/>
              </a:rPr>
            </a:br>
            <a:r>
              <a:rPr lang="en-US" altLang="en-US" sz="2000" dirty="0">
                <a:latin typeface="Comic Sans MS" panose="030F0702030302020204" pitchFamily="66" charset="0"/>
              </a:rPr>
              <a:t>Example </a:t>
            </a:r>
          </a:p>
        </p:txBody>
      </p:sp>
      <p:graphicFrame>
        <p:nvGraphicFramePr>
          <p:cNvPr id="7" name="Group 2"/>
          <p:cNvGraphicFramePr>
            <a:graphicFrameLocks noGrp="1"/>
          </p:cNvGraphicFramePr>
          <p:nvPr>
            <p:extLst>
              <p:ext uri="{D42A27DB-BD31-4B8C-83A1-F6EECF244321}">
                <p14:modId xmlns:p14="http://schemas.microsoft.com/office/powerpoint/2010/main" val="3146976241"/>
              </p:ext>
            </p:extLst>
          </p:nvPr>
        </p:nvGraphicFramePr>
        <p:xfrm>
          <a:off x="838200" y="1752602"/>
          <a:ext cx="7315201" cy="4194175"/>
        </p:xfrm>
        <a:graphic>
          <a:graphicData uri="http://schemas.openxmlformats.org/drawingml/2006/table">
            <a:tbl>
              <a:tblPr/>
              <a:tblGrid>
                <a:gridCol w="2438401">
                  <a:extLst>
                    <a:ext uri="{9D8B030D-6E8A-4147-A177-3AD203B41FA5}">
                      <a16:colId xmlns:a16="http://schemas.microsoft.com/office/drawing/2014/main" val="20000"/>
                    </a:ext>
                  </a:extLst>
                </a:gridCol>
                <a:gridCol w="2438399">
                  <a:extLst>
                    <a:ext uri="{9D8B030D-6E8A-4147-A177-3AD203B41FA5}">
                      <a16:colId xmlns:a16="http://schemas.microsoft.com/office/drawing/2014/main" val="20001"/>
                    </a:ext>
                  </a:extLst>
                </a:gridCol>
                <a:gridCol w="2438401">
                  <a:extLst>
                    <a:ext uri="{9D8B030D-6E8A-4147-A177-3AD203B41FA5}">
                      <a16:colId xmlns:a16="http://schemas.microsoft.com/office/drawing/2014/main" val="20002"/>
                    </a:ext>
                  </a:extLst>
                </a:gridCol>
              </a:tblGrid>
              <a:tr h="1027714">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Icon description</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rPr>
                        <a:t>Java look and feel</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Windows look and feel</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A63212"/>
                    </a:solidFill>
                  </a:tcPr>
                </a:tc>
                <a:extLst>
                  <a:ext uri="{0D108BD9-81ED-4DB2-BD59-A6C34878D82A}">
                    <a16:rowId xmlns:a16="http://schemas.microsoft.com/office/drawing/2014/main" val="10000"/>
                  </a:ext>
                </a:extLst>
              </a:tr>
              <a:tr h="665996">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rPr>
                        <a:t>question</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1"/>
                  </a:ext>
                </a:extLst>
              </a:tr>
              <a:tr h="80737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rPr>
                        <a:t>information</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2"/>
                  </a:ext>
                </a:extLst>
              </a:tr>
              <a:tr h="807371">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warning</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1CDCC"/>
                    </a:solidFill>
                  </a:tcPr>
                </a:tc>
                <a:extLst>
                  <a:ext uri="{0D108BD9-81ED-4DB2-BD59-A6C34878D82A}">
                    <a16:rowId xmlns:a16="http://schemas.microsoft.com/office/drawing/2014/main" val="10003"/>
                  </a:ext>
                </a:extLst>
              </a:tr>
              <a:tr h="885723">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l"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error</a:t>
                      </a: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tc>
                  <a:txBody>
                    <a:bodyPr/>
                    <a:lstStyle>
                      <a:lvl1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1pPr>
                      <a:lvl2pPr eaLnBrk="0" hangingPunct="0">
                        <a:spcBef>
                          <a:spcPts val="5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2pPr>
                      <a:lvl3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404040"/>
                          </a:solidFill>
                          <a:latin typeface="Cambria" panose="02040503050406030204" pitchFamily="18" charset="0"/>
                          <a:ea typeface="Microsoft YaHei" panose="020B0503020204020204" pitchFamily="34" charset="-122"/>
                        </a:defRPr>
                      </a:lvl3pPr>
                      <a:lvl4pPr eaLnBrk="0" hangingPunct="0">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4pPr>
                      <a:lvl5pPr eaLnBrk="0" hangingPunct="0">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404040"/>
                          </a:solidFill>
                          <a:latin typeface="Cambria" panose="02040503050406030204" pitchFamily="18" charset="0"/>
                          <a:ea typeface="Microsoft YaHei" panose="020B0503020204020204" pitchFamily="34" charset="-122"/>
                        </a:defRPr>
                      </a:lvl9pPr>
                    </a:lstStyle>
                    <a:p>
                      <a:pPr marL="0" marR="0" lvl="0" indent="0" algn="ctr" defTabSz="457200" rtl="0" eaLnBrk="1" fontAlgn="base" latinLnBrk="0" hangingPunct="1">
                        <a:lnSpc>
                          <a:spcPct val="10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6794" marB="46794"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F1E8E7"/>
                    </a:solidFill>
                  </a:tcPr>
                </a:tc>
                <a:extLst>
                  <a:ext uri="{0D108BD9-81ED-4DB2-BD59-A6C34878D82A}">
                    <a16:rowId xmlns:a16="http://schemas.microsoft.com/office/drawing/2014/main" val="10004"/>
                  </a:ext>
                </a:extLst>
              </a:tr>
            </a:tbl>
          </a:graphicData>
        </a:graphic>
      </p:graphicFrame>
      <p:pic>
        <p:nvPicPr>
          <p:cNvPr id="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95600"/>
            <a:ext cx="533400" cy="533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895600"/>
            <a:ext cx="533400" cy="533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733800"/>
            <a:ext cx="571500" cy="57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581400"/>
            <a:ext cx="560387" cy="56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495800"/>
            <a:ext cx="588963" cy="588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419600"/>
            <a:ext cx="533400" cy="533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5334000"/>
            <a:ext cx="554037" cy="554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5334000"/>
            <a:ext cx="571500" cy="57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015645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81</a:t>
            </a:fld>
            <a:endParaRPr lang="en-US"/>
          </a:p>
        </p:txBody>
      </p:sp>
      <p:sp>
        <p:nvSpPr>
          <p:cNvPr id="7" name="Text Box 1"/>
          <p:cNvSpPr txBox="1">
            <a:spLocks noChangeArrowheads="1"/>
          </p:cNvSpPr>
          <p:nvPr/>
        </p:nvSpPr>
        <p:spPr bwMode="auto">
          <a:xfrm>
            <a:off x="533400" y="-1524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JFileChooser</a:t>
            </a:r>
          </a:p>
        </p:txBody>
      </p:sp>
      <p:sp>
        <p:nvSpPr>
          <p:cNvPr id="8" name="Text Box 2"/>
          <p:cNvSpPr txBox="1">
            <a:spLocks noChangeArrowheads="1"/>
          </p:cNvSpPr>
          <p:nvPr/>
        </p:nvSpPr>
        <p:spPr bwMode="auto">
          <a:xfrm>
            <a:off x="228600" y="609600"/>
            <a:ext cx="87630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Use </a:t>
            </a:r>
            <a:r>
              <a:rPr lang="en-US" altLang="en-US" sz="2400" b="1" dirty="0" err="1" smtClean="0">
                <a:solidFill>
                  <a:schemeClr val="tx1"/>
                </a:solidFill>
                <a:latin typeface="Comic Sans MS" panose="030F0702030302020204" pitchFamily="66" charset="0"/>
              </a:rPr>
              <a:t>javax.swing.JFileChooser</a:t>
            </a:r>
            <a:r>
              <a:rPr lang="en-US" altLang="en-US" sz="2400" dirty="0" smtClean="0">
                <a:solidFill>
                  <a:schemeClr val="tx1"/>
                </a:solidFill>
                <a:latin typeface="Comic Sans MS" panose="030F0702030302020204" pitchFamily="66" charset="0"/>
              </a:rPr>
              <a:t> to create a file chooser for selecting a file or directory to open or save.</a:t>
            </a:r>
          </a:p>
          <a:p>
            <a:pPr indent="-219075" eaLnBrk="1" hangingPunct="1">
              <a:spcBef>
                <a:spcPts val="600"/>
              </a:spcBef>
              <a:buSzPct val="95000"/>
              <a:defRPr/>
            </a:pPr>
            <a:r>
              <a:rPr lang="en-US" altLang="en-US" sz="2400" b="1" u="sng" dirty="0" smtClean="0">
                <a:solidFill>
                  <a:schemeClr val="tx1"/>
                </a:solidFill>
                <a:latin typeface="Comic Sans MS" panose="030F0702030302020204" pitchFamily="66" charset="0"/>
              </a:rPr>
              <a:t>To display a file chooser</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Use one of three methods to display the dialog after it has been created.</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r = </a:t>
            </a:r>
            <a:r>
              <a:rPr lang="en-US" altLang="en-US" sz="2400" i="1" dirty="0" err="1" smtClean="0">
                <a:solidFill>
                  <a:schemeClr val="tx1"/>
                </a:solidFill>
                <a:latin typeface="Comic Sans MS" panose="030F0702030302020204" pitchFamily="66" charset="0"/>
              </a:rPr>
              <a:t>fc</a:t>
            </a:r>
            <a:r>
              <a:rPr lang="en-US" altLang="en-US" sz="2400" dirty="0" err="1" smtClean="0">
                <a:solidFill>
                  <a:schemeClr val="tx1"/>
                </a:solidFill>
                <a:latin typeface="Comic Sans MS" panose="030F0702030302020204" pitchFamily="66" charset="0"/>
              </a:rPr>
              <a:t>.</a:t>
            </a:r>
            <a:r>
              <a:rPr lang="en-US" altLang="en-US" sz="2400" b="1" dirty="0" err="1" smtClean="0">
                <a:solidFill>
                  <a:schemeClr val="tx1"/>
                </a:solidFill>
                <a:latin typeface="Comic Sans MS" panose="030F0702030302020204" pitchFamily="66" charset="0"/>
              </a:rPr>
              <a:t>showOpenDialog</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owner</a:t>
            </a:r>
            <a:r>
              <a:rPr lang="en-US" altLang="en-US" sz="2400" dirty="0" smtClean="0">
                <a:solidFill>
                  <a:schemeClr val="tx1"/>
                </a:solidFill>
                <a:latin typeface="Comic Sans MS" panose="030F0702030302020204" pitchFamily="66" charset="0"/>
              </a:rPr>
              <a:t>); // button labeled "Open"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r = </a:t>
            </a:r>
            <a:r>
              <a:rPr lang="en-US" altLang="en-US" sz="2400" i="1" dirty="0" err="1" smtClean="0">
                <a:solidFill>
                  <a:schemeClr val="tx1"/>
                </a:solidFill>
                <a:latin typeface="Comic Sans MS" panose="030F0702030302020204" pitchFamily="66" charset="0"/>
              </a:rPr>
              <a:t>fc</a:t>
            </a:r>
            <a:r>
              <a:rPr lang="en-US" altLang="en-US" sz="2400" dirty="0" err="1" smtClean="0">
                <a:solidFill>
                  <a:schemeClr val="tx1"/>
                </a:solidFill>
                <a:latin typeface="Comic Sans MS" panose="030F0702030302020204" pitchFamily="66" charset="0"/>
              </a:rPr>
              <a:t>.</a:t>
            </a:r>
            <a:r>
              <a:rPr lang="en-US" altLang="en-US" sz="2400" b="1" dirty="0" err="1" smtClean="0">
                <a:solidFill>
                  <a:schemeClr val="tx1"/>
                </a:solidFill>
                <a:latin typeface="Comic Sans MS" panose="030F0702030302020204" pitchFamily="66" charset="0"/>
              </a:rPr>
              <a:t>showSaveDialog</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owner</a:t>
            </a:r>
            <a:r>
              <a:rPr lang="en-US" altLang="en-US" sz="2400" dirty="0" smtClean="0">
                <a:solidFill>
                  <a:schemeClr val="tx1"/>
                </a:solidFill>
                <a:latin typeface="Comic Sans MS" panose="030F0702030302020204" pitchFamily="66" charset="0"/>
              </a:rPr>
              <a:t>); // button labeled "Save" </a:t>
            </a:r>
          </a:p>
          <a:p>
            <a:pPr indent="-219075" eaLnBrk="1" hangingPunct="1">
              <a:spcBef>
                <a:spcPts val="600"/>
              </a:spcBef>
              <a:buSzPct val="95000"/>
              <a:defRPr/>
            </a:pPr>
            <a:r>
              <a:rPr lang="en-US" altLang="en-US" sz="2400" dirty="0" smtClean="0">
                <a:solidFill>
                  <a:schemeClr val="tx1"/>
                </a:solidFill>
                <a:latin typeface="Comic Sans MS" panose="030F0702030302020204" pitchFamily="66" charset="0"/>
              </a:rPr>
              <a:t>	r = </a:t>
            </a:r>
            <a:r>
              <a:rPr lang="en-US" altLang="en-US" sz="2400" i="1" dirty="0" err="1" smtClean="0">
                <a:solidFill>
                  <a:schemeClr val="tx1"/>
                </a:solidFill>
                <a:latin typeface="Comic Sans MS" panose="030F0702030302020204" pitchFamily="66" charset="0"/>
              </a:rPr>
              <a:t>fc</a:t>
            </a:r>
            <a:r>
              <a:rPr lang="en-US" altLang="en-US" sz="2400" dirty="0" err="1" smtClean="0">
                <a:solidFill>
                  <a:schemeClr val="tx1"/>
                </a:solidFill>
                <a:latin typeface="Comic Sans MS" panose="030F0702030302020204" pitchFamily="66" charset="0"/>
              </a:rPr>
              <a:t>.</a:t>
            </a:r>
            <a:r>
              <a:rPr lang="en-US" altLang="en-US" sz="2400" b="1" dirty="0" err="1" smtClean="0">
                <a:solidFill>
                  <a:schemeClr val="tx1"/>
                </a:solidFill>
                <a:latin typeface="Comic Sans MS" panose="030F0702030302020204" pitchFamily="66" charset="0"/>
              </a:rPr>
              <a:t>showDialog</a:t>
            </a:r>
            <a:r>
              <a:rPr lang="en-US" altLang="en-US" sz="2400" dirty="0" smtClean="0">
                <a:solidFill>
                  <a:schemeClr val="tx1"/>
                </a:solidFill>
                <a:latin typeface="Comic Sans MS" panose="030F0702030302020204" pitchFamily="66" charset="0"/>
              </a:rPr>
              <a:t>(</a:t>
            </a:r>
            <a:r>
              <a:rPr lang="en-US" altLang="en-US" sz="2400" i="1" dirty="0" smtClean="0">
                <a:solidFill>
                  <a:schemeClr val="tx1"/>
                </a:solidFill>
                <a:latin typeface="Comic Sans MS" panose="030F0702030302020204" pitchFamily="66" charset="0"/>
              </a:rPr>
              <a:t>owner</a:t>
            </a:r>
            <a:r>
              <a:rPr lang="en-US" altLang="en-US" sz="2400" dirty="0" smtClean="0">
                <a:solidFill>
                  <a:schemeClr val="tx1"/>
                </a:solidFill>
                <a:latin typeface="Comic Sans MS" panose="030F0702030302020204" pitchFamily="66" charset="0"/>
              </a:rPr>
              <a:t>, </a:t>
            </a:r>
            <a:r>
              <a:rPr lang="en-US" altLang="en-US" sz="2400" i="1" dirty="0" smtClean="0">
                <a:solidFill>
                  <a:schemeClr val="tx1"/>
                </a:solidFill>
                <a:latin typeface="Comic Sans MS" panose="030F0702030302020204" pitchFamily="66" charset="0"/>
              </a:rPr>
              <a:t>title</a:t>
            </a:r>
            <a:r>
              <a:rPr lang="en-US" altLang="en-US" sz="2400" dirty="0" smtClean="0">
                <a:solidFill>
                  <a:schemeClr val="tx1"/>
                </a:solidFill>
                <a:latin typeface="Comic Sans MS" panose="030F0702030302020204" pitchFamily="66" charset="0"/>
              </a:rPr>
              <a:t>); </a:t>
            </a:r>
          </a:p>
          <a:p>
            <a:pPr marL="342900" indent="-342900" eaLnBrk="1" hangingPunct="1">
              <a:spcBef>
                <a:spcPts val="600"/>
              </a:spcBef>
              <a:buClr>
                <a:srgbClr val="A63212"/>
              </a:buClr>
              <a:buSzPct val="95000"/>
              <a:buFont typeface="Wingdings" panose="05000000000000000000" pitchFamily="2" charset="2"/>
              <a:buChar char="Ø"/>
              <a:defRPr/>
            </a:pPr>
            <a:r>
              <a:rPr lang="en-US" altLang="en-US" sz="2400" dirty="0" smtClean="0">
                <a:solidFill>
                  <a:schemeClr val="tx1"/>
                </a:solidFill>
                <a:latin typeface="Comic Sans MS" panose="030F0702030302020204" pitchFamily="66" charset="0"/>
              </a:rPr>
              <a:t>The </a:t>
            </a:r>
            <a:r>
              <a:rPr lang="en-US" altLang="en-US" sz="2400" i="1" dirty="0" smtClean="0">
                <a:solidFill>
                  <a:schemeClr val="tx1"/>
                </a:solidFill>
                <a:latin typeface="Comic Sans MS" panose="030F0702030302020204" pitchFamily="66" charset="0"/>
              </a:rPr>
              <a:t>owner</a:t>
            </a:r>
            <a:r>
              <a:rPr lang="en-US" altLang="en-US" sz="2400" dirty="0" smtClean="0">
                <a:solidFill>
                  <a:schemeClr val="tx1"/>
                </a:solidFill>
                <a:latin typeface="Comic Sans MS" panose="030F0702030302020204" pitchFamily="66" charset="0"/>
              </a:rPr>
              <a:t> parameter is the component (</a:t>
            </a:r>
            <a:r>
              <a:rPr lang="en-US" altLang="en-US" sz="2400" dirty="0" err="1" smtClean="0">
                <a:solidFill>
                  <a:schemeClr val="tx1"/>
                </a:solidFill>
                <a:latin typeface="Comic Sans MS" panose="030F0702030302020204" pitchFamily="66" charset="0"/>
              </a:rPr>
              <a:t>eg</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JFrame</a:t>
            </a:r>
            <a:r>
              <a:rPr lang="en-US" altLang="en-US" sz="2400" dirty="0" smtClean="0">
                <a:solidFill>
                  <a:schemeClr val="tx1"/>
                </a:solidFill>
                <a:latin typeface="Comic Sans MS" panose="030F0702030302020204" pitchFamily="66" charset="0"/>
              </a:rPr>
              <a:t>, </a:t>
            </a:r>
            <a:r>
              <a:rPr lang="en-US" altLang="en-US" sz="2400" dirty="0" err="1" smtClean="0">
                <a:solidFill>
                  <a:schemeClr val="tx1"/>
                </a:solidFill>
                <a:latin typeface="Comic Sans MS" panose="030F0702030302020204" pitchFamily="66" charset="0"/>
              </a:rPr>
              <a:t>JPanel</a:t>
            </a:r>
            <a:r>
              <a:rPr lang="en-US" altLang="en-US" sz="2400" dirty="0" smtClean="0">
                <a:solidFill>
                  <a:schemeClr val="tx1"/>
                </a:solidFill>
                <a:latin typeface="Comic Sans MS" panose="030F0702030302020204" pitchFamily="66" charset="0"/>
              </a:rPr>
              <a:t>, ...) over which the dialog should be centered. You can use null for the owner, which will put the dialog in the center of the screen. The </a:t>
            </a:r>
            <a:r>
              <a:rPr lang="en-US" altLang="en-US" sz="2400" i="1" dirty="0" smtClean="0">
                <a:solidFill>
                  <a:schemeClr val="tx1"/>
                </a:solidFill>
                <a:latin typeface="Comic Sans MS" panose="030F0702030302020204" pitchFamily="66" charset="0"/>
              </a:rPr>
              <a:t>title</a:t>
            </a:r>
            <a:r>
              <a:rPr lang="en-US" altLang="en-US" sz="2400" dirty="0" smtClean="0">
                <a:solidFill>
                  <a:schemeClr val="tx1"/>
                </a:solidFill>
                <a:latin typeface="Comic Sans MS" panose="030F0702030302020204" pitchFamily="66" charset="0"/>
              </a:rPr>
              <a:t> parameter is a string that is used as the dialog's title and accept button text.</a:t>
            </a:r>
          </a:p>
          <a:p>
            <a:pPr indent="-220663" eaLnBrk="1" hangingPunct="1">
              <a:spcBef>
                <a:spcPts val="600"/>
              </a:spcBef>
              <a:buSzPct val="95000"/>
              <a:defRPr/>
            </a:pPr>
            <a:endParaRPr lang="en-US" altLang="en-US" sz="2400"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4188540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82</a:t>
            </a:fld>
            <a:endParaRPr lang="en-US"/>
          </a:p>
        </p:txBody>
      </p:sp>
      <p:sp>
        <p:nvSpPr>
          <p:cNvPr id="7" name="Text Box 1"/>
          <p:cNvSpPr txBox="1">
            <a:spLocks noChangeArrowheads="1"/>
          </p:cNvSpPr>
          <p:nvPr/>
        </p:nvSpPr>
        <p:spPr bwMode="auto">
          <a:xfrm>
            <a:off x="533400"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a:solidFill>
                  <a:schemeClr val="tx1"/>
                </a:solidFill>
                <a:latin typeface="Comic Sans MS" panose="030F0702030302020204" pitchFamily="66" charset="0"/>
              </a:rPr>
              <a:t>JFileChooser</a:t>
            </a:r>
            <a:r>
              <a:rPr lang="en-US" altLang="en-US" sz="4800" b="1" dirty="0">
                <a:solidFill>
                  <a:schemeClr val="tx1"/>
                </a:solidFill>
                <a:latin typeface="Comic Sans MS" panose="030F0702030302020204" pitchFamily="66" charset="0"/>
              </a:rPr>
              <a:t>(</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p>
        </p:txBody>
      </p:sp>
      <p:sp>
        <p:nvSpPr>
          <p:cNvPr id="8" name="Text Box 2"/>
          <p:cNvSpPr txBox="1">
            <a:spLocks noChangeArrowheads="1"/>
          </p:cNvSpPr>
          <p:nvPr/>
        </p:nvSpPr>
        <p:spPr bwMode="auto">
          <a:xfrm>
            <a:off x="228600" y="1066800"/>
            <a:ext cx="87630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buClrTx/>
              <a:buSzPct val="95000"/>
              <a:buFontTx/>
              <a:buNone/>
            </a:pPr>
            <a:r>
              <a:rPr lang="en-US" altLang="en-US" b="1" u="sng" dirty="0">
                <a:solidFill>
                  <a:schemeClr val="tx1"/>
                </a:solidFill>
                <a:latin typeface="Comic Sans MS" panose="030F0702030302020204" pitchFamily="66" charset="0"/>
              </a:rPr>
              <a:t>Getting the selected file or directory</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After checking for </a:t>
            </a:r>
            <a:r>
              <a:rPr lang="en-US" altLang="en-US" dirty="0" err="1">
                <a:solidFill>
                  <a:schemeClr val="tx1"/>
                </a:solidFill>
                <a:latin typeface="Comic Sans MS" panose="030F0702030302020204" pitchFamily="66" charset="0"/>
              </a:rPr>
              <a:t>JFileChooser.APPROVE_OPTION</a:t>
            </a:r>
            <a:r>
              <a:rPr lang="en-US" altLang="en-US" dirty="0">
                <a:solidFill>
                  <a:schemeClr val="tx1"/>
                </a:solidFill>
                <a:latin typeface="Comic Sans MS" panose="030F0702030302020204" pitchFamily="66" charset="0"/>
              </a:rPr>
              <a:t>, the File value of the selection is returned from a call on </a:t>
            </a:r>
            <a:r>
              <a:rPr lang="en-US" altLang="en-US" dirty="0" err="1">
                <a:solidFill>
                  <a:schemeClr val="tx1"/>
                </a:solidFill>
                <a:latin typeface="Comic Sans MS" panose="030F0702030302020204" pitchFamily="66" charset="0"/>
              </a:rPr>
              <a:t>getSelectedFile</a:t>
            </a:r>
            <a:r>
              <a:rPr lang="en-US" altLang="en-US" dirty="0">
                <a:solidFill>
                  <a:schemeClr val="tx1"/>
                </a:solidFill>
                <a:latin typeface="Comic Sans MS" panose="030F0702030302020204" pitchFamily="66" charset="0"/>
              </a:rPr>
              <a:t>.</a:t>
            </a:r>
          </a:p>
          <a:p>
            <a:pPr eaLnBrk="1" hangingPunct="1">
              <a:buClrTx/>
              <a:buSzPct val="95000"/>
              <a:buFontTx/>
              <a:buNone/>
            </a:pPr>
            <a:endParaRPr lang="en-US" altLang="en-US" dirty="0">
              <a:solidFill>
                <a:schemeClr val="tx1"/>
              </a:solidFill>
              <a:latin typeface="Comic Sans MS" panose="030F0702030302020204" pitchFamily="66" charset="0"/>
            </a:endParaRPr>
          </a:p>
          <a:p>
            <a:pPr eaLnBrk="1" hangingPunct="1">
              <a:buClrTx/>
              <a:buSzPct val="95000"/>
              <a:buFontTx/>
              <a:buNone/>
            </a:pPr>
            <a:r>
              <a:rPr lang="en-US" altLang="en-US" dirty="0" err="1">
                <a:solidFill>
                  <a:schemeClr val="tx1"/>
                </a:solidFill>
                <a:latin typeface="Comic Sans MS" panose="030F0702030302020204" pitchFamily="66" charset="0"/>
              </a:rPr>
              <a:t>int</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retval</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fc.showOpenDialog</a:t>
            </a:r>
            <a:r>
              <a:rPr lang="en-US" altLang="en-US" dirty="0">
                <a:solidFill>
                  <a:schemeClr val="tx1"/>
                </a:solidFill>
                <a:latin typeface="Comic Sans MS" panose="030F0702030302020204" pitchFamily="66" charset="0"/>
              </a:rPr>
              <a:t>(null); </a:t>
            </a:r>
          </a:p>
          <a:p>
            <a:pPr eaLnBrk="1" hangingPunct="1">
              <a:buClrTx/>
              <a:buSzPct val="95000"/>
              <a:buFontTx/>
              <a:buNone/>
            </a:pPr>
            <a:r>
              <a:rPr lang="en-US" altLang="en-US" dirty="0">
                <a:solidFill>
                  <a:schemeClr val="tx1"/>
                </a:solidFill>
                <a:latin typeface="Comic Sans MS" panose="030F0702030302020204" pitchFamily="66" charset="0"/>
              </a:rPr>
              <a:t>if (</a:t>
            </a:r>
            <a:r>
              <a:rPr lang="en-US" altLang="en-US" dirty="0" err="1">
                <a:solidFill>
                  <a:schemeClr val="tx1"/>
                </a:solidFill>
                <a:latin typeface="Comic Sans MS" panose="030F0702030302020204" pitchFamily="66" charset="0"/>
              </a:rPr>
              <a:t>retval</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JFileChooser.APPROVE_OPTION</a:t>
            </a:r>
            <a:r>
              <a:rPr lang="en-US" altLang="en-US" dirty="0">
                <a:solidFill>
                  <a:schemeClr val="tx1"/>
                </a:solidFill>
                <a:latin typeface="Comic Sans MS" panose="030F0702030302020204" pitchFamily="66" charset="0"/>
              </a:rPr>
              <a:t>) { </a:t>
            </a:r>
          </a:p>
          <a:p>
            <a:pPr eaLnBrk="1" hangingPunct="1">
              <a:buClrTx/>
              <a:buSzPct val="95000"/>
              <a:buFontTx/>
              <a:buNone/>
            </a:pPr>
            <a:r>
              <a:rPr lang="en-US" altLang="en-US" dirty="0">
                <a:solidFill>
                  <a:schemeClr val="tx1"/>
                </a:solidFill>
                <a:latin typeface="Comic Sans MS" panose="030F0702030302020204" pitchFamily="66" charset="0"/>
              </a:rPr>
              <a:t>	File </a:t>
            </a:r>
            <a:r>
              <a:rPr lang="en-US" altLang="en-US" dirty="0" err="1">
                <a:solidFill>
                  <a:schemeClr val="tx1"/>
                </a:solidFill>
                <a:latin typeface="Comic Sans MS" panose="030F0702030302020204" pitchFamily="66" charset="0"/>
              </a:rPr>
              <a:t>myFile</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fc.getSelectedFile</a:t>
            </a:r>
            <a:r>
              <a:rPr lang="en-US" altLang="en-US" dirty="0">
                <a:solidFill>
                  <a:schemeClr val="tx1"/>
                </a:solidFill>
                <a:latin typeface="Comic Sans MS" panose="030F0702030302020204" pitchFamily="66" charset="0"/>
              </a:rPr>
              <a:t>(); </a:t>
            </a:r>
          </a:p>
          <a:p>
            <a:pPr eaLnBrk="1" hangingPunct="1">
              <a:buClrTx/>
              <a:buSzPct val="95000"/>
              <a:buFontTx/>
              <a:buNone/>
            </a:pPr>
            <a:r>
              <a:rPr lang="en-US" altLang="en-US" dirty="0">
                <a:solidFill>
                  <a:schemeClr val="tx1"/>
                </a:solidFill>
                <a:latin typeface="Comic Sans MS" panose="030F0702030302020204" pitchFamily="66" charset="0"/>
              </a:rPr>
              <a:t>	// DO YOUR PROCESSING HERE. OPEN FILE OR </a:t>
            </a:r>
          </a:p>
          <a:p>
            <a:pPr eaLnBrk="1" hangingPunct="1">
              <a:buClrTx/>
              <a:buSzPct val="95000"/>
              <a:buFontTx/>
              <a:buNone/>
            </a:pPr>
            <a:r>
              <a:rPr lang="en-US" altLang="en-US" dirty="0">
                <a:solidFill>
                  <a:schemeClr val="tx1"/>
                </a:solidFill>
                <a:latin typeface="Comic Sans MS" panose="030F0702030302020204" pitchFamily="66" charset="0"/>
              </a:rPr>
              <a:t>	... </a:t>
            </a:r>
          </a:p>
          <a:p>
            <a:pPr eaLnBrk="1" hangingPunct="1">
              <a:buClrTx/>
              <a:buSzPct val="95000"/>
              <a:buFontTx/>
              <a:buNone/>
            </a:pPr>
            <a:r>
              <a:rPr lang="en-US" altLang="en-US"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3835320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83</a:t>
            </a:fld>
            <a:endParaRPr lang="en-US"/>
          </a:p>
        </p:txBody>
      </p:sp>
      <p:sp>
        <p:nvSpPr>
          <p:cNvPr id="7" name="Text Box 1"/>
          <p:cNvSpPr txBox="1">
            <a:spLocks noChangeArrowheads="1"/>
          </p:cNvSpPr>
          <p:nvPr/>
        </p:nvSpPr>
        <p:spPr bwMode="auto">
          <a:xfrm>
            <a:off x="533400"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a:solidFill>
                  <a:schemeClr val="tx1"/>
                </a:solidFill>
                <a:latin typeface="Comic Sans MS" panose="030F0702030302020204" pitchFamily="66" charset="0"/>
              </a:rPr>
              <a:t>JTabbedPane</a:t>
            </a:r>
          </a:p>
        </p:txBody>
      </p:sp>
      <p:sp>
        <p:nvSpPr>
          <p:cNvPr id="8" name="Text Box 2"/>
          <p:cNvSpPr txBox="1">
            <a:spLocks noChangeArrowheads="1"/>
          </p:cNvSpPr>
          <p:nvPr/>
        </p:nvSpPr>
        <p:spPr bwMode="auto">
          <a:xfrm>
            <a:off x="228600" y="838200"/>
            <a:ext cx="8763000" cy="662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1pPr>
            <a:lvl2pPr marL="328613">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2pPr>
            <a:lvl3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3pPr>
            <a:lvl4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4pPr>
            <a:lvl5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rgbClr val="000000"/>
                </a:solidFill>
                <a:latin typeface="Cambria" panose="02040503050406030204" pitchFamily="18" charset="0"/>
                <a:cs typeface="Arial" panose="020B0604020202020204" pitchFamily="34" charset="0"/>
              </a:defRPr>
            </a:lvl9pPr>
          </a:lstStyle>
          <a:p>
            <a:pPr marL="342900" indent="-342900" eaLnBrk="1" hangingPunct="1">
              <a:spcBef>
                <a:spcPts val="500"/>
              </a:spcBef>
              <a:buClr>
                <a:srgbClr val="A63212"/>
              </a:buClr>
              <a:buSzPct val="95000"/>
              <a:buFont typeface="Wingdings" panose="05000000000000000000" pitchFamily="2" charset="2"/>
              <a:buChar char="Ø"/>
              <a:defRPr/>
            </a:pPr>
            <a:r>
              <a:rPr lang="en-US" altLang="en-US" sz="2000" b="1" dirty="0" smtClean="0">
                <a:solidFill>
                  <a:schemeClr val="tx1"/>
                </a:solidFill>
                <a:latin typeface="Comic Sans MS" panose="030F0702030302020204" pitchFamily="66" charset="0"/>
              </a:rPr>
              <a:t>Description</a:t>
            </a:r>
            <a:r>
              <a:rPr lang="en-US" altLang="en-US" sz="2000" dirty="0" smtClean="0">
                <a:solidFill>
                  <a:schemeClr val="tx1"/>
                </a:solidFill>
                <a:latin typeface="Comic Sans MS" panose="030F0702030302020204" pitchFamily="66" charset="0"/>
              </a:rPr>
              <a:t>. </a:t>
            </a:r>
          </a:p>
          <a:p>
            <a:pPr indent="-219075" eaLnBrk="1" hangingPunct="1">
              <a:spcBef>
                <a:spcPts val="500"/>
              </a:spcBef>
              <a:buSzPct val="95000"/>
              <a:defRPr/>
            </a:pPr>
            <a:r>
              <a:rPr lang="en-US" altLang="en-US" sz="2000" dirty="0" smtClean="0">
                <a:solidFill>
                  <a:schemeClr val="tx1"/>
                </a:solidFill>
                <a:latin typeface="Comic Sans MS" panose="030F0702030302020204" pitchFamily="66" charset="0"/>
              </a:rPr>
              <a:t>The </a:t>
            </a:r>
            <a:r>
              <a:rPr lang="en-US" altLang="en-US" sz="2000" dirty="0" err="1" smtClean="0">
                <a:solidFill>
                  <a:schemeClr val="tx1"/>
                </a:solidFill>
                <a:latin typeface="Comic Sans MS" panose="030F0702030302020204" pitchFamily="66" charset="0"/>
              </a:rPr>
              <a:t>JTabbedPane</a:t>
            </a:r>
            <a:r>
              <a:rPr lang="en-US" altLang="en-US" sz="2000" dirty="0" smtClean="0">
                <a:solidFill>
                  <a:schemeClr val="tx1"/>
                </a:solidFill>
                <a:latin typeface="Comic Sans MS" panose="030F0702030302020204" pitchFamily="66" charset="0"/>
              </a:rPr>
              <a:t> container allows many panels to occupy the same area of the interface, and the user may select which to show by clicking on a tab. A tab may also be selected by the program.</a:t>
            </a:r>
          </a:p>
          <a:p>
            <a:pPr marL="342900" indent="-342900" eaLnBrk="1" hangingPunct="1">
              <a:spcBef>
                <a:spcPts val="500"/>
              </a:spcBef>
              <a:buClr>
                <a:srgbClr val="A63212"/>
              </a:buClr>
              <a:buSzPct val="95000"/>
              <a:buFont typeface="Wingdings" panose="05000000000000000000" pitchFamily="2" charset="2"/>
              <a:buChar char="Ø"/>
              <a:defRPr/>
            </a:pPr>
            <a:r>
              <a:rPr lang="en-US" altLang="en-US" sz="2000" b="1" dirty="0" smtClean="0">
                <a:solidFill>
                  <a:schemeClr val="tx1"/>
                </a:solidFill>
                <a:latin typeface="Comic Sans MS" panose="030F0702030302020204" pitchFamily="66" charset="0"/>
              </a:rPr>
              <a:t>Constructor</a:t>
            </a:r>
          </a:p>
          <a:p>
            <a:pPr indent="-219075" eaLnBrk="1" hangingPunct="1">
              <a:spcBef>
                <a:spcPts val="500"/>
              </a:spcBef>
              <a:buSzPct val="95000"/>
              <a:defRPr/>
            </a:pPr>
            <a:r>
              <a:rPr lang="en-US" altLang="en-US" sz="2000" dirty="0" err="1" smtClean="0">
                <a:solidFill>
                  <a:schemeClr val="tx1"/>
                </a:solidFill>
                <a:latin typeface="Comic Sans MS" panose="030F0702030302020204" pitchFamily="66" charset="0"/>
              </a:rPr>
              <a:t>JTabbedPane</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tp</a:t>
            </a:r>
            <a:r>
              <a:rPr lang="en-US" altLang="en-US" sz="2000" dirty="0" smtClean="0">
                <a:solidFill>
                  <a:schemeClr val="tx1"/>
                </a:solidFill>
                <a:latin typeface="Comic Sans MS" panose="030F0702030302020204" pitchFamily="66" charset="0"/>
              </a:rPr>
              <a:t> = new </a:t>
            </a:r>
            <a:r>
              <a:rPr lang="en-US" altLang="en-US" sz="2000" dirty="0" err="1" smtClean="0">
                <a:solidFill>
                  <a:schemeClr val="tx1"/>
                </a:solidFill>
                <a:latin typeface="Comic Sans MS" panose="030F0702030302020204" pitchFamily="66" charset="0"/>
              </a:rPr>
              <a:t>JTabbedPane</a:t>
            </a:r>
            <a:r>
              <a:rPr lang="en-US" altLang="en-US" sz="2000" dirty="0" smtClean="0">
                <a:solidFill>
                  <a:schemeClr val="tx1"/>
                </a:solidFill>
                <a:latin typeface="Comic Sans MS" panose="030F0702030302020204" pitchFamily="66" charset="0"/>
              </a:rPr>
              <a:t>(); // Defaults to tabs along the top edge. </a:t>
            </a:r>
            <a:r>
              <a:rPr lang="en-US" altLang="en-US" sz="2000" dirty="0" err="1" smtClean="0">
                <a:solidFill>
                  <a:schemeClr val="tx1"/>
                </a:solidFill>
                <a:latin typeface="Comic Sans MS" panose="030F0702030302020204" pitchFamily="66" charset="0"/>
              </a:rPr>
              <a:t>JTabbedPane</a:t>
            </a:r>
            <a:r>
              <a:rPr lang="en-US" altLang="en-US" sz="2000" dirty="0" smtClean="0">
                <a:solidFill>
                  <a:schemeClr val="tx1"/>
                </a:solidFill>
                <a:latin typeface="Comic Sans MS" panose="030F0702030302020204" pitchFamily="66" charset="0"/>
              </a:rPr>
              <a:t> </a:t>
            </a:r>
            <a:r>
              <a:rPr lang="en-US" altLang="en-US" sz="2000" dirty="0" err="1" smtClean="0">
                <a:solidFill>
                  <a:schemeClr val="tx1"/>
                </a:solidFill>
                <a:latin typeface="Comic Sans MS" panose="030F0702030302020204" pitchFamily="66" charset="0"/>
              </a:rPr>
              <a:t>tp</a:t>
            </a:r>
            <a:r>
              <a:rPr lang="en-US" altLang="en-US" sz="2000" dirty="0" smtClean="0">
                <a:solidFill>
                  <a:schemeClr val="tx1"/>
                </a:solidFill>
                <a:latin typeface="Comic Sans MS" panose="030F0702030302020204" pitchFamily="66" charset="0"/>
              </a:rPr>
              <a:t> = new </a:t>
            </a:r>
            <a:r>
              <a:rPr lang="en-US" altLang="en-US" sz="2000" dirty="0" err="1" smtClean="0">
                <a:solidFill>
                  <a:schemeClr val="tx1"/>
                </a:solidFill>
                <a:latin typeface="Comic Sans MS" panose="030F0702030302020204" pitchFamily="66" charset="0"/>
              </a:rPr>
              <a:t>JTabbedPane</a:t>
            </a:r>
            <a:r>
              <a:rPr lang="en-US" altLang="en-US" sz="2000" dirty="0" smtClean="0">
                <a:solidFill>
                  <a:schemeClr val="tx1"/>
                </a:solidFill>
                <a:latin typeface="Comic Sans MS" panose="030F0702030302020204" pitchFamily="66" charset="0"/>
              </a:rPr>
              <a:t>(</a:t>
            </a:r>
            <a:r>
              <a:rPr lang="en-US" altLang="en-US" sz="2000" i="1" dirty="0" smtClean="0">
                <a:solidFill>
                  <a:schemeClr val="tx1"/>
                </a:solidFill>
                <a:latin typeface="Comic Sans MS" panose="030F0702030302020204" pitchFamily="66" charset="0"/>
              </a:rPr>
              <a:t>edge</a:t>
            </a:r>
            <a:r>
              <a:rPr lang="en-US" altLang="en-US" sz="2000" dirty="0" smtClean="0">
                <a:solidFill>
                  <a:schemeClr val="tx1"/>
                </a:solidFill>
                <a:latin typeface="Comic Sans MS" panose="030F0702030302020204" pitchFamily="66" charset="0"/>
              </a:rPr>
              <a:t>);</a:t>
            </a:r>
          </a:p>
          <a:p>
            <a:pPr indent="-219075" eaLnBrk="1" hangingPunct="1">
              <a:spcBef>
                <a:spcPts val="500"/>
              </a:spcBef>
              <a:buSzPct val="95000"/>
              <a:defRPr/>
            </a:pPr>
            <a:r>
              <a:rPr lang="en-US" altLang="en-US" sz="2000" dirty="0" smtClean="0">
                <a:solidFill>
                  <a:schemeClr val="tx1"/>
                </a:solidFill>
                <a:latin typeface="Comic Sans MS" panose="030F0702030302020204" pitchFamily="66" charset="0"/>
              </a:rPr>
              <a:t>Where </a:t>
            </a:r>
            <a:r>
              <a:rPr lang="en-US" altLang="en-US" sz="2000" i="1" dirty="0" smtClean="0">
                <a:solidFill>
                  <a:schemeClr val="tx1"/>
                </a:solidFill>
                <a:latin typeface="Comic Sans MS" panose="030F0702030302020204" pitchFamily="66" charset="0"/>
              </a:rPr>
              <a:t>edge</a:t>
            </a:r>
            <a:r>
              <a:rPr lang="en-US" altLang="en-US" sz="2000" dirty="0" smtClean="0">
                <a:solidFill>
                  <a:schemeClr val="tx1"/>
                </a:solidFill>
                <a:latin typeface="Comic Sans MS" panose="030F0702030302020204" pitchFamily="66" charset="0"/>
              </a:rPr>
              <a:t> specifies which edge the tabs are on</a:t>
            </a:r>
          </a:p>
          <a:p>
            <a:pPr lvl="1" indent="0" eaLnBrk="1" hangingPunct="1">
              <a:spcBef>
                <a:spcPts val="500"/>
              </a:spcBef>
              <a:buSzPct val="95000"/>
              <a:defRPr/>
            </a:pPr>
            <a:r>
              <a:rPr lang="en-US" altLang="en-US" sz="2000" dirty="0" err="1" smtClean="0">
                <a:solidFill>
                  <a:schemeClr val="tx1"/>
                </a:solidFill>
                <a:latin typeface="Comic Sans MS" panose="030F0702030302020204" pitchFamily="66" charset="0"/>
              </a:rPr>
              <a:t>JTabbedPane.TOP</a:t>
            </a:r>
            <a:r>
              <a:rPr lang="en-US" altLang="en-US" sz="2000" dirty="0" smtClean="0">
                <a:solidFill>
                  <a:schemeClr val="tx1"/>
                </a:solidFill>
                <a:latin typeface="Comic Sans MS" panose="030F0702030302020204" pitchFamily="66" charset="0"/>
              </a:rPr>
              <a:t> (default)</a:t>
            </a:r>
          </a:p>
          <a:p>
            <a:pPr lvl="1" indent="0" eaLnBrk="1" hangingPunct="1">
              <a:spcBef>
                <a:spcPts val="500"/>
              </a:spcBef>
              <a:buSzPct val="95000"/>
              <a:defRPr/>
            </a:pPr>
            <a:r>
              <a:rPr lang="en-US" altLang="en-US" sz="2000" dirty="0" err="1" smtClean="0">
                <a:solidFill>
                  <a:schemeClr val="tx1"/>
                </a:solidFill>
                <a:latin typeface="Comic Sans MS" panose="030F0702030302020204" pitchFamily="66" charset="0"/>
              </a:rPr>
              <a:t>JTabbedPane.RIGHT</a:t>
            </a:r>
            <a:endParaRPr lang="en-US" altLang="en-US" sz="2000" dirty="0" smtClean="0">
              <a:solidFill>
                <a:schemeClr val="tx1"/>
              </a:solidFill>
              <a:latin typeface="Comic Sans MS" panose="030F0702030302020204" pitchFamily="66" charset="0"/>
            </a:endParaRPr>
          </a:p>
          <a:p>
            <a:pPr lvl="1" indent="0" eaLnBrk="1" hangingPunct="1">
              <a:spcBef>
                <a:spcPts val="500"/>
              </a:spcBef>
              <a:buSzPct val="95000"/>
              <a:defRPr/>
            </a:pPr>
            <a:r>
              <a:rPr lang="en-US" altLang="en-US" sz="2000" dirty="0" err="1" smtClean="0">
                <a:solidFill>
                  <a:schemeClr val="tx1"/>
                </a:solidFill>
                <a:latin typeface="Comic Sans MS" panose="030F0702030302020204" pitchFamily="66" charset="0"/>
              </a:rPr>
              <a:t>JTabbedPane.BOTTOM</a:t>
            </a:r>
            <a:endParaRPr lang="en-US" altLang="en-US" sz="2000" dirty="0" smtClean="0">
              <a:solidFill>
                <a:schemeClr val="tx1"/>
              </a:solidFill>
              <a:latin typeface="Comic Sans MS" panose="030F0702030302020204" pitchFamily="66" charset="0"/>
            </a:endParaRPr>
          </a:p>
          <a:p>
            <a:pPr lvl="1" indent="0" eaLnBrk="1" hangingPunct="1">
              <a:spcBef>
                <a:spcPts val="500"/>
              </a:spcBef>
              <a:buSzPct val="95000"/>
              <a:defRPr/>
            </a:pPr>
            <a:r>
              <a:rPr lang="en-US" altLang="en-US" sz="2000" dirty="0" err="1" smtClean="0">
                <a:solidFill>
                  <a:schemeClr val="tx1"/>
                </a:solidFill>
                <a:latin typeface="Comic Sans MS" panose="030F0702030302020204" pitchFamily="66" charset="0"/>
              </a:rPr>
              <a:t>JTabbedPane.LEFT</a:t>
            </a:r>
            <a:endParaRPr lang="en-US" altLang="en-US" sz="2000" dirty="0" smtClean="0">
              <a:solidFill>
                <a:schemeClr val="tx1"/>
              </a:solidFill>
              <a:latin typeface="Comic Sans MS" panose="030F0702030302020204" pitchFamily="66" charset="0"/>
            </a:endParaRPr>
          </a:p>
          <a:p>
            <a:pPr indent="-219075" eaLnBrk="1" hangingPunct="1">
              <a:spcBef>
                <a:spcPts val="500"/>
              </a:spcBef>
              <a:buSzPct val="95000"/>
              <a:defRPr/>
            </a:pPr>
            <a:endParaRPr lang="en-US" altLang="en-US" sz="2000"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37427674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84</a:t>
            </a:fld>
            <a:endParaRPr lang="en-US"/>
          </a:p>
        </p:txBody>
      </p:sp>
      <p:sp>
        <p:nvSpPr>
          <p:cNvPr id="7" name="Text Box 1"/>
          <p:cNvSpPr txBox="1">
            <a:spLocks noChangeArrowheads="1"/>
          </p:cNvSpPr>
          <p:nvPr/>
        </p:nvSpPr>
        <p:spPr bwMode="auto">
          <a:xfrm>
            <a:off x="609600" y="76200"/>
            <a:ext cx="80422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err="1">
                <a:solidFill>
                  <a:schemeClr val="tx1"/>
                </a:solidFill>
                <a:latin typeface="Comic Sans MS" panose="030F0702030302020204" pitchFamily="66" charset="0"/>
              </a:rPr>
              <a:t>JTabbedPane</a:t>
            </a:r>
            <a:r>
              <a:rPr lang="en-US" altLang="en-US" sz="4800" b="1" dirty="0">
                <a:solidFill>
                  <a:schemeClr val="tx1"/>
                </a:solidFill>
                <a:latin typeface="Comic Sans MS" panose="030F0702030302020204" pitchFamily="66" charset="0"/>
              </a:rPr>
              <a:t> (</a:t>
            </a:r>
            <a:r>
              <a:rPr lang="en-US" altLang="en-US" sz="4800" b="1" dirty="0" err="1">
                <a:solidFill>
                  <a:schemeClr val="tx1"/>
                </a:solidFill>
                <a:latin typeface="Comic Sans MS" panose="030F0702030302020204" pitchFamily="66" charset="0"/>
              </a:rPr>
              <a:t>cont</a:t>
            </a:r>
            <a:r>
              <a:rPr lang="en-US" altLang="en-US" sz="4800" b="1" dirty="0">
                <a:solidFill>
                  <a:schemeClr val="tx1"/>
                </a:solidFill>
                <a:latin typeface="Comic Sans MS" panose="030F0702030302020204" pitchFamily="66" charset="0"/>
              </a:rPr>
              <a:t>)</a:t>
            </a:r>
          </a:p>
        </p:txBody>
      </p:sp>
      <p:sp>
        <p:nvSpPr>
          <p:cNvPr id="8" name="Text Box 2"/>
          <p:cNvSpPr txBox="1">
            <a:spLocks noChangeArrowheads="1"/>
          </p:cNvSpPr>
          <p:nvPr/>
        </p:nvSpPr>
        <p:spPr bwMode="auto">
          <a:xfrm>
            <a:off x="304800" y="838200"/>
            <a:ext cx="8763000" cy="662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JFrame</a:t>
            </a:r>
            <a:r>
              <a:rPr lang="en-US" altLang="en-US" sz="2000" dirty="0">
                <a:solidFill>
                  <a:schemeClr val="tx1"/>
                </a:solidFill>
                <a:latin typeface="Comic Sans MS" panose="030F0702030302020204" pitchFamily="66" charset="0"/>
              </a:rPr>
              <a:t> f = new </a:t>
            </a:r>
            <a:r>
              <a:rPr lang="en-US" altLang="en-US" sz="2000" dirty="0" err="1">
                <a:solidFill>
                  <a:schemeClr val="tx1"/>
                </a:solidFill>
                <a:latin typeface="Comic Sans MS" panose="030F0702030302020204" pitchFamily="66" charset="0"/>
              </a:rPr>
              <a:t>JFrame</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f.setTitle</a:t>
            </a:r>
            <a:r>
              <a:rPr lang="en-US" altLang="en-US" sz="2000" dirty="0">
                <a:solidFill>
                  <a:schemeClr val="tx1"/>
                </a:solidFill>
                <a:latin typeface="Comic Sans MS" panose="030F0702030302020204" pitchFamily="66" charset="0"/>
              </a:rPr>
              <a:t>("Tab demo");</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f.setSize</a:t>
            </a:r>
            <a:r>
              <a:rPr lang="en-US" altLang="en-US" sz="2000" dirty="0">
                <a:solidFill>
                  <a:schemeClr val="tx1"/>
                </a:solidFill>
                <a:latin typeface="Comic Sans MS" panose="030F0702030302020204" pitchFamily="66" charset="0"/>
              </a:rPr>
              <a:t>(500,100);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p = new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p.setLayout</a:t>
            </a:r>
            <a:r>
              <a:rPr lang="en-US" altLang="en-US" sz="2000" dirty="0">
                <a:solidFill>
                  <a:schemeClr val="tx1"/>
                </a:solidFill>
                <a:latin typeface="Comic Sans MS" panose="030F0702030302020204" pitchFamily="66" charset="0"/>
              </a:rPr>
              <a:t>(new </a:t>
            </a:r>
            <a:r>
              <a:rPr lang="en-US" altLang="en-US" sz="2000" dirty="0" err="1">
                <a:solidFill>
                  <a:schemeClr val="tx1"/>
                </a:solidFill>
                <a:latin typeface="Comic Sans MS" panose="030F0702030302020204" pitchFamily="66" charset="0"/>
              </a:rPr>
              <a:t>FlowLayout</a:t>
            </a:r>
            <a:r>
              <a:rPr lang="en-US" altLang="en-US" sz="2000" dirty="0">
                <a:solidFill>
                  <a:schemeClr val="tx1"/>
                </a:solidFill>
                <a:latin typeface="Comic Sans MS" panose="030F0702030302020204" pitchFamily="66" charset="0"/>
              </a:rPr>
              <a:t>());        </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diagramPanel</a:t>
            </a:r>
            <a:r>
              <a:rPr lang="en-US" altLang="en-US" sz="2000" dirty="0">
                <a:solidFill>
                  <a:schemeClr val="tx1"/>
                </a:solidFill>
                <a:latin typeface="Comic Sans MS" panose="030F0702030302020204" pitchFamily="66" charset="0"/>
              </a:rPr>
              <a:t> = new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sqlPanel</a:t>
            </a:r>
            <a:r>
              <a:rPr lang="en-US" altLang="en-US" sz="2000" dirty="0">
                <a:solidFill>
                  <a:schemeClr val="tx1"/>
                </a:solidFill>
                <a:latin typeface="Comic Sans MS" panose="030F0702030302020204" pitchFamily="66" charset="0"/>
              </a:rPr>
              <a:t> = new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instructionPanel</a:t>
            </a:r>
            <a:r>
              <a:rPr lang="en-US" altLang="en-US" sz="2000" dirty="0">
                <a:solidFill>
                  <a:schemeClr val="tx1"/>
                </a:solidFill>
                <a:latin typeface="Comic Sans MS" panose="030F0702030302020204" pitchFamily="66" charset="0"/>
              </a:rPr>
              <a:t> = new </a:t>
            </a:r>
            <a:r>
              <a:rPr lang="en-US" altLang="en-US" sz="2000" dirty="0" err="1">
                <a:solidFill>
                  <a:schemeClr val="tx1"/>
                </a:solidFill>
                <a:latin typeface="Comic Sans MS" panose="030F0702030302020204" pitchFamily="66" charset="0"/>
              </a:rPr>
              <a:t>JPanel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JTabbedPane</a:t>
            </a:r>
            <a:r>
              <a:rPr lang="en-US" altLang="en-US" sz="2000" dirty="0">
                <a:solidFill>
                  <a:schemeClr val="tx1"/>
                </a:solidFill>
                <a:latin typeface="Comic Sans MS" panose="030F0702030302020204" pitchFamily="66" charset="0"/>
              </a:rPr>
              <a:t> display = new </a:t>
            </a:r>
            <a:r>
              <a:rPr lang="en-US" altLang="en-US" sz="2000" dirty="0" err="1">
                <a:solidFill>
                  <a:schemeClr val="tx1"/>
                </a:solidFill>
                <a:latin typeface="Comic Sans MS" panose="030F0702030302020204" pitchFamily="66" charset="0"/>
              </a:rPr>
              <a:t>JTabbedPane</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display.addTab</a:t>
            </a:r>
            <a:r>
              <a:rPr lang="en-US" altLang="en-US" sz="2000" dirty="0">
                <a:solidFill>
                  <a:schemeClr val="tx1"/>
                </a:solidFill>
                <a:latin typeface="Comic Sans MS" panose="030F0702030302020204" pitchFamily="66" charset="0"/>
              </a:rPr>
              <a:t>("Diagram View", </a:t>
            </a:r>
            <a:r>
              <a:rPr lang="en-US" altLang="en-US" sz="2000" dirty="0" err="1">
                <a:solidFill>
                  <a:schemeClr val="tx1"/>
                </a:solidFill>
                <a:latin typeface="Comic Sans MS" panose="030F0702030302020204" pitchFamily="66" charset="0"/>
              </a:rPr>
              <a:t>diagramPanel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display.addTab</a:t>
            </a:r>
            <a:r>
              <a:rPr lang="en-US" altLang="en-US" sz="2000" dirty="0">
                <a:solidFill>
                  <a:schemeClr val="tx1"/>
                </a:solidFill>
                <a:latin typeface="Comic Sans MS" panose="030F0702030302020204" pitchFamily="66" charset="0"/>
              </a:rPr>
              <a:t>("SQL View"    , </a:t>
            </a:r>
            <a:r>
              <a:rPr lang="en-US" altLang="en-US" sz="2000" dirty="0" err="1">
                <a:solidFill>
                  <a:schemeClr val="tx1"/>
                </a:solidFill>
                <a:latin typeface="Comic Sans MS" panose="030F0702030302020204" pitchFamily="66" charset="0"/>
              </a:rPr>
              <a:t>sqlPanel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display.addTab</a:t>
            </a:r>
            <a:r>
              <a:rPr lang="en-US" altLang="en-US" sz="2000" dirty="0">
                <a:solidFill>
                  <a:schemeClr val="tx1"/>
                </a:solidFill>
                <a:latin typeface="Comic Sans MS" panose="030F0702030302020204" pitchFamily="66" charset="0"/>
              </a:rPr>
              <a:t>("Instructions", </a:t>
            </a:r>
            <a:r>
              <a:rPr lang="en-US" altLang="en-US" sz="2000" dirty="0" err="1">
                <a:solidFill>
                  <a:schemeClr val="tx1"/>
                </a:solidFill>
                <a:latin typeface="Comic Sans MS" panose="030F0702030302020204" pitchFamily="66" charset="0"/>
              </a:rPr>
              <a:t>instructionPanel</a:t>
            </a:r>
            <a:r>
              <a:rPr lang="en-US" altLang="en-US" sz="2000" dirty="0">
                <a:solidFill>
                  <a:schemeClr val="tx1"/>
                </a:solidFill>
                <a:latin typeface="Comic Sans MS" panose="030F0702030302020204" pitchFamily="66" charset="0"/>
              </a:rPr>
              <a:t>);</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display.setSelectedIndex</a:t>
            </a:r>
            <a:r>
              <a:rPr lang="en-US" altLang="en-US" sz="2000" dirty="0">
                <a:solidFill>
                  <a:schemeClr val="tx1"/>
                </a:solidFill>
                <a:latin typeface="Comic Sans MS" panose="030F0702030302020204" pitchFamily="66" charset="0"/>
              </a:rPr>
              <a:t>(1);</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f.add</a:t>
            </a:r>
            <a:r>
              <a:rPr lang="en-US" altLang="en-US" sz="2000" dirty="0">
                <a:solidFill>
                  <a:schemeClr val="tx1"/>
                </a:solidFill>
                <a:latin typeface="Comic Sans MS" panose="030F0702030302020204" pitchFamily="66" charset="0"/>
              </a:rPr>
              <a:t>(display);</a:t>
            </a:r>
          </a:p>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r>
              <a:rPr lang="en-US" altLang="en-US" sz="2000" dirty="0" err="1">
                <a:solidFill>
                  <a:schemeClr val="tx1"/>
                </a:solidFill>
                <a:latin typeface="Comic Sans MS" panose="030F0702030302020204" pitchFamily="66" charset="0"/>
              </a:rPr>
              <a:t>f.setVisible</a:t>
            </a:r>
            <a:r>
              <a:rPr lang="en-US" altLang="en-US" sz="2000" dirty="0">
                <a:solidFill>
                  <a:schemeClr val="tx1"/>
                </a:solidFill>
                <a:latin typeface="Comic Sans MS" panose="030F0702030302020204" pitchFamily="66" charset="0"/>
              </a:rPr>
              <a:t>(true);</a:t>
            </a:r>
          </a:p>
        </p:txBody>
      </p:sp>
    </p:spTree>
    <p:extLst>
      <p:ext uri="{BB962C8B-B14F-4D97-AF65-F5344CB8AC3E}">
        <p14:creationId xmlns:p14="http://schemas.microsoft.com/office/powerpoint/2010/main" val="5457409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85</a:t>
            </a:fld>
            <a:endParaRPr lang="en-US">
              <a:solidFill>
                <a:schemeClr val="tx1"/>
              </a:solidFill>
              <a:latin typeface="Comic Sans MS" panose="030F0702030302020204" pitchFamily="66" charset="0"/>
            </a:endParaRPr>
          </a:p>
        </p:txBody>
      </p:sp>
      <p:sp>
        <p:nvSpPr>
          <p:cNvPr id="8" name="Text Box 2"/>
          <p:cNvSpPr txBox="1">
            <a:spLocks noChangeArrowheads="1"/>
          </p:cNvSpPr>
          <p:nvPr/>
        </p:nvSpPr>
        <p:spPr bwMode="auto">
          <a:xfrm>
            <a:off x="304800" y="838200"/>
            <a:ext cx="8763000" cy="662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ts val="500"/>
              </a:spcBef>
              <a:buClrTx/>
              <a:buSzPct val="95000"/>
              <a:buFontTx/>
              <a:buNone/>
            </a:pPr>
            <a:r>
              <a:rPr lang="en-US" altLang="en-US" sz="2000" dirty="0">
                <a:solidFill>
                  <a:schemeClr val="tx1"/>
                </a:solidFill>
                <a:latin typeface="Comic Sans MS" panose="030F0702030302020204" pitchFamily="66" charset="0"/>
              </a:rPr>
              <a:t>       </a:t>
            </a:r>
          </a:p>
        </p:txBody>
      </p:sp>
      <p:sp>
        <p:nvSpPr>
          <p:cNvPr id="7" name="Text Box 1"/>
          <p:cNvSpPr txBox="1">
            <a:spLocks noChangeArrowheads="1"/>
          </p:cNvSpPr>
          <p:nvPr/>
        </p:nvSpPr>
        <p:spPr bwMode="auto">
          <a:xfrm>
            <a:off x="550863" y="436563"/>
            <a:ext cx="8042275" cy="144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a:solidFill>
                  <a:schemeClr val="tx1"/>
                </a:solidFill>
                <a:latin typeface="Comic Sans MS" panose="030F0702030302020204" pitchFamily="66" charset="0"/>
              </a:rPr>
              <a:t>Anatomy of an Application GUI</a:t>
            </a:r>
          </a:p>
        </p:txBody>
      </p:sp>
      <p:graphicFrame>
        <p:nvGraphicFramePr>
          <p:cNvPr id="9" name="Object 2"/>
          <p:cNvGraphicFramePr>
            <a:graphicFrameLocks noChangeAspect="1"/>
          </p:cNvGraphicFramePr>
          <p:nvPr>
            <p:extLst>
              <p:ext uri="{D42A27DB-BD31-4B8C-83A1-F6EECF244321}">
                <p14:modId xmlns:p14="http://schemas.microsoft.com/office/powerpoint/2010/main" val="2178864394"/>
              </p:ext>
            </p:extLst>
          </p:nvPr>
        </p:nvGraphicFramePr>
        <p:xfrm>
          <a:off x="152400" y="1828800"/>
          <a:ext cx="3962400" cy="3525837"/>
        </p:xfrm>
        <a:graphic>
          <a:graphicData uri="http://schemas.openxmlformats.org/presentationml/2006/ole">
            <mc:AlternateContent xmlns:mc="http://schemas.openxmlformats.org/markup-compatibility/2006">
              <mc:Choice xmlns:v="urn:schemas-microsoft-com:vml" Requires="v">
                <p:oleObj spid="_x0000_s1150" r:id="rId3" imgW="4057143" imgH="3610479" progId="">
                  <p:embed/>
                </p:oleObj>
              </mc:Choice>
              <mc:Fallback>
                <p:oleObj r:id="rId3" imgW="4057143" imgH="361047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3962400" cy="3525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5"/>
          <p:cNvSpPr>
            <a:spLocks noChangeArrowheads="1"/>
          </p:cNvSpPr>
          <p:nvPr/>
        </p:nvSpPr>
        <p:spPr bwMode="auto">
          <a:xfrm>
            <a:off x="304800" y="2438400"/>
            <a:ext cx="3505200" cy="37338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a:solidFill>
                  <a:schemeClr val="tx1"/>
                </a:solidFill>
                <a:latin typeface="Comic Sans MS" panose="030F0702030302020204" pitchFamily="66" charset="0"/>
              </a:rPr>
              <a:t>JPanel</a:t>
            </a:r>
          </a:p>
        </p:txBody>
      </p:sp>
      <p:sp>
        <p:nvSpPr>
          <p:cNvPr id="13" name="AutoShape 6"/>
          <p:cNvSpPr>
            <a:spLocks noChangeArrowheads="1"/>
          </p:cNvSpPr>
          <p:nvPr/>
        </p:nvSpPr>
        <p:spPr bwMode="auto">
          <a:xfrm>
            <a:off x="1371600" y="3535363"/>
            <a:ext cx="1617663" cy="990600"/>
          </a:xfrm>
          <a:prstGeom prst="actionButtonBlank">
            <a:avLst/>
          </a:prstGeom>
          <a:solidFill>
            <a:srgbClr val="DDDDD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JButton</a:t>
            </a:r>
          </a:p>
        </p:txBody>
      </p:sp>
      <p:sp>
        <p:nvSpPr>
          <p:cNvPr id="14" name="Text Box 7"/>
          <p:cNvSpPr txBox="1">
            <a:spLocks noChangeArrowheads="1"/>
          </p:cNvSpPr>
          <p:nvPr/>
        </p:nvSpPr>
        <p:spPr bwMode="auto">
          <a:xfrm>
            <a:off x="304800" y="2087563"/>
            <a:ext cx="101051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a:solidFill>
                  <a:schemeClr val="tx1"/>
                </a:solidFill>
                <a:latin typeface="Comic Sans MS" panose="030F0702030302020204" pitchFamily="66" charset="0"/>
              </a:rPr>
              <a:t>JFrame</a:t>
            </a:r>
          </a:p>
        </p:txBody>
      </p:sp>
      <p:sp>
        <p:nvSpPr>
          <p:cNvPr id="15" name="Rectangle 8"/>
          <p:cNvSpPr>
            <a:spLocks noChangeArrowheads="1"/>
          </p:cNvSpPr>
          <p:nvPr/>
        </p:nvSpPr>
        <p:spPr bwMode="auto">
          <a:xfrm>
            <a:off x="1371600" y="5059363"/>
            <a:ext cx="1905000" cy="838200"/>
          </a:xfrm>
          <a:prstGeom prst="rect">
            <a:avLst/>
          </a:prstGeom>
          <a:solidFill>
            <a:srgbClr val="C0C0C0"/>
          </a:solidFill>
          <a:ln w="9360" cap="sq">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JLabel</a:t>
            </a:r>
          </a:p>
        </p:txBody>
      </p:sp>
      <p:sp>
        <p:nvSpPr>
          <p:cNvPr id="16" name="Text Box 9"/>
          <p:cNvSpPr txBox="1">
            <a:spLocks noChangeArrowheads="1"/>
          </p:cNvSpPr>
          <p:nvPr/>
        </p:nvSpPr>
        <p:spPr bwMode="auto">
          <a:xfrm>
            <a:off x="1981200" y="1143000"/>
            <a:ext cx="63540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u="sng">
                <a:solidFill>
                  <a:schemeClr val="tx1"/>
                </a:solidFill>
                <a:latin typeface="Comic Sans MS" panose="030F0702030302020204" pitchFamily="66" charset="0"/>
              </a:rPr>
              <a:t>GUI</a:t>
            </a:r>
          </a:p>
        </p:txBody>
      </p:sp>
      <p:sp>
        <p:nvSpPr>
          <p:cNvPr id="17" name="Text Box 10"/>
          <p:cNvSpPr txBox="1">
            <a:spLocks noChangeArrowheads="1"/>
          </p:cNvSpPr>
          <p:nvPr/>
        </p:nvSpPr>
        <p:spPr bwMode="auto">
          <a:xfrm>
            <a:off x="5957888" y="1143000"/>
            <a:ext cx="218230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u="sng">
                <a:solidFill>
                  <a:schemeClr val="tx1"/>
                </a:solidFill>
                <a:latin typeface="Comic Sans MS" panose="030F0702030302020204" pitchFamily="66" charset="0"/>
              </a:rPr>
              <a:t>Internal structure</a:t>
            </a:r>
          </a:p>
        </p:txBody>
      </p:sp>
      <p:sp>
        <p:nvSpPr>
          <p:cNvPr id="18" name="Rectangle 11"/>
          <p:cNvSpPr>
            <a:spLocks noChangeArrowheads="1"/>
          </p:cNvSpPr>
          <p:nvPr/>
        </p:nvSpPr>
        <p:spPr bwMode="auto">
          <a:xfrm>
            <a:off x="6477000" y="1981200"/>
            <a:ext cx="1219200" cy="533400"/>
          </a:xfrm>
          <a:prstGeom prst="rect">
            <a:avLst/>
          </a:prstGeom>
          <a:solidFill>
            <a:srgbClr val="B34F1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JFrame</a:t>
            </a:r>
          </a:p>
        </p:txBody>
      </p:sp>
      <p:sp>
        <p:nvSpPr>
          <p:cNvPr id="19" name="Rectangle 12"/>
          <p:cNvSpPr>
            <a:spLocks noChangeArrowheads="1"/>
          </p:cNvSpPr>
          <p:nvPr/>
        </p:nvSpPr>
        <p:spPr bwMode="auto">
          <a:xfrm>
            <a:off x="6477000" y="3352800"/>
            <a:ext cx="1219200" cy="533400"/>
          </a:xfrm>
          <a:prstGeom prst="rect">
            <a:avLst/>
          </a:prstGeom>
          <a:solidFill>
            <a:srgbClr val="B34F1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JPanel</a:t>
            </a:r>
          </a:p>
        </p:txBody>
      </p:sp>
      <p:sp>
        <p:nvSpPr>
          <p:cNvPr id="20" name="Rectangle 13"/>
          <p:cNvSpPr>
            <a:spLocks noChangeArrowheads="1"/>
          </p:cNvSpPr>
          <p:nvPr/>
        </p:nvSpPr>
        <p:spPr bwMode="auto">
          <a:xfrm>
            <a:off x="5715000" y="4800600"/>
            <a:ext cx="1219200" cy="533400"/>
          </a:xfrm>
          <a:prstGeom prst="rect">
            <a:avLst/>
          </a:prstGeom>
          <a:solidFill>
            <a:srgbClr val="B34F1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JButton</a:t>
            </a:r>
          </a:p>
        </p:txBody>
      </p:sp>
      <p:sp>
        <p:nvSpPr>
          <p:cNvPr id="21" name="Rectangle 14"/>
          <p:cNvSpPr>
            <a:spLocks noChangeArrowheads="1"/>
          </p:cNvSpPr>
          <p:nvPr/>
        </p:nvSpPr>
        <p:spPr bwMode="auto">
          <a:xfrm>
            <a:off x="7315200" y="4800600"/>
            <a:ext cx="1219200" cy="533400"/>
          </a:xfrm>
          <a:prstGeom prst="rect">
            <a:avLst/>
          </a:prstGeom>
          <a:solidFill>
            <a:srgbClr val="B34F17"/>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1800">
                <a:solidFill>
                  <a:schemeClr val="tx1"/>
                </a:solidFill>
                <a:latin typeface="Comic Sans MS" panose="030F0702030302020204" pitchFamily="66" charset="0"/>
              </a:rPr>
              <a:t>JLabel</a:t>
            </a:r>
          </a:p>
        </p:txBody>
      </p:sp>
      <p:cxnSp>
        <p:nvCxnSpPr>
          <p:cNvPr id="22" name="AutoShape 15"/>
          <p:cNvCxnSpPr>
            <a:cxnSpLocks noChangeShapeType="1"/>
            <a:stCxn id="18" idx="2"/>
            <a:endCxn id="19" idx="0"/>
          </p:cNvCxnSpPr>
          <p:nvPr/>
        </p:nvCxnSpPr>
        <p:spPr bwMode="auto">
          <a:xfrm>
            <a:off x="7086600" y="2514600"/>
            <a:ext cx="1588" cy="8382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6"/>
          <p:cNvCxnSpPr>
            <a:cxnSpLocks noChangeShapeType="1"/>
            <a:stCxn id="19" idx="2"/>
            <a:endCxn id="20" idx="0"/>
          </p:cNvCxnSpPr>
          <p:nvPr/>
        </p:nvCxnSpPr>
        <p:spPr bwMode="auto">
          <a:xfrm flipH="1">
            <a:off x="6324600" y="3886200"/>
            <a:ext cx="762000" cy="9144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17"/>
          <p:cNvCxnSpPr>
            <a:cxnSpLocks noChangeShapeType="1"/>
            <a:stCxn id="19" idx="2"/>
            <a:endCxn id="21" idx="0"/>
          </p:cNvCxnSpPr>
          <p:nvPr/>
        </p:nvCxnSpPr>
        <p:spPr bwMode="auto">
          <a:xfrm>
            <a:off x="7086600" y="3886200"/>
            <a:ext cx="838200" cy="9144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AutoShape 18"/>
          <p:cNvSpPr>
            <a:spLocks/>
          </p:cNvSpPr>
          <p:nvPr/>
        </p:nvSpPr>
        <p:spPr bwMode="auto">
          <a:xfrm>
            <a:off x="5867400" y="1828800"/>
            <a:ext cx="381000" cy="2209800"/>
          </a:xfrm>
          <a:prstGeom prst="leftBrace">
            <a:avLst>
              <a:gd name="adj1" fmla="val 48333"/>
              <a:gd name="adj2" fmla="val 50000"/>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latin typeface="Comic Sans MS" panose="030F0702030302020204" pitchFamily="66" charset="0"/>
            </a:endParaRPr>
          </a:p>
        </p:txBody>
      </p:sp>
      <p:sp>
        <p:nvSpPr>
          <p:cNvPr id="26" name="Text Box 19"/>
          <p:cNvSpPr txBox="1">
            <a:spLocks noChangeArrowheads="1"/>
          </p:cNvSpPr>
          <p:nvPr/>
        </p:nvSpPr>
        <p:spPr bwMode="auto">
          <a:xfrm>
            <a:off x="4495800" y="2667000"/>
            <a:ext cx="130386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eaLnBrk="1" hangingPunct="1">
              <a:spcBef>
                <a:spcPct val="0"/>
              </a:spcBef>
              <a:buClrTx/>
              <a:buFontTx/>
              <a:buNone/>
            </a:pPr>
            <a:r>
              <a:rPr lang="en-US" altLang="en-US" sz="1800">
                <a:solidFill>
                  <a:schemeClr val="tx1"/>
                </a:solidFill>
                <a:latin typeface="Comic Sans MS" panose="030F0702030302020204" pitchFamily="66" charset="0"/>
              </a:rPr>
              <a:t>containers</a:t>
            </a:r>
          </a:p>
        </p:txBody>
      </p:sp>
    </p:spTree>
    <p:extLst>
      <p:ext uri="{BB962C8B-B14F-4D97-AF65-F5344CB8AC3E}">
        <p14:creationId xmlns:p14="http://schemas.microsoft.com/office/powerpoint/2010/main" val="14812166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86</a:t>
            </a:fld>
            <a:endParaRPr lang="en-US"/>
          </a:p>
        </p:txBody>
      </p:sp>
      <p:sp>
        <p:nvSpPr>
          <p:cNvPr id="2" name="Flowchart: Punched Tape 1"/>
          <p:cNvSpPr/>
          <p:nvPr/>
        </p:nvSpPr>
        <p:spPr>
          <a:xfrm rot="20722580">
            <a:off x="1190224" y="631339"/>
            <a:ext cx="6934200" cy="5032857"/>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tx1"/>
                </a:solidFill>
                <a:latin typeface="Script MT Bold" panose="03040602040607080904" pitchFamily="66" charset="0"/>
              </a:rPr>
              <a:t>End of Part  One</a:t>
            </a:r>
          </a:p>
          <a:p>
            <a:pPr algn="ctr"/>
            <a:r>
              <a:rPr lang="en-US" sz="7200" dirty="0" smtClean="0">
                <a:solidFill>
                  <a:schemeClr val="tx1"/>
                </a:solidFill>
                <a:latin typeface="Script MT Bold" panose="03040602040607080904" pitchFamily="66" charset="0"/>
              </a:rPr>
              <a:t>Next Part</a:t>
            </a:r>
          </a:p>
          <a:p>
            <a:pPr algn="ctr"/>
            <a:r>
              <a:rPr lang="en-US" sz="7200" dirty="0" smtClean="0">
                <a:solidFill>
                  <a:schemeClr val="tx1"/>
                </a:solidFill>
                <a:latin typeface="Script MT Bold" panose="03040602040607080904" pitchFamily="66" charset="0"/>
              </a:rPr>
              <a:t>Layout Manager</a:t>
            </a:r>
          </a:p>
        </p:txBody>
      </p:sp>
    </p:spTree>
    <p:extLst>
      <p:ext uri="{BB962C8B-B14F-4D97-AF65-F5344CB8AC3E}">
        <p14:creationId xmlns:p14="http://schemas.microsoft.com/office/powerpoint/2010/main" val="3581591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87</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0FAF8C5A-B9A8-40A5-BE42-53FAD279FCA7}"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
        <p:nvSpPr>
          <p:cNvPr id="9" name="Text Box 1"/>
          <p:cNvSpPr txBox="1">
            <a:spLocks noChangeArrowheads="1"/>
          </p:cNvSpPr>
          <p:nvPr/>
        </p:nvSpPr>
        <p:spPr bwMode="auto">
          <a:xfrm>
            <a:off x="533400" y="-152400"/>
            <a:ext cx="80422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404040"/>
                </a:solidFill>
                <a:latin typeface="Cambria" panose="02040503050406030204" pitchFamily="18" charset="0"/>
                <a:ea typeface="Microsoft YaHei" panose="020B0503020204020204" pitchFamily="34" charset="-122"/>
              </a:defRPr>
            </a:lvl9pPr>
          </a:lstStyle>
          <a:p>
            <a:pPr algn="ctr" eaLnBrk="1" hangingPunct="1">
              <a:spcBef>
                <a:spcPct val="0"/>
              </a:spcBef>
              <a:buClrTx/>
              <a:buFontTx/>
              <a:buNone/>
            </a:pPr>
            <a:r>
              <a:rPr lang="en-US" altLang="en-US" sz="4800" b="1" dirty="0">
                <a:solidFill>
                  <a:schemeClr val="tx1"/>
                </a:solidFill>
                <a:latin typeface="Comic Sans MS" panose="030F0702030302020204" pitchFamily="66" charset="0"/>
              </a:rPr>
              <a:t>What Is Layout?</a:t>
            </a:r>
          </a:p>
        </p:txBody>
      </p:sp>
      <p:sp>
        <p:nvSpPr>
          <p:cNvPr id="10" name="Text Box 2"/>
          <p:cNvSpPr txBox="1">
            <a:spLocks noChangeArrowheads="1"/>
          </p:cNvSpPr>
          <p:nvPr/>
        </p:nvSpPr>
        <p:spPr bwMode="auto">
          <a:xfrm>
            <a:off x="228600" y="990600"/>
            <a:ext cx="8686800"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28600" indent="-228600">
              <a:spcBef>
                <a:spcPts val="6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404040"/>
                </a:solidFill>
                <a:latin typeface="Cambria" panose="02040503050406030204" pitchFamily="18" charset="0"/>
                <a:ea typeface="Microsoft YaHei" panose="020B0503020204020204" pitchFamily="34" charset="-122"/>
              </a:defRPr>
            </a:lvl1pPr>
            <a:lvl2pPr>
              <a:spcBef>
                <a:spcPts val="5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200">
                <a:solidFill>
                  <a:srgbClr val="404040"/>
                </a:solidFill>
                <a:latin typeface="Cambria" panose="02040503050406030204" pitchFamily="18" charset="0"/>
                <a:ea typeface="Microsoft YaHei" panose="020B0503020204020204" pitchFamily="34" charset="-122"/>
              </a:defRPr>
            </a:lvl2pPr>
            <a:lvl3pPr>
              <a:spcBef>
                <a:spcPts val="5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404040"/>
                </a:solidFill>
                <a:latin typeface="Cambria" panose="02040503050406030204" pitchFamily="18"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600">
                <a:solidFill>
                  <a:srgbClr val="404040"/>
                </a:solidFill>
                <a:latin typeface="Cambria" panose="02040503050406030204" pitchFamily="18"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1400">
                <a:solidFill>
                  <a:srgbClr val="404040"/>
                </a:solidFill>
                <a:latin typeface="Cambria" panose="02040503050406030204" pitchFamily="18" charset="0"/>
                <a:ea typeface="Microsoft YaHei" panose="020B0503020204020204" pitchFamily="34" charset="-122"/>
              </a:defRPr>
            </a:lvl9pPr>
          </a:lstStyle>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A layout is a set of rules that defines how graphical components should be positioned in a container. </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Layouts tell Java </a:t>
            </a:r>
            <a:r>
              <a:rPr lang="en-US" altLang="en-US" b="1" dirty="0">
                <a:solidFill>
                  <a:schemeClr val="tx1"/>
                </a:solidFill>
                <a:latin typeface="Comic Sans MS" panose="030F0702030302020204" pitchFamily="66" charset="0"/>
              </a:rPr>
              <a:t>where to put components</a:t>
            </a:r>
            <a:r>
              <a:rPr lang="en-US" altLang="en-US" dirty="0">
                <a:solidFill>
                  <a:schemeClr val="tx1"/>
                </a:solidFill>
                <a:latin typeface="Comic Sans MS" panose="030F0702030302020204" pitchFamily="66" charset="0"/>
              </a:rPr>
              <a:t> in containers (</a:t>
            </a:r>
            <a:r>
              <a:rPr lang="en-US" altLang="en-US" dirty="0" err="1">
                <a:solidFill>
                  <a:schemeClr val="tx1"/>
                </a:solidFill>
                <a:latin typeface="Comic Sans MS" panose="030F0702030302020204" pitchFamily="66" charset="0"/>
              </a:rPr>
              <a:t>JPanel</a:t>
            </a:r>
            <a:r>
              <a:rPr lang="en-US" altLang="en-US" dirty="0">
                <a:solidFill>
                  <a:schemeClr val="tx1"/>
                </a:solidFill>
                <a:latin typeface="Comic Sans MS" panose="030F0702030302020204" pitchFamily="66" charset="0"/>
              </a:rPr>
              <a:t>, content pane, </a:t>
            </a:r>
            <a:r>
              <a:rPr lang="en-US" altLang="en-US" dirty="0" err="1">
                <a:solidFill>
                  <a:schemeClr val="tx1"/>
                </a:solidFill>
                <a:latin typeface="Comic Sans MS" panose="030F0702030302020204" pitchFamily="66" charset="0"/>
              </a:rPr>
              <a:t>etc</a:t>
            </a:r>
            <a:r>
              <a:rPr lang="en-US" altLang="en-US" dirty="0">
                <a:solidFill>
                  <a:schemeClr val="tx1"/>
                </a:solidFill>
                <a:latin typeface="Comic Sans MS" panose="030F0702030302020204" pitchFamily="66" charset="0"/>
              </a:rPr>
              <a:t>). Every panel (and other container) has a default layout, but it's better to set the layout explicitly for clarity.</a:t>
            </a:r>
          </a:p>
          <a:p>
            <a:pPr marL="342900" indent="-342900" eaLnBrk="1" hangingPunct="1">
              <a:buClr>
                <a:srgbClr val="A63212"/>
              </a:buClr>
              <a:buSzPct val="95000"/>
              <a:buFont typeface="Wingdings" panose="05000000000000000000" pitchFamily="2" charset="2"/>
              <a:buChar char="Ø"/>
            </a:pPr>
            <a:r>
              <a:rPr lang="en-US" altLang="en-US" dirty="0">
                <a:solidFill>
                  <a:schemeClr val="tx1"/>
                </a:solidFill>
                <a:latin typeface="Comic Sans MS" panose="030F0702030302020204" pitchFamily="66" charset="0"/>
              </a:rPr>
              <a:t>Create a new layout object (using one of its constructors) and use the container's </a:t>
            </a:r>
            <a:r>
              <a:rPr lang="en-US" altLang="en-US" dirty="0" err="1">
                <a:solidFill>
                  <a:schemeClr val="tx1"/>
                </a:solidFill>
                <a:latin typeface="Comic Sans MS" panose="030F0702030302020204" pitchFamily="66" charset="0"/>
              </a:rPr>
              <a:t>setLayout</a:t>
            </a:r>
            <a:r>
              <a:rPr lang="en-US" altLang="en-US" dirty="0">
                <a:solidFill>
                  <a:schemeClr val="tx1"/>
                </a:solidFill>
                <a:latin typeface="Comic Sans MS" panose="030F0702030302020204" pitchFamily="66" charset="0"/>
              </a:rPr>
              <a:t> method to set the layout. Each layout has its own way to resize components to fit the layout, and you must become familiar with these.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solidFill>
                  <a:schemeClr val="tx1"/>
                </a:solidFill>
                <a:latin typeface="Comic Sans MS" panose="030F0702030302020204" pitchFamily="66" charset="0"/>
              </a:rPr>
              <a:t>Layout Managers</a:t>
            </a:r>
            <a:endParaRPr lang="en-SG" dirty="0" smtClean="0">
              <a:solidFill>
                <a:schemeClr val="tx1"/>
              </a:solidFill>
              <a:latin typeface="Comic Sans MS" panose="030F0702030302020204" pitchFamily="66" charset="0"/>
            </a:endParaRPr>
          </a:p>
        </p:txBody>
      </p:sp>
      <p:sp>
        <p:nvSpPr>
          <p:cNvPr id="7171" name="Rectangle 3"/>
          <p:cNvSpPr>
            <a:spLocks noGrp="1" noChangeArrowheads="1"/>
          </p:cNvSpPr>
          <p:nvPr>
            <p:ph sz="quarter" idx="1"/>
          </p:nvPr>
        </p:nvSpPr>
        <p:spPr/>
        <p:txBody>
          <a:bodyPr/>
          <a:lstStyle/>
          <a:p>
            <a:pPr eaLnBrk="1" hangingPunct="1">
              <a:buFont typeface="Wingdings" panose="05000000000000000000" pitchFamily="2" charset="2"/>
              <a:buChar char="Ø"/>
            </a:pPr>
            <a:r>
              <a:rPr lang="en-US" dirty="0" smtClean="0">
                <a:latin typeface="Comic Sans MS" panose="030F0702030302020204" pitchFamily="66" charset="0"/>
              </a:rPr>
              <a:t>There are many types of layout managers:</a:t>
            </a:r>
          </a:p>
          <a:p>
            <a:pPr lvl="1" eaLnBrk="1" hangingPunct="1"/>
            <a:r>
              <a:rPr lang="en-US" dirty="0" err="1" smtClean="0">
                <a:latin typeface="Comic Sans MS" panose="030F0702030302020204" pitchFamily="66" charset="0"/>
              </a:rPr>
              <a:t>FlowLayout</a:t>
            </a:r>
            <a:endParaRPr lang="en-US" dirty="0" smtClean="0">
              <a:latin typeface="Comic Sans MS" panose="030F0702030302020204" pitchFamily="66" charset="0"/>
            </a:endParaRPr>
          </a:p>
          <a:p>
            <a:pPr lvl="1" eaLnBrk="1" hangingPunct="1"/>
            <a:r>
              <a:rPr lang="en-US" dirty="0" err="1" smtClean="0">
                <a:latin typeface="Comic Sans MS" panose="030F0702030302020204" pitchFamily="66" charset="0"/>
              </a:rPr>
              <a:t>GridLayout</a:t>
            </a:r>
            <a:endParaRPr lang="en-US" dirty="0" smtClean="0">
              <a:latin typeface="Comic Sans MS" panose="030F0702030302020204" pitchFamily="66" charset="0"/>
            </a:endParaRPr>
          </a:p>
          <a:p>
            <a:pPr lvl="1" eaLnBrk="1" hangingPunct="1"/>
            <a:r>
              <a:rPr lang="en-US" dirty="0" err="1" smtClean="0">
                <a:latin typeface="Comic Sans MS" panose="030F0702030302020204" pitchFamily="66" charset="0"/>
              </a:rPr>
              <a:t>BorderLayout</a:t>
            </a:r>
            <a:endParaRPr lang="en-US" dirty="0" smtClean="0">
              <a:latin typeface="Comic Sans MS" panose="030F0702030302020204" pitchFamily="66" charset="0"/>
            </a:endParaRPr>
          </a:p>
          <a:p>
            <a:pPr lvl="1" eaLnBrk="1" hangingPunct="1"/>
            <a:r>
              <a:rPr lang="en-US" dirty="0" err="1" smtClean="0">
                <a:latin typeface="Comic Sans MS" panose="030F0702030302020204" pitchFamily="66" charset="0"/>
              </a:rPr>
              <a:t>CardLayout</a:t>
            </a:r>
            <a:endParaRPr lang="en-US" dirty="0" smtClean="0">
              <a:latin typeface="Comic Sans MS" panose="030F0702030302020204" pitchFamily="66" charset="0"/>
            </a:endParaRPr>
          </a:p>
          <a:p>
            <a:pPr lvl="1" eaLnBrk="1" hangingPunct="1"/>
            <a:r>
              <a:rPr lang="en-US" dirty="0" err="1" smtClean="0">
                <a:latin typeface="Comic Sans MS" panose="030F0702030302020204" pitchFamily="66" charset="0"/>
              </a:rPr>
              <a:t>GridBagLayout</a:t>
            </a:r>
            <a:endParaRPr lang="en-SG"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88</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0FAF8C5A-B9A8-40A5-BE42-53FAD279FCA7}"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extLst>
      <p:ext uri="{BB962C8B-B14F-4D97-AF65-F5344CB8AC3E}">
        <p14:creationId xmlns:p14="http://schemas.microsoft.com/office/powerpoint/2010/main" val="1513017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274638"/>
            <a:ext cx="7772400" cy="792162"/>
          </a:xfrm>
        </p:spPr>
        <p:txBody>
          <a:bodyPr/>
          <a:lstStyle/>
          <a:p>
            <a:pPr eaLnBrk="1" hangingPunct="1"/>
            <a:r>
              <a:rPr lang="en-US" dirty="0" err="1" smtClean="0">
                <a:solidFill>
                  <a:schemeClr val="tx1"/>
                </a:solidFill>
                <a:latin typeface="Comic Sans MS" panose="030F0702030302020204" pitchFamily="66" charset="0"/>
              </a:rPr>
              <a:t>FlowLayout</a:t>
            </a:r>
            <a:endParaRPr lang="en-SG" dirty="0" smtClean="0">
              <a:solidFill>
                <a:schemeClr val="tx1"/>
              </a:solidFill>
              <a:latin typeface="Comic Sans MS" panose="030F0702030302020204" pitchFamily="66" charset="0"/>
            </a:endParaRPr>
          </a:p>
        </p:txBody>
      </p:sp>
      <p:sp>
        <p:nvSpPr>
          <p:cNvPr id="8195" name="Rectangle 3"/>
          <p:cNvSpPr>
            <a:spLocks noGrp="1" noChangeArrowheads="1"/>
          </p:cNvSpPr>
          <p:nvPr>
            <p:ph sz="quarter" idx="1"/>
          </p:nvPr>
        </p:nvSpPr>
        <p:spPr>
          <a:xfrm>
            <a:off x="914400" y="990600"/>
            <a:ext cx="7772400" cy="5029200"/>
          </a:xfrm>
        </p:spPr>
        <p:txBody>
          <a:bodyPr/>
          <a:lstStyle/>
          <a:p>
            <a:pPr algn="just" eaLnBrk="1" hangingPunct="1"/>
            <a:r>
              <a:rPr lang="en-US" dirty="0" smtClean="0">
                <a:latin typeface="Comic Sans MS" panose="030F0702030302020204" pitchFamily="66" charset="0"/>
              </a:rPr>
              <a:t>As you add components to your container, it adds them </a:t>
            </a:r>
            <a:r>
              <a:rPr lang="en-US" b="1" dirty="0" smtClean="0">
                <a:latin typeface="Comic Sans MS" panose="030F0702030302020204" pitchFamily="66" charset="0"/>
              </a:rPr>
              <a:t>from left to right</a:t>
            </a:r>
            <a:r>
              <a:rPr lang="en-US" dirty="0" smtClean="0">
                <a:latin typeface="Comic Sans MS" panose="030F0702030302020204" pitchFamily="66" charset="0"/>
              </a:rPr>
              <a:t> until it gets to the end of a line, and then it starts again on the next line.</a:t>
            </a:r>
          </a:p>
          <a:p>
            <a:pPr algn="just" eaLnBrk="1" hangingPunct="1"/>
            <a:r>
              <a:rPr lang="en-US" dirty="0" smtClean="0">
                <a:latin typeface="Comic Sans MS" panose="030F0702030302020204" pitchFamily="66" charset="0"/>
              </a:rPr>
              <a:t>left-to-right, row-by-row</a:t>
            </a:r>
          </a:p>
          <a:p>
            <a:pPr algn="just"/>
            <a:r>
              <a:rPr lang="en-US" dirty="0" smtClean="0">
                <a:latin typeface="Comic Sans MS" panose="030F0702030302020204" pitchFamily="66" charset="0"/>
              </a:rPr>
              <a:t>If the container is resized, the components will adjust themselves to new positions.</a:t>
            </a:r>
          </a:p>
          <a:p>
            <a:pPr eaLnBrk="1" hangingPunct="1"/>
            <a:r>
              <a:rPr lang="en-US" dirty="0" smtClean="0">
                <a:latin typeface="Comic Sans MS" panose="030F0702030302020204" pitchFamily="66" charset="0"/>
              </a:rPr>
              <a:t>Constructors:</a:t>
            </a:r>
          </a:p>
          <a:p>
            <a:pPr eaLnBrk="1" hangingPunct="1">
              <a:buFontTx/>
              <a:buNone/>
            </a:pPr>
            <a:r>
              <a:rPr lang="en-US" dirty="0" smtClean="0">
                <a:latin typeface="Comic Sans MS" panose="030F0702030302020204" pitchFamily="66" charset="0"/>
              </a:rPr>
              <a:t>    </a:t>
            </a:r>
            <a:r>
              <a:rPr lang="en-US" dirty="0" smtClean="0">
                <a:solidFill>
                  <a:srgbClr val="FF0000"/>
                </a:solidFill>
                <a:latin typeface="Comic Sans MS" panose="030F0702030302020204" pitchFamily="66" charset="0"/>
              </a:rPr>
              <a:t>public </a:t>
            </a:r>
            <a:r>
              <a:rPr lang="en-US" dirty="0" err="1" smtClean="0">
                <a:solidFill>
                  <a:srgbClr val="FF0000"/>
                </a:solidFill>
                <a:latin typeface="Comic Sans MS" panose="030F0702030302020204" pitchFamily="66" charset="0"/>
              </a:rPr>
              <a:t>FlowLayout</a:t>
            </a:r>
            <a:r>
              <a:rPr lang="en-US" dirty="0" smtClean="0">
                <a:solidFill>
                  <a:srgbClr val="FF0000"/>
                </a:solidFill>
                <a:latin typeface="Comic Sans MS" panose="030F0702030302020204" pitchFamily="66" charset="0"/>
              </a:rPr>
              <a:t>()</a:t>
            </a:r>
          </a:p>
          <a:p>
            <a:pPr eaLnBrk="1" hangingPunct="1">
              <a:buFontTx/>
              <a:buNone/>
            </a:pPr>
            <a:r>
              <a:rPr lang="en-US" dirty="0" smtClean="0">
                <a:solidFill>
                  <a:srgbClr val="FF0000"/>
                </a:solidFill>
                <a:latin typeface="Comic Sans MS" panose="030F0702030302020204" pitchFamily="66" charset="0"/>
              </a:rPr>
              <a:t>    public </a:t>
            </a:r>
            <a:r>
              <a:rPr lang="en-US" dirty="0" err="1" smtClean="0">
                <a:solidFill>
                  <a:srgbClr val="FF0000"/>
                </a:solidFill>
                <a:latin typeface="Comic Sans MS" panose="030F0702030302020204" pitchFamily="66" charset="0"/>
              </a:rPr>
              <a:t>FlowLayout</a:t>
            </a:r>
            <a:r>
              <a:rPr lang="en-US" dirty="0" smtClean="0">
                <a:solidFill>
                  <a:srgbClr val="FF0000"/>
                </a:solidFill>
                <a:latin typeface="Comic Sans MS" panose="030F0702030302020204" pitchFamily="66" charset="0"/>
              </a:rPr>
              <a:t>(</a:t>
            </a:r>
            <a:r>
              <a:rPr lang="en-US" dirty="0" err="1" smtClean="0">
                <a:solidFill>
                  <a:srgbClr val="FF0000"/>
                </a:solidFill>
                <a:latin typeface="Comic Sans MS" panose="030F0702030302020204" pitchFamily="66" charset="0"/>
              </a:rPr>
              <a:t>int</a:t>
            </a:r>
            <a:r>
              <a:rPr lang="en-US" dirty="0" smtClean="0">
                <a:solidFill>
                  <a:srgbClr val="FF0000"/>
                </a:solidFill>
                <a:latin typeface="Comic Sans MS" panose="030F0702030302020204" pitchFamily="66" charset="0"/>
              </a:rPr>
              <a:t> align)</a:t>
            </a:r>
          </a:p>
          <a:p>
            <a:pPr eaLnBrk="1" hangingPunct="1">
              <a:buFontTx/>
              <a:buNone/>
            </a:pPr>
            <a:r>
              <a:rPr lang="en-US" dirty="0" smtClean="0">
                <a:solidFill>
                  <a:srgbClr val="FF0000"/>
                </a:solidFill>
                <a:latin typeface="Comic Sans MS" panose="030F0702030302020204" pitchFamily="66" charset="0"/>
              </a:rPr>
              <a:t>    public </a:t>
            </a:r>
            <a:r>
              <a:rPr lang="en-US" dirty="0" err="1" smtClean="0">
                <a:solidFill>
                  <a:srgbClr val="FF0000"/>
                </a:solidFill>
                <a:latin typeface="Comic Sans MS" panose="030F0702030302020204" pitchFamily="66" charset="0"/>
              </a:rPr>
              <a:t>FlowLayout</a:t>
            </a:r>
            <a:r>
              <a:rPr lang="en-US" dirty="0" smtClean="0">
                <a:solidFill>
                  <a:srgbClr val="FF0000"/>
                </a:solidFill>
                <a:latin typeface="Comic Sans MS" panose="030F0702030302020204" pitchFamily="66" charset="0"/>
              </a:rPr>
              <a:t>(</a:t>
            </a:r>
            <a:r>
              <a:rPr lang="en-US" dirty="0" err="1" smtClean="0">
                <a:solidFill>
                  <a:srgbClr val="FF0000"/>
                </a:solidFill>
                <a:latin typeface="Comic Sans MS" panose="030F0702030302020204" pitchFamily="66" charset="0"/>
              </a:rPr>
              <a:t>int</a:t>
            </a:r>
            <a:r>
              <a:rPr lang="en-US" dirty="0" smtClean="0">
                <a:solidFill>
                  <a:srgbClr val="FF0000"/>
                </a:solidFill>
                <a:latin typeface="Comic Sans MS" panose="030F0702030302020204" pitchFamily="66" charset="0"/>
              </a:rPr>
              <a:t> align, </a:t>
            </a:r>
            <a:r>
              <a:rPr lang="en-US" dirty="0" err="1" smtClean="0">
                <a:solidFill>
                  <a:srgbClr val="FF0000"/>
                </a:solidFill>
                <a:latin typeface="Comic Sans MS" panose="030F0702030302020204" pitchFamily="66" charset="0"/>
              </a:rPr>
              <a:t>int</a:t>
            </a:r>
            <a:r>
              <a:rPr lang="en-US" dirty="0" smtClean="0">
                <a:solidFill>
                  <a:srgbClr val="FF0000"/>
                </a:solidFill>
                <a:latin typeface="Comic Sans MS" panose="030F0702030302020204" pitchFamily="66" charset="0"/>
              </a:rPr>
              <a:t> </a:t>
            </a:r>
            <a:r>
              <a:rPr lang="en-US" dirty="0" err="1" smtClean="0">
                <a:solidFill>
                  <a:srgbClr val="FF0000"/>
                </a:solidFill>
                <a:latin typeface="Comic Sans MS" panose="030F0702030302020204" pitchFamily="66" charset="0"/>
              </a:rPr>
              <a:t>hgap</a:t>
            </a:r>
            <a:r>
              <a:rPr lang="en-US" dirty="0" smtClean="0">
                <a:solidFill>
                  <a:srgbClr val="FF0000"/>
                </a:solidFill>
                <a:latin typeface="Comic Sans MS" panose="030F0702030302020204" pitchFamily="66" charset="0"/>
              </a:rPr>
              <a:t>, </a:t>
            </a:r>
            <a:r>
              <a:rPr lang="en-US" dirty="0" err="1" smtClean="0">
                <a:solidFill>
                  <a:srgbClr val="FF0000"/>
                </a:solidFill>
                <a:latin typeface="Comic Sans MS" panose="030F0702030302020204" pitchFamily="66" charset="0"/>
              </a:rPr>
              <a:t>int</a:t>
            </a:r>
            <a:r>
              <a:rPr lang="en-US" dirty="0" smtClean="0">
                <a:solidFill>
                  <a:srgbClr val="FF0000"/>
                </a:solidFill>
                <a:latin typeface="Comic Sans MS" panose="030F0702030302020204" pitchFamily="66" charset="0"/>
              </a:rPr>
              <a:t> </a:t>
            </a:r>
            <a:r>
              <a:rPr lang="en-US" dirty="0" err="1" smtClean="0">
                <a:solidFill>
                  <a:srgbClr val="FF0000"/>
                </a:solidFill>
                <a:latin typeface="Comic Sans MS" panose="030F0702030302020204" pitchFamily="66" charset="0"/>
              </a:rPr>
              <a:t>vgap</a:t>
            </a:r>
            <a:r>
              <a:rPr lang="en-US" dirty="0" smtClean="0">
                <a:solidFill>
                  <a:srgbClr val="FF0000"/>
                </a:solidFill>
                <a:latin typeface="Comic Sans MS" panose="030F0702030302020204" pitchFamily="66" charset="0"/>
              </a:rPr>
              <a:t>) </a:t>
            </a:r>
            <a:endParaRPr lang="en-SG" dirty="0" smtClean="0">
              <a:solidFill>
                <a:srgbClr val="FF0000"/>
              </a:solidFill>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89</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D395EFD5-7514-4680-A937-5F5471DC761D}"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altLang="en-US" b="1" dirty="0">
                <a:solidFill>
                  <a:schemeClr val="tx1"/>
                </a:solidFill>
                <a:latin typeface="Comic Sans MS" panose="030F0702030302020204" pitchFamily="66" charset="0"/>
              </a:rPr>
              <a:t>What are Components</a:t>
            </a:r>
            <a:r>
              <a:rPr lang="en-US" altLang="en-US" b="1" dirty="0" smtClean="0">
                <a:solidFill>
                  <a:schemeClr val="tx1"/>
                </a:solidFill>
                <a:latin typeface="Comic Sans MS" panose="030F0702030302020204" pitchFamily="66" charset="0"/>
              </a:rPr>
              <a:t>?</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p:txBody>
          <a:bodyPr/>
          <a:lstStyle/>
          <a:p>
            <a:pPr eaLnBrk="1" hangingPunct="1">
              <a:spcBef>
                <a:spcPts val="500"/>
              </a:spcBef>
              <a:buClr>
                <a:srgbClr val="A63212"/>
              </a:buClr>
              <a:buSzPct val="95000"/>
              <a:buFont typeface="Wingdings" panose="05000000000000000000" pitchFamily="2" charset="2"/>
              <a:buChar char="Ø"/>
              <a:defRPr/>
            </a:pPr>
            <a:r>
              <a:rPr lang="en-US" altLang="en-US" sz="2400" dirty="0">
                <a:solidFill>
                  <a:srgbClr val="FF0000"/>
                </a:solidFill>
                <a:latin typeface="Comic Sans MS" panose="030F0702030302020204" pitchFamily="66" charset="0"/>
              </a:rPr>
              <a:t>A </a:t>
            </a:r>
            <a:r>
              <a:rPr lang="en-US" altLang="en-US" sz="2400" b="1" i="1" dirty="0">
                <a:solidFill>
                  <a:srgbClr val="FF0000"/>
                </a:solidFill>
                <a:latin typeface="Comic Sans MS" panose="030F0702030302020204" pitchFamily="66" charset="0"/>
              </a:rPr>
              <a:t>component</a:t>
            </a:r>
            <a:r>
              <a:rPr lang="en-US" altLang="en-US" sz="2400" dirty="0">
                <a:solidFill>
                  <a:srgbClr val="FF0000"/>
                </a:solidFill>
                <a:latin typeface="Comic Sans MS" panose="030F0702030302020204" pitchFamily="66" charset="0"/>
              </a:rPr>
              <a:t> </a:t>
            </a:r>
            <a:r>
              <a:rPr lang="en-US" altLang="en-US" sz="2400" dirty="0">
                <a:latin typeface="Comic Sans MS" panose="030F0702030302020204" pitchFamily="66" charset="0"/>
              </a:rPr>
              <a:t>is an object having a graphical representation  that can be displayed on the screen. like </a:t>
            </a:r>
            <a:r>
              <a:rPr lang="en-US" altLang="en-US" sz="2400" b="1" dirty="0">
                <a:solidFill>
                  <a:srgbClr val="92D050"/>
                </a:solidFill>
                <a:latin typeface="Comic Sans MS" panose="030F0702030302020204" pitchFamily="66" charset="0"/>
              </a:rPr>
              <a:t>checkboxes, menus, windows, buttons, text fields, applets, and more</a:t>
            </a:r>
            <a:r>
              <a:rPr lang="en-US" altLang="en-US" sz="2400" b="1" dirty="0">
                <a:latin typeface="Comic Sans MS" panose="030F0702030302020204" pitchFamily="66" charset="0"/>
              </a:rPr>
              <a:t>. </a:t>
            </a:r>
          </a:p>
          <a:p>
            <a:pPr eaLnBrk="1" hangingPunct="1">
              <a:spcBef>
                <a:spcPts val="600"/>
              </a:spcBef>
              <a:buClr>
                <a:srgbClr val="A63212"/>
              </a:buClr>
              <a:buSzPct val="95000"/>
              <a:buFont typeface="Wingdings" panose="05000000000000000000" pitchFamily="2" charset="2"/>
              <a:buChar char="Ø"/>
              <a:defRPr/>
            </a:pPr>
            <a:r>
              <a:rPr lang="en-US" altLang="en-US" sz="2400" b="1" i="1" dirty="0">
                <a:solidFill>
                  <a:srgbClr val="FF0000"/>
                </a:solidFill>
                <a:latin typeface="Comic Sans MS" panose="030F0702030302020204" pitchFamily="66" charset="0"/>
              </a:rPr>
              <a:t>A container</a:t>
            </a:r>
            <a:r>
              <a:rPr lang="en-US" altLang="en-US" sz="2400" dirty="0">
                <a:solidFill>
                  <a:srgbClr val="FF0000"/>
                </a:solidFill>
                <a:latin typeface="Comic Sans MS" panose="030F0702030302020204" pitchFamily="66" charset="0"/>
              </a:rPr>
              <a:t> </a:t>
            </a:r>
            <a:r>
              <a:rPr lang="en-US" altLang="en-US" sz="2400" dirty="0">
                <a:latin typeface="Comic Sans MS" panose="030F0702030302020204" pitchFamily="66" charset="0"/>
              </a:rPr>
              <a:t>is a special component that can hold other components.</a:t>
            </a:r>
          </a:p>
          <a:p>
            <a:pPr lvl="1" eaLnBrk="1" hangingPunct="1">
              <a:lnSpc>
                <a:spcPct val="80000"/>
              </a:lnSpc>
              <a:spcBef>
                <a:spcPts val="550"/>
              </a:spcBef>
              <a:buClr>
                <a:srgbClr val="A63212"/>
              </a:buClr>
              <a:buSzPct val="95000"/>
              <a:buFont typeface="Wingdings" panose="05000000000000000000" pitchFamily="2" charset="2"/>
              <a:buChar char="ü"/>
              <a:defRPr/>
            </a:pPr>
            <a:r>
              <a:rPr lang="en-US" altLang="en-US" dirty="0">
                <a:latin typeface="Comic Sans MS" panose="030F0702030302020204" pitchFamily="66" charset="0"/>
              </a:rPr>
              <a:t>Example of containers in typical GUI applications include:</a:t>
            </a:r>
          </a:p>
          <a:p>
            <a:pPr marL="557213" lvl="1" indent="-219075" eaLnBrk="1" hangingPunct="1">
              <a:lnSpc>
                <a:spcPct val="80000"/>
              </a:lnSpc>
              <a:spcBef>
                <a:spcPts val="550"/>
              </a:spcBef>
              <a:buSzPct val="95000"/>
              <a:defRPr/>
            </a:pPr>
            <a:r>
              <a:rPr lang="en-US" altLang="en-US" b="1" dirty="0" smtClean="0">
                <a:solidFill>
                  <a:srgbClr val="92D050"/>
                </a:solidFill>
                <a:latin typeface="Comic Sans MS" panose="030F0702030302020204" pitchFamily="66" charset="0"/>
              </a:rPr>
              <a:t>panels</a:t>
            </a:r>
            <a:r>
              <a:rPr lang="en-US" altLang="en-US" b="1" dirty="0">
                <a:latin typeface="Comic Sans MS" panose="030F0702030302020204" pitchFamily="66" charset="0"/>
              </a:rPr>
              <a:t>, </a:t>
            </a:r>
            <a:r>
              <a:rPr lang="en-US" altLang="en-US" b="1" dirty="0">
                <a:solidFill>
                  <a:srgbClr val="92D050"/>
                </a:solidFill>
                <a:latin typeface="Comic Sans MS" panose="030F0702030302020204" pitchFamily="66" charset="0"/>
              </a:rPr>
              <a:t>windows, applets, frames</a:t>
            </a:r>
          </a:p>
          <a:p>
            <a:pPr eaLnBrk="1" hangingPunct="1">
              <a:spcBef>
                <a:spcPts val="600"/>
              </a:spcBef>
              <a:buClr>
                <a:srgbClr val="A63212"/>
              </a:buClr>
              <a:buSzPct val="95000"/>
              <a:buFont typeface="Wingdings" panose="05000000000000000000" pitchFamily="2" charset="2"/>
              <a:buChar char="Ø"/>
              <a:defRPr/>
            </a:pPr>
            <a:r>
              <a:rPr lang="en-US" altLang="en-US" sz="2400" dirty="0">
                <a:latin typeface="Comic Sans MS" panose="030F0702030302020204" pitchFamily="66" charset="0"/>
              </a:rPr>
              <a:t> Functionality of most  GUI components derive  from the Component and Container classes.</a:t>
            </a:r>
          </a:p>
          <a:p>
            <a:pPr marL="0" indent="0">
              <a:buNone/>
            </a:pPr>
            <a:endParaRPr lang="en-US" dirty="0"/>
          </a:p>
        </p:txBody>
      </p:sp>
      <p:sp>
        <p:nvSpPr>
          <p:cNvPr id="4" name="Date Placeholder 3"/>
          <p:cNvSpPr>
            <a:spLocks noGrp="1"/>
          </p:cNvSpPr>
          <p:nvPr>
            <p:ph type="dt" sz="half" idx="10"/>
          </p:nvPr>
        </p:nvSpPr>
        <p:spPr/>
        <p:txBody>
          <a:bodyPr/>
          <a:lstStyle/>
          <a:p>
            <a:pPr>
              <a:defRPr/>
            </a:pPr>
            <a:fld id="{C4CE7847-5C10-40A4-96C9-E956601D6D88}" type="datetime1">
              <a:rPr lang="en-US" smtClean="0"/>
              <a:pPr>
                <a:defRPr/>
              </a:pPr>
              <a:t>3/11/2022</a:t>
            </a:fld>
            <a:endParaRPr lang="en-US" dirty="0"/>
          </a:p>
        </p:txBody>
      </p:sp>
      <p:sp>
        <p:nvSpPr>
          <p:cNvPr id="5" name="Footer Placeholder 4"/>
          <p:cNvSpPr>
            <a:spLocks noGrp="1"/>
          </p:cNvSpPr>
          <p:nvPr>
            <p:ph type="ftr" sz="quarter" idx="11"/>
          </p:nvPr>
        </p:nvSpPr>
        <p:spPr/>
        <p:txBody>
          <a:bodyPr/>
          <a:lstStyle/>
          <a:p>
            <a:pPr>
              <a:defRPr/>
            </a:pPr>
            <a:r>
              <a:rPr lang="en-US" smtClean="0"/>
              <a:t>Advanced Programming with Java Chapter 1</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9</a:t>
            </a:fld>
            <a:endParaRPr lang="en-US"/>
          </a:p>
        </p:txBody>
      </p:sp>
    </p:spTree>
    <p:extLst>
      <p:ext uri="{BB962C8B-B14F-4D97-AF65-F5344CB8AC3E}">
        <p14:creationId xmlns:p14="http://schemas.microsoft.com/office/powerpoint/2010/main" val="68648288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err="1" smtClean="0">
                <a:solidFill>
                  <a:schemeClr val="tx1"/>
                </a:solidFill>
                <a:latin typeface="Comic Sans MS" panose="030F0702030302020204" pitchFamily="66" charset="0"/>
              </a:rPr>
              <a:t>GridLayout</a:t>
            </a:r>
            <a:endParaRPr lang="en-SG" dirty="0" smtClean="0">
              <a:solidFill>
                <a:schemeClr val="tx1"/>
              </a:solidFill>
              <a:latin typeface="Comic Sans MS" panose="030F0702030302020204" pitchFamily="66" charset="0"/>
            </a:endParaRPr>
          </a:p>
        </p:txBody>
      </p:sp>
      <p:sp>
        <p:nvSpPr>
          <p:cNvPr id="9219" name="Rectangle 3"/>
          <p:cNvSpPr>
            <a:spLocks noGrp="1" noChangeArrowheads="1"/>
          </p:cNvSpPr>
          <p:nvPr>
            <p:ph sz="quarter" idx="1"/>
          </p:nvPr>
        </p:nvSpPr>
        <p:spPr>
          <a:xfrm>
            <a:off x="533400" y="1371600"/>
            <a:ext cx="8153400" cy="4648200"/>
          </a:xfrm>
        </p:spPr>
        <p:txBody>
          <a:bodyPr/>
          <a:lstStyle/>
          <a:p>
            <a:pPr algn="just" eaLnBrk="1" hangingPunct="1"/>
            <a:r>
              <a:rPr lang="en-US" sz="2400" dirty="0" smtClean="0">
                <a:latin typeface="Comic Sans MS" panose="030F0702030302020204" pitchFamily="66" charset="0"/>
              </a:rPr>
              <a:t>Is a layout manager that lays out a container’s components in a </a:t>
            </a:r>
            <a:r>
              <a:rPr lang="en-US" sz="2400" b="1" dirty="0" smtClean="0">
                <a:solidFill>
                  <a:srgbClr val="CC1704"/>
                </a:solidFill>
                <a:latin typeface="Comic Sans MS" panose="030F0702030302020204" pitchFamily="66" charset="0"/>
              </a:rPr>
              <a:t>rectangular grid</a:t>
            </a:r>
            <a:r>
              <a:rPr lang="en-US" sz="2400" dirty="0" smtClean="0">
                <a:latin typeface="Comic Sans MS" panose="030F0702030302020204" pitchFamily="66" charset="0"/>
              </a:rPr>
              <a:t> with the number of rows and columns that you specify.</a:t>
            </a:r>
          </a:p>
          <a:p>
            <a:pPr eaLnBrk="1" hangingPunct="1"/>
            <a:r>
              <a:rPr lang="en-US" sz="2400" dirty="0" smtClean="0">
                <a:latin typeface="Comic Sans MS" panose="030F0702030302020204" pitchFamily="66" charset="0"/>
              </a:rPr>
              <a:t>The container is divided into </a:t>
            </a:r>
            <a:r>
              <a:rPr lang="en-US" sz="2400" b="1" dirty="0" smtClean="0">
                <a:solidFill>
                  <a:srgbClr val="CC1704"/>
                </a:solidFill>
                <a:latin typeface="Comic Sans MS" panose="030F0702030302020204" pitchFamily="66" charset="0"/>
              </a:rPr>
              <a:t>equal-sized rectangles</a:t>
            </a:r>
            <a:r>
              <a:rPr lang="en-US" sz="2400" dirty="0" smtClean="0">
                <a:latin typeface="Comic Sans MS" panose="030F0702030302020204" pitchFamily="66" charset="0"/>
              </a:rPr>
              <a:t>, and </a:t>
            </a:r>
            <a:r>
              <a:rPr lang="en-US" sz="2400" i="1" dirty="0" smtClean="0">
                <a:latin typeface="Comic Sans MS" panose="030F0702030302020204" pitchFamily="66" charset="0"/>
              </a:rPr>
              <a:t>one component is placed in each rectangle.</a:t>
            </a:r>
          </a:p>
          <a:p>
            <a:pPr eaLnBrk="1" hangingPunct="1"/>
            <a:r>
              <a:rPr lang="en-US" sz="2400" dirty="0" smtClean="0">
                <a:latin typeface="Comic Sans MS" panose="030F0702030302020204" pitchFamily="66" charset="0"/>
              </a:rPr>
              <a:t>Constructors:</a:t>
            </a:r>
          </a:p>
          <a:p>
            <a:pPr eaLnBrk="1" hangingPunct="1">
              <a:buFontTx/>
              <a:buNone/>
            </a:pPr>
            <a:r>
              <a:rPr lang="en-US" sz="2400" dirty="0" smtClean="0">
                <a:latin typeface="Comic Sans MS" panose="030F0702030302020204" pitchFamily="66" charset="0"/>
              </a:rPr>
              <a:t>  </a:t>
            </a:r>
            <a:r>
              <a:rPr lang="en-US" sz="2400" dirty="0" smtClean="0">
                <a:solidFill>
                  <a:srgbClr val="CC1704"/>
                </a:solidFill>
                <a:latin typeface="Comic Sans MS" panose="030F0702030302020204" pitchFamily="66" charset="0"/>
              </a:rPr>
              <a:t> public </a:t>
            </a:r>
            <a:r>
              <a:rPr lang="en-US" sz="2400" dirty="0" err="1" smtClean="0">
                <a:solidFill>
                  <a:srgbClr val="CC1704"/>
                </a:solidFill>
                <a:latin typeface="Comic Sans MS" panose="030F0702030302020204" pitchFamily="66" charset="0"/>
              </a:rPr>
              <a:t>GridLayout</a:t>
            </a:r>
            <a:r>
              <a:rPr lang="en-US" sz="2400" dirty="0" smtClean="0">
                <a:solidFill>
                  <a:srgbClr val="CC1704"/>
                </a:solidFill>
                <a:latin typeface="Comic Sans MS" panose="030F0702030302020204" pitchFamily="66" charset="0"/>
              </a:rPr>
              <a:t>()</a:t>
            </a:r>
          </a:p>
          <a:p>
            <a:pPr eaLnBrk="1" hangingPunct="1">
              <a:buFontTx/>
              <a:buNone/>
            </a:pPr>
            <a:r>
              <a:rPr lang="en-US" sz="2400" dirty="0" smtClean="0">
                <a:solidFill>
                  <a:srgbClr val="CC1704"/>
                </a:solidFill>
                <a:latin typeface="Comic Sans MS" panose="030F0702030302020204" pitchFamily="66" charset="0"/>
              </a:rPr>
              <a:t>   public </a:t>
            </a:r>
            <a:r>
              <a:rPr lang="en-US" sz="2400" dirty="0" err="1" smtClean="0">
                <a:solidFill>
                  <a:srgbClr val="CC1704"/>
                </a:solidFill>
                <a:latin typeface="Comic Sans MS" panose="030F0702030302020204" pitchFamily="66" charset="0"/>
              </a:rPr>
              <a:t>GridLayout</a:t>
            </a:r>
            <a:r>
              <a:rPr lang="en-US" sz="2400" dirty="0" smtClean="0">
                <a:solidFill>
                  <a:srgbClr val="CC1704"/>
                </a:solidFill>
                <a:latin typeface="Comic Sans MS" panose="030F0702030302020204" pitchFamily="66" charset="0"/>
              </a:rPr>
              <a:t>(</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rows, </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cols)</a:t>
            </a:r>
          </a:p>
          <a:p>
            <a:pPr eaLnBrk="1" hangingPunct="1">
              <a:buFontTx/>
              <a:buNone/>
            </a:pPr>
            <a:r>
              <a:rPr lang="en-US" sz="2400" dirty="0" smtClean="0">
                <a:solidFill>
                  <a:srgbClr val="CC1704"/>
                </a:solidFill>
                <a:latin typeface="Comic Sans MS" panose="030F0702030302020204" pitchFamily="66" charset="0"/>
              </a:rPr>
              <a:t>  public </a:t>
            </a:r>
            <a:r>
              <a:rPr lang="en-US" sz="2400" dirty="0" err="1" smtClean="0">
                <a:solidFill>
                  <a:srgbClr val="CC1704"/>
                </a:solidFill>
                <a:latin typeface="Comic Sans MS" panose="030F0702030302020204" pitchFamily="66" charset="0"/>
              </a:rPr>
              <a:t>GridLayout</a:t>
            </a:r>
            <a:r>
              <a:rPr lang="en-US" sz="2400" dirty="0" smtClean="0">
                <a:solidFill>
                  <a:srgbClr val="CC1704"/>
                </a:solidFill>
                <a:latin typeface="Comic Sans MS" panose="030F0702030302020204" pitchFamily="66" charset="0"/>
              </a:rPr>
              <a:t>(</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rows, </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cols, </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a:t>
            </a:r>
            <a:r>
              <a:rPr lang="en-US" sz="2400" dirty="0" err="1" smtClean="0">
                <a:solidFill>
                  <a:srgbClr val="CC1704"/>
                </a:solidFill>
                <a:latin typeface="Comic Sans MS" panose="030F0702030302020204" pitchFamily="66" charset="0"/>
              </a:rPr>
              <a:t>hgap</a:t>
            </a:r>
            <a:r>
              <a:rPr lang="en-US" sz="2400" dirty="0" smtClean="0">
                <a:solidFill>
                  <a:srgbClr val="CC1704"/>
                </a:solidFill>
                <a:latin typeface="Comic Sans MS" panose="030F0702030302020204" pitchFamily="66" charset="0"/>
              </a:rPr>
              <a:t>, </a:t>
            </a:r>
            <a:r>
              <a:rPr lang="en-US" sz="2400" dirty="0" err="1" smtClean="0">
                <a:solidFill>
                  <a:srgbClr val="CC1704"/>
                </a:solidFill>
                <a:latin typeface="Comic Sans MS" panose="030F0702030302020204" pitchFamily="66" charset="0"/>
              </a:rPr>
              <a:t>int</a:t>
            </a:r>
            <a:r>
              <a:rPr lang="en-US" sz="2400" dirty="0" smtClean="0">
                <a:solidFill>
                  <a:srgbClr val="CC1704"/>
                </a:solidFill>
                <a:latin typeface="Comic Sans MS" panose="030F0702030302020204" pitchFamily="66" charset="0"/>
              </a:rPr>
              <a:t> </a:t>
            </a:r>
            <a:r>
              <a:rPr lang="en-US" sz="2400" dirty="0" err="1" smtClean="0">
                <a:solidFill>
                  <a:srgbClr val="CC1704"/>
                </a:solidFill>
                <a:latin typeface="Comic Sans MS" panose="030F0702030302020204" pitchFamily="66" charset="0"/>
              </a:rPr>
              <a:t>vgap</a:t>
            </a:r>
            <a:r>
              <a:rPr lang="en-US" sz="2400" dirty="0" smtClean="0">
                <a:solidFill>
                  <a:srgbClr val="CC1704"/>
                </a:solidFill>
                <a:latin typeface="Comic Sans MS" panose="030F0702030302020204" pitchFamily="66" charset="0"/>
              </a:rPr>
              <a:t>)</a:t>
            </a:r>
            <a:endParaRPr lang="en-SG" sz="2400" dirty="0" smtClean="0">
              <a:solidFill>
                <a:srgbClr val="CC1704"/>
              </a:solidFill>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90</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DE9EA8BD-04EA-4EA0-8D0F-4E8F455985FD}"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solidFill>
                  <a:schemeClr val="tx1"/>
                </a:solidFill>
                <a:latin typeface="Comic Sans MS" panose="030F0702030302020204" pitchFamily="66" charset="0"/>
              </a:rPr>
              <a:t>Border Layout</a:t>
            </a:r>
            <a:endParaRPr lang="en-SG" dirty="0" smtClean="0">
              <a:solidFill>
                <a:schemeClr val="tx1"/>
              </a:solidFill>
              <a:latin typeface="Comic Sans MS" panose="030F0702030302020204" pitchFamily="66" charset="0"/>
            </a:endParaRPr>
          </a:p>
        </p:txBody>
      </p:sp>
      <p:sp>
        <p:nvSpPr>
          <p:cNvPr id="10243" name="Rectangle 3"/>
          <p:cNvSpPr>
            <a:spLocks noGrp="1" noChangeArrowheads="1"/>
          </p:cNvSpPr>
          <p:nvPr>
            <p:ph sz="quarter" idx="1"/>
          </p:nvPr>
        </p:nvSpPr>
        <p:spPr>
          <a:xfrm>
            <a:off x="533400" y="1447800"/>
            <a:ext cx="8153400" cy="4572000"/>
          </a:xfrm>
        </p:spPr>
        <p:txBody>
          <a:bodyPr/>
          <a:lstStyle/>
          <a:p>
            <a:pPr eaLnBrk="1" hangingPunct="1">
              <a:lnSpc>
                <a:spcPct val="90000"/>
              </a:lnSpc>
            </a:pPr>
            <a:r>
              <a:rPr lang="en-US" dirty="0" smtClean="0">
                <a:latin typeface="Comic Sans MS" panose="030F0702030302020204" pitchFamily="66" charset="0"/>
              </a:rPr>
              <a:t>Components are placed on the container in five distinct regions: north, south, east, west, center.</a:t>
            </a:r>
          </a:p>
          <a:p>
            <a:pPr eaLnBrk="1" hangingPunct="1">
              <a:lnSpc>
                <a:spcPct val="90000"/>
              </a:lnSpc>
            </a:pPr>
            <a:r>
              <a:rPr lang="en-US" dirty="0" smtClean="0">
                <a:latin typeface="Comic Sans MS" panose="030F0702030302020204" pitchFamily="66" charset="0"/>
              </a:rPr>
              <a:t>Constructor:</a:t>
            </a:r>
          </a:p>
          <a:p>
            <a:pPr eaLnBrk="1" hangingPunct="1">
              <a:lnSpc>
                <a:spcPct val="90000"/>
              </a:lnSpc>
              <a:buFontTx/>
              <a:buNone/>
            </a:pPr>
            <a:r>
              <a:rPr lang="en-US" dirty="0" smtClean="0">
                <a:latin typeface="Comic Sans MS" panose="030F0702030302020204" pitchFamily="66" charset="0"/>
              </a:rPr>
              <a:t>  </a:t>
            </a:r>
            <a:r>
              <a:rPr lang="en-US" dirty="0" smtClean="0">
                <a:solidFill>
                  <a:srgbClr val="CC1704"/>
                </a:solidFill>
                <a:latin typeface="Comic Sans MS" panose="030F0702030302020204" pitchFamily="66" charset="0"/>
              </a:rPr>
              <a:t> public </a:t>
            </a:r>
            <a:r>
              <a:rPr lang="en-US" dirty="0" err="1" smtClean="0">
                <a:solidFill>
                  <a:srgbClr val="CC1704"/>
                </a:solidFill>
                <a:latin typeface="Comic Sans MS" panose="030F0702030302020204" pitchFamily="66" charset="0"/>
              </a:rPr>
              <a:t>BorderLayout</a:t>
            </a:r>
            <a:r>
              <a:rPr lang="en-US" dirty="0" smtClean="0">
                <a:solidFill>
                  <a:srgbClr val="CC1704"/>
                </a:solidFill>
                <a:latin typeface="Comic Sans MS" panose="030F0702030302020204" pitchFamily="66" charset="0"/>
              </a:rPr>
              <a:t>()</a:t>
            </a:r>
          </a:p>
          <a:p>
            <a:pPr eaLnBrk="1" hangingPunct="1">
              <a:lnSpc>
                <a:spcPct val="90000"/>
              </a:lnSpc>
              <a:buFontTx/>
              <a:buNone/>
            </a:pPr>
            <a:r>
              <a:rPr lang="en-US" dirty="0" smtClean="0">
                <a:solidFill>
                  <a:srgbClr val="CC1704"/>
                </a:solidFill>
                <a:latin typeface="Comic Sans MS" panose="030F0702030302020204" pitchFamily="66" charset="0"/>
              </a:rPr>
              <a:t>   public </a:t>
            </a:r>
            <a:r>
              <a:rPr lang="en-US" dirty="0" err="1" smtClean="0">
                <a:solidFill>
                  <a:srgbClr val="CC1704"/>
                </a:solidFill>
                <a:latin typeface="Comic Sans MS" panose="030F0702030302020204" pitchFamily="66" charset="0"/>
              </a:rPr>
              <a:t>BorderLayout</a:t>
            </a:r>
            <a:r>
              <a:rPr lang="en-US" dirty="0" smtClean="0">
                <a:solidFill>
                  <a:srgbClr val="CC1704"/>
                </a:solidFill>
                <a:latin typeface="Comic Sans MS" panose="030F0702030302020204" pitchFamily="66" charset="0"/>
              </a:rPr>
              <a:t>(</a:t>
            </a:r>
            <a:r>
              <a:rPr lang="en-US" dirty="0" err="1" smtClean="0">
                <a:solidFill>
                  <a:srgbClr val="CC1704"/>
                </a:solidFill>
                <a:latin typeface="Comic Sans MS" panose="030F0702030302020204" pitchFamily="66" charset="0"/>
              </a:rPr>
              <a:t>int</a:t>
            </a:r>
            <a:r>
              <a:rPr lang="en-US" dirty="0" smtClean="0">
                <a:solidFill>
                  <a:srgbClr val="CC1704"/>
                </a:solidFill>
                <a:latin typeface="Comic Sans MS" panose="030F0702030302020204" pitchFamily="66" charset="0"/>
              </a:rPr>
              <a:t> </a:t>
            </a:r>
            <a:r>
              <a:rPr lang="en-US" dirty="0" err="1" smtClean="0">
                <a:solidFill>
                  <a:srgbClr val="CC1704"/>
                </a:solidFill>
                <a:latin typeface="Comic Sans MS" panose="030F0702030302020204" pitchFamily="66" charset="0"/>
              </a:rPr>
              <a:t>hgap</a:t>
            </a:r>
            <a:r>
              <a:rPr lang="en-US" dirty="0" smtClean="0">
                <a:solidFill>
                  <a:srgbClr val="CC1704"/>
                </a:solidFill>
                <a:latin typeface="Comic Sans MS" panose="030F0702030302020204" pitchFamily="66" charset="0"/>
              </a:rPr>
              <a:t>, </a:t>
            </a:r>
            <a:r>
              <a:rPr lang="en-US" dirty="0" err="1" smtClean="0">
                <a:solidFill>
                  <a:srgbClr val="CC1704"/>
                </a:solidFill>
                <a:latin typeface="Comic Sans MS" panose="030F0702030302020204" pitchFamily="66" charset="0"/>
              </a:rPr>
              <a:t>int</a:t>
            </a:r>
            <a:r>
              <a:rPr lang="en-US" dirty="0" smtClean="0">
                <a:solidFill>
                  <a:srgbClr val="CC1704"/>
                </a:solidFill>
                <a:latin typeface="Comic Sans MS" panose="030F0702030302020204" pitchFamily="66" charset="0"/>
              </a:rPr>
              <a:t> </a:t>
            </a:r>
            <a:r>
              <a:rPr lang="en-US" dirty="0" err="1" smtClean="0">
                <a:solidFill>
                  <a:srgbClr val="CC1704"/>
                </a:solidFill>
                <a:latin typeface="Comic Sans MS" panose="030F0702030302020204" pitchFamily="66" charset="0"/>
              </a:rPr>
              <a:t>vgap</a:t>
            </a:r>
            <a:r>
              <a:rPr lang="en-US" dirty="0" smtClean="0">
                <a:solidFill>
                  <a:srgbClr val="CC1704"/>
                </a:solidFill>
                <a:latin typeface="Comic Sans MS" panose="030F0702030302020204" pitchFamily="66" charset="0"/>
              </a:rPr>
              <a:t>)</a:t>
            </a:r>
          </a:p>
          <a:p>
            <a:pPr eaLnBrk="1" hangingPunct="1">
              <a:lnSpc>
                <a:spcPct val="90000"/>
              </a:lnSpc>
            </a:pPr>
            <a:r>
              <a:rPr lang="en-US" dirty="0" smtClean="0">
                <a:latin typeface="Comic Sans MS" panose="030F0702030302020204" pitchFamily="66" charset="0"/>
              </a:rPr>
              <a:t>The containers </a:t>
            </a:r>
            <a:r>
              <a:rPr lang="en-US" b="1" dirty="0" smtClean="0">
                <a:latin typeface="Comic Sans MS" panose="030F0702030302020204" pitchFamily="66" charset="0"/>
              </a:rPr>
              <a:t>add method</a:t>
            </a:r>
            <a:r>
              <a:rPr lang="en-US" dirty="0" smtClean="0">
                <a:latin typeface="Comic Sans MS" panose="030F0702030302020204" pitchFamily="66" charset="0"/>
              </a:rPr>
              <a:t> can accept an optional constraint that specifies the location</a:t>
            </a:r>
          </a:p>
          <a:p>
            <a:pPr eaLnBrk="1" hangingPunct="1">
              <a:lnSpc>
                <a:spcPct val="90000"/>
              </a:lnSpc>
              <a:buFontTx/>
              <a:buNone/>
            </a:pPr>
            <a:r>
              <a:rPr lang="en-US" dirty="0" smtClean="0">
                <a:solidFill>
                  <a:srgbClr val="CC1704"/>
                </a:solidFill>
                <a:latin typeface="Comic Sans MS" panose="030F0702030302020204" pitchFamily="66" charset="0"/>
              </a:rPr>
              <a:t>                add(button, </a:t>
            </a:r>
            <a:r>
              <a:rPr lang="en-US" dirty="0" err="1" smtClean="0">
                <a:solidFill>
                  <a:srgbClr val="CC1704"/>
                </a:solidFill>
                <a:latin typeface="Comic Sans MS" panose="030F0702030302020204" pitchFamily="66" charset="0"/>
              </a:rPr>
              <a:t>BorderLayout.CENTER</a:t>
            </a:r>
            <a:r>
              <a:rPr lang="en-US" dirty="0" smtClean="0">
                <a:solidFill>
                  <a:srgbClr val="CC1704"/>
                </a:solidFill>
                <a:latin typeface="Comic Sans MS" panose="030F0702030302020204" pitchFamily="66" charset="0"/>
              </a:rPr>
              <a:t>);</a:t>
            </a:r>
            <a:endParaRPr lang="en-SG" dirty="0" smtClean="0">
              <a:solidFill>
                <a:srgbClr val="CC1704"/>
              </a:solidFill>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91</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7210DAAD-6F40-4440-80B7-2C85E1E41D28}"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err="1" smtClean="0">
                <a:solidFill>
                  <a:schemeClr val="tx1"/>
                </a:solidFill>
                <a:latin typeface="Comic Sans MS" panose="030F0702030302020204" pitchFamily="66" charset="0"/>
              </a:rPr>
              <a:t>BorderLayout</a:t>
            </a:r>
            <a:r>
              <a:rPr lang="en-US" dirty="0" smtClean="0">
                <a:solidFill>
                  <a:schemeClr val="tx1"/>
                </a:solidFill>
                <a:latin typeface="Comic Sans MS" panose="030F0702030302020204" pitchFamily="66" charset="0"/>
              </a:rPr>
              <a:t> constraints</a:t>
            </a:r>
            <a:endParaRPr lang="en-SG" dirty="0" smtClean="0">
              <a:solidFill>
                <a:schemeClr val="tx1"/>
              </a:solidFill>
              <a:latin typeface="Comic Sans MS" panose="030F0702030302020204" pitchFamily="66" charset="0"/>
            </a:endParaRPr>
          </a:p>
        </p:txBody>
      </p:sp>
      <p:sp>
        <p:nvSpPr>
          <p:cNvPr id="11267" name="Rectangle 3"/>
          <p:cNvSpPr>
            <a:spLocks noGrp="1" noChangeArrowheads="1"/>
          </p:cNvSpPr>
          <p:nvPr>
            <p:ph sz="quarter" idx="1"/>
          </p:nvPr>
        </p:nvSpPr>
        <p:spPr>
          <a:xfrm>
            <a:off x="2057400" y="1447800"/>
            <a:ext cx="5334000" cy="4572000"/>
          </a:xfrm>
        </p:spPr>
        <p:txBody>
          <a:bodyPr/>
          <a:lstStyle/>
          <a:p>
            <a:pPr eaLnBrk="1" hangingPunct="1"/>
            <a:r>
              <a:rPr lang="en-US" dirty="0" smtClean="0">
                <a:latin typeface="Comic Sans MS" panose="030F0702030302020204" pitchFamily="66" charset="0"/>
              </a:rPr>
              <a:t>NORTH</a:t>
            </a:r>
          </a:p>
          <a:p>
            <a:pPr eaLnBrk="1" hangingPunct="1"/>
            <a:r>
              <a:rPr lang="en-US" dirty="0" smtClean="0">
                <a:latin typeface="Comic Sans MS" panose="030F0702030302020204" pitchFamily="66" charset="0"/>
              </a:rPr>
              <a:t>CENTER</a:t>
            </a:r>
          </a:p>
          <a:p>
            <a:pPr eaLnBrk="1" hangingPunct="1"/>
            <a:r>
              <a:rPr lang="en-US" dirty="0" smtClean="0">
                <a:latin typeface="Comic Sans MS" panose="030F0702030302020204" pitchFamily="66" charset="0"/>
              </a:rPr>
              <a:t>SOUTH</a:t>
            </a:r>
          </a:p>
          <a:p>
            <a:pPr eaLnBrk="1" hangingPunct="1"/>
            <a:r>
              <a:rPr lang="en-US" dirty="0" smtClean="0">
                <a:latin typeface="Comic Sans MS" panose="030F0702030302020204" pitchFamily="66" charset="0"/>
              </a:rPr>
              <a:t>WEST </a:t>
            </a:r>
          </a:p>
          <a:p>
            <a:pPr eaLnBrk="1" hangingPunct="1"/>
            <a:r>
              <a:rPr lang="en-US" dirty="0" smtClean="0">
                <a:latin typeface="Comic Sans MS" panose="030F0702030302020204" pitchFamily="66" charset="0"/>
              </a:rPr>
              <a:t>EAST</a:t>
            </a:r>
            <a:endParaRPr lang="en-SG"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92</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0EA1C12B-96A1-4D2F-BBC3-8B25C12917EC}"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b="1" dirty="0" err="1" smtClean="0">
                <a:solidFill>
                  <a:schemeClr val="tx1"/>
                </a:solidFill>
                <a:latin typeface="Comic Sans MS" panose="030F0702030302020204" pitchFamily="66" charset="0"/>
              </a:rPr>
              <a:t>CardLayout</a:t>
            </a:r>
            <a:endParaRPr lang="en-SG" b="1" dirty="0" smtClean="0">
              <a:solidFill>
                <a:schemeClr val="tx1"/>
              </a:solidFill>
              <a:latin typeface="Comic Sans MS" panose="030F0702030302020204" pitchFamily="66" charset="0"/>
            </a:endParaRPr>
          </a:p>
        </p:txBody>
      </p:sp>
      <p:sp>
        <p:nvSpPr>
          <p:cNvPr id="12291" name="Rectangle 3"/>
          <p:cNvSpPr>
            <a:spLocks noGrp="1" noChangeArrowheads="1"/>
          </p:cNvSpPr>
          <p:nvPr>
            <p:ph sz="quarter" idx="1"/>
          </p:nvPr>
        </p:nvSpPr>
        <p:spPr>
          <a:xfrm>
            <a:off x="381000" y="1447800"/>
            <a:ext cx="8305800" cy="4572000"/>
          </a:xfrm>
        </p:spPr>
        <p:txBody>
          <a:bodyPr/>
          <a:lstStyle/>
          <a:p>
            <a:pPr eaLnBrk="1" hangingPunct="1">
              <a:lnSpc>
                <a:spcPct val="90000"/>
              </a:lnSpc>
            </a:pPr>
            <a:r>
              <a:rPr lang="en-US" sz="2800" dirty="0" smtClean="0">
                <a:latin typeface="Comic Sans MS" panose="030F0702030302020204" pitchFamily="66" charset="0"/>
              </a:rPr>
              <a:t>It treats each component in the container as an </a:t>
            </a:r>
            <a:r>
              <a:rPr lang="en-US" sz="2800" b="1" i="1" dirty="0" smtClean="0">
                <a:latin typeface="Comic Sans MS" panose="030F0702030302020204" pitchFamily="66" charset="0"/>
              </a:rPr>
              <a:t>individual card.</a:t>
            </a:r>
          </a:p>
          <a:p>
            <a:pPr algn="just" eaLnBrk="1" hangingPunct="1">
              <a:lnSpc>
                <a:spcPct val="90000"/>
              </a:lnSpc>
            </a:pPr>
            <a:r>
              <a:rPr lang="en-US" sz="2800" dirty="0" smtClean="0">
                <a:latin typeface="Comic Sans MS" panose="030F0702030302020204" pitchFamily="66" charset="0"/>
              </a:rPr>
              <a:t>It </a:t>
            </a:r>
            <a:r>
              <a:rPr lang="en-US" sz="2800" b="1" i="1" dirty="0" smtClean="0">
                <a:solidFill>
                  <a:srgbClr val="CC1704"/>
                </a:solidFill>
                <a:latin typeface="Comic Sans MS" panose="030F0702030302020204" pitchFamily="66" charset="0"/>
              </a:rPr>
              <a:t>shows only one card at a time</a:t>
            </a:r>
            <a:r>
              <a:rPr lang="en-US" sz="2800" dirty="0" smtClean="0">
                <a:latin typeface="Comic Sans MS" panose="030F0702030302020204" pitchFamily="66" charset="0"/>
              </a:rPr>
              <a:t> and the order that the components are added to the container is important; the first card added is the first card displayed when the application starts.</a:t>
            </a:r>
          </a:p>
          <a:p>
            <a:pPr algn="just" eaLnBrk="1" hangingPunct="1">
              <a:lnSpc>
                <a:spcPct val="90000"/>
              </a:lnSpc>
            </a:pPr>
            <a:r>
              <a:rPr lang="en-US" sz="2800" dirty="0" smtClean="0">
                <a:latin typeface="Comic Sans MS" panose="030F0702030302020204" pitchFamily="66" charset="0"/>
              </a:rPr>
              <a:t>The layout manager maintains its own ordering of its components and provides a mechanism to either flip through the cards sequentially or show a specific card.</a:t>
            </a:r>
            <a:endParaRPr lang="en-SG" sz="2800"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93</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01440BA9-4361-40C2-9B26-50A3E7F9F387}"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err="1" smtClean="0">
                <a:latin typeface="Comic Sans MS" panose="030F0702030302020204" pitchFamily="66" charset="0"/>
              </a:rPr>
              <a:t>CardLayout</a:t>
            </a:r>
            <a:r>
              <a:rPr lang="en-US" dirty="0" smtClean="0">
                <a:latin typeface="Comic Sans MS" panose="030F0702030302020204" pitchFamily="66" charset="0"/>
              </a:rPr>
              <a:t> constructor</a:t>
            </a:r>
            <a:endParaRPr lang="en-SG" dirty="0" smtClean="0">
              <a:latin typeface="Comic Sans MS" panose="030F0702030302020204" pitchFamily="66" charset="0"/>
            </a:endParaRPr>
          </a:p>
        </p:txBody>
      </p:sp>
      <p:sp>
        <p:nvSpPr>
          <p:cNvPr id="13315" name="Rectangle 3"/>
          <p:cNvSpPr>
            <a:spLocks noGrp="1" noChangeArrowheads="1"/>
          </p:cNvSpPr>
          <p:nvPr>
            <p:ph sz="quarter" idx="1"/>
          </p:nvPr>
        </p:nvSpPr>
        <p:spPr>
          <a:xfrm>
            <a:off x="533400" y="1447800"/>
            <a:ext cx="8153400" cy="4572000"/>
          </a:xfrm>
        </p:spPr>
        <p:txBody>
          <a:bodyPr/>
          <a:lstStyle/>
          <a:p>
            <a:pPr eaLnBrk="1" hangingPunct="1">
              <a:buFontTx/>
              <a:buNone/>
            </a:pPr>
            <a:r>
              <a:rPr lang="en-US" sz="2800" dirty="0" smtClean="0">
                <a:latin typeface="Comic Sans MS" panose="030F0702030302020204" pitchFamily="66" charset="0"/>
              </a:rPr>
              <a:t>         </a:t>
            </a:r>
            <a:r>
              <a:rPr lang="en-US" sz="2800" dirty="0" smtClean="0">
                <a:solidFill>
                  <a:srgbClr val="CC1704"/>
                </a:solidFill>
                <a:latin typeface="Comic Sans MS" panose="030F0702030302020204" pitchFamily="66" charset="0"/>
              </a:rPr>
              <a:t>public </a:t>
            </a:r>
            <a:r>
              <a:rPr lang="en-US" sz="2800" dirty="0" err="1" smtClean="0">
                <a:solidFill>
                  <a:srgbClr val="CC1704"/>
                </a:solidFill>
                <a:latin typeface="Comic Sans MS" panose="030F0702030302020204" pitchFamily="66" charset="0"/>
              </a:rPr>
              <a:t>CardLayout</a:t>
            </a:r>
            <a:r>
              <a:rPr lang="en-US" sz="2800" dirty="0" smtClean="0">
                <a:solidFill>
                  <a:srgbClr val="CC1704"/>
                </a:solidFill>
                <a:latin typeface="Comic Sans MS" panose="030F0702030302020204" pitchFamily="66" charset="0"/>
              </a:rPr>
              <a:t>()</a:t>
            </a:r>
          </a:p>
          <a:p>
            <a:pPr eaLnBrk="1" hangingPunct="1">
              <a:buFontTx/>
              <a:buNone/>
            </a:pPr>
            <a:r>
              <a:rPr lang="en-US" sz="2800" dirty="0" smtClean="0">
                <a:solidFill>
                  <a:srgbClr val="CC1704"/>
                </a:solidFill>
                <a:latin typeface="Comic Sans MS" panose="030F0702030302020204" pitchFamily="66" charset="0"/>
              </a:rPr>
              <a:t>         public </a:t>
            </a:r>
            <a:r>
              <a:rPr lang="en-US" sz="2800" dirty="0" err="1" smtClean="0">
                <a:solidFill>
                  <a:srgbClr val="CC1704"/>
                </a:solidFill>
                <a:latin typeface="Comic Sans MS" panose="030F0702030302020204" pitchFamily="66" charset="0"/>
              </a:rPr>
              <a:t>CardLayout</a:t>
            </a:r>
            <a:r>
              <a:rPr lang="en-US" sz="2800" dirty="0" smtClean="0">
                <a:solidFill>
                  <a:srgbClr val="CC1704"/>
                </a:solidFill>
                <a:latin typeface="Comic Sans MS" panose="030F0702030302020204" pitchFamily="66" charset="0"/>
              </a:rPr>
              <a:t>(</a:t>
            </a:r>
            <a:r>
              <a:rPr lang="en-US" sz="2800" dirty="0" err="1" smtClean="0">
                <a:solidFill>
                  <a:srgbClr val="CC1704"/>
                </a:solidFill>
                <a:latin typeface="Comic Sans MS" panose="030F0702030302020204" pitchFamily="66" charset="0"/>
              </a:rPr>
              <a:t>int</a:t>
            </a:r>
            <a:r>
              <a:rPr lang="en-US" sz="2800" dirty="0" smtClean="0">
                <a:solidFill>
                  <a:srgbClr val="CC1704"/>
                </a:solidFill>
                <a:latin typeface="Comic Sans MS" panose="030F0702030302020204" pitchFamily="66" charset="0"/>
              </a:rPr>
              <a:t> </a:t>
            </a:r>
            <a:r>
              <a:rPr lang="en-US" sz="2800" dirty="0" err="1" smtClean="0">
                <a:solidFill>
                  <a:srgbClr val="CC1704"/>
                </a:solidFill>
                <a:latin typeface="Comic Sans MS" panose="030F0702030302020204" pitchFamily="66" charset="0"/>
              </a:rPr>
              <a:t>hgap</a:t>
            </a:r>
            <a:r>
              <a:rPr lang="en-US" sz="2800" dirty="0" smtClean="0">
                <a:solidFill>
                  <a:srgbClr val="CC1704"/>
                </a:solidFill>
                <a:latin typeface="Comic Sans MS" panose="030F0702030302020204" pitchFamily="66" charset="0"/>
              </a:rPr>
              <a:t>, </a:t>
            </a:r>
            <a:r>
              <a:rPr lang="en-US" sz="2800" dirty="0" err="1" smtClean="0">
                <a:solidFill>
                  <a:srgbClr val="CC1704"/>
                </a:solidFill>
                <a:latin typeface="Comic Sans MS" panose="030F0702030302020204" pitchFamily="66" charset="0"/>
              </a:rPr>
              <a:t>int</a:t>
            </a:r>
            <a:r>
              <a:rPr lang="en-US" sz="2800" dirty="0" smtClean="0">
                <a:solidFill>
                  <a:srgbClr val="CC1704"/>
                </a:solidFill>
                <a:latin typeface="Comic Sans MS" panose="030F0702030302020204" pitchFamily="66" charset="0"/>
              </a:rPr>
              <a:t> </a:t>
            </a:r>
            <a:r>
              <a:rPr lang="en-US" sz="2800" dirty="0" err="1" smtClean="0">
                <a:solidFill>
                  <a:srgbClr val="CC1704"/>
                </a:solidFill>
                <a:latin typeface="Comic Sans MS" panose="030F0702030302020204" pitchFamily="66" charset="0"/>
              </a:rPr>
              <a:t>vgap</a:t>
            </a:r>
            <a:r>
              <a:rPr lang="en-US" sz="2800" dirty="0" smtClean="0">
                <a:solidFill>
                  <a:srgbClr val="CC1704"/>
                </a:solidFill>
                <a:latin typeface="Comic Sans MS" panose="030F0702030302020204" pitchFamily="66" charset="0"/>
              </a:rPr>
              <a:t>)</a:t>
            </a:r>
          </a:p>
          <a:p>
            <a:pPr eaLnBrk="1" hangingPunct="1"/>
            <a:r>
              <a:rPr lang="en-US" sz="2800" dirty="0" smtClean="0">
                <a:latin typeface="Comic Sans MS" panose="030F0702030302020204" pitchFamily="66" charset="0"/>
              </a:rPr>
              <a:t>To add components to a </a:t>
            </a:r>
            <a:r>
              <a:rPr lang="en-US" sz="2800" dirty="0" err="1" smtClean="0">
                <a:latin typeface="Comic Sans MS" panose="030F0702030302020204" pitchFamily="66" charset="0"/>
              </a:rPr>
              <a:t>CardLayout</a:t>
            </a:r>
            <a:r>
              <a:rPr lang="en-US" sz="2800" dirty="0" smtClean="0">
                <a:latin typeface="Comic Sans MS" panose="030F0702030302020204" pitchFamily="66" charset="0"/>
              </a:rPr>
              <a:t>, use the add(String, Component) method where the </a:t>
            </a:r>
            <a:r>
              <a:rPr lang="en-US" sz="2800" dirty="0" smtClean="0">
                <a:solidFill>
                  <a:srgbClr val="C00000"/>
                </a:solidFill>
                <a:latin typeface="Comic Sans MS" panose="030F0702030302020204" pitchFamily="66" charset="0"/>
              </a:rPr>
              <a:t>String</a:t>
            </a:r>
            <a:r>
              <a:rPr lang="en-US" sz="2800" dirty="0" smtClean="0">
                <a:latin typeface="Comic Sans MS" panose="030F0702030302020204" pitchFamily="66" charset="0"/>
              </a:rPr>
              <a:t> specifies an identifier for the card and the </a:t>
            </a:r>
            <a:r>
              <a:rPr lang="en-US" sz="2800" dirty="0" smtClean="0">
                <a:solidFill>
                  <a:srgbClr val="C00000"/>
                </a:solidFill>
                <a:latin typeface="Comic Sans MS" panose="030F0702030302020204" pitchFamily="66" charset="0"/>
              </a:rPr>
              <a:t>component</a:t>
            </a:r>
            <a:r>
              <a:rPr lang="en-US" sz="2800" dirty="0" smtClean="0">
                <a:latin typeface="Comic Sans MS" panose="030F0702030302020204" pitchFamily="66" charset="0"/>
              </a:rPr>
              <a:t> specifies the component to add.</a:t>
            </a:r>
          </a:p>
          <a:p>
            <a:pPr eaLnBrk="1" hangingPunct="1"/>
            <a:r>
              <a:rPr lang="en-US" sz="2800" dirty="0" smtClean="0">
                <a:latin typeface="Comic Sans MS" panose="030F0702030302020204" pitchFamily="66" charset="0"/>
              </a:rPr>
              <a:t>When you are ready to show the card, you can call </a:t>
            </a:r>
            <a:r>
              <a:rPr lang="en-US" sz="2800" dirty="0" err="1" smtClean="0">
                <a:latin typeface="Comic Sans MS" panose="030F0702030302020204" pitchFamily="66" charset="0"/>
              </a:rPr>
              <a:t>CardLayout</a:t>
            </a:r>
            <a:r>
              <a:rPr lang="en-US" sz="2800" dirty="0" smtClean="0">
                <a:latin typeface="Comic Sans MS" panose="030F0702030302020204" pitchFamily="66" charset="0"/>
              </a:rPr>
              <a:t> class’s </a:t>
            </a:r>
            <a:r>
              <a:rPr lang="en-US" sz="2800" dirty="0" smtClean="0">
                <a:solidFill>
                  <a:srgbClr val="CC1704"/>
                </a:solidFill>
                <a:latin typeface="Comic Sans MS" panose="030F0702030302020204" pitchFamily="66" charset="0"/>
              </a:rPr>
              <a:t>first, next, last, or show </a:t>
            </a:r>
            <a:r>
              <a:rPr lang="en-US" sz="2800" dirty="0" smtClean="0">
                <a:latin typeface="Comic Sans MS" panose="030F0702030302020204" pitchFamily="66" charset="0"/>
              </a:rPr>
              <a:t>methods. </a:t>
            </a:r>
            <a:endParaRPr lang="en-SG" sz="2800"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94</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A420B3A5-15AB-4D38-9C5F-1180DFA1563D}"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omic Sans MS" panose="030F0702030302020204" pitchFamily="66" charset="0"/>
              </a:rPr>
              <a:t>CardLayout Methods</a:t>
            </a:r>
            <a:endParaRPr lang="en-SG" smtClean="0">
              <a:latin typeface="Comic Sans MS" panose="030F0702030302020204" pitchFamily="66" charset="0"/>
            </a:endParaRPr>
          </a:p>
        </p:txBody>
      </p:sp>
      <p:sp>
        <p:nvSpPr>
          <p:cNvPr id="14339" name="Rectangle 3"/>
          <p:cNvSpPr>
            <a:spLocks noGrp="1" noChangeArrowheads="1"/>
          </p:cNvSpPr>
          <p:nvPr>
            <p:ph sz="quarter" idx="1"/>
          </p:nvPr>
        </p:nvSpPr>
        <p:spPr>
          <a:xfrm>
            <a:off x="533400" y="1447800"/>
            <a:ext cx="8153400" cy="4572000"/>
          </a:xfrm>
        </p:spPr>
        <p:txBody>
          <a:bodyPr/>
          <a:lstStyle/>
          <a:p>
            <a:pPr eaLnBrk="1" hangingPunct="1">
              <a:lnSpc>
                <a:spcPct val="80000"/>
              </a:lnSpc>
              <a:buFontTx/>
              <a:buNone/>
            </a:pPr>
            <a:r>
              <a:rPr lang="en-US" sz="2800" dirty="0" smtClean="0">
                <a:latin typeface="Comic Sans MS" panose="030F0702030302020204" pitchFamily="66" charset="0"/>
              </a:rPr>
              <a:t>   first( Container parent)</a:t>
            </a:r>
          </a:p>
          <a:p>
            <a:pPr eaLnBrk="1" hangingPunct="1">
              <a:lnSpc>
                <a:spcPct val="80000"/>
              </a:lnSpc>
              <a:buFontTx/>
              <a:buNone/>
            </a:pPr>
            <a:r>
              <a:rPr lang="en-US" sz="2800" dirty="0" smtClean="0">
                <a:latin typeface="Comic Sans MS" panose="030F0702030302020204" pitchFamily="66" charset="0"/>
              </a:rPr>
              <a:t>   next(Container parent)</a:t>
            </a:r>
          </a:p>
          <a:p>
            <a:pPr eaLnBrk="1" hangingPunct="1">
              <a:lnSpc>
                <a:spcPct val="80000"/>
              </a:lnSpc>
              <a:buFontTx/>
              <a:buNone/>
            </a:pPr>
            <a:r>
              <a:rPr lang="en-US" sz="2800" dirty="0" smtClean="0">
                <a:latin typeface="Comic Sans MS" panose="030F0702030302020204" pitchFamily="66" charset="0"/>
              </a:rPr>
              <a:t>   last(Container parent)</a:t>
            </a:r>
          </a:p>
          <a:p>
            <a:pPr eaLnBrk="1" hangingPunct="1">
              <a:lnSpc>
                <a:spcPct val="80000"/>
              </a:lnSpc>
              <a:buFontTx/>
              <a:buNone/>
            </a:pPr>
            <a:r>
              <a:rPr lang="en-US" sz="2800" dirty="0" smtClean="0">
                <a:latin typeface="Comic Sans MS" panose="030F0702030302020204" pitchFamily="66" charset="0"/>
              </a:rPr>
              <a:t>   show(Container parent, String name)</a:t>
            </a:r>
          </a:p>
          <a:p>
            <a:pPr eaLnBrk="1" hangingPunct="1">
              <a:lnSpc>
                <a:spcPct val="80000"/>
              </a:lnSpc>
              <a:buFontTx/>
              <a:buNone/>
            </a:pPr>
            <a:endParaRPr lang="en-US" sz="2800" dirty="0" smtClean="0">
              <a:latin typeface="Comic Sans MS" panose="030F0702030302020204" pitchFamily="66" charset="0"/>
            </a:endParaRPr>
          </a:p>
          <a:p>
            <a:pPr eaLnBrk="1" hangingPunct="1">
              <a:lnSpc>
                <a:spcPct val="80000"/>
              </a:lnSpc>
              <a:buFontTx/>
              <a:buNone/>
            </a:pPr>
            <a:r>
              <a:rPr lang="en-US" sz="2800" b="1" i="1" dirty="0" err="1" smtClean="0">
                <a:solidFill>
                  <a:srgbClr val="CC1704"/>
                </a:solidFill>
                <a:latin typeface="Comic Sans MS" panose="030F0702030302020204" pitchFamily="66" charset="0"/>
              </a:rPr>
              <a:t>CardLayout</a:t>
            </a:r>
            <a:r>
              <a:rPr lang="en-US" sz="2800" b="1" i="1" dirty="0" smtClean="0">
                <a:solidFill>
                  <a:srgbClr val="CC1704"/>
                </a:solidFill>
                <a:latin typeface="Comic Sans MS" panose="030F0702030302020204" pitchFamily="66" charset="0"/>
              </a:rPr>
              <a:t> la = new </a:t>
            </a:r>
            <a:r>
              <a:rPr lang="en-US" sz="2800" b="1" i="1" dirty="0" err="1" smtClean="0">
                <a:solidFill>
                  <a:srgbClr val="CC1704"/>
                </a:solidFill>
                <a:latin typeface="Comic Sans MS" panose="030F0702030302020204" pitchFamily="66" charset="0"/>
              </a:rPr>
              <a:t>CardLayout</a:t>
            </a:r>
            <a:r>
              <a:rPr lang="en-US" sz="2800" b="1" i="1" dirty="0" smtClean="0">
                <a:solidFill>
                  <a:srgbClr val="CC1704"/>
                </a:solidFill>
                <a:latin typeface="Comic Sans MS" panose="030F0702030302020204" pitchFamily="66" charset="0"/>
              </a:rPr>
              <a:t>();</a:t>
            </a:r>
          </a:p>
          <a:p>
            <a:pPr eaLnBrk="1" hangingPunct="1">
              <a:lnSpc>
                <a:spcPct val="80000"/>
              </a:lnSpc>
              <a:buFontTx/>
              <a:buNone/>
            </a:pPr>
            <a:r>
              <a:rPr lang="en-US" sz="2800" b="1" i="1" dirty="0" smtClean="0">
                <a:solidFill>
                  <a:srgbClr val="CC1704"/>
                </a:solidFill>
                <a:latin typeface="Comic Sans MS" panose="030F0702030302020204" pitchFamily="66" charset="0"/>
              </a:rPr>
              <a:t> </a:t>
            </a:r>
            <a:r>
              <a:rPr lang="en-US" sz="2800" b="1" i="1" dirty="0" err="1" smtClean="0">
                <a:solidFill>
                  <a:srgbClr val="CC1704"/>
                </a:solidFill>
                <a:latin typeface="Comic Sans MS" panose="030F0702030302020204" pitchFamily="66" charset="0"/>
              </a:rPr>
              <a:t>la.next</a:t>
            </a:r>
            <a:r>
              <a:rPr lang="en-US" sz="2800" b="1" i="1" dirty="0" smtClean="0">
                <a:solidFill>
                  <a:srgbClr val="CC1704"/>
                </a:solidFill>
                <a:latin typeface="Comic Sans MS" panose="030F0702030302020204" pitchFamily="66" charset="0"/>
              </a:rPr>
              <a:t>(this);</a:t>
            </a:r>
          </a:p>
          <a:p>
            <a:pPr eaLnBrk="1" hangingPunct="1">
              <a:lnSpc>
                <a:spcPct val="80000"/>
              </a:lnSpc>
              <a:buFontTx/>
              <a:buNone/>
            </a:pPr>
            <a:r>
              <a:rPr lang="en-US" sz="2800" b="1" i="1" dirty="0" err="1" smtClean="0">
                <a:solidFill>
                  <a:srgbClr val="CC1704"/>
                </a:solidFill>
                <a:latin typeface="Comic Sans MS" panose="030F0702030302020204" pitchFamily="66" charset="0"/>
              </a:rPr>
              <a:t>la.next</a:t>
            </a:r>
            <a:r>
              <a:rPr lang="en-US" sz="2800" b="1" i="1" dirty="0" smtClean="0">
                <a:solidFill>
                  <a:srgbClr val="CC1704"/>
                </a:solidFill>
                <a:latin typeface="Comic Sans MS" panose="030F0702030302020204" pitchFamily="66" charset="0"/>
              </a:rPr>
              <a:t>(this);</a:t>
            </a:r>
          </a:p>
          <a:p>
            <a:pPr eaLnBrk="1" hangingPunct="1">
              <a:lnSpc>
                <a:spcPct val="80000"/>
              </a:lnSpc>
              <a:buFontTx/>
              <a:buNone/>
            </a:pPr>
            <a:r>
              <a:rPr lang="en-US" sz="2800" b="1" i="1" dirty="0" smtClean="0">
                <a:solidFill>
                  <a:srgbClr val="CC1704"/>
                </a:solidFill>
                <a:latin typeface="Comic Sans MS" panose="030F0702030302020204" pitchFamily="66" charset="0"/>
              </a:rPr>
              <a:t> </a:t>
            </a:r>
            <a:r>
              <a:rPr lang="en-US" sz="2800" b="1" i="1" dirty="0" err="1" smtClean="0">
                <a:solidFill>
                  <a:srgbClr val="CC1704"/>
                </a:solidFill>
                <a:latin typeface="Comic Sans MS" panose="030F0702030302020204" pitchFamily="66" charset="0"/>
              </a:rPr>
              <a:t>la.last</a:t>
            </a:r>
            <a:r>
              <a:rPr lang="en-US" sz="2800" b="1" i="1" dirty="0" smtClean="0">
                <a:solidFill>
                  <a:srgbClr val="CC1704"/>
                </a:solidFill>
                <a:latin typeface="Comic Sans MS" panose="030F0702030302020204" pitchFamily="66" charset="0"/>
              </a:rPr>
              <a:t>(this);</a:t>
            </a:r>
          </a:p>
          <a:p>
            <a:pPr eaLnBrk="1" hangingPunct="1">
              <a:lnSpc>
                <a:spcPct val="80000"/>
              </a:lnSpc>
              <a:buFontTx/>
              <a:buNone/>
            </a:pPr>
            <a:r>
              <a:rPr lang="en-US" sz="2800" b="1" i="1" dirty="0" err="1" smtClean="0">
                <a:solidFill>
                  <a:srgbClr val="CC1704"/>
                </a:solidFill>
                <a:latin typeface="Comic Sans MS" panose="030F0702030302020204" pitchFamily="66" charset="0"/>
              </a:rPr>
              <a:t>la.show</a:t>
            </a:r>
            <a:r>
              <a:rPr lang="en-US" sz="2800" b="1" i="1" dirty="0" smtClean="0">
                <a:solidFill>
                  <a:srgbClr val="CC1704"/>
                </a:solidFill>
                <a:latin typeface="Comic Sans MS" panose="030F0702030302020204" pitchFamily="66" charset="0"/>
              </a:rPr>
              <a:t>(this, “</a:t>
            </a:r>
            <a:r>
              <a:rPr lang="en-US" sz="2800" b="1" i="1" dirty="0" err="1" smtClean="0">
                <a:solidFill>
                  <a:srgbClr val="CC1704"/>
                </a:solidFill>
                <a:latin typeface="Comic Sans MS" panose="030F0702030302020204" pitchFamily="66" charset="0"/>
              </a:rPr>
              <a:t>btnone</a:t>
            </a:r>
            <a:r>
              <a:rPr lang="en-US" sz="2800" b="1" i="1" dirty="0" smtClean="0">
                <a:solidFill>
                  <a:srgbClr val="CC1704"/>
                </a:solidFill>
                <a:latin typeface="Comic Sans MS" panose="030F0702030302020204" pitchFamily="66" charset="0"/>
              </a:rPr>
              <a:t>”);</a:t>
            </a:r>
            <a:endParaRPr lang="en-SG" sz="2800" b="1" i="1" dirty="0" smtClean="0">
              <a:solidFill>
                <a:srgbClr val="CC1704"/>
              </a:solidFill>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95</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0C7A182F-A34E-45AD-AA0C-DABC126A19AE}"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solidFill>
                  <a:schemeClr val="tx1"/>
                </a:solidFill>
                <a:latin typeface="Comic Sans MS" panose="030F0702030302020204" pitchFamily="66" charset="0"/>
              </a:rPr>
              <a:t>GridBagLayout</a:t>
            </a:r>
            <a:endParaRPr lang="en-SG" smtClean="0">
              <a:solidFill>
                <a:schemeClr val="tx1"/>
              </a:solidFill>
              <a:latin typeface="Comic Sans MS" panose="030F0702030302020204" pitchFamily="66" charset="0"/>
            </a:endParaRPr>
          </a:p>
        </p:txBody>
      </p:sp>
      <p:sp>
        <p:nvSpPr>
          <p:cNvPr id="15363" name="Rectangle 3"/>
          <p:cNvSpPr>
            <a:spLocks noGrp="1" noChangeArrowheads="1"/>
          </p:cNvSpPr>
          <p:nvPr>
            <p:ph sz="quarter" idx="1"/>
          </p:nvPr>
        </p:nvSpPr>
        <p:spPr/>
        <p:txBody>
          <a:bodyPr/>
          <a:lstStyle/>
          <a:p>
            <a:pPr eaLnBrk="1" hangingPunct="1"/>
            <a:r>
              <a:rPr lang="en-US" sz="2800" dirty="0" smtClean="0">
                <a:latin typeface="Comic Sans MS" panose="030F0702030302020204" pitchFamily="66" charset="0"/>
              </a:rPr>
              <a:t>Far more advanced than any of the other layout managers.</a:t>
            </a:r>
          </a:p>
          <a:p>
            <a:pPr eaLnBrk="1" hangingPunct="1"/>
            <a:r>
              <a:rPr lang="en-US" sz="2800" dirty="0" smtClean="0">
                <a:latin typeface="Comic Sans MS" panose="030F0702030302020204" pitchFamily="66" charset="0"/>
              </a:rPr>
              <a:t>It is flexible layout manager that aligns components </a:t>
            </a:r>
            <a:r>
              <a:rPr lang="en-US" sz="2800" i="1" dirty="0" smtClean="0">
                <a:latin typeface="Comic Sans MS" panose="030F0702030302020204" pitchFamily="66" charset="0"/>
              </a:rPr>
              <a:t>both vertically and horizontally</a:t>
            </a:r>
            <a:r>
              <a:rPr lang="en-US" sz="2800" dirty="0" smtClean="0">
                <a:latin typeface="Comic Sans MS" panose="030F0702030302020204" pitchFamily="66" charset="0"/>
              </a:rPr>
              <a:t>, </a:t>
            </a:r>
            <a:r>
              <a:rPr lang="en-US" sz="2800" b="1" i="1" dirty="0" smtClean="0">
                <a:latin typeface="Comic Sans MS" panose="030F0702030302020204" pitchFamily="66" charset="0"/>
              </a:rPr>
              <a:t>without</a:t>
            </a:r>
            <a:r>
              <a:rPr lang="en-US" sz="2800" dirty="0" smtClean="0">
                <a:latin typeface="Comic Sans MS" panose="030F0702030302020204" pitchFamily="66" charset="0"/>
              </a:rPr>
              <a:t> requiring that the components be the </a:t>
            </a:r>
            <a:r>
              <a:rPr lang="en-US" sz="2800" b="1" i="1" dirty="0" smtClean="0">
                <a:latin typeface="Comic Sans MS" panose="030F0702030302020204" pitchFamily="66" charset="0"/>
              </a:rPr>
              <a:t>same size.</a:t>
            </a:r>
          </a:p>
          <a:p>
            <a:pPr eaLnBrk="1" hangingPunct="1"/>
            <a:r>
              <a:rPr lang="en-US" sz="2800" dirty="0" smtClean="0">
                <a:latin typeface="Comic Sans MS" panose="030F0702030302020204" pitchFamily="66" charset="0"/>
              </a:rPr>
              <a:t>It maintains a dynamic grid of cells where components can be placed and where the components can occupy one or more of the cells.</a:t>
            </a:r>
            <a:endParaRPr lang="en-SG" sz="2800"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96</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solidFill>
                  <a:schemeClr val="tx1"/>
                </a:solidFill>
                <a:latin typeface="Comic Sans MS" panose="030F0702030302020204" pitchFamily="66" charset="0"/>
              </a:rPr>
              <a:t>Advanced Programming with Java Chapter 1</a:t>
            </a:r>
            <a:endParaRPr lang="en-US">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D22CAF1E-F430-4756-B360-AE4BFEFAC8FA}"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dirty="0" err="1" smtClean="0">
                <a:solidFill>
                  <a:schemeClr val="tx1"/>
                </a:solidFill>
                <a:latin typeface="Comic Sans MS" panose="030F0702030302020204" pitchFamily="66" charset="0"/>
              </a:rPr>
              <a:t>GridBagLayout</a:t>
            </a:r>
            <a:r>
              <a:rPr lang="en-US" b="1" dirty="0" smtClean="0">
                <a:solidFill>
                  <a:schemeClr val="tx1"/>
                </a:solidFill>
                <a:latin typeface="Comic Sans MS" panose="030F0702030302020204" pitchFamily="66" charset="0"/>
              </a:rPr>
              <a:t> constraints</a:t>
            </a:r>
            <a:endParaRPr lang="en-SG" b="1" dirty="0" smtClean="0">
              <a:solidFill>
                <a:schemeClr val="tx1"/>
              </a:solidFill>
              <a:latin typeface="Comic Sans MS" panose="030F0702030302020204" pitchFamily="66" charset="0"/>
            </a:endParaRPr>
          </a:p>
        </p:txBody>
      </p:sp>
      <p:sp>
        <p:nvSpPr>
          <p:cNvPr id="16387" name="Rectangle 3"/>
          <p:cNvSpPr>
            <a:spLocks noGrp="1" noChangeArrowheads="1"/>
          </p:cNvSpPr>
          <p:nvPr>
            <p:ph sz="quarter" idx="1"/>
          </p:nvPr>
        </p:nvSpPr>
        <p:spPr>
          <a:xfrm>
            <a:off x="457200" y="1295400"/>
            <a:ext cx="8229600" cy="5257800"/>
          </a:xfrm>
        </p:spPr>
        <p:txBody>
          <a:bodyPr/>
          <a:lstStyle/>
          <a:p>
            <a:pPr eaLnBrk="1" hangingPunct="1">
              <a:lnSpc>
                <a:spcPct val="80000"/>
              </a:lnSpc>
            </a:pPr>
            <a:r>
              <a:rPr lang="en-US" sz="2100" dirty="0" smtClean="0">
                <a:latin typeface="Comic Sans MS" panose="030F0702030302020204" pitchFamily="66" charset="0"/>
              </a:rPr>
              <a:t>Constructor:</a:t>
            </a:r>
          </a:p>
          <a:p>
            <a:pPr eaLnBrk="1" hangingPunct="1">
              <a:lnSpc>
                <a:spcPct val="80000"/>
              </a:lnSpc>
              <a:buFontTx/>
              <a:buNone/>
            </a:pPr>
            <a:r>
              <a:rPr lang="en-US" sz="2100" dirty="0" smtClean="0">
                <a:latin typeface="Comic Sans MS" panose="030F0702030302020204" pitchFamily="66" charset="0"/>
              </a:rPr>
              <a:t>                    </a:t>
            </a:r>
            <a:r>
              <a:rPr lang="en-US" sz="2100" dirty="0" smtClean="0">
                <a:solidFill>
                  <a:srgbClr val="CC1704"/>
                </a:solidFill>
                <a:latin typeface="Comic Sans MS" panose="030F0702030302020204" pitchFamily="66" charset="0"/>
              </a:rPr>
              <a:t>public </a:t>
            </a:r>
            <a:r>
              <a:rPr lang="en-US" sz="2100" dirty="0" err="1" smtClean="0">
                <a:solidFill>
                  <a:srgbClr val="CC1704"/>
                </a:solidFill>
                <a:latin typeface="Comic Sans MS" panose="030F0702030302020204" pitchFamily="66" charset="0"/>
              </a:rPr>
              <a:t>GridBagLayout</a:t>
            </a:r>
            <a:r>
              <a:rPr lang="en-US" sz="2100" dirty="0" smtClean="0">
                <a:solidFill>
                  <a:srgbClr val="CC1704"/>
                </a:solidFill>
                <a:latin typeface="Comic Sans MS" panose="030F0702030302020204" pitchFamily="66" charset="0"/>
              </a:rPr>
              <a:t>()</a:t>
            </a:r>
          </a:p>
          <a:p>
            <a:pPr eaLnBrk="1" hangingPunct="1">
              <a:lnSpc>
                <a:spcPct val="80000"/>
              </a:lnSpc>
            </a:pPr>
            <a:r>
              <a:rPr lang="en-US" sz="2100" dirty="0" smtClean="0">
                <a:latin typeface="Comic Sans MS" panose="030F0702030302020204" pitchFamily="66" charset="0"/>
              </a:rPr>
              <a:t>Constraints:</a:t>
            </a:r>
          </a:p>
          <a:p>
            <a:pPr lvl="1" eaLnBrk="1" hangingPunct="1">
              <a:lnSpc>
                <a:spcPct val="80000"/>
              </a:lnSpc>
            </a:pPr>
            <a:r>
              <a:rPr lang="en-US" sz="1900" dirty="0" err="1" smtClean="0">
                <a:solidFill>
                  <a:srgbClr val="CC1704"/>
                </a:solidFill>
                <a:latin typeface="Comic Sans MS" panose="030F0702030302020204" pitchFamily="66" charset="0"/>
              </a:rPr>
              <a:t>gridx</a:t>
            </a:r>
            <a:r>
              <a:rPr lang="en-US" sz="1900" dirty="0" smtClean="0">
                <a:solidFill>
                  <a:srgbClr val="CC1704"/>
                </a:solidFill>
                <a:latin typeface="Comic Sans MS" panose="030F0702030302020204" pitchFamily="66" charset="0"/>
              </a:rPr>
              <a:t>, </a:t>
            </a:r>
            <a:r>
              <a:rPr lang="en-US" sz="1900" dirty="0" err="1" smtClean="0">
                <a:solidFill>
                  <a:srgbClr val="CC1704"/>
                </a:solidFill>
                <a:latin typeface="Comic Sans MS" panose="030F0702030302020204" pitchFamily="66" charset="0"/>
              </a:rPr>
              <a:t>gridy</a:t>
            </a:r>
            <a:r>
              <a:rPr lang="en-US" sz="1900" dirty="0" smtClean="0">
                <a:latin typeface="Comic Sans MS" panose="030F0702030302020204" pitchFamily="66" charset="0"/>
              </a:rPr>
              <a:t>   - specifies the grid </a:t>
            </a:r>
            <a:r>
              <a:rPr lang="en-US" sz="1900" dirty="0" smtClean="0">
                <a:solidFill>
                  <a:srgbClr val="C00000"/>
                </a:solidFill>
                <a:latin typeface="Comic Sans MS" panose="030F0702030302020204" pitchFamily="66" charset="0"/>
              </a:rPr>
              <a:t>x and y coordinates</a:t>
            </a:r>
            <a:r>
              <a:rPr lang="en-US" sz="1900" dirty="0" smtClean="0">
                <a:latin typeface="Comic Sans MS" panose="030F0702030302020204" pitchFamily="66" charset="0"/>
              </a:rPr>
              <a:t> of the 0-based cell to place the component in. Use </a:t>
            </a:r>
            <a:r>
              <a:rPr lang="en-US" sz="1900" dirty="0" err="1" smtClean="0">
                <a:latin typeface="Comic Sans MS" panose="030F0702030302020204" pitchFamily="66" charset="0"/>
              </a:rPr>
              <a:t>GridBagConstraints.RELATIVE</a:t>
            </a:r>
            <a:r>
              <a:rPr lang="en-US" sz="1900" dirty="0" smtClean="0">
                <a:latin typeface="Comic Sans MS" panose="030F0702030302020204" pitchFamily="66" charset="0"/>
              </a:rPr>
              <a:t> (default value) to place the component in the container at the next cell following the- previous.</a:t>
            </a:r>
          </a:p>
          <a:p>
            <a:pPr lvl="1" eaLnBrk="1" hangingPunct="1">
              <a:lnSpc>
                <a:spcPct val="80000"/>
              </a:lnSpc>
            </a:pPr>
            <a:r>
              <a:rPr lang="en-US" sz="1900" dirty="0" err="1" smtClean="0">
                <a:solidFill>
                  <a:srgbClr val="CC1704"/>
                </a:solidFill>
                <a:latin typeface="Comic Sans MS" panose="030F0702030302020204" pitchFamily="66" charset="0"/>
              </a:rPr>
              <a:t>gridwidth</a:t>
            </a:r>
            <a:r>
              <a:rPr lang="en-US" sz="1900" dirty="0" smtClean="0">
                <a:solidFill>
                  <a:srgbClr val="CC1704"/>
                </a:solidFill>
                <a:latin typeface="Comic Sans MS" panose="030F0702030302020204" pitchFamily="66" charset="0"/>
              </a:rPr>
              <a:t>, </a:t>
            </a:r>
            <a:r>
              <a:rPr lang="en-US" sz="1900" dirty="0" err="1" smtClean="0">
                <a:solidFill>
                  <a:srgbClr val="CC1704"/>
                </a:solidFill>
                <a:latin typeface="Comic Sans MS" panose="030F0702030302020204" pitchFamily="66" charset="0"/>
              </a:rPr>
              <a:t>gridheight</a:t>
            </a:r>
            <a:r>
              <a:rPr lang="en-US" sz="1900" dirty="0" smtClean="0">
                <a:latin typeface="Comic Sans MS" panose="030F0702030302020204" pitchFamily="66" charset="0"/>
              </a:rPr>
              <a:t> – specifies the </a:t>
            </a:r>
            <a:r>
              <a:rPr lang="en-US" sz="1900" dirty="0" smtClean="0">
                <a:solidFill>
                  <a:srgbClr val="C00000"/>
                </a:solidFill>
                <a:latin typeface="Comic Sans MS" panose="030F0702030302020204" pitchFamily="66" charset="0"/>
              </a:rPr>
              <a:t>number of cells </a:t>
            </a:r>
            <a:r>
              <a:rPr lang="en-US" sz="1900" dirty="0" smtClean="0">
                <a:latin typeface="Comic Sans MS" panose="030F0702030302020204" pitchFamily="66" charset="0"/>
              </a:rPr>
              <a:t>the component should occupy in the grid.</a:t>
            </a:r>
          </a:p>
          <a:p>
            <a:pPr lvl="1" eaLnBrk="1" hangingPunct="1">
              <a:lnSpc>
                <a:spcPct val="80000"/>
              </a:lnSpc>
            </a:pPr>
            <a:r>
              <a:rPr lang="en-US" sz="1900" dirty="0" smtClean="0">
                <a:solidFill>
                  <a:srgbClr val="CC1704"/>
                </a:solidFill>
                <a:latin typeface="Comic Sans MS" panose="030F0702030302020204" pitchFamily="66" charset="0"/>
              </a:rPr>
              <a:t>fill </a:t>
            </a:r>
            <a:r>
              <a:rPr lang="en-US" sz="1900" dirty="0" smtClean="0">
                <a:latin typeface="Comic Sans MS" panose="030F0702030302020204" pitchFamily="66" charset="0"/>
              </a:rPr>
              <a:t>– when the </a:t>
            </a:r>
            <a:r>
              <a:rPr lang="en-US" sz="1900" dirty="0" smtClean="0">
                <a:solidFill>
                  <a:srgbClr val="C00000"/>
                </a:solidFill>
                <a:latin typeface="Comic Sans MS" panose="030F0702030302020204" pitchFamily="66" charset="0"/>
              </a:rPr>
              <a:t>component’s display area </a:t>
            </a:r>
            <a:r>
              <a:rPr lang="en-US" sz="1900" dirty="0" smtClean="0">
                <a:latin typeface="Comic Sans MS" panose="030F0702030302020204" pitchFamily="66" charset="0"/>
              </a:rPr>
              <a:t>(area it is given to show itself) is larger than the </a:t>
            </a:r>
            <a:r>
              <a:rPr lang="en-US" sz="1900" dirty="0" smtClean="0">
                <a:solidFill>
                  <a:srgbClr val="C00000"/>
                </a:solidFill>
                <a:latin typeface="Comic Sans MS" panose="030F0702030302020204" pitchFamily="66" charset="0"/>
              </a:rPr>
              <a:t>control</a:t>
            </a:r>
            <a:r>
              <a:rPr lang="en-US" sz="1900" dirty="0" smtClean="0">
                <a:latin typeface="Comic Sans MS" panose="030F0702030302020204" pitchFamily="66" charset="0"/>
              </a:rPr>
              <a:t>, this variable specifies how it should </a:t>
            </a:r>
            <a:r>
              <a:rPr lang="en-US" sz="1900" b="1" i="1" dirty="0" smtClean="0">
                <a:solidFill>
                  <a:srgbClr val="C00000"/>
                </a:solidFill>
                <a:latin typeface="Comic Sans MS" panose="030F0702030302020204" pitchFamily="66" charset="0"/>
              </a:rPr>
              <a:t>fill the remaining area</a:t>
            </a:r>
            <a:r>
              <a:rPr lang="en-US" sz="1900" dirty="0" smtClean="0">
                <a:solidFill>
                  <a:srgbClr val="C00000"/>
                </a:solidFill>
                <a:latin typeface="Comic Sans MS" panose="030F0702030302020204" pitchFamily="66" charset="0"/>
              </a:rPr>
              <a:t>.</a:t>
            </a:r>
            <a:r>
              <a:rPr lang="en-US" sz="1900" dirty="0" smtClean="0">
                <a:latin typeface="Comic Sans MS" panose="030F0702030302020204" pitchFamily="66" charset="0"/>
              </a:rPr>
              <a:t> Values: NONE (default) = do not adjust the size of the components, HORIZONTAL = fill up the width of the area only, VERTICAL = fill up the height of the area only, and </a:t>
            </a:r>
            <a:r>
              <a:rPr lang="en-US" sz="1900" dirty="0" err="1" smtClean="0">
                <a:latin typeface="Comic Sans MS" panose="030F0702030302020204" pitchFamily="66" charset="0"/>
              </a:rPr>
              <a:t>GridBagConstraints.BOTH</a:t>
            </a:r>
            <a:r>
              <a:rPr lang="en-US" sz="1900" dirty="0" smtClean="0">
                <a:latin typeface="Comic Sans MS" panose="030F0702030302020204" pitchFamily="66" charset="0"/>
              </a:rPr>
              <a:t> = fill up the entire display area. </a:t>
            </a:r>
            <a:endParaRPr lang="en-SG" sz="1900"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97</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F86B3A10-00C5-4941-9BD3-8F54A3D0D739}"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Comic Sans MS" panose="030F0702030302020204" pitchFamily="66" charset="0"/>
              </a:rPr>
              <a:t>Cont’d</a:t>
            </a:r>
            <a:endParaRPr lang="en-SG" smtClean="0">
              <a:latin typeface="Comic Sans MS" panose="030F0702030302020204" pitchFamily="66" charset="0"/>
            </a:endParaRPr>
          </a:p>
        </p:txBody>
      </p:sp>
      <p:sp>
        <p:nvSpPr>
          <p:cNvPr id="17411" name="Rectangle 3"/>
          <p:cNvSpPr>
            <a:spLocks noGrp="1" noChangeArrowheads="1"/>
          </p:cNvSpPr>
          <p:nvPr>
            <p:ph sz="quarter" idx="1"/>
          </p:nvPr>
        </p:nvSpPr>
        <p:spPr>
          <a:xfrm>
            <a:off x="457200" y="1219200"/>
            <a:ext cx="8229600" cy="5181600"/>
          </a:xfrm>
        </p:spPr>
        <p:txBody>
          <a:bodyPr/>
          <a:lstStyle/>
          <a:p>
            <a:pPr eaLnBrk="1" hangingPunct="1">
              <a:lnSpc>
                <a:spcPct val="80000"/>
              </a:lnSpc>
            </a:pPr>
            <a:r>
              <a:rPr lang="en-US" sz="2200" dirty="0" err="1" smtClean="0">
                <a:solidFill>
                  <a:srgbClr val="CC1704"/>
                </a:solidFill>
                <a:latin typeface="Comic Sans MS" panose="030F0702030302020204" pitchFamily="66" charset="0"/>
              </a:rPr>
              <a:t>ipadx</a:t>
            </a:r>
            <a:r>
              <a:rPr lang="en-US" sz="2200" dirty="0" smtClean="0">
                <a:solidFill>
                  <a:srgbClr val="CC1704"/>
                </a:solidFill>
                <a:latin typeface="Comic Sans MS" panose="030F0702030302020204" pitchFamily="66" charset="0"/>
              </a:rPr>
              <a:t>, </a:t>
            </a:r>
            <a:r>
              <a:rPr lang="en-US" sz="2200" dirty="0" err="1" smtClean="0">
                <a:solidFill>
                  <a:srgbClr val="CC1704"/>
                </a:solidFill>
                <a:latin typeface="Comic Sans MS" panose="030F0702030302020204" pitchFamily="66" charset="0"/>
              </a:rPr>
              <a:t>ipady</a:t>
            </a:r>
            <a:r>
              <a:rPr lang="en-US" sz="2200" dirty="0" smtClean="0">
                <a:latin typeface="Comic Sans MS" panose="030F0702030302020204" pitchFamily="66" charset="0"/>
              </a:rPr>
              <a:t> - specifies the component’s internal padding, or the area outside of the component </a:t>
            </a:r>
            <a:r>
              <a:rPr lang="en-US" sz="2200" dirty="0" smtClean="0">
                <a:solidFill>
                  <a:srgbClr val="C00000"/>
                </a:solidFill>
                <a:latin typeface="Comic Sans MS" panose="030F0702030302020204" pitchFamily="66" charset="0"/>
              </a:rPr>
              <a:t>to count </a:t>
            </a:r>
            <a:r>
              <a:rPr lang="en-US" sz="2200" dirty="0" smtClean="0">
                <a:latin typeface="Comic Sans MS" panose="030F0702030302020204" pitchFamily="66" charset="0"/>
              </a:rPr>
              <a:t>as part of the size of the component.</a:t>
            </a:r>
          </a:p>
          <a:p>
            <a:pPr eaLnBrk="1" hangingPunct="1">
              <a:lnSpc>
                <a:spcPct val="80000"/>
              </a:lnSpc>
            </a:pPr>
            <a:r>
              <a:rPr lang="en-US" sz="2200" dirty="0" smtClean="0">
                <a:solidFill>
                  <a:srgbClr val="CC1704"/>
                </a:solidFill>
                <a:latin typeface="Comic Sans MS" panose="030F0702030302020204" pitchFamily="66" charset="0"/>
              </a:rPr>
              <a:t>insets</a:t>
            </a:r>
            <a:r>
              <a:rPr lang="en-US" sz="2200" dirty="0" smtClean="0">
                <a:latin typeface="Comic Sans MS" panose="030F0702030302020204" pitchFamily="66" charset="0"/>
              </a:rPr>
              <a:t> - specifies the component’s external padding, or the </a:t>
            </a:r>
            <a:r>
              <a:rPr lang="en-US" sz="2200" dirty="0" smtClean="0">
                <a:solidFill>
                  <a:srgbClr val="C00000"/>
                </a:solidFill>
                <a:latin typeface="Comic Sans MS" panose="030F0702030302020204" pitchFamily="66" charset="0"/>
              </a:rPr>
              <a:t>minimum amount of space between the component and its display area.</a:t>
            </a:r>
          </a:p>
          <a:p>
            <a:pPr eaLnBrk="1" hangingPunct="1">
              <a:lnSpc>
                <a:spcPct val="80000"/>
              </a:lnSpc>
            </a:pPr>
            <a:r>
              <a:rPr lang="en-US" sz="2200" dirty="0" smtClean="0">
                <a:solidFill>
                  <a:srgbClr val="CC1704"/>
                </a:solidFill>
                <a:latin typeface="Comic Sans MS" panose="030F0702030302020204" pitchFamily="66" charset="0"/>
              </a:rPr>
              <a:t>anchor </a:t>
            </a:r>
            <a:r>
              <a:rPr lang="en-US" sz="2200" dirty="0" smtClean="0">
                <a:latin typeface="Comic Sans MS" panose="030F0702030302020204" pitchFamily="66" charset="0"/>
              </a:rPr>
              <a:t>– when the </a:t>
            </a:r>
            <a:r>
              <a:rPr lang="en-US" sz="2200" dirty="0" smtClean="0">
                <a:solidFill>
                  <a:srgbClr val="C00000"/>
                </a:solidFill>
                <a:latin typeface="Comic Sans MS" panose="030F0702030302020204" pitchFamily="66" charset="0"/>
              </a:rPr>
              <a:t>component is smaller than its display area</a:t>
            </a:r>
            <a:r>
              <a:rPr lang="en-US" sz="2200" dirty="0" smtClean="0">
                <a:latin typeface="Comic Sans MS" panose="030F0702030302020204" pitchFamily="66" charset="0"/>
              </a:rPr>
              <a:t>, this variable specifies how it should be drawn in the area: CENTER, NORTH, NORTHEAST,  EAST, SOUTHEAST, SOUTH, SOUTHWEST, WEST, NORTHWEST. </a:t>
            </a:r>
          </a:p>
          <a:p>
            <a:pPr eaLnBrk="1" hangingPunct="1">
              <a:lnSpc>
                <a:spcPct val="80000"/>
              </a:lnSpc>
            </a:pPr>
            <a:r>
              <a:rPr lang="en-US" sz="2200" dirty="0" err="1" smtClean="0">
                <a:solidFill>
                  <a:srgbClr val="CC1704"/>
                </a:solidFill>
                <a:latin typeface="Comic Sans MS" panose="030F0702030302020204" pitchFamily="66" charset="0"/>
              </a:rPr>
              <a:t>weightx</a:t>
            </a:r>
            <a:r>
              <a:rPr lang="en-US" sz="2200" dirty="0" smtClean="0">
                <a:solidFill>
                  <a:srgbClr val="CC1704"/>
                </a:solidFill>
                <a:latin typeface="Comic Sans MS" panose="030F0702030302020204" pitchFamily="66" charset="0"/>
              </a:rPr>
              <a:t>, weighty</a:t>
            </a:r>
            <a:r>
              <a:rPr lang="en-US" sz="2200" dirty="0" smtClean="0">
                <a:latin typeface="Comic Sans MS" panose="030F0702030302020204" pitchFamily="66" charset="0"/>
              </a:rPr>
              <a:t> – specifies how to distribute space between </a:t>
            </a:r>
            <a:r>
              <a:rPr lang="en-US" sz="2200" dirty="0" smtClean="0">
                <a:solidFill>
                  <a:srgbClr val="C00000"/>
                </a:solidFill>
                <a:latin typeface="Comic Sans MS" panose="030F0702030302020204" pitchFamily="66" charset="0"/>
              </a:rPr>
              <a:t>components</a:t>
            </a:r>
            <a:r>
              <a:rPr lang="en-US" sz="2200" dirty="0" smtClean="0">
                <a:latin typeface="Comic Sans MS" panose="030F0702030302020204" pitchFamily="66" charset="0"/>
              </a:rPr>
              <a:t>, important when your application is </a:t>
            </a:r>
            <a:r>
              <a:rPr lang="en-US" sz="2200" dirty="0" smtClean="0">
                <a:solidFill>
                  <a:srgbClr val="C00000"/>
                </a:solidFill>
                <a:latin typeface="Comic Sans MS" panose="030F0702030302020204" pitchFamily="66" charset="0"/>
              </a:rPr>
              <a:t>resized</a:t>
            </a:r>
            <a:r>
              <a:rPr lang="en-US" sz="2200" dirty="0" smtClean="0">
                <a:latin typeface="Comic Sans MS" panose="030F0702030302020204" pitchFamily="66" charset="0"/>
              </a:rPr>
              <a:t>. These values specify the widths and heights relative to the other components in the frame. Note that you must specify a weight for at least one component in a row and a column or all components will clump together in the center of the container.    </a:t>
            </a:r>
            <a:endParaRPr lang="en-SG" sz="2200"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latin typeface="Comic Sans MS" panose="030F0702030302020204" pitchFamily="66" charset="0"/>
              </a:rPr>
              <a:pPr>
                <a:defRPr/>
              </a:pPr>
              <a:t>98</a:t>
            </a:fld>
            <a:endParaRPr lang="en-US">
              <a:latin typeface="Comic Sans MS" panose="030F0702030302020204" pitchFamily="66" charset="0"/>
            </a:endParaRPr>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Advanced Programming with Java Chapter 1</a:t>
            </a:r>
            <a:endParaRPr lang="en-US">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B37B3EF6-3403-4178-8347-5B64F1B3375B}" type="datetime1">
              <a:rPr lang="en-US" smtClean="0">
                <a:latin typeface="Comic Sans MS" panose="030F0702030302020204" pitchFamily="66" charset="0"/>
              </a:rPr>
              <a:pPr>
                <a:defRPr/>
              </a:pPr>
              <a:t>3/11/2022</a:t>
            </a:fld>
            <a:endParaRPr lang="en-US">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77755"/>
          </a:xfrm>
        </p:spPr>
        <p:txBody>
          <a:bodyPr/>
          <a:lstStyle/>
          <a:p>
            <a:pPr eaLnBrk="1" hangingPunct="1"/>
            <a:r>
              <a:rPr lang="en-US" dirty="0" smtClean="0">
                <a:solidFill>
                  <a:schemeClr val="tx1"/>
                </a:solidFill>
                <a:latin typeface="Comic Sans MS" panose="030F0702030302020204" pitchFamily="66" charset="0"/>
              </a:rPr>
              <a:t>Example:</a:t>
            </a:r>
            <a:endParaRPr lang="en-SG" dirty="0" smtClean="0">
              <a:solidFill>
                <a:schemeClr val="tx1"/>
              </a:solidFill>
              <a:latin typeface="Comic Sans MS" panose="030F0702030302020204" pitchFamily="66" charset="0"/>
            </a:endParaRPr>
          </a:p>
        </p:txBody>
      </p:sp>
      <p:sp>
        <p:nvSpPr>
          <p:cNvPr id="15363" name="Rectangle 3"/>
          <p:cNvSpPr>
            <a:spLocks noGrp="1" noChangeArrowheads="1"/>
          </p:cNvSpPr>
          <p:nvPr>
            <p:ph sz="quarter" idx="1"/>
          </p:nvPr>
        </p:nvSpPr>
        <p:spPr>
          <a:xfrm>
            <a:off x="914400" y="762000"/>
            <a:ext cx="7772400" cy="5791200"/>
          </a:xfrm>
        </p:spPr>
        <p:txBody>
          <a:bodyPr>
            <a:normAutofit/>
          </a:bodyPr>
          <a:lstStyle/>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GridBagLayout</a:t>
            </a:r>
            <a:r>
              <a:rPr lang="en-US" sz="1800" dirty="0">
                <a:latin typeface="Comic Sans MS" panose="030F0702030302020204" pitchFamily="66" charset="0"/>
              </a:rPr>
              <a:t> la = new </a:t>
            </a:r>
            <a:r>
              <a:rPr lang="en-US" sz="1800" dirty="0" err="1">
                <a:latin typeface="Comic Sans MS" panose="030F0702030302020204" pitchFamily="66" charset="0"/>
              </a:rPr>
              <a:t>GridBagLayout</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G</a:t>
            </a:r>
            <a:r>
              <a:rPr lang="en-US" sz="1800" dirty="0" err="1" smtClean="0">
                <a:latin typeface="Comic Sans MS" panose="030F0702030302020204" pitchFamily="66" charset="0"/>
              </a:rPr>
              <a:t>ridBagConstraints</a:t>
            </a:r>
            <a:r>
              <a:rPr lang="en-US" sz="1800" dirty="0" smtClean="0">
                <a:latin typeface="Comic Sans MS" panose="030F0702030302020204" pitchFamily="66" charset="0"/>
              </a:rPr>
              <a:t> </a:t>
            </a:r>
            <a:r>
              <a:rPr lang="en-US" sz="1800" dirty="0">
                <a:latin typeface="Comic Sans MS" panose="030F0702030302020204" pitchFamily="66" charset="0"/>
              </a:rPr>
              <a:t>con=new </a:t>
            </a:r>
            <a:r>
              <a:rPr lang="en-US" sz="1800" dirty="0" err="1">
                <a:latin typeface="Comic Sans MS" panose="030F0702030302020204" pitchFamily="66" charset="0"/>
              </a:rPr>
              <a:t>GridBagConstraints</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setLayout</a:t>
            </a:r>
            <a:r>
              <a:rPr lang="en-US" sz="1800" dirty="0">
                <a:latin typeface="Comic Sans MS" panose="030F0702030302020204" pitchFamily="66" charset="0"/>
              </a:rPr>
              <a:t>(la);</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con.fill</a:t>
            </a:r>
            <a:r>
              <a:rPr lang="en-US" sz="1800" dirty="0">
                <a:latin typeface="Comic Sans MS" panose="030F0702030302020204" pitchFamily="66" charset="0"/>
              </a:rPr>
              <a:t> = </a:t>
            </a:r>
            <a:r>
              <a:rPr lang="en-US" sz="1800" dirty="0" err="1">
                <a:latin typeface="Comic Sans MS" panose="030F0702030302020204" pitchFamily="66" charset="0"/>
              </a:rPr>
              <a:t>GridBagConsraints.BOTH</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a:latin typeface="Comic Sans MS" panose="030F0702030302020204" pitchFamily="66" charset="0"/>
              </a:rPr>
              <a:t>add(</a:t>
            </a:r>
            <a:r>
              <a:rPr lang="en-US" sz="1800" dirty="0" err="1">
                <a:latin typeface="Comic Sans MS" panose="030F0702030302020204" pitchFamily="66" charset="0"/>
              </a:rPr>
              <a:t>btnone</a:t>
            </a:r>
            <a:r>
              <a:rPr lang="en-US" sz="1800" dirty="0">
                <a:latin typeface="Comic Sans MS" panose="030F0702030302020204" pitchFamily="66" charset="0"/>
              </a:rPr>
              <a:t>); </a:t>
            </a:r>
            <a:endParaRPr lang="en-US" sz="1800" dirty="0" smtClean="0">
              <a:latin typeface="Comic Sans MS" panose="030F0702030302020204" pitchFamily="66" charset="0"/>
            </a:endParaRPr>
          </a:p>
          <a:p>
            <a:pPr marL="274320" indent="-274320" eaLnBrk="1" fontAlgn="auto" hangingPunct="1">
              <a:lnSpc>
                <a:spcPct val="80000"/>
              </a:lnSpc>
              <a:spcBef>
                <a:spcPts val="580"/>
              </a:spcBef>
              <a:spcAft>
                <a:spcPts val="0"/>
              </a:spcAft>
              <a:buFontTx/>
              <a:buNone/>
              <a:defRPr/>
            </a:pPr>
            <a:r>
              <a:rPr lang="en-US" sz="1800" dirty="0" smtClean="0">
                <a:latin typeface="Comic Sans MS" panose="030F0702030302020204" pitchFamily="66" charset="0"/>
              </a:rPr>
              <a:t>add(</a:t>
            </a:r>
            <a:r>
              <a:rPr lang="en-US" sz="1800" dirty="0" err="1" smtClean="0">
                <a:latin typeface="Comic Sans MS" panose="030F0702030302020204" pitchFamily="66" charset="0"/>
              </a:rPr>
              <a:t>btnntwo</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con.weightx</a:t>
            </a:r>
            <a:r>
              <a:rPr lang="en-US" sz="1800" dirty="0">
                <a:latin typeface="Comic Sans MS" panose="030F0702030302020204" pitchFamily="66" charset="0"/>
              </a:rPr>
              <a:t> = 1.0;</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la.setConstraints</a:t>
            </a:r>
            <a:r>
              <a:rPr lang="en-US" sz="1800" dirty="0">
                <a:latin typeface="Comic Sans MS" panose="030F0702030302020204" pitchFamily="66" charset="0"/>
              </a:rPr>
              <a:t>(</a:t>
            </a:r>
            <a:r>
              <a:rPr lang="en-US" sz="1800" dirty="0" err="1">
                <a:latin typeface="Comic Sans MS" panose="030F0702030302020204" pitchFamily="66" charset="0"/>
              </a:rPr>
              <a:t>btnone</a:t>
            </a:r>
            <a:r>
              <a:rPr lang="en-US" sz="1800" dirty="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la.setConstraints</a:t>
            </a:r>
            <a:r>
              <a:rPr lang="en-US" sz="1800" dirty="0">
                <a:latin typeface="Comic Sans MS" panose="030F0702030302020204" pitchFamily="66" charset="0"/>
              </a:rPr>
              <a:t>(</a:t>
            </a:r>
            <a:r>
              <a:rPr lang="en-US" sz="1800" dirty="0" err="1">
                <a:latin typeface="Comic Sans MS" panose="030F0702030302020204" pitchFamily="66" charset="0"/>
              </a:rPr>
              <a:t>btntwo</a:t>
            </a:r>
            <a:r>
              <a:rPr lang="en-US" sz="1800" dirty="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a:latin typeface="Comic Sans MS" panose="030F0702030302020204" pitchFamily="66" charset="0"/>
              </a:rPr>
              <a:t>add(</a:t>
            </a:r>
            <a:r>
              <a:rPr lang="en-US" sz="1800" dirty="0" err="1">
                <a:latin typeface="Comic Sans MS" panose="030F0702030302020204" pitchFamily="66" charset="0"/>
              </a:rPr>
              <a:t>btnthree</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con.gridwidth</a:t>
            </a:r>
            <a:r>
              <a:rPr lang="en-US" sz="1800" dirty="0">
                <a:latin typeface="Comic Sans MS" panose="030F0702030302020204" pitchFamily="66" charset="0"/>
              </a:rPr>
              <a:t>=</a:t>
            </a:r>
            <a:r>
              <a:rPr lang="en-US" sz="1800" dirty="0" err="1">
                <a:latin typeface="Comic Sans MS" panose="030F0702030302020204" pitchFamily="66" charset="0"/>
              </a:rPr>
              <a:t>GridBagConstraints.REMAINDER</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la,.setConnstraints</a:t>
            </a:r>
            <a:r>
              <a:rPr lang="en-US" sz="1800" dirty="0">
                <a:latin typeface="Comic Sans MS" panose="030F0702030302020204" pitchFamily="66" charset="0"/>
              </a:rPr>
              <a:t>(</a:t>
            </a:r>
            <a:r>
              <a:rPr lang="en-US" sz="1800" dirty="0" err="1">
                <a:latin typeface="Comic Sans MS" panose="030F0702030302020204" pitchFamily="66" charset="0"/>
              </a:rPr>
              <a:t>btnthree</a:t>
            </a:r>
            <a:r>
              <a:rPr lang="en-US" sz="1800" dirty="0">
                <a:latin typeface="Comic Sans MS" panose="030F0702030302020204" pitchFamily="66" charset="0"/>
              </a:rPr>
              <a:t>, con);</a:t>
            </a:r>
          </a:p>
          <a:p>
            <a:pPr marL="274320" indent="-274320" eaLnBrk="1" fontAlgn="auto" hangingPunct="1">
              <a:lnSpc>
                <a:spcPct val="80000"/>
              </a:lnSpc>
              <a:spcBef>
                <a:spcPts val="580"/>
              </a:spcBef>
              <a:spcAft>
                <a:spcPts val="0"/>
              </a:spcAft>
              <a:buFontTx/>
              <a:buNone/>
              <a:defRPr/>
            </a:pPr>
            <a:r>
              <a:rPr lang="en-US" sz="1800" dirty="0">
                <a:latin typeface="Comic Sans MS" panose="030F0702030302020204" pitchFamily="66" charset="0"/>
              </a:rPr>
              <a:t>add(</a:t>
            </a:r>
            <a:r>
              <a:rPr lang="en-US" sz="1800" dirty="0" err="1">
                <a:latin typeface="Comic Sans MS" panose="030F0702030302020204" pitchFamily="66" charset="0"/>
              </a:rPr>
              <a:t>btnfour</a:t>
            </a:r>
            <a:r>
              <a:rPr lang="en-US" sz="1800" dirty="0">
                <a:latin typeface="Comic Sans MS" panose="030F0702030302020204" pitchFamily="66" charset="0"/>
              </a:rPr>
              <a:t>);</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con.gridwidth</a:t>
            </a:r>
            <a:r>
              <a:rPr lang="en-US" sz="1800" dirty="0">
                <a:latin typeface="Comic Sans MS" panose="030F0702030302020204" pitchFamily="66" charset="0"/>
              </a:rPr>
              <a:t> = 2;</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con.gridheight</a:t>
            </a:r>
            <a:r>
              <a:rPr lang="en-US" sz="1800" dirty="0">
                <a:latin typeface="Comic Sans MS" panose="030F0702030302020204" pitchFamily="66" charset="0"/>
              </a:rPr>
              <a:t> = 2;</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con.weighty</a:t>
            </a:r>
            <a:r>
              <a:rPr lang="en-US" sz="1800" dirty="0">
                <a:latin typeface="Comic Sans MS" panose="030F0702030302020204" pitchFamily="66" charset="0"/>
              </a:rPr>
              <a:t> = 1.0;</a:t>
            </a:r>
          </a:p>
          <a:p>
            <a:pPr marL="274320" indent="-274320" eaLnBrk="1" fontAlgn="auto" hangingPunct="1">
              <a:lnSpc>
                <a:spcPct val="80000"/>
              </a:lnSpc>
              <a:spcBef>
                <a:spcPts val="580"/>
              </a:spcBef>
              <a:spcAft>
                <a:spcPts val="0"/>
              </a:spcAft>
              <a:buFontTx/>
              <a:buNone/>
              <a:defRPr/>
            </a:pPr>
            <a:r>
              <a:rPr lang="en-US" sz="1800" dirty="0" err="1">
                <a:latin typeface="Comic Sans MS" panose="030F0702030302020204" pitchFamily="66" charset="0"/>
              </a:rPr>
              <a:t>la.setConstraints</a:t>
            </a:r>
            <a:r>
              <a:rPr lang="en-US" sz="1800" dirty="0">
                <a:latin typeface="Comic Sans MS" panose="030F0702030302020204" pitchFamily="66" charset="0"/>
              </a:rPr>
              <a:t>(</a:t>
            </a:r>
            <a:r>
              <a:rPr lang="en-US" sz="1800" dirty="0" err="1">
                <a:latin typeface="Comic Sans MS" panose="030F0702030302020204" pitchFamily="66" charset="0"/>
              </a:rPr>
              <a:t>btnfour</a:t>
            </a:r>
            <a:r>
              <a:rPr lang="en-US" sz="1800" dirty="0">
                <a:latin typeface="Comic Sans MS" panose="030F0702030302020204" pitchFamily="66" charset="0"/>
              </a:rPr>
              <a:t>, con);</a:t>
            </a:r>
          </a:p>
        </p:txBody>
      </p:sp>
      <p:sp>
        <p:nvSpPr>
          <p:cNvPr id="4" name="Slide Number Placeholder 3"/>
          <p:cNvSpPr>
            <a:spLocks noGrp="1"/>
          </p:cNvSpPr>
          <p:nvPr>
            <p:ph type="sldNum" sz="quarter" idx="12"/>
          </p:nvPr>
        </p:nvSpPr>
        <p:spPr/>
        <p:txBody>
          <a:bodyPr/>
          <a:lstStyle/>
          <a:p>
            <a:pPr>
              <a:defRPr/>
            </a:pPr>
            <a:fld id="{95EEB81C-78F7-4FF8-A3E2-F7189DF97EAA}" type="slidenum">
              <a:rPr lang="en-US" smtClean="0">
                <a:solidFill>
                  <a:schemeClr val="tx1"/>
                </a:solidFill>
                <a:latin typeface="Comic Sans MS" panose="030F0702030302020204" pitchFamily="66" charset="0"/>
              </a:rPr>
              <a:pPr>
                <a:defRPr/>
              </a:pPr>
              <a:t>99</a:t>
            </a:fld>
            <a:endParaRPr lang="en-US">
              <a:solidFill>
                <a:schemeClr val="tx1"/>
              </a:solidFill>
              <a:latin typeface="Comic Sans MS" panose="030F0702030302020204" pitchFamily="66" charset="0"/>
            </a:endParaRPr>
          </a:p>
        </p:txBody>
      </p:sp>
      <p:sp>
        <p:nvSpPr>
          <p:cNvPr id="5" name="Footer Placeholder 4"/>
          <p:cNvSpPr>
            <a:spLocks noGrp="1"/>
          </p:cNvSpPr>
          <p:nvPr>
            <p:ph type="ftr" sz="quarter" idx="11"/>
          </p:nvPr>
        </p:nvSpPr>
        <p:spPr>
          <a:xfrm>
            <a:off x="533400" y="6400800"/>
            <a:ext cx="3962400" cy="457200"/>
          </a:xfrm>
        </p:spPr>
        <p:txBody>
          <a:bodyPr/>
          <a:lstStyle/>
          <a:p>
            <a:pPr>
              <a:defRPr/>
            </a:pPr>
            <a:r>
              <a:rPr lang="en-US" dirty="0" smtClean="0">
                <a:solidFill>
                  <a:schemeClr val="tx1"/>
                </a:solidFill>
                <a:latin typeface="Comic Sans MS" panose="030F0702030302020204" pitchFamily="66" charset="0"/>
              </a:rPr>
              <a:t>Advanced Programming with Java Chapter 1</a:t>
            </a:r>
            <a:endParaRPr lang="en-US" dirty="0">
              <a:solidFill>
                <a:schemeClr val="tx1"/>
              </a:solidFill>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1AD25CEF-5119-4BF2-A43C-4DA9B5FEE9F9}" type="datetime1">
              <a:rPr lang="en-US" smtClean="0">
                <a:solidFill>
                  <a:schemeClr val="tx1"/>
                </a:solidFill>
                <a:latin typeface="Comic Sans MS" panose="030F0702030302020204" pitchFamily="66" charset="0"/>
              </a:rPr>
              <a:pPr>
                <a:defRPr/>
              </a:pPr>
              <a:t>3/11/2022</a:t>
            </a:fld>
            <a:endParaRPr lang="en-US">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5392</TotalTime>
  <Words>9974</Words>
  <Application>Microsoft Office PowerPoint</Application>
  <PresentationFormat>On-screen Show (4:3)</PresentationFormat>
  <Paragraphs>1551</Paragraphs>
  <Slides>121</Slides>
  <Notes>40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0</vt:i4>
      </vt:variant>
      <vt:variant>
        <vt:lpstr>Slide Titles</vt:lpstr>
      </vt:variant>
      <vt:variant>
        <vt:i4>121</vt:i4>
      </vt:variant>
    </vt:vector>
  </HeadingPairs>
  <TitlesOfParts>
    <vt:vector size="137" baseType="lpstr">
      <vt:lpstr>Microsoft YaHei</vt:lpstr>
      <vt:lpstr>Arial</vt:lpstr>
      <vt:lpstr>바탕</vt:lpstr>
      <vt:lpstr>Calibri</vt:lpstr>
      <vt:lpstr>Cambria</vt:lpstr>
      <vt:lpstr>Comic Sans MS</vt:lpstr>
      <vt:lpstr>Courier New</vt:lpstr>
      <vt:lpstr>Franklin Gothic Book</vt:lpstr>
      <vt:lpstr>Palatino Linotype</vt:lpstr>
      <vt:lpstr>Perpetua</vt:lpstr>
      <vt:lpstr>Rage Italic</vt:lpstr>
      <vt:lpstr>Script MT Bold</vt:lpstr>
      <vt:lpstr>Times New Roman</vt:lpstr>
      <vt:lpstr>Wingdings</vt:lpstr>
      <vt:lpstr>Wingdings 2</vt:lpstr>
      <vt:lpstr>Equity</vt:lpstr>
      <vt:lpstr>Chapter 3</vt:lpstr>
      <vt:lpstr>AWT Vs Swing </vt:lpstr>
      <vt:lpstr>AWT vs Swing</vt:lpstr>
      <vt:lpstr>Con’t…</vt:lpstr>
      <vt:lpstr>Con’t…</vt:lpstr>
      <vt:lpstr>Con’t…</vt:lpstr>
      <vt:lpstr>Swing </vt:lpstr>
      <vt:lpstr>Con’t…</vt:lpstr>
      <vt:lpstr>What are Components?</vt:lpstr>
      <vt:lpstr>Components Hierarchy</vt:lpstr>
      <vt:lpstr>Swing Containment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cont'd...</vt:lpstr>
      <vt:lpstr>Components cont'd...</vt:lpstr>
      <vt:lpstr>Top-level Container: javax.swing.JFrame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Layout Managers</vt:lpstr>
      <vt:lpstr>FlowLayout</vt:lpstr>
      <vt:lpstr>GridLayout</vt:lpstr>
      <vt:lpstr>Border Layout</vt:lpstr>
      <vt:lpstr>BorderLayout constraints</vt:lpstr>
      <vt:lpstr>CardLayout</vt:lpstr>
      <vt:lpstr>CardLayout constructor</vt:lpstr>
      <vt:lpstr>CardLayout Methods</vt:lpstr>
      <vt:lpstr>GridBagLayout</vt:lpstr>
      <vt:lpstr>GridBagLayout constraints</vt:lpstr>
      <vt:lpstr>Cont’d</vt:lpstr>
      <vt:lpstr>Example:</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Chapter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dc:title>
  <dc:creator>kemele</dc:creator>
  <cp:lastModifiedBy>Berie</cp:lastModifiedBy>
  <cp:revision>422</cp:revision>
  <dcterms:created xsi:type="dcterms:W3CDTF">2009-05-03T13:41:53Z</dcterms:created>
  <dcterms:modified xsi:type="dcterms:W3CDTF">2022-03-11T17:01:36Z</dcterms:modified>
</cp:coreProperties>
</file>