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Lexend Light"/>
      <p:regular r:id="rId26"/>
      <p:bold r:id="rId27"/>
    </p:embeddedFont>
    <p:embeddedFont>
      <p:font typeface="Lexend Medium"/>
      <p:regular r:id="rId28"/>
      <p:bold r:id="rId29"/>
    </p:embeddedFont>
    <p:embeddedFont>
      <p:font typeface="Lexen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Light-regular.fntdata"/><Relationship Id="rId25" Type="http://schemas.openxmlformats.org/officeDocument/2006/relationships/font" Target="fonts/Roboto-boldItalic.fntdata"/><Relationship Id="rId28" Type="http://schemas.openxmlformats.org/officeDocument/2006/relationships/font" Target="fonts/LexendMedium-regular.fntdata"/><Relationship Id="rId27" Type="http://schemas.openxmlformats.org/officeDocument/2006/relationships/font" Target="fonts/Lexend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22bf4c7a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22bf4c7a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22bf4c7a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22bf4c7a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22bf4c7a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22bf4c7a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22bf4c7a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22bf4c7a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22bf4c7a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22bf4c7a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722bf4c7a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722bf4c7a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22bf4c7a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22bf4c7a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22bf4c7a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722bf4c7a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22bf4c7a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22bf4c7a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22bf4c7a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22bf4c7a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22bf4c7a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22bf4c7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22bf4c7a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22bf4c7a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22bf4c7a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22bf4c7a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807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Lexend"/>
                <a:ea typeface="Lexend"/>
                <a:cs typeface="Lexend"/>
                <a:sym typeface="Lexend"/>
              </a:rPr>
              <a:t>Violencia con armas en los Estados Unidos</a:t>
            </a:r>
            <a:endParaRPr>
              <a:latin typeface="Lexend"/>
              <a:ea typeface="Lexend"/>
              <a:cs typeface="Lexend"/>
              <a:sym typeface="Lexend"/>
            </a:endParaRPr>
          </a:p>
        </p:txBody>
      </p:sp>
      <p:sp>
        <p:nvSpPr>
          <p:cNvPr id="64" name="Google Shape;64;p13"/>
          <p:cNvSpPr txBox="1"/>
          <p:nvPr>
            <p:ph idx="1" type="subTitle"/>
          </p:nvPr>
        </p:nvSpPr>
        <p:spPr>
          <a:xfrm>
            <a:off x="1680302" y="3430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Lexend Light"/>
                <a:ea typeface="Lexend Light"/>
                <a:cs typeface="Lexend Light"/>
                <a:sym typeface="Lexend Light"/>
              </a:rPr>
              <a:t>Análisis de eventos y su distribución demográfica y estadística</a:t>
            </a:r>
            <a:endParaRPr>
              <a:latin typeface="Lexend Light"/>
              <a:ea typeface="Lexend Light"/>
              <a:cs typeface="Lexend Light"/>
              <a:sym typeface="Lexen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87900" y="191600"/>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latin typeface="Lexend Medium"/>
                <a:ea typeface="Lexend Medium"/>
                <a:cs typeface="Lexend Medium"/>
                <a:sym typeface="Lexend Medium"/>
              </a:rPr>
              <a:t>Cantidad de armas involucradas por unidad de población</a:t>
            </a:r>
            <a:endParaRPr sz="2000">
              <a:latin typeface="Lexend Medium"/>
              <a:ea typeface="Lexend Medium"/>
              <a:cs typeface="Lexend Medium"/>
              <a:sym typeface="Lexend Medium"/>
            </a:endParaRPr>
          </a:p>
        </p:txBody>
      </p:sp>
      <p:sp>
        <p:nvSpPr>
          <p:cNvPr id="132" name="Google Shape;132;p22"/>
          <p:cNvSpPr/>
          <p:nvPr/>
        </p:nvSpPr>
        <p:spPr>
          <a:xfrm>
            <a:off x="177350" y="1070725"/>
            <a:ext cx="870600" cy="41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2"/>
          <p:cNvPicPr preferRelativeResize="0"/>
          <p:nvPr/>
        </p:nvPicPr>
        <p:blipFill rotWithShape="1">
          <a:blip r:embed="rId3">
            <a:alphaModFix/>
          </a:blip>
          <a:srcRect b="0" l="0" r="0" t="0"/>
          <a:stretch/>
        </p:blipFill>
        <p:spPr>
          <a:xfrm>
            <a:off x="1005775" y="877700"/>
            <a:ext cx="7132450" cy="2082600"/>
          </a:xfrm>
          <a:prstGeom prst="rect">
            <a:avLst/>
          </a:prstGeom>
          <a:noFill/>
          <a:ln>
            <a:noFill/>
          </a:ln>
        </p:spPr>
      </p:pic>
      <p:pic>
        <p:nvPicPr>
          <p:cNvPr id="134" name="Google Shape;134;p22"/>
          <p:cNvPicPr preferRelativeResize="0"/>
          <p:nvPr/>
        </p:nvPicPr>
        <p:blipFill rotWithShape="1">
          <a:blip r:embed="rId4">
            <a:alphaModFix/>
          </a:blip>
          <a:srcRect b="0" l="0" r="0" t="0"/>
          <a:stretch/>
        </p:blipFill>
        <p:spPr>
          <a:xfrm>
            <a:off x="1005775" y="3001684"/>
            <a:ext cx="7132450" cy="20826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p:nvPr/>
        </p:nvSpPr>
        <p:spPr>
          <a:xfrm>
            <a:off x="40300" y="725300"/>
            <a:ext cx="9045600" cy="43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ph type="title"/>
          </p:nvPr>
        </p:nvSpPr>
        <p:spPr>
          <a:xfrm>
            <a:off x="387900" y="39200"/>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latin typeface="Lexend Medium"/>
                <a:ea typeface="Lexend Medium"/>
                <a:cs typeface="Lexend Medium"/>
                <a:sym typeface="Lexend Medium"/>
              </a:rPr>
              <a:t>Comparaciones y relaciones entre variables</a:t>
            </a:r>
            <a:endParaRPr sz="2000">
              <a:latin typeface="Lexend Medium"/>
              <a:ea typeface="Lexend Medium"/>
              <a:cs typeface="Lexend Medium"/>
              <a:sym typeface="Lexend Medium"/>
            </a:endParaRPr>
          </a:p>
        </p:txBody>
      </p:sp>
      <p:pic>
        <p:nvPicPr>
          <p:cNvPr id="141" name="Google Shape;141;p23"/>
          <p:cNvPicPr preferRelativeResize="0"/>
          <p:nvPr/>
        </p:nvPicPr>
        <p:blipFill>
          <a:blip r:embed="rId3">
            <a:alphaModFix/>
          </a:blip>
          <a:stretch>
            <a:fillRect/>
          </a:stretch>
        </p:blipFill>
        <p:spPr>
          <a:xfrm>
            <a:off x="63498" y="757500"/>
            <a:ext cx="4508495" cy="4385999"/>
          </a:xfrm>
          <a:prstGeom prst="rect">
            <a:avLst/>
          </a:prstGeom>
          <a:noFill/>
          <a:ln>
            <a:noFill/>
          </a:ln>
        </p:spPr>
      </p:pic>
      <p:pic>
        <p:nvPicPr>
          <p:cNvPr id="142" name="Google Shape;142;p23"/>
          <p:cNvPicPr preferRelativeResize="0"/>
          <p:nvPr/>
        </p:nvPicPr>
        <p:blipFill>
          <a:blip r:embed="rId4">
            <a:alphaModFix/>
          </a:blip>
          <a:stretch>
            <a:fillRect/>
          </a:stretch>
        </p:blipFill>
        <p:spPr>
          <a:xfrm>
            <a:off x="4628325" y="772050"/>
            <a:ext cx="4380922" cy="433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p:nvPr/>
        </p:nvSpPr>
        <p:spPr>
          <a:xfrm>
            <a:off x="40300" y="725300"/>
            <a:ext cx="9045600" cy="43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txBox="1"/>
          <p:nvPr>
            <p:ph type="title"/>
          </p:nvPr>
        </p:nvSpPr>
        <p:spPr>
          <a:xfrm>
            <a:off x="387900" y="39200"/>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latin typeface="Lexend Medium"/>
                <a:ea typeface="Lexend Medium"/>
                <a:cs typeface="Lexend Medium"/>
                <a:sym typeface="Lexend Medium"/>
              </a:rPr>
              <a:t>Comparaciones y relaciones entre variables</a:t>
            </a:r>
            <a:endParaRPr sz="2000">
              <a:latin typeface="Lexend Medium"/>
              <a:ea typeface="Lexend Medium"/>
              <a:cs typeface="Lexend Medium"/>
              <a:sym typeface="Lexend Medium"/>
            </a:endParaRPr>
          </a:p>
        </p:txBody>
      </p:sp>
      <p:pic>
        <p:nvPicPr>
          <p:cNvPr id="149" name="Google Shape;149;p24"/>
          <p:cNvPicPr preferRelativeResize="0"/>
          <p:nvPr/>
        </p:nvPicPr>
        <p:blipFill>
          <a:blip r:embed="rId3">
            <a:alphaModFix/>
          </a:blip>
          <a:stretch>
            <a:fillRect/>
          </a:stretch>
        </p:blipFill>
        <p:spPr>
          <a:xfrm>
            <a:off x="2374424" y="741625"/>
            <a:ext cx="4395149" cy="4353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1178700" y="1218900"/>
            <a:ext cx="6786600" cy="255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latin typeface="Lexend"/>
                <a:ea typeface="Lexend"/>
                <a:cs typeface="Lexend"/>
                <a:sym typeface="Lexend"/>
              </a:rPr>
              <a:t>Respuestas a las hipótesis y preguntas de interés</a:t>
            </a:r>
            <a:endParaRPr b="1" sz="5000">
              <a:latin typeface="Lexend"/>
              <a:ea typeface="Lexend"/>
              <a:cs typeface="Lexend"/>
              <a:sym typeface="Lexe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p:nvPr/>
        </p:nvSpPr>
        <p:spPr>
          <a:xfrm>
            <a:off x="177350" y="1070725"/>
            <a:ext cx="870600" cy="41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ph idx="1" type="body"/>
          </p:nvPr>
        </p:nvSpPr>
        <p:spPr>
          <a:xfrm>
            <a:off x="177350" y="169300"/>
            <a:ext cx="8803500" cy="4829100"/>
          </a:xfrm>
          <a:prstGeom prst="rect">
            <a:avLst/>
          </a:prstGeom>
        </p:spPr>
        <p:txBody>
          <a:bodyPr anchorCtr="0" anchor="t" bIns="91425" lIns="91425" spcFirstLastPara="1" rIns="91425" wrap="square" tIns="91425">
            <a:normAutofit fontScale="47500"/>
          </a:bodyPr>
          <a:lstStyle/>
          <a:p>
            <a:pPr indent="-282892"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¿Existe una relación entre la cantidad de incidentes, armas involucradas, heridos y muertes con la población total o la densidad de la población de cada estado?</a:t>
            </a:r>
            <a:br>
              <a:rPr lang="en">
                <a:solidFill>
                  <a:schemeClr val="accent5"/>
                </a:solidFill>
                <a:latin typeface="Lexend Light"/>
                <a:ea typeface="Lexend Light"/>
                <a:cs typeface="Lexend Light"/>
                <a:sym typeface="Lexend Light"/>
              </a:rPr>
            </a:br>
            <a:br>
              <a:rPr lang="en">
                <a:solidFill>
                  <a:schemeClr val="accent5"/>
                </a:solidFill>
                <a:latin typeface="Lexend Light"/>
                <a:ea typeface="Lexend Light"/>
                <a:cs typeface="Lexend Light"/>
                <a:sym typeface="Lexend Light"/>
              </a:rPr>
            </a:br>
            <a:r>
              <a:rPr lang="en">
                <a:latin typeface="Lexend Light"/>
                <a:ea typeface="Lexend Light"/>
                <a:cs typeface="Lexend Light"/>
                <a:sym typeface="Lexend Light"/>
              </a:rPr>
              <a:t>Si, a mayor población, mayor cantidad de incidentes, heridos y muertes a nivel general.</a:t>
            </a:r>
            <a:br>
              <a:rPr lang="en">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282892"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De existir dicha relación: ¿Es consistente en todas las métricas?</a:t>
            </a:r>
            <a:br>
              <a:rPr lang="en">
                <a:solidFill>
                  <a:schemeClr val="accent5"/>
                </a:solidFill>
                <a:latin typeface="Lexend Light"/>
                <a:ea typeface="Lexend Light"/>
                <a:cs typeface="Lexend Light"/>
                <a:sym typeface="Lexend Light"/>
              </a:rPr>
            </a:br>
            <a:br>
              <a:rPr lang="en">
                <a:solidFill>
                  <a:schemeClr val="accent5"/>
                </a:solidFill>
                <a:latin typeface="Lexend Light"/>
                <a:ea typeface="Lexend Light"/>
                <a:cs typeface="Lexend Light"/>
                <a:sym typeface="Lexend Light"/>
              </a:rPr>
            </a:br>
            <a:r>
              <a:rPr lang="en">
                <a:latin typeface="Lexend Light"/>
                <a:ea typeface="Lexend Light"/>
                <a:cs typeface="Lexend Light"/>
                <a:sym typeface="Lexend Light"/>
              </a:rPr>
              <a:t>La relación existe pero no es consistente en todas las métricas, dado que hemos detectado </a:t>
            </a:r>
            <a:r>
              <a:rPr lang="en">
                <a:latin typeface="Lexend Light"/>
                <a:ea typeface="Lexend Light"/>
                <a:cs typeface="Lexend Light"/>
                <a:sym typeface="Lexend Light"/>
              </a:rPr>
              <a:t>más</a:t>
            </a:r>
            <a:r>
              <a:rPr lang="en">
                <a:latin typeface="Lexend Light"/>
                <a:ea typeface="Lexend Light"/>
                <a:cs typeface="Lexend Light"/>
                <a:sym typeface="Lexend Light"/>
              </a:rPr>
              <a:t> de un caso en el cual la cantidad de muertos y heridos por habitante es mucho mayor, aún cuando la población o densidad del estado en cuestión se encuentra por debajo de la media.</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282892"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¿Existe un mes o época del año con mayor cantidad de sucesos y por ende con mayor propensión a la violencia con armas?</a:t>
            </a:r>
            <a:br>
              <a:rPr lang="en">
                <a:solidFill>
                  <a:schemeClr val="accent5"/>
                </a:solidFill>
                <a:latin typeface="Lexend Light"/>
                <a:ea typeface="Lexend Light"/>
                <a:cs typeface="Lexend Light"/>
                <a:sym typeface="Lexend Light"/>
              </a:rPr>
            </a:br>
            <a:br>
              <a:rPr lang="en">
                <a:solidFill>
                  <a:schemeClr val="accent5"/>
                </a:solidFill>
                <a:latin typeface="Lexend Light"/>
                <a:ea typeface="Lexend Light"/>
                <a:cs typeface="Lexend Light"/>
                <a:sym typeface="Lexend Light"/>
              </a:rPr>
            </a:br>
            <a:r>
              <a:rPr lang="en">
                <a:latin typeface="Lexend Light"/>
                <a:ea typeface="Lexend Light"/>
                <a:cs typeface="Lexend Light"/>
                <a:sym typeface="Lexend Light"/>
              </a:rPr>
              <a:t>El mes de Julio es aquel que presenta mayor cantidad de muertos y heridos. El período comprendido entre los meses de Junio a </a:t>
            </a:r>
            <a:r>
              <a:rPr lang="en">
                <a:latin typeface="Lexend Light"/>
                <a:ea typeface="Lexend Light"/>
                <a:cs typeface="Lexend Light"/>
                <a:sym typeface="Lexend Light"/>
              </a:rPr>
              <a:t>Septiembre</a:t>
            </a:r>
            <a:r>
              <a:rPr lang="en">
                <a:latin typeface="Lexend Light"/>
                <a:ea typeface="Lexend Light"/>
                <a:cs typeface="Lexend Light"/>
                <a:sym typeface="Lexend Light"/>
              </a:rPr>
              <a:t> es aquel donde se registran mayor cantidad de heridos y muertos en estos episodios.</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282892"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Dados los últimos episodios de tiroteos masivos en universidades y enfrentamientos entre bandas callejeras, entendemos que debería existir un alto nivel de participación de adolescentes en estos hechos.</a:t>
            </a:r>
            <a:br>
              <a:rPr lang="en">
                <a:solidFill>
                  <a:schemeClr val="accent5"/>
                </a:solidFill>
                <a:latin typeface="Lexend Light"/>
                <a:ea typeface="Lexend Light"/>
                <a:cs typeface="Lexend Light"/>
                <a:sym typeface="Lexend Light"/>
              </a:rPr>
            </a:br>
            <a:br>
              <a:rPr lang="en">
                <a:solidFill>
                  <a:schemeClr val="accent5"/>
                </a:solidFill>
                <a:latin typeface="Lexend Light"/>
                <a:ea typeface="Lexend Light"/>
                <a:cs typeface="Lexend Light"/>
                <a:sym typeface="Lexend Light"/>
              </a:rPr>
            </a:br>
            <a:r>
              <a:rPr lang="en">
                <a:latin typeface="Lexend Light"/>
                <a:ea typeface="Lexend Light"/>
                <a:cs typeface="Lexend Light"/>
                <a:sym typeface="Lexend Light"/>
              </a:rPr>
              <a:t>Nuestra hipótesis es incorrecta, la participación de menores de edad en estos episodios es por mucha diferencia, menor que la participación de adultos.</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282892"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¿Se da una mayor cantidad de muertos que de heridos en estos episodios violentos?</a:t>
            </a:r>
            <a:br>
              <a:rPr lang="en">
                <a:solidFill>
                  <a:schemeClr val="accent5"/>
                </a:solidFill>
                <a:latin typeface="Lexend Light"/>
                <a:ea typeface="Lexend Light"/>
                <a:cs typeface="Lexend Light"/>
                <a:sym typeface="Lexend Light"/>
              </a:rPr>
            </a:br>
            <a:br>
              <a:rPr lang="en">
                <a:solidFill>
                  <a:schemeClr val="accent5"/>
                </a:solidFill>
                <a:latin typeface="Lexend Light"/>
                <a:ea typeface="Lexend Light"/>
                <a:cs typeface="Lexend Light"/>
                <a:sym typeface="Lexend Light"/>
              </a:rPr>
            </a:br>
            <a:r>
              <a:rPr lang="en">
                <a:latin typeface="Lexend Light"/>
                <a:ea typeface="Lexend Light"/>
                <a:cs typeface="Lexend Light"/>
                <a:sym typeface="Lexend Light"/>
              </a:rPr>
              <a:t>La cantidad de muertes es sensiblemente menor a la cantidad de gente herida en estos episodios, por tanto no, la cantidad de muertos no supera a la de heridos en líneas generales.</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282892"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Sabemos por estadística general que los individuos de sexo masculino son mas propensos a la violencia en términos generales que aquellos de sexo femenino. ¿Se mantiene esta tendencia en nuestro análisis?</a:t>
            </a:r>
            <a:br>
              <a:rPr lang="en">
                <a:solidFill>
                  <a:schemeClr val="accent5"/>
                </a:solidFill>
                <a:latin typeface="Lexend Light"/>
                <a:ea typeface="Lexend Light"/>
                <a:cs typeface="Lexend Light"/>
                <a:sym typeface="Lexend Light"/>
              </a:rPr>
            </a:br>
            <a:br>
              <a:rPr lang="en">
                <a:solidFill>
                  <a:schemeClr val="accent5"/>
                </a:solidFill>
                <a:latin typeface="Lexend Light"/>
                <a:ea typeface="Lexend Light"/>
                <a:cs typeface="Lexend Light"/>
                <a:sym typeface="Lexend Light"/>
              </a:rPr>
            </a:br>
            <a:r>
              <a:rPr lang="en">
                <a:latin typeface="Lexend Light"/>
                <a:ea typeface="Lexend Light"/>
                <a:cs typeface="Lexend Light"/>
                <a:sym typeface="Lexend Light"/>
              </a:rPr>
              <a:t>La tendencia a ver mayor cantidad de incidentes violentos con participación de individuos de sexo masculino es una tendencia que nuestros datos pueden confirmar. La cantidad de mujeres que participan de este tipo de eventos es ínfima comparada con el número de hombres.</a:t>
            </a:r>
            <a:endParaRPr>
              <a:latin typeface="Lexend Light"/>
              <a:ea typeface="Lexend Light"/>
              <a:cs typeface="Lexend Light"/>
              <a:sym typeface="Lexen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Índice</a:t>
            </a:r>
            <a:r>
              <a:rPr lang="en"/>
              <a:t> </a:t>
            </a:r>
            <a:endParaRPr/>
          </a:p>
        </p:txBody>
      </p:sp>
      <p:sp>
        <p:nvSpPr>
          <p:cNvPr id="70" name="Google Shape;70;p14"/>
          <p:cNvSpPr txBox="1"/>
          <p:nvPr>
            <p:ph idx="1" type="body"/>
          </p:nvPr>
        </p:nvSpPr>
        <p:spPr>
          <a:xfrm>
            <a:off x="524175" y="1541625"/>
            <a:ext cx="6580500" cy="30789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accent5"/>
              </a:buClr>
              <a:buSzPts val="2400"/>
              <a:buFont typeface="Lexend Light"/>
              <a:buAutoNum type="arabicPeriod"/>
            </a:pPr>
            <a:r>
              <a:rPr lang="en" sz="2400">
                <a:solidFill>
                  <a:schemeClr val="accent5"/>
                </a:solidFill>
                <a:latin typeface="Lexend Light"/>
                <a:ea typeface="Lexend Light"/>
                <a:cs typeface="Lexend Light"/>
                <a:sym typeface="Lexend Light"/>
              </a:rPr>
              <a:t>Motivación y Audiencia</a:t>
            </a:r>
            <a:endParaRPr sz="2400">
              <a:solidFill>
                <a:schemeClr val="accent5"/>
              </a:solidFill>
              <a:latin typeface="Lexend Light"/>
              <a:ea typeface="Lexend Light"/>
              <a:cs typeface="Lexend Light"/>
              <a:sym typeface="Lexend Light"/>
            </a:endParaRPr>
          </a:p>
          <a:p>
            <a:pPr indent="-381000" lvl="0" marL="457200" rtl="0" algn="l">
              <a:spcBef>
                <a:spcPts val="0"/>
              </a:spcBef>
              <a:spcAft>
                <a:spcPts val="0"/>
              </a:spcAft>
              <a:buClr>
                <a:schemeClr val="accent5"/>
              </a:buClr>
              <a:buSzPts val="2400"/>
              <a:buFont typeface="Lexend Light"/>
              <a:buAutoNum type="arabicPeriod"/>
            </a:pPr>
            <a:r>
              <a:rPr lang="en" sz="2400">
                <a:solidFill>
                  <a:schemeClr val="accent5"/>
                </a:solidFill>
                <a:latin typeface="Lexend Light"/>
                <a:ea typeface="Lexend Light"/>
                <a:cs typeface="Lexend Light"/>
                <a:sym typeface="Lexend Light"/>
              </a:rPr>
              <a:t>Hipótesis y preguntas de interés</a:t>
            </a:r>
            <a:endParaRPr sz="2400">
              <a:solidFill>
                <a:schemeClr val="accent5"/>
              </a:solidFill>
              <a:latin typeface="Lexend Light"/>
              <a:ea typeface="Lexend Light"/>
              <a:cs typeface="Lexend Light"/>
              <a:sym typeface="Lexend Light"/>
            </a:endParaRPr>
          </a:p>
          <a:p>
            <a:pPr indent="-381000" lvl="0" marL="457200" rtl="0" algn="l">
              <a:spcBef>
                <a:spcPts val="0"/>
              </a:spcBef>
              <a:spcAft>
                <a:spcPts val="0"/>
              </a:spcAft>
              <a:buClr>
                <a:schemeClr val="accent5"/>
              </a:buClr>
              <a:buSzPts val="2400"/>
              <a:buFont typeface="Lexend Light"/>
              <a:buAutoNum type="arabicPeriod"/>
            </a:pPr>
            <a:r>
              <a:rPr lang="en" sz="2400">
                <a:solidFill>
                  <a:schemeClr val="accent5"/>
                </a:solidFill>
                <a:latin typeface="Lexend Light"/>
                <a:ea typeface="Lexend Light"/>
                <a:cs typeface="Lexend Light"/>
                <a:sym typeface="Lexend Light"/>
              </a:rPr>
              <a:t>Metadata</a:t>
            </a:r>
            <a:endParaRPr sz="2400">
              <a:solidFill>
                <a:schemeClr val="accent5"/>
              </a:solidFill>
              <a:latin typeface="Lexend Light"/>
              <a:ea typeface="Lexend Light"/>
              <a:cs typeface="Lexend Light"/>
              <a:sym typeface="Lexend Light"/>
            </a:endParaRPr>
          </a:p>
          <a:p>
            <a:pPr indent="-381000" lvl="0" marL="457200" rtl="0" algn="l">
              <a:spcBef>
                <a:spcPts val="0"/>
              </a:spcBef>
              <a:spcAft>
                <a:spcPts val="0"/>
              </a:spcAft>
              <a:buClr>
                <a:schemeClr val="accent5"/>
              </a:buClr>
              <a:buSzPts val="2400"/>
              <a:buFont typeface="Lexend Light"/>
              <a:buAutoNum type="arabicPeriod"/>
            </a:pPr>
            <a:r>
              <a:rPr lang="en" sz="2400">
                <a:solidFill>
                  <a:schemeClr val="accent5"/>
                </a:solidFill>
                <a:latin typeface="Lexend Light"/>
                <a:ea typeface="Lexend Light"/>
                <a:cs typeface="Lexend Light"/>
                <a:sym typeface="Lexend Light"/>
              </a:rPr>
              <a:t>Análisis exploratorio de datos</a:t>
            </a:r>
            <a:endParaRPr sz="2400">
              <a:solidFill>
                <a:schemeClr val="accent5"/>
              </a:solidFill>
              <a:latin typeface="Lexend Light"/>
              <a:ea typeface="Lexend Light"/>
              <a:cs typeface="Lexend Light"/>
              <a:sym typeface="Lexend Light"/>
            </a:endParaRPr>
          </a:p>
          <a:p>
            <a:pPr indent="-381000" lvl="0" marL="457200" rtl="0" algn="l">
              <a:spcBef>
                <a:spcPts val="0"/>
              </a:spcBef>
              <a:spcAft>
                <a:spcPts val="0"/>
              </a:spcAft>
              <a:buClr>
                <a:schemeClr val="accent5"/>
              </a:buClr>
              <a:buSzPts val="2400"/>
              <a:buFont typeface="Lexend Light"/>
              <a:buAutoNum type="arabicPeriod"/>
            </a:pPr>
            <a:r>
              <a:rPr lang="en" sz="2400">
                <a:solidFill>
                  <a:schemeClr val="accent5"/>
                </a:solidFill>
                <a:latin typeface="Lexend Light"/>
                <a:ea typeface="Lexend Light"/>
                <a:cs typeface="Lexend Light"/>
                <a:sym typeface="Lexend Light"/>
              </a:rPr>
              <a:t>Insights y conclusiones finales</a:t>
            </a:r>
            <a:endParaRPr sz="2400">
              <a:solidFill>
                <a:schemeClr val="accent5"/>
              </a:solidFill>
              <a:latin typeface="Lexend Light"/>
              <a:ea typeface="Lexend Light"/>
              <a:cs typeface="Lexend Light"/>
              <a:sym typeface="Lexen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Medium"/>
                <a:ea typeface="Lexend Medium"/>
                <a:cs typeface="Lexend Medium"/>
                <a:sym typeface="Lexend Medium"/>
              </a:rPr>
              <a:t>Motivación y Audiencia</a:t>
            </a:r>
            <a:endParaRPr>
              <a:latin typeface="Lexend Medium"/>
              <a:ea typeface="Lexend Medium"/>
              <a:cs typeface="Lexend Medium"/>
              <a:sym typeface="Lexend Medium"/>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accent5"/>
                </a:solidFill>
                <a:latin typeface="Lexend Light"/>
                <a:ea typeface="Lexend Light"/>
                <a:cs typeface="Lexend Light"/>
                <a:sym typeface="Lexend Light"/>
              </a:rPr>
              <a:t>A partir de la preocupación nacida en los </a:t>
            </a:r>
            <a:r>
              <a:rPr b="1" lang="en">
                <a:solidFill>
                  <a:schemeClr val="accent5"/>
                </a:solidFill>
                <a:latin typeface="Lexend"/>
                <a:ea typeface="Lexend"/>
                <a:cs typeface="Lexend"/>
                <a:sym typeface="Lexend"/>
              </a:rPr>
              <a:t>Estados Unidos</a:t>
            </a:r>
            <a:r>
              <a:rPr lang="en">
                <a:solidFill>
                  <a:schemeClr val="accent5"/>
                </a:solidFill>
                <a:latin typeface="Lexend Light"/>
                <a:ea typeface="Lexend Light"/>
                <a:cs typeface="Lexend Light"/>
                <a:sym typeface="Lexend Light"/>
              </a:rPr>
              <a:t> debido a la  </a:t>
            </a:r>
            <a:r>
              <a:rPr b="1" lang="en">
                <a:solidFill>
                  <a:schemeClr val="accent5"/>
                </a:solidFill>
                <a:latin typeface="Lexend"/>
                <a:ea typeface="Lexend"/>
                <a:cs typeface="Lexend"/>
                <a:sym typeface="Lexend"/>
              </a:rPr>
              <a:t>cantidad de incidentes con armas de fuego</a:t>
            </a:r>
            <a:r>
              <a:rPr lang="en">
                <a:solidFill>
                  <a:schemeClr val="accent5"/>
                </a:solidFill>
                <a:latin typeface="Lexend Light"/>
                <a:ea typeface="Lexend Light"/>
                <a:cs typeface="Lexend Light"/>
                <a:sym typeface="Lexend Light"/>
              </a:rPr>
              <a:t>, potenciada ésta por los tiroteos masivos en centros educativos y los enfrentamientos entre organizaciones delictivas, decidimos realizar un estudio de los datos disponibles en este dataset, entendiendo que nos dará la posibilidad de generar insights relevantes.</a:t>
            </a:r>
            <a:endParaRPr>
              <a:solidFill>
                <a:schemeClr val="accent5"/>
              </a:solidFill>
              <a:latin typeface="Lexend Light"/>
              <a:ea typeface="Lexend Light"/>
              <a:cs typeface="Lexend Light"/>
              <a:sym typeface="Lexend Light"/>
            </a:endParaRPr>
          </a:p>
          <a:p>
            <a:pPr indent="0" lvl="0" marL="0" rtl="0" algn="l">
              <a:spcBef>
                <a:spcPts val="1200"/>
              </a:spcBef>
              <a:spcAft>
                <a:spcPts val="0"/>
              </a:spcAft>
              <a:buNone/>
            </a:pPr>
            <a:r>
              <a:rPr lang="en">
                <a:solidFill>
                  <a:schemeClr val="accent5"/>
                </a:solidFill>
                <a:latin typeface="Lexend Light"/>
                <a:ea typeface="Lexend Light"/>
                <a:cs typeface="Lexend Light"/>
                <a:sym typeface="Lexend Light"/>
              </a:rPr>
              <a:t>Entendemos que a partir de los datos disponibles, podremos entender mejor </a:t>
            </a:r>
            <a:r>
              <a:rPr b="1" lang="en">
                <a:solidFill>
                  <a:schemeClr val="accent5"/>
                </a:solidFill>
                <a:latin typeface="Lexend"/>
                <a:ea typeface="Lexend"/>
                <a:cs typeface="Lexend"/>
                <a:sym typeface="Lexend"/>
              </a:rPr>
              <a:t>la relación entre distintos factores</a:t>
            </a:r>
            <a:r>
              <a:rPr lang="en">
                <a:solidFill>
                  <a:schemeClr val="accent5"/>
                </a:solidFill>
                <a:latin typeface="Lexend Light"/>
                <a:ea typeface="Lexend Light"/>
                <a:cs typeface="Lexend Light"/>
                <a:sym typeface="Lexend Light"/>
              </a:rPr>
              <a:t> (variables), dándonos una mejor visión de </a:t>
            </a:r>
            <a:r>
              <a:rPr lang="en">
                <a:solidFill>
                  <a:schemeClr val="accent5"/>
                </a:solidFill>
                <a:latin typeface="Lexend Light"/>
                <a:ea typeface="Lexend Light"/>
                <a:cs typeface="Lexend Light"/>
                <a:sym typeface="Lexend Light"/>
              </a:rPr>
              <a:t>cuáles</a:t>
            </a:r>
            <a:r>
              <a:rPr lang="en">
                <a:solidFill>
                  <a:schemeClr val="accent5"/>
                </a:solidFill>
                <a:latin typeface="Lexend Light"/>
                <a:ea typeface="Lexend Light"/>
                <a:cs typeface="Lexend Light"/>
                <a:sym typeface="Lexend Light"/>
              </a:rPr>
              <a:t> de estos son los </a:t>
            </a:r>
            <a:r>
              <a:rPr lang="en">
                <a:solidFill>
                  <a:schemeClr val="accent5"/>
                </a:solidFill>
                <a:latin typeface="Lexend Light"/>
                <a:ea typeface="Lexend Light"/>
                <a:cs typeface="Lexend Light"/>
                <a:sym typeface="Lexend Light"/>
              </a:rPr>
              <a:t>más</a:t>
            </a:r>
            <a:r>
              <a:rPr lang="en">
                <a:solidFill>
                  <a:schemeClr val="accent5"/>
                </a:solidFill>
                <a:latin typeface="Lexend Light"/>
                <a:ea typeface="Lexend Light"/>
                <a:cs typeface="Lexend Light"/>
                <a:sym typeface="Lexend Light"/>
              </a:rPr>
              <a:t> influyentes. </a:t>
            </a:r>
            <a:endParaRPr>
              <a:solidFill>
                <a:schemeClr val="accent5"/>
              </a:solidFill>
              <a:latin typeface="Lexend Light"/>
              <a:ea typeface="Lexend Light"/>
              <a:cs typeface="Lexend Light"/>
              <a:sym typeface="Lexend Light"/>
            </a:endParaRPr>
          </a:p>
          <a:p>
            <a:pPr indent="0" lvl="0" marL="0" rtl="0" algn="l">
              <a:spcBef>
                <a:spcPts val="1200"/>
              </a:spcBef>
              <a:spcAft>
                <a:spcPts val="0"/>
              </a:spcAft>
              <a:buNone/>
            </a:pPr>
            <a:r>
              <a:rPr lang="en">
                <a:solidFill>
                  <a:schemeClr val="accent5"/>
                </a:solidFill>
                <a:latin typeface="Lexend Light"/>
                <a:ea typeface="Lexend Light"/>
                <a:cs typeface="Lexend Light"/>
                <a:sym typeface="Lexend Light"/>
              </a:rPr>
              <a:t>La audiencia objetivo de este proyecto incluye, sin ser excluyente, a </a:t>
            </a:r>
            <a:r>
              <a:rPr b="1" lang="en">
                <a:solidFill>
                  <a:schemeClr val="accent5"/>
                </a:solidFill>
                <a:latin typeface="Lexend"/>
                <a:ea typeface="Lexend"/>
                <a:cs typeface="Lexend"/>
                <a:sym typeface="Lexend"/>
              </a:rPr>
              <a:t>altos mandos de las fuerzas del órden a nivel nacional y local</a:t>
            </a:r>
            <a:r>
              <a:rPr lang="en">
                <a:solidFill>
                  <a:schemeClr val="accent5"/>
                </a:solidFill>
                <a:latin typeface="Lexend Light"/>
                <a:ea typeface="Lexend Light"/>
                <a:cs typeface="Lexend Light"/>
                <a:sym typeface="Lexend Light"/>
              </a:rPr>
              <a:t> que se pudieran beneficiar de los insights obtenidos mediante la interpretación de los datos. </a:t>
            </a:r>
            <a:endParaRPr>
              <a:solidFill>
                <a:schemeClr val="accent5"/>
              </a:solidFill>
              <a:latin typeface="Lexend Light"/>
              <a:ea typeface="Lexend Light"/>
              <a:cs typeface="Lexend Light"/>
              <a:sym typeface="Lexend Ligh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Medium"/>
                <a:ea typeface="Lexend Medium"/>
                <a:cs typeface="Lexend Medium"/>
                <a:sym typeface="Lexend Medium"/>
              </a:rPr>
              <a:t>Hipótesis y preguntas de interés</a:t>
            </a:r>
            <a:endParaRPr>
              <a:latin typeface="Lexend Medium"/>
              <a:ea typeface="Lexend Medium"/>
              <a:cs typeface="Lexend Medium"/>
              <a:sym typeface="Lexend Medium"/>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¿Existe una relación entre la cantidad de incidentes, armas involucradas, heridos y muertes con la población total o la densidad de la población de cada estado?</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300037"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De existir dicha relación: ¿Es consistente en todas las métricas?</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300037"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¿Existe un mes o época del año con mayor cantidad de sucesos y por ende con mayor propensión a la violencia con armas?</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300037"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Dados los últimos episodios de tiroteos masivos en universidades y enfrentamientos entre bandas callejeras, entendemos que debería existir un alto nivel de participación de adolescentes en estos hechos.</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300037"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¿Se da una mayor cantidad de muertos que de heridos en estos episodios violentos?</a:t>
            </a:r>
            <a:br>
              <a:rPr lang="en">
                <a:solidFill>
                  <a:schemeClr val="accent5"/>
                </a:solidFill>
                <a:latin typeface="Lexend Light"/>
                <a:ea typeface="Lexend Light"/>
                <a:cs typeface="Lexend Light"/>
                <a:sym typeface="Lexend Light"/>
              </a:rPr>
            </a:br>
            <a:endParaRPr>
              <a:solidFill>
                <a:schemeClr val="accent5"/>
              </a:solidFill>
              <a:latin typeface="Lexend Light"/>
              <a:ea typeface="Lexend Light"/>
              <a:cs typeface="Lexend Light"/>
              <a:sym typeface="Lexend Light"/>
            </a:endParaRPr>
          </a:p>
          <a:p>
            <a:pPr indent="-300037" lvl="0" marL="457200" rtl="0" algn="l">
              <a:spcBef>
                <a:spcPts val="0"/>
              </a:spcBef>
              <a:spcAft>
                <a:spcPts val="0"/>
              </a:spcAft>
              <a:buClr>
                <a:schemeClr val="accent5"/>
              </a:buClr>
              <a:buSzPct val="100000"/>
              <a:buFont typeface="Lexend Light"/>
              <a:buAutoNum type="arabicPeriod"/>
            </a:pPr>
            <a:r>
              <a:rPr lang="en">
                <a:solidFill>
                  <a:schemeClr val="accent5"/>
                </a:solidFill>
                <a:latin typeface="Lexend Light"/>
                <a:ea typeface="Lexend Light"/>
                <a:cs typeface="Lexend Light"/>
                <a:sym typeface="Lexend Light"/>
              </a:rPr>
              <a:t>Sabemos por estadística general que los individuos de sexo masculino son mas propensos a la violencia en términos generales que aquellos de sexo femenino. ¿Se mantiene esta tendencia en nuestro análisis?</a:t>
            </a:r>
            <a:endParaRPr>
              <a:solidFill>
                <a:schemeClr val="accent5"/>
              </a:solidFill>
              <a:latin typeface="Lexend Light"/>
              <a:ea typeface="Lexend Light"/>
              <a:cs typeface="Lexend Light"/>
              <a:sym typeface="Lexen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1191525" y="2138800"/>
            <a:ext cx="7127100" cy="289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Medium"/>
                <a:ea typeface="Lexend Medium"/>
                <a:cs typeface="Lexend Medium"/>
                <a:sym typeface="Lexend Medium"/>
              </a:rPr>
              <a:t>Metadata</a:t>
            </a:r>
            <a:endParaRPr>
              <a:latin typeface="Lexend Medium"/>
              <a:ea typeface="Lexend Medium"/>
              <a:cs typeface="Lexend Medium"/>
              <a:sym typeface="Lexend Medium"/>
            </a:endParaRPr>
          </a:p>
        </p:txBody>
      </p:sp>
      <p:pic>
        <p:nvPicPr>
          <p:cNvPr id="89" name="Google Shape;89;p17"/>
          <p:cNvPicPr preferRelativeResize="0"/>
          <p:nvPr/>
        </p:nvPicPr>
        <p:blipFill>
          <a:blip r:embed="rId3">
            <a:alphaModFix/>
          </a:blip>
          <a:stretch>
            <a:fillRect/>
          </a:stretch>
        </p:blipFill>
        <p:spPr>
          <a:xfrm>
            <a:off x="4316400" y="1376300"/>
            <a:ext cx="686100" cy="686100"/>
          </a:xfrm>
          <a:prstGeom prst="rect">
            <a:avLst/>
          </a:prstGeom>
          <a:noFill/>
          <a:ln>
            <a:noFill/>
          </a:ln>
        </p:spPr>
      </p:pic>
      <p:sp>
        <p:nvSpPr>
          <p:cNvPr id="90" name="Google Shape;90;p17"/>
          <p:cNvSpPr txBox="1"/>
          <p:nvPr/>
        </p:nvSpPr>
        <p:spPr>
          <a:xfrm>
            <a:off x="1093950" y="1411550"/>
            <a:ext cx="105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5"/>
                </a:solidFill>
                <a:latin typeface="Lexend Light"/>
                <a:ea typeface="Lexend Light"/>
                <a:cs typeface="Lexend Light"/>
                <a:sym typeface="Lexend Light"/>
              </a:rPr>
              <a:t>174.233 Episodios </a:t>
            </a:r>
            <a:endParaRPr>
              <a:solidFill>
                <a:schemeClr val="accent5"/>
              </a:solidFill>
              <a:latin typeface="Lexend Light"/>
              <a:ea typeface="Lexend Light"/>
              <a:cs typeface="Lexend Light"/>
              <a:sym typeface="Lexend Light"/>
            </a:endParaRPr>
          </a:p>
        </p:txBody>
      </p:sp>
      <p:pic>
        <p:nvPicPr>
          <p:cNvPr id="91" name="Google Shape;91;p17"/>
          <p:cNvPicPr preferRelativeResize="0"/>
          <p:nvPr/>
        </p:nvPicPr>
        <p:blipFill>
          <a:blip r:embed="rId4">
            <a:alphaModFix/>
          </a:blip>
          <a:stretch>
            <a:fillRect/>
          </a:stretch>
        </p:blipFill>
        <p:spPr>
          <a:xfrm>
            <a:off x="2247250" y="1341049"/>
            <a:ext cx="686100" cy="686100"/>
          </a:xfrm>
          <a:prstGeom prst="rect">
            <a:avLst/>
          </a:prstGeom>
          <a:noFill/>
          <a:ln>
            <a:noFill/>
          </a:ln>
        </p:spPr>
      </p:pic>
      <p:sp>
        <p:nvSpPr>
          <p:cNvPr id="92" name="Google Shape;92;p17"/>
          <p:cNvSpPr txBox="1"/>
          <p:nvPr/>
        </p:nvSpPr>
        <p:spPr>
          <a:xfrm>
            <a:off x="2956175" y="1303700"/>
            <a:ext cx="1337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5"/>
                </a:solidFill>
                <a:latin typeface="Lexend Light"/>
                <a:ea typeface="Lexend Light"/>
                <a:cs typeface="Lexend Light"/>
                <a:sym typeface="Lexend Light"/>
              </a:rPr>
              <a:t>289</a:t>
            </a:r>
            <a:r>
              <a:rPr lang="en">
                <a:solidFill>
                  <a:schemeClr val="accent5"/>
                </a:solidFill>
                <a:latin typeface="Lexend Light"/>
                <a:ea typeface="Lexend Light"/>
                <a:cs typeface="Lexend Light"/>
                <a:sym typeface="Lexend Light"/>
              </a:rPr>
              <a:t>.834 Personas involucradas </a:t>
            </a:r>
            <a:endParaRPr>
              <a:solidFill>
                <a:schemeClr val="accent5"/>
              </a:solidFill>
              <a:latin typeface="Lexend Light"/>
              <a:ea typeface="Lexend Light"/>
              <a:cs typeface="Lexend Light"/>
              <a:sym typeface="Lexend Light"/>
            </a:endParaRPr>
          </a:p>
        </p:txBody>
      </p:sp>
      <p:pic>
        <p:nvPicPr>
          <p:cNvPr id="93" name="Google Shape;93;p17"/>
          <p:cNvPicPr preferRelativeResize="0"/>
          <p:nvPr/>
        </p:nvPicPr>
        <p:blipFill>
          <a:blip r:embed="rId5">
            <a:alphaModFix/>
          </a:blip>
          <a:stretch>
            <a:fillRect/>
          </a:stretch>
        </p:blipFill>
        <p:spPr>
          <a:xfrm>
            <a:off x="309950" y="1376300"/>
            <a:ext cx="686100" cy="686100"/>
          </a:xfrm>
          <a:prstGeom prst="rect">
            <a:avLst/>
          </a:prstGeom>
          <a:noFill/>
          <a:ln>
            <a:noFill/>
          </a:ln>
        </p:spPr>
      </p:pic>
      <p:sp>
        <p:nvSpPr>
          <p:cNvPr id="94" name="Google Shape;94;p17"/>
          <p:cNvSpPr txBox="1"/>
          <p:nvPr/>
        </p:nvSpPr>
        <p:spPr>
          <a:xfrm>
            <a:off x="5025325" y="1303700"/>
            <a:ext cx="1337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5"/>
                </a:solidFill>
                <a:latin typeface="Lexend Light"/>
                <a:ea typeface="Lexend Light"/>
                <a:cs typeface="Lexend Light"/>
                <a:sym typeface="Lexend Light"/>
              </a:rPr>
              <a:t>106.211 Armas</a:t>
            </a:r>
            <a:r>
              <a:rPr lang="en">
                <a:solidFill>
                  <a:schemeClr val="accent5"/>
                </a:solidFill>
                <a:latin typeface="Lexend Light"/>
                <a:ea typeface="Lexend Light"/>
                <a:cs typeface="Lexend Light"/>
                <a:sym typeface="Lexend Light"/>
              </a:rPr>
              <a:t> involucradas </a:t>
            </a:r>
            <a:endParaRPr>
              <a:solidFill>
                <a:schemeClr val="accent5"/>
              </a:solidFill>
              <a:latin typeface="Lexend Light"/>
              <a:ea typeface="Lexend Light"/>
              <a:cs typeface="Lexend Light"/>
              <a:sym typeface="Lexend Light"/>
            </a:endParaRPr>
          </a:p>
        </p:txBody>
      </p:sp>
      <p:pic>
        <p:nvPicPr>
          <p:cNvPr id="95" name="Google Shape;95;p17"/>
          <p:cNvPicPr preferRelativeResize="0"/>
          <p:nvPr/>
        </p:nvPicPr>
        <p:blipFill>
          <a:blip r:embed="rId6">
            <a:alphaModFix/>
          </a:blip>
          <a:stretch>
            <a:fillRect/>
          </a:stretch>
        </p:blipFill>
        <p:spPr>
          <a:xfrm>
            <a:off x="6385550" y="1303700"/>
            <a:ext cx="831300" cy="831300"/>
          </a:xfrm>
          <a:prstGeom prst="rect">
            <a:avLst/>
          </a:prstGeom>
          <a:noFill/>
          <a:ln>
            <a:noFill/>
          </a:ln>
        </p:spPr>
      </p:pic>
      <p:sp>
        <p:nvSpPr>
          <p:cNvPr id="96" name="Google Shape;96;p17"/>
          <p:cNvSpPr txBox="1"/>
          <p:nvPr/>
        </p:nvSpPr>
        <p:spPr>
          <a:xfrm>
            <a:off x="7239675" y="1376300"/>
            <a:ext cx="167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5"/>
                </a:solidFill>
                <a:latin typeface="Lexend Light"/>
                <a:ea typeface="Lexend Light"/>
                <a:cs typeface="Lexend Light"/>
                <a:sym typeface="Lexend Light"/>
              </a:rPr>
              <a:t>51 Estados</a:t>
            </a:r>
            <a:endParaRPr>
              <a:solidFill>
                <a:schemeClr val="accent5"/>
              </a:solidFill>
              <a:latin typeface="Lexend Light"/>
              <a:ea typeface="Lexend Light"/>
              <a:cs typeface="Lexend Light"/>
              <a:sym typeface="Lexend Light"/>
            </a:endParaRPr>
          </a:p>
          <a:p>
            <a:pPr indent="0" lvl="0" marL="0" rtl="0" algn="ctr">
              <a:spcBef>
                <a:spcPts val="0"/>
              </a:spcBef>
              <a:spcAft>
                <a:spcPts val="0"/>
              </a:spcAft>
              <a:buNone/>
            </a:pPr>
            <a:r>
              <a:rPr lang="en">
                <a:solidFill>
                  <a:schemeClr val="accent5"/>
                </a:solidFill>
                <a:latin typeface="Lexend Light"/>
                <a:ea typeface="Lexend Light"/>
                <a:cs typeface="Lexend Light"/>
                <a:sym typeface="Lexend Light"/>
              </a:rPr>
              <a:t>11.854 Ciudades</a:t>
            </a:r>
            <a:endParaRPr>
              <a:solidFill>
                <a:schemeClr val="accent5"/>
              </a:solidFill>
              <a:latin typeface="Lexend Light"/>
              <a:ea typeface="Lexend Light"/>
              <a:cs typeface="Lexend Light"/>
              <a:sym typeface="Lexend Light"/>
            </a:endParaRPr>
          </a:p>
        </p:txBody>
      </p:sp>
      <p:pic>
        <p:nvPicPr>
          <p:cNvPr id="97" name="Google Shape;97;p17"/>
          <p:cNvPicPr preferRelativeResize="0"/>
          <p:nvPr/>
        </p:nvPicPr>
        <p:blipFill>
          <a:blip r:embed="rId7">
            <a:alphaModFix/>
          </a:blip>
          <a:stretch>
            <a:fillRect/>
          </a:stretch>
        </p:blipFill>
        <p:spPr>
          <a:xfrm>
            <a:off x="1244100" y="2135000"/>
            <a:ext cx="6830700" cy="289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ctrTitle"/>
          </p:nvPr>
        </p:nvSpPr>
        <p:spPr>
          <a:xfrm>
            <a:off x="1178700" y="1218900"/>
            <a:ext cx="6786600" cy="255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600">
                <a:latin typeface="Lexend"/>
                <a:ea typeface="Lexend"/>
                <a:cs typeface="Lexend"/>
                <a:sym typeface="Lexend"/>
              </a:rPr>
              <a:t>Análisis Exploratorio de Datos (EDA)</a:t>
            </a:r>
            <a:endParaRPr b="1" sz="5600">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177350" y="1070725"/>
            <a:ext cx="870600" cy="41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387900" y="191600"/>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latin typeface="Lexend Medium"/>
                <a:ea typeface="Lexend Medium"/>
                <a:cs typeface="Lexend Medium"/>
                <a:sym typeface="Lexend Medium"/>
              </a:rPr>
              <a:t>Cantidad de incidentes por unidad de población</a:t>
            </a:r>
            <a:endParaRPr sz="2000">
              <a:latin typeface="Lexend Medium"/>
              <a:ea typeface="Lexend Medium"/>
              <a:cs typeface="Lexend Medium"/>
              <a:sym typeface="Lexend Medium"/>
            </a:endParaRPr>
          </a:p>
        </p:txBody>
      </p:sp>
      <p:pic>
        <p:nvPicPr>
          <p:cNvPr id="109" name="Google Shape;109;p19"/>
          <p:cNvPicPr preferRelativeResize="0"/>
          <p:nvPr/>
        </p:nvPicPr>
        <p:blipFill>
          <a:blip r:embed="rId3">
            <a:alphaModFix/>
          </a:blip>
          <a:stretch>
            <a:fillRect/>
          </a:stretch>
        </p:blipFill>
        <p:spPr>
          <a:xfrm>
            <a:off x="1005775" y="877700"/>
            <a:ext cx="7132450" cy="2082600"/>
          </a:xfrm>
          <a:prstGeom prst="rect">
            <a:avLst/>
          </a:prstGeom>
          <a:noFill/>
          <a:ln>
            <a:noFill/>
          </a:ln>
        </p:spPr>
      </p:pic>
      <p:pic>
        <p:nvPicPr>
          <p:cNvPr id="110" name="Google Shape;110;p19"/>
          <p:cNvPicPr preferRelativeResize="0"/>
          <p:nvPr/>
        </p:nvPicPr>
        <p:blipFill>
          <a:blip r:embed="rId4">
            <a:alphaModFix/>
          </a:blip>
          <a:stretch>
            <a:fillRect/>
          </a:stretch>
        </p:blipFill>
        <p:spPr>
          <a:xfrm>
            <a:off x="1005775" y="3001684"/>
            <a:ext cx="7132450" cy="20826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177350" y="1070725"/>
            <a:ext cx="870600" cy="41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type="title"/>
          </p:nvPr>
        </p:nvSpPr>
        <p:spPr>
          <a:xfrm>
            <a:off x="387900" y="191600"/>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latin typeface="Lexend Medium"/>
                <a:ea typeface="Lexend Medium"/>
                <a:cs typeface="Lexend Medium"/>
                <a:sym typeface="Lexend Medium"/>
              </a:rPr>
              <a:t>Cantidad de muertes por unidad de población</a:t>
            </a:r>
            <a:endParaRPr sz="2000">
              <a:latin typeface="Lexend Medium"/>
              <a:ea typeface="Lexend Medium"/>
              <a:cs typeface="Lexend Medium"/>
              <a:sym typeface="Lexend Medium"/>
            </a:endParaRPr>
          </a:p>
        </p:txBody>
      </p:sp>
      <p:pic>
        <p:nvPicPr>
          <p:cNvPr id="117" name="Google Shape;117;p20"/>
          <p:cNvPicPr preferRelativeResize="0"/>
          <p:nvPr/>
        </p:nvPicPr>
        <p:blipFill rotWithShape="1">
          <a:blip r:embed="rId3">
            <a:alphaModFix/>
          </a:blip>
          <a:srcRect b="0" l="0" r="0" t="0"/>
          <a:stretch/>
        </p:blipFill>
        <p:spPr>
          <a:xfrm>
            <a:off x="1005775" y="877700"/>
            <a:ext cx="7132450" cy="2082600"/>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1005775" y="3001684"/>
            <a:ext cx="7132450" cy="20826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p:nvPr/>
        </p:nvSpPr>
        <p:spPr>
          <a:xfrm>
            <a:off x="177350" y="1070725"/>
            <a:ext cx="870600" cy="41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ph type="title"/>
          </p:nvPr>
        </p:nvSpPr>
        <p:spPr>
          <a:xfrm>
            <a:off x="387900" y="191600"/>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a:latin typeface="Lexend Medium"/>
                <a:ea typeface="Lexend Medium"/>
                <a:cs typeface="Lexend Medium"/>
                <a:sym typeface="Lexend Medium"/>
              </a:rPr>
              <a:t>Cantidad de heridos por unidad de población</a:t>
            </a:r>
            <a:endParaRPr sz="2000">
              <a:latin typeface="Lexend Medium"/>
              <a:ea typeface="Lexend Medium"/>
              <a:cs typeface="Lexend Medium"/>
              <a:sym typeface="Lexend Medium"/>
            </a:endParaRPr>
          </a:p>
        </p:txBody>
      </p:sp>
      <p:pic>
        <p:nvPicPr>
          <p:cNvPr id="125" name="Google Shape;125;p21"/>
          <p:cNvPicPr preferRelativeResize="0"/>
          <p:nvPr/>
        </p:nvPicPr>
        <p:blipFill rotWithShape="1">
          <a:blip r:embed="rId3">
            <a:alphaModFix/>
          </a:blip>
          <a:srcRect b="0" l="0" r="0" t="0"/>
          <a:stretch/>
        </p:blipFill>
        <p:spPr>
          <a:xfrm>
            <a:off x="1005775" y="877700"/>
            <a:ext cx="7132450" cy="2082600"/>
          </a:xfrm>
          <a:prstGeom prst="rect">
            <a:avLst/>
          </a:prstGeom>
          <a:noFill/>
          <a:ln>
            <a:noFill/>
          </a:ln>
        </p:spPr>
      </p:pic>
      <p:pic>
        <p:nvPicPr>
          <p:cNvPr id="126" name="Google Shape;126;p21"/>
          <p:cNvPicPr preferRelativeResize="0"/>
          <p:nvPr/>
        </p:nvPicPr>
        <p:blipFill rotWithShape="1">
          <a:blip r:embed="rId4">
            <a:alphaModFix/>
          </a:blip>
          <a:srcRect b="0" l="0" r="0" t="0"/>
          <a:stretch/>
        </p:blipFill>
        <p:spPr>
          <a:xfrm>
            <a:off x="1005775" y="3001684"/>
            <a:ext cx="7132450" cy="20826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