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6CFF68A-406A-0D42-A8A0-5E14856C3DE1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D05"/>
    <a:srgbClr val="00A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11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39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E891A99-0A77-9F47-BBA0-8A5199EADA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540000" y="81655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8DF92C-6DC6-0D4A-B822-8990F901B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30645" y="81655"/>
            <a:ext cx="102576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2020/05/25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1A5CEF-33E7-0440-AFD1-55F17EAC7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DENSYS - MASTER ERASMUS MUNDUS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EDC8F-5F13-484B-9EE3-03689EE0C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8B04-D0E7-8F44-85CE-42201AE50CE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CD0054-8F43-7146-86B4-8FC147F6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" y="13933"/>
            <a:ext cx="2108499" cy="5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010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7:58:0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7:58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32767,'0'0'0,"-45"145"0,32-116 0,10-17 0,0-2 0,1 4 0,1 0 0,-2 13 0,7 14 0,7 7 0,2-1 0,0-10 0,-2-12 0,-9-19 0,-1-4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886200" y="10715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604273" y="8685212"/>
            <a:ext cx="971980" cy="45878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r>
              <a:rPr lang="fr-FR"/>
              <a:t>2020/05/25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DENSYS - MASTER ERASMUS MUNDUS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23067" y="8685213"/>
            <a:ext cx="113334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13479-E82E-6D48-B84A-4060105E908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3B79C3-92DE-2F46-AF69-E02EF33F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882"/>
            <a:ext cx="2476287" cy="6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489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13479-E82E-6D48-B84A-4060105E9089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43B3A2-E852-2B4F-B8B0-45F98AE383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2020/05/25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CD3002-675F-0B4D-8F42-1F40CA534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</a:p>
        </p:txBody>
      </p:sp>
    </p:spTree>
    <p:extLst>
      <p:ext uri="{BB962C8B-B14F-4D97-AF65-F5344CB8AC3E}">
        <p14:creationId xmlns:p14="http://schemas.microsoft.com/office/powerpoint/2010/main" val="3259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8EAA46-B8C3-0A4C-BC24-14AEB4441C2C}"/>
              </a:ext>
            </a:extLst>
          </p:cNvPr>
          <p:cNvSpPr/>
          <p:nvPr userDrawn="1"/>
        </p:nvSpPr>
        <p:spPr>
          <a:xfrm>
            <a:off x="0" y="5607852"/>
            <a:ext cx="3483935" cy="126417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FED4-61AF-1641-8377-146D7BEF296E}"/>
              </a:ext>
            </a:extLst>
          </p:cNvPr>
          <p:cNvSpPr/>
          <p:nvPr userDrawn="1"/>
        </p:nvSpPr>
        <p:spPr>
          <a:xfrm flipV="1">
            <a:off x="2643963" y="5607852"/>
            <a:ext cx="9548037" cy="126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9D4844-B79A-164D-9FA0-BF8391FB48EA}"/>
              </a:ext>
            </a:extLst>
          </p:cNvPr>
          <p:cNvSpPr/>
          <p:nvPr userDrawn="1"/>
        </p:nvSpPr>
        <p:spPr>
          <a:xfrm>
            <a:off x="8708065" y="0"/>
            <a:ext cx="3483935" cy="126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1AAE29-8389-9241-8D24-21978391CE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2112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1FACD-CC46-2D4F-8843-B87604DB3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100804"/>
            <a:ext cx="9144000" cy="14426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TU: </a:t>
            </a:r>
            <a:r>
              <a:rPr lang="fr-FR" dirty="0" err="1"/>
              <a:t>Teaching</a:t>
            </a:r>
            <a:r>
              <a:rPr lang="fr-FR" dirty="0"/>
              <a:t> Unit </a:t>
            </a:r>
            <a:r>
              <a:rPr lang="fr-FR" dirty="0" err="1"/>
              <a:t>title</a:t>
            </a:r>
            <a:br>
              <a:rPr lang="fr-FR" dirty="0"/>
            </a:br>
            <a:r>
              <a:rPr lang="fr-FR" dirty="0"/>
              <a:t>By: </a:t>
            </a:r>
            <a:r>
              <a:rPr lang="fr-FR" dirty="0" err="1"/>
              <a:t>Author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83B81-DA82-9E40-8DAF-4C85470F78CF}"/>
              </a:ext>
            </a:extLst>
          </p:cNvPr>
          <p:cNvSpPr/>
          <p:nvPr userDrawn="1"/>
        </p:nvSpPr>
        <p:spPr>
          <a:xfrm>
            <a:off x="3897" y="0"/>
            <a:ext cx="9548037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B43BB8-EF47-704D-A2A2-CB6135DA7C31}"/>
              </a:ext>
            </a:extLst>
          </p:cNvPr>
          <p:cNvSpPr txBox="1"/>
          <p:nvPr userDrawn="1"/>
        </p:nvSpPr>
        <p:spPr>
          <a:xfrm>
            <a:off x="6850505" y="5710880"/>
            <a:ext cx="5299928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DECENTRALISED </a:t>
            </a:r>
          </a:p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ENERGY SYSTEMS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6103C2-68B3-4E45-BB8A-4A4114FB77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50" y="64361"/>
            <a:ext cx="5006715" cy="11536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EF50774-B407-A34F-9B2C-D942A6454A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3" y="5801341"/>
            <a:ext cx="2314300" cy="89679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1EF2645-2BCD-ED45-BDA0-929FDE0E05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69415" y="5866091"/>
            <a:ext cx="3623890" cy="767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A5BD14-6240-924B-845B-CA14307DD510}"/>
              </a:ext>
            </a:extLst>
          </p:cNvPr>
          <p:cNvSpPr/>
          <p:nvPr userDrawn="1"/>
        </p:nvSpPr>
        <p:spPr>
          <a:xfrm>
            <a:off x="5321507" y="5879261"/>
            <a:ext cx="1071797" cy="70517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0F67CF-9599-5D4C-9E15-294016F083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5471" y="4023027"/>
            <a:ext cx="11724968" cy="1730531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partners</a:t>
            </a:r>
            <a:endParaRPr lang="fr-FR" dirty="0"/>
          </a:p>
          <a:p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3A38CD4-DCB0-2344-9332-D0FEE6895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471" y="904009"/>
            <a:ext cx="9126981" cy="786679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 dirty="0"/>
              <a:t>Credits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53755-FA09-FC40-94BF-AB6A09AF8586}"/>
              </a:ext>
            </a:extLst>
          </p:cNvPr>
          <p:cNvSpPr/>
          <p:nvPr userDrawn="1"/>
        </p:nvSpPr>
        <p:spPr>
          <a:xfrm>
            <a:off x="0" y="5890901"/>
            <a:ext cx="3483935" cy="1007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B7800-3025-C44D-9D16-AFC5AC237F00}"/>
              </a:ext>
            </a:extLst>
          </p:cNvPr>
          <p:cNvSpPr/>
          <p:nvPr userDrawn="1"/>
        </p:nvSpPr>
        <p:spPr>
          <a:xfrm flipV="1">
            <a:off x="3483935" y="5889172"/>
            <a:ext cx="8708065" cy="100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060667-9D2C-DA47-ADAE-E242B7FE3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95896"/>
            <a:ext cx="4103914" cy="87152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3F0783D-DEC3-814D-BDC0-1D9C00C2CC5E}"/>
              </a:ext>
            </a:extLst>
          </p:cNvPr>
          <p:cNvSpPr txBox="1"/>
          <p:nvPr userDrawn="1"/>
        </p:nvSpPr>
        <p:spPr>
          <a:xfrm>
            <a:off x="5941624" y="5921738"/>
            <a:ext cx="625037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DECENTRALISED </a:t>
            </a:r>
          </a:p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ENERGY SYSTEMS</a:t>
            </a:r>
          </a:p>
        </p:txBody>
      </p:sp>
      <p:pic>
        <p:nvPicPr>
          <p:cNvPr id="1026" name="Picture 2" descr="Attachment.jpeg">
            <a:extLst>
              <a:ext uri="{FF2B5EF4-FFF2-40B4-BE49-F238E27FC236}">
                <a16:creationId xmlns:a16="http://schemas.microsoft.com/office/drawing/2014/main" id="{38AA7DF8-2CAF-8945-B8A8-0402FBC600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7" y="4452946"/>
            <a:ext cx="2673739" cy="11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FD6C0F-4C47-324E-B191-3C369BAE5082}"/>
              </a:ext>
            </a:extLst>
          </p:cNvPr>
          <p:cNvSpPr/>
          <p:nvPr userDrawn="1"/>
        </p:nvSpPr>
        <p:spPr>
          <a:xfrm>
            <a:off x="2885872" y="5999173"/>
            <a:ext cx="1218042" cy="81480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Attachment.jpeg">
            <a:extLst>
              <a:ext uri="{FF2B5EF4-FFF2-40B4-BE49-F238E27FC236}">
                <a16:creationId xmlns:a16="http://schemas.microsoft.com/office/drawing/2014/main" id="{3A9A21A2-E3DB-AE49-BDB0-CADC57DF5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44" y="4475700"/>
            <a:ext cx="1102245" cy="11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tachment.png">
            <a:extLst>
              <a:ext uri="{FF2B5EF4-FFF2-40B4-BE49-F238E27FC236}">
                <a16:creationId xmlns:a16="http://schemas.microsoft.com/office/drawing/2014/main" id="{10F98607-46A0-5F43-8BC4-EFB23BD70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11" y="4547295"/>
            <a:ext cx="2256226" cy="9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tachment.png">
            <a:extLst>
              <a:ext uri="{FF2B5EF4-FFF2-40B4-BE49-F238E27FC236}">
                <a16:creationId xmlns:a16="http://schemas.microsoft.com/office/drawing/2014/main" id="{3E250049-E3D1-4645-8D71-1E19CF3BA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23" y="4434751"/>
            <a:ext cx="3864895" cy="11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tachment.png">
            <a:extLst>
              <a:ext uri="{FF2B5EF4-FFF2-40B4-BE49-F238E27FC236}">
                <a16:creationId xmlns:a16="http://schemas.microsoft.com/office/drawing/2014/main" id="{017FB720-4F9B-B64C-A67D-51982415D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2" y="905071"/>
            <a:ext cx="2572551" cy="257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1534A61-97CA-F54B-8633-CF6A699E3C52}"/>
              </a:ext>
            </a:extLst>
          </p:cNvPr>
          <p:cNvSpPr txBox="1"/>
          <p:nvPr userDrawn="1"/>
        </p:nvSpPr>
        <p:spPr>
          <a:xfrm>
            <a:off x="9500923" y="343123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densys.univ-lorraine.fr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FF95751-BE37-7E48-A8F3-6B655888D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8955"/>
          <a:stretch/>
        </p:blipFill>
        <p:spPr>
          <a:xfrm>
            <a:off x="9649097" y="34835"/>
            <a:ext cx="2451279" cy="591418"/>
          </a:xfrm>
          <a:prstGeom prst="rect">
            <a:avLst/>
          </a:prstGeom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04D87801-AC5B-1147-A864-67C54DA0A65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65471" y="1814507"/>
            <a:ext cx="9144000" cy="19974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Author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&amp; </a:t>
            </a:r>
            <a:r>
              <a:rPr lang="fr-FR" dirty="0" err="1"/>
              <a:t>surname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mail@address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0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1CD24-5F4D-5543-9453-5199CC3F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9" y="799847"/>
            <a:ext cx="11625941" cy="111744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8E4C7B-F8E7-B643-9AD2-66A35904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FEC684-019D-6B47-BBA7-FCD10740C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5BFC8E-3694-6946-B1A3-F19537403B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A564A12-3579-1147-BA6B-005B5B229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929" y="2050026"/>
            <a:ext cx="11625941" cy="4203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438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AEF16-F43D-BE44-91FD-D3E2210E05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08EB8-F53C-3246-92DD-15B7BB3D6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DAAFC2-54D4-4D4A-9E54-71787C4FE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7A95262-B8CA-0945-B140-970E81DD7E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475" y="844827"/>
            <a:ext cx="11626850" cy="5436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056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D8ABD-2425-2F48-A5D2-DFCD8FBD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336748-E5DE-B94B-BE0E-06C051093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ED2C7-D25C-4241-A46A-583C12B1A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CB03F1-C7F0-1B45-B5A8-0DB7A90FBA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076938-2614-514F-9168-39F6B9CFC7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475" y="2035175"/>
            <a:ext cx="5699125" cy="4203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A43F39D0-8C0A-734F-B081-0FAAA8F73A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1085" y="2035175"/>
            <a:ext cx="5779786" cy="42182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85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9944-379C-8B45-ABBD-0F568EA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9D2E5-ED24-0343-9890-3474501D7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97A165-1495-CB4F-B01E-3C1120551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AF5B88-3D03-3043-AD55-87B2075E81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tableau 6">
            <a:extLst>
              <a:ext uri="{FF2B5EF4-FFF2-40B4-BE49-F238E27FC236}">
                <a16:creationId xmlns:a16="http://schemas.microsoft.com/office/drawing/2014/main" id="{0F843127-9C78-6246-ADEC-18D17F7080F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44475" y="2035175"/>
            <a:ext cx="11626850" cy="4232275"/>
          </a:xfrm>
        </p:spPr>
        <p:txBody>
          <a:bodyPr/>
          <a:lstStyle/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844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4769523" cy="4085201"/>
          </a:xfr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3D3C919-B6BD-A84E-8488-35F72E1C92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76838" y="2065338"/>
            <a:ext cx="6694487" cy="40846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78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4769523" cy="4085201"/>
          </a:xfr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FA64259-13DB-184A-A34F-2BD12B096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1288" y="2064774"/>
            <a:ext cx="6650037" cy="408520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6722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11625941" cy="40852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5616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: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856" y="799846"/>
            <a:ext cx="1429013" cy="5381393"/>
          </a:xfrm>
          <a:prstGeom prst="rect">
            <a:avLst/>
          </a:prstGeom>
        </p:spPr>
        <p:txBody>
          <a:bodyPr vert="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799846"/>
            <a:ext cx="10016523" cy="53501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12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itre 10">
            <a:extLst>
              <a:ext uri="{FF2B5EF4-FFF2-40B4-BE49-F238E27FC236}">
                <a16:creationId xmlns:a16="http://schemas.microsoft.com/office/drawing/2014/main" id="{0EDF8797-DAC1-ED48-A3F7-798285C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9" y="799847"/>
            <a:ext cx="11625941" cy="11174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8FED9-1FDE-FF47-950A-740992CBF8F6}"/>
              </a:ext>
            </a:extLst>
          </p:cNvPr>
          <p:cNvSpPr/>
          <p:nvPr userDrawn="1"/>
        </p:nvSpPr>
        <p:spPr>
          <a:xfrm>
            <a:off x="8708065" y="0"/>
            <a:ext cx="3483935" cy="6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EBFA3-72FE-B44C-988E-FA476746ED0F}"/>
              </a:ext>
            </a:extLst>
          </p:cNvPr>
          <p:cNvSpPr/>
          <p:nvPr userDrawn="1"/>
        </p:nvSpPr>
        <p:spPr>
          <a:xfrm>
            <a:off x="0" y="0"/>
            <a:ext cx="9548037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1B9E6F7-D353-3C44-8498-4DFA67B4DF30}"/>
              </a:ext>
            </a:extLst>
          </p:cNvPr>
          <p:cNvSpPr txBox="1">
            <a:spLocks/>
          </p:cNvSpPr>
          <p:nvPr userDrawn="1"/>
        </p:nvSpPr>
        <p:spPr>
          <a:xfrm>
            <a:off x="128335" y="149902"/>
            <a:ext cx="9419701" cy="4745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i="0" kern="1200" cap="small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/>
              <a:t>Introduction to PYTHON</a:t>
            </a:r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7E2C050-1B11-8C41-85F8-689D2D0F8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29" y="6371340"/>
            <a:ext cx="8833028" cy="367200"/>
          </a:xfrm>
          <a:prstGeom prst="rect">
            <a:avLst/>
          </a:prstGeom>
          <a:effectLst/>
        </p:spPr>
        <p:txBody>
          <a:bodyPr anchor="b"/>
          <a:lstStyle>
            <a:lvl1pPr algn="l">
              <a:defRPr sz="1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DENSYS - MASTER ERASMUS MUNDUS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77BAC3DF-2CAA-414F-B9C5-49DFCA845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1857" y="6375058"/>
            <a:ext cx="1429013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2471F5CE-1E2B-FF4C-850F-23BD78323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8361" y="6373415"/>
            <a:ext cx="1003092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5583F81-4FBB-9A48-ABA4-5F22161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29" y="2069137"/>
            <a:ext cx="11108871" cy="410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76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68" r:id="rId4"/>
    <p:sldLayoutId id="2147483669" r:id="rId5"/>
    <p:sldLayoutId id="2147483667" r:id="rId6"/>
    <p:sldLayoutId id="2147483666" r:id="rId7"/>
    <p:sldLayoutId id="2147483665" r:id="rId8"/>
    <p:sldLayoutId id="2147483664" r:id="rId9"/>
    <p:sldLayoutId id="214748366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Police systèm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zo.org/start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demaie/intro_pyth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CF0CF-3625-EA44-A109-80D6FC2D1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gentle introduction to PYTHON</a:t>
            </a:r>
            <a:endParaRPr lang="fr-F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3A9420-0BD5-5942-B1BE-57FB823E0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Smart Energy Management</a:t>
            </a:r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/>
              <a:t>Heathcliff Demaie</a:t>
            </a:r>
            <a:endParaRPr lang="fr-F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1980FBD-9EBF-41CC-9854-BBAEAFA370EC}"/>
              </a:ext>
            </a:extLst>
          </p:cNvPr>
          <p:cNvGrpSpPr/>
          <p:nvPr/>
        </p:nvGrpSpPr>
        <p:grpSpPr>
          <a:xfrm>
            <a:off x="11355861" y="5231153"/>
            <a:ext cx="65160" cy="181440"/>
            <a:chOff x="11355861" y="5231153"/>
            <a:chExt cx="6516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310EA09B-EDC1-4609-8760-9B2B6AE012E7}"/>
                    </a:ext>
                  </a:extLst>
                </p14:cNvPr>
                <p14:cNvContentPartPr/>
                <p14:nvPr/>
              </p14:nvContentPartPr>
              <p14:xfrm>
                <a:off x="11420661" y="5231153"/>
                <a:ext cx="360" cy="36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310EA09B-EDC1-4609-8760-9B2B6AE012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12021" y="52225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D28EFBC5-5F44-4D9A-BF88-2746B7023743}"/>
                    </a:ext>
                  </a:extLst>
                </p14:cNvPr>
                <p14:cNvContentPartPr/>
                <p14:nvPr/>
              </p14:nvContentPartPr>
              <p14:xfrm>
                <a:off x="11355861" y="5247713"/>
                <a:ext cx="25560" cy="16488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D28EFBC5-5F44-4D9A-BF88-2746B70237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47221" y="5239073"/>
                  <a:ext cx="43200" cy="18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07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F1E3C-427C-4223-8396-9A72F39A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 3/4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EE38D0-F1FF-40EB-9A95-1A802E39A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A13E87-CF2C-4C23-8E87-E157EDBBD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9FE58-C74B-4DD8-A834-B503C38F559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CA9F57-450F-4492-BF86-B98D6F6907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Exercise on Lists p. 176</a:t>
            </a:r>
          </a:p>
          <a:p>
            <a:r>
              <a:rPr lang="fr-FR"/>
              <a:t>Exercise on Modules/librairies p. 51-55</a:t>
            </a:r>
          </a:p>
          <a:p>
            <a:r>
              <a:rPr lang="fr-FR"/>
              <a:t>Intro to Pandas p. 193</a:t>
            </a:r>
          </a:p>
          <a:p>
            <a:r>
              <a:rPr lang="fr-FR"/>
              <a:t>Intro to Numpy p. 218</a:t>
            </a:r>
          </a:p>
          <a:p>
            <a:r>
              <a:rPr lang="fr-FR"/>
              <a:t>Intro to Matplotlib p. 226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6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89859-6DCD-413E-A44E-87A70B90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digital skills?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EC6AAE-4388-4AFD-9C1C-B7281E9EF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9155B-DDC6-48BE-B004-7C9994FB6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EEE50C-A7AB-47EC-8FC5-5E29F56CEE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F5946F-5FCC-48C5-A7F1-C617D5C04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"</a:t>
            </a:r>
            <a:r>
              <a:rPr lang="en-US" i="1"/>
              <a:t>The Book of Nature is written in the language of mathematics</a:t>
            </a:r>
            <a:r>
              <a:rPr lang="en-US"/>
              <a:t>", Galileo</a:t>
            </a:r>
            <a:endParaRPr lang="fr-FR"/>
          </a:p>
          <a:p>
            <a:r>
              <a:rPr lang="fr-FR"/>
              <a:t>Engineering is about "What if?"</a:t>
            </a:r>
          </a:p>
          <a:p>
            <a:r>
              <a:rPr lang="fr-FR"/>
              <a:t>Data-driven decisions, data-driven model</a:t>
            </a:r>
          </a:p>
          <a:p>
            <a:r>
              <a:rPr lang="fr-FR"/>
              <a:t>Your ability to test your ideas is limited by your calculation capacity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	 </a:t>
            </a:r>
            <a:r>
              <a:rPr lang="fr-FR">
                <a:highlight>
                  <a:srgbClr val="EF9D05"/>
                </a:highlight>
                <a:sym typeface="Wingdings" panose="05000000000000000000" pitchFamily="2" charset="2"/>
              </a:rPr>
              <a:t>Ask a computer to do this job for you</a:t>
            </a:r>
          </a:p>
          <a:p>
            <a:endParaRPr lang="fr-FR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sym typeface="Wingdings" panose="05000000000000000000" pitchFamily="2" charset="2"/>
              </a:rPr>
              <a:t>In French </a:t>
            </a:r>
            <a:r>
              <a:rPr lang="fr-FR" i="1">
                <a:sym typeface="Wingdings" panose="05000000000000000000" pitchFamily="2" charset="2"/>
              </a:rPr>
              <a:t>Informatique </a:t>
            </a:r>
            <a:r>
              <a:rPr lang="fr-FR">
                <a:sym typeface="Wingdings" panose="05000000000000000000" pitchFamily="2" charset="2"/>
              </a:rPr>
              <a:t>ie autamtic treatment of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"</a:t>
            </a:r>
            <a:r>
              <a:rPr lang="fr-FR" i="1"/>
              <a:t>IT: You</a:t>
            </a:r>
            <a:r>
              <a:rPr lang="fr-FR"/>
              <a:t> </a:t>
            </a:r>
            <a:r>
              <a:rPr lang="fr-FR" i="1"/>
              <a:t>can't teach it, </a:t>
            </a:r>
            <a:r>
              <a:rPr lang="fr-FR" i="1">
                <a:highlight>
                  <a:srgbClr val="EF9D05"/>
                </a:highlight>
              </a:rPr>
              <a:t>you have to practice it</a:t>
            </a:r>
            <a:r>
              <a:rPr lang="fr-FR" i="1"/>
              <a:t>.</a:t>
            </a:r>
            <a:r>
              <a:rPr lang="fr-FR"/>
              <a:t>"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3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7EA78-CE78-EE40-8367-A7A1A1DD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Python?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AF6B30-6AF3-F840-B094-97AB0FC2F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08E97-4339-D840-B274-84D5B2D7A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A2A551-00D6-FE4E-BBF3-D9B5692C58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899F68-FE49-7F4B-A1D6-720CD9B813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/>
              <a:t>Easy to learn (yes, it is!)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Huge community includ. in academia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Vertsatile &amp; multipurpose (game, science, general purpose apps, glue lang.)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Comes for free with many librairies (modules)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Broadly used for optim &amp; machine learning (incl. in Univ. Liège)</a:t>
            </a:r>
          </a:p>
          <a:p>
            <a:pPr marL="0" indent="0">
              <a:buNone/>
            </a:pPr>
            <a:endParaRPr lang="fr-FR" b="1">
              <a:solidFill>
                <a:srgbClr val="EF9D05"/>
              </a:solidFill>
            </a:endParaRPr>
          </a:p>
          <a:p>
            <a:pPr marL="0" indent="0">
              <a:buNone/>
            </a:pPr>
            <a:r>
              <a:rPr lang="fr-FR" b="1">
                <a:solidFill>
                  <a:srgbClr val="EF9D05"/>
                </a:solidFill>
              </a:rPr>
              <a:t>Even though</a:t>
            </a:r>
          </a:p>
          <a:p>
            <a:r>
              <a:rPr lang="fr-FR"/>
              <a:t>Not so safe (don't manage a nuclear power plant with python)</a:t>
            </a:r>
          </a:p>
          <a:p>
            <a:r>
              <a:rPr lang="fr-FR"/>
              <a:t>Not so performant (interpreted language)</a:t>
            </a:r>
          </a:p>
        </p:txBody>
      </p:sp>
    </p:spTree>
    <p:extLst>
      <p:ext uri="{BB962C8B-B14F-4D97-AF65-F5344CB8AC3E}">
        <p14:creationId xmlns:p14="http://schemas.microsoft.com/office/powerpoint/2010/main" val="9464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F4C91-B06D-41D8-A771-782823F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Content of this introduction course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DBCB90-FD71-4A86-867D-152F6C742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9225CE-9A2A-423E-9C74-901B15A08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E901B-8DD2-4ADA-AF4F-D4327188DC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3BD822-C4BA-45F5-82D8-E2DE07A4A2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The objectives: </a:t>
            </a:r>
          </a:p>
          <a:p>
            <a:pPr lvl="1"/>
            <a:r>
              <a:rPr lang="fr-FR"/>
              <a:t>Help to get you started on Python</a:t>
            </a:r>
          </a:p>
          <a:p>
            <a:pPr lvl="1"/>
            <a:r>
              <a:rPr lang="fr-FR"/>
              <a:t>Give you enough basics to get the most of the week in Liège</a:t>
            </a:r>
          </a:p>
          <a:p>
            <a:r>
              <a:rPr lang="fr-FR"/>
              <a:t>ILOs: </a:t>
            </a:r>
          </a:p>
          <a:p>
            <a:pPr lvl="1"/>
            <a:r>
              <a:rPr lang="fr-FR"/>
              <a:t>Able to write simple python programs, incl. using modules like numpy, scipy, …</a:t>
            </a:r>
          </a:p>
          <a:p>
            <a:pPr lvl="1"/>
            <a:r>
              <a:rPr lang="fr-FR"/>
              <a:t>Able to tweak python code written by s.o. else</a:t>
            </a:r>
          </a:p>
          <a:p>
            <a:pPr lvl="1"/>
            <a:r>
              <a:rPr lang="fr-FR"/>
              <a:t>Able to learn by yourself</a:t>
            </a:r>
          </a:p>
          <a:p>
            <a:r>
              <a:rPr lang="fr-FR"/>
              <a:t>How?</a:t>
            </a:r>
          </a:p>
          <a:p>
            <a:pPr lvl="1"/>
            <a:r>
              <a:rPr lang="fr-FR"/>
              <a:t>You read the materials at home</a:t>
            </a:r>
          </a:p>
          <a:p>
            <a:pPr lvl="1"/>
            <a:r>
              <a:rPr lang="fr-FR"/>
              <a:t>We practice together in class</a:t>
            </a:r>
          </a:p>
        </p:txBody>
      </p:sp>
    </p:spTree>
    <p:extLst>
      <p:ext uri="{BB962C8B-B14F-4D97-AF65-F5344CB8AC3E}">
        <p14:creationId xmlns:p14="http://schemas.microsoft.com/office/powerpoint/2010/main" val="333833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E597-5EF1-432B-99F9-A95F10C9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tools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04EC29-F494-495E-BB37-32957FA2D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D6DD9-5A68-408F-8162-C6C7DB67B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8A3E36-5F3B-4281-9307-784EDF5791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8AC667-F448-4420-AC12-C1B2157FA1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/>
              <a:t>Python &amp; Pyzo</a:t>
            </a:r>
          </a:p>
          <a:p>
            <a:pPr lvl="1"/>
            <a:r>
              <a:rPr lang="fr-FR" b="1"/>
              <a:t>Python 3</a:t>
            </a:r>
          </a:p>
          <a:p>
            <a:pPr lvl="2"/>
            <a:r>
              <a:rPr lang="fr-FR">
                <a:hlinkClick r:id="rId2"/>
              </a:rPr>
              <a:t>https://www.python.org/downloads/</a:t>
            </a:r>
            <a:endParaRPr lang="fr-FR"/>
          </a:p>
          <a:p>
            <a:pPr lvl="1"/>
            <a:r>
              <a:rPr lang="fr-FR" b="1"/>
              <a:t>Pyzo</a:t>
            </a:r>
            <a:r>
              <a:rPr lang="fr-FR"/>
              <a:t>, an environement to code and execute your code</a:t>
            </a:r>
          </a:p>
          <a:p>
            <a:pPr lvl="2"/>
            <a:r>
              <a:rPr lang="fr-FR"/>
              <a:t>Simple, robust, </a:t>
            </a:r>
          </a:p>
          <a:p>
            <a:pPr lvl="2"/>
            <a:r>
              <a:rPr lang="fr-FR">
                <a:hlinkClick r:id="rId3"/>
              </a:rPr>
              <a:t>https://pyzo.org/start.html</a:t>
            </a:r>
            <a:r>
              <a:rPr lang="fr-FR"/>
              <a:t> </a:t>
            </a:r>
          </a:p>
          <a:p>
            <a:pPr lvl="2"/>
            <a:endParaRPr lang="fr-FR"/>
          </a:p>
          <a:p>
            <a:r>
              <a:rPr lang="fr-FR" b="1"/>
              <a:t>Google Colaboratory</a:t>
            </a:r>
            <a:r>
              <a:rPr lang="fr-FR"/>
              <a:t>, code and execution in the same place (notebooks)</a:t>
            </a:r>
          </a:p>
          <a:p>
            <a:pPr lvl="1"/>
            <a:r>
              <a:rPr lang="fr-FR"/>
              <a:t>Everything is online</a:t>
            </a:r>
          </a:p>
          <a:p>
            <a:endParaRPr lang="fr-FR"/>
          </a:p>
          <a:p>
            <a:r>
              <a:rPr lang="fr-FR" b="1"/>
              <a:t>Other materials : A link on ARCHE </a:t>
            </a:r>
            <a:r>
              <a:rPr lang="fr-FR"/>
              <a:t>to a depository on Github (</a:t>
            </a:r>
            <a:r>
              <a:rPr lang="fr-FR">
                <a:hlinkClick r:id="rId4"/>
              </a:rPr>
              <a:t>https://github.com/hdemaie/intro_python</a:t>
            </a:r>
            <a:r>
              <a:rPr lang="fr-FR"/>
              <a:t>)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8F1B-0D12-42BD-8E4B-9D5B74D0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Key notions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D68DB8-A266-4722-8B66-24C710673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94AF8-DEEE-45AA-A877-57D1CAB04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D85E10-2B85-4943-AA44-7434FD0495D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CC680-809C-4FE5-B2EA-2978E7D91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#2</a:t>
            </a:r>
          </a:p>
          <a:p>
            <a:pPr lvl="1"/>
            <a:r>
              <a:rPr lang="fr-FR"/>
              <a:t>Variables (pp 11-17)</a:t>
            </a:r>
          </a:p>
          <a:p>
            <a:pPr lvl="1"/>
            <a:r>
              <a:rPr lang="fr-FR"/>
              <a:t>Conditions (pp 69-76)</a:t>
            </a:r>
          </a:p>
          <a:p>
            <a:pPr lvl="1"/>
            <a:r>
              <a:rPr lang="fr-FR"/>
              <a:t>Iterations (pp 79-90)</a:t>
            </a:r>
          </a:p>
          <a:p>
            <a:pPr lvl="1"/>
            <a:r>
              <a:rPr lang="fr-FR"/>
              <a:t>Functions, files, modules (pp 91-104) - Exercise p107</a:t>
            </a:r>
          </a:p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#3</a:t>
            </a:r>
          </a:p>
          <a:p>
            <a:pPr lvl="1"/>
            <a:r>
              <a:rPr lang="fr-FR"/>
              <a:t>Data structures (pp 128-144)</a:t>
            </a:r>
          </a:p>
          <a:p>
            <a:pPr lvl="1"/>
            <a:r>
              <a:rPr lang="fr-FR"/>
              <a:t>Modules</a:t>
            </a:r>
          </a:p>
          <a:p>
            <a:pPr lvl="1"/>
            <a:r>
              <a:rPr lang="fr-FR"/>
              <a:t>Classical scientific modules: scipy, numpy, matplotlib, …</a:t>
            </a:r>
          </a:p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#4</a:t>
            </a:r>
          </a:p>
          <a:p>
            <a:pPr lvl="1"/>
            <a:r>
              <a:rPr lang="fr-FR"/>
              <a:t>Classical scientific modules: scipy, numpy, matplotlib, …</a:t>
            </a:r>
          </a:p>
          <a:p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4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C687F-3F8B-4802-B1EB-08D294A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 2/4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C9A79C-5BED-40C9-ABED-B641BDCCE3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17DBA6-616B-4BE2-BA20-3FD801B5A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7A64B-43AB-4E09-BDCA-F4D27292E0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E51CF-E06A-41E7-986B-7EB3239A5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929" y="2050027"/>
            <a:ext cx="11625941" cy="43213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What we have seen: variables, conditions, iteration, functions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Nifemi asked me clarifications on why functions are useful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>
                <a:sym typeface="Wingdings" panose="05000000000000000000" pitchFamily="2" charset="2"/>
              </a:rPr>
              <a:t>	 see next slide</a:t>
            </a:r>
            <a:endParaRPr lang="fr-FR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A group of more advanced students started to play with PVLib and pandas</a:t>
            </a:r>
          </a:p>
        </p:txBody>
      </p:sp>
    </p:spTree>
    <p:extLst>
      <p:ext uri="{BB962C8B-B14F-4D97-AF65-F5344CB8AC3E}">
        <p14:creationId xmlns:p14="http://schemas.microsoft.com/office/powerpoint/2010/main" val="200427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51100-B0C1-4EF0-9A21-9C414151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functions?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E72D9-80A2-48D6-AEE6-7E47AD371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50F229-5B65-4F43-A5E7-4F8556154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4A2BB1-5F11-4965-AA52-854BC9A656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59AEE3-1F48-45F9-8C1D-014B34368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930" y="2050026"/>
            <a:ext cx="5985542" cy="461971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When you develop your own code, it is always possible to do without functions but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If you have to do several times the same thing (let's say calculate the distance between 2 points in 3D) at different locations in your code, you will have either to replicate it, or to create a function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If you replicate your code,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r-FR"/>
              <a:t>it becomes </a:t>
            </a:r>
            <a:r>
              <a:rPr lang="fr-FR">
                <a:highlight>
                  <a:srgbClr val="EF9D05"/>
                </a:highlight>
              </a:rPr>
              <a:t>complicated to debug/maintain</a:t>
            </a:r>
            <a:r>
              <a:rPr lang="fr-FR"/>
              <a:t>. To change something in the code that is replicated, you will have to change it everywhere in your code.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r-FR"/>
              <a:t>it becomes </a:t>
            </a:r>
            <a:r>
              <a:rPr lang="fr-FR">
                <a:highlight>
                  <a:srgbClr val="EF9D05"/>
                </a:highlight>
              </a:rPr>
              <a:t>hard to read/debug</a:t>
            </a:r>
            <a:r>
              <a:rPr lang="fr-FR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Functions allow you to </a:t>
            </a:r>
            <a:r>
              <a:rPr lang="fr-FR">
                <a:highlight>
                  <a:srgbClr val="00FF00"/>
                </a:highlight>
              </a:rPr>
              <a:t>encapsulate</a:t>
            </a:r>
            <a:r>
              <a:rPr lang="fr-FR"/>
              <a:t> your work and to </a:t>
            </a:r>
            <a:r>
              <a:rPr lang="fr-FR">
                <a:highlight>
                  <a:srgbClr val="00FF00"/>
                </a:highlight>
              </a:rPr>
              <a:t>collaborate</a:t>
            </a:r>
            <a:r>
              <a:rPr lang="fr-FR"/>
              <a:t> efficiently: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Let's say that you create a magic formula to calculate the production of a PC panel as function of temperature and radiation.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If you simply write it in the middle of a bigger code, you have to </a:t>
            </a:r>
            <a:r>
              <a:rPr lang="fr-FR">
                <a:highlight>
                  <a:srgbClr val="EF9D05"/>
                </a:highlight>
              </a:rPr>
              <a:t>replicate and modify </a:t>
            </a:r>
            <a:r>
              <a:rPr lang="fr-FR"/>
              <a:t>it. Look at the example on the top right.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If you create a function, you can it several time and everybody body can </a:t>
            </a:r>
            <a:r>
              <a:rPr lang="fr-FR">
                <a:highlight>
                  <a:srgbClr val="00FF00"/>
                </a:highlight>
              </a:rPr>
              <a:t>reuse</a:t>
            </a:r>
            <a:r>
              <a:rPr lang="fr-FR"/>
              <a:t> this piece of code without changing anything to the code.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When you use librairies, they impose you the creation of functions. It makes the algorithme </a:t>
            </a:r>
            <a:r>
              <a:rPr lang="fr-FR">
                <a:highlight>
                  <a:srgbClr val="00FF00"/>
                </a:highlight>
              </a:rPr>
              <a:t>reusable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Example: an algorithme minimizing a function will need a function as a parameter</a:t>
            </a:r>
          </a:p>
          <a:p>
            <a:endParaRPr lang="fr-FR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1C865AC2-1449-4731-833C-21E9F311D554}"/>
              </a:ext>
            </a:extLst>
          </p:cNvPr>
          <p:cNvSpPr txBox="1">
            <a:spLocks/>
          </p:cNvSpPr>
          <p:nvPr/>
        </p:nvSpPr>
        <p:spPr>
          <a:xfrm>
            <a:off x="6850538" y="1709367"/>
            <a:ext cx="4815646" cy="4203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Police systèm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>
                <a:solidFill>
                  <a:srgbClr val="008000"/>
                </a:solidFill>
                <a:highlight>
                  <a:srgbClr val="FFFFFF"/>
                </a:highlight>
              </a:rPr>
              <a:t># with no function</a:t>
            </a:r>
            <a:endParaRPr lang="fr-FR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>
                <a:solidFill>
                  <a:srgbClr val="000000"/>
                </a:solidFill>
                <a:highlight>
                  <a:srgbClr val="FFFFFF"/>
                </a:highlight>
              </a:rPr>
              <a:t>Tref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>
                <a:solidFill>
                  <a:srgbClr val="FF0000"/>
                </a:solidFill>
                <a:highlight>
                  <a:srgbClr val="FFFFFF"/>
                </a:highlight>
              </a:rPr>
              <a:t>273.15</a:t>
            </a:r>
            <a:endParaRPr lang="fr-FR" sz="18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prod_pv_1 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rad1 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rad1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nn-NO" sz="1800" b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prod_pv_1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prod_pv_1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atan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temp1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Tref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Tref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prod_pv_2 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rad2 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rad2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nn-NO" sz="1800" b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800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800" b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prod_pv_2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prod_pv_2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atan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temp2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Tref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Tref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8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0">
                <a:solidFill>
                  <a:srgbClr val="008000"/>
                </a:solidFill>
                <a:highlight>
                  <a:srgbClr val="FFFFFF"/>
                </a:highlight>
              </a:rPr>
              <a:t># with a function</a:t>
            </a:r>
            <a:endParaRPr lang="fr-FR" sz="18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>
                <a:solidFill>
                  <a:srgbClr val="FF00FF"/>
                </a:solidFill>
                <a:highlight>
                  <a:srgbClr val="FFFFFF"/>
                </a:highlight>
              </a:rPr>
              <a:t>calc_prod_pv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rad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fr-FR" sz="18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   Tref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>
                <a:solidFill>
                  <a:srgbClr val="FF0000"/>
                </a:solidFill>
                <a:highlight>
                  <a:srgbClr val="FFFFFF"/>
                </a:highlight>
              </a:rPr>
              <a:t>273.15</a:t>
            </a:r>
            <a:endParaRPr lang="fr-FR" sz="18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   prod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rad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rad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fr-FR" sz="1800" b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   prod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prod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atan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Tref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Tref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prod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8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prod_pv_1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calc_prod_pv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temp1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rad1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18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prod_pv_2 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calc_prod_pv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temp2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800" b="0">
                <a:solidFill>
                  <a:srgbClr val="000000"/>
                </a:solidFill>
                <a:highlight>
                  <a:srgbClr val="FFFFFF"/>
                </a:highlight>
              </a:rPr>
              <a:t> rad2</a:t>
            </a:r>
            <a:r>
              <a:rPr lang="fr-FR" sz="1800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68029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7E5E0-1DC1-4554-AF81-98E8DA5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Before class 3/4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AC8FE9-4200-49EA-A6FC-6D8E008E8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F7555B-CF53-4E13-BF83-6C5C01392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628939-3814-43DA-91CA-7A74FE30B1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2978E8-4FC1-4E1E-BFD3-9149C65C48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/>
              <a:t>For the beginners</a:t>
            </a:r>
          </a:p>
          <a:p>
            <a:pPr lvl="1"/>
            <a:r>
              <a:rPr lang="fr-FR"/>
              <a:t>Lists: read pp. 128-138, 138-144</a:t>
            </a:r>
          </a:p>
          <a:p>
            <a:pPr lvl="1"/>
            <a:r>
              <a:rPr lang="fr-FR"/>
              <a:t>Dictionaries: read only p. 145</a:t>
            </a:r>
          </a:p>
          <a:p>
            <a:pPr lvl="1"/>
            <a:r>
              <a:rPr lang="fr-FR"/>
              <a:t>Intro to modules: read pp. 51-58</a:t>
            </a:r>
          </a:p>
          <a:p>
            <a:pPr lvl="1"/>
            <a:r>
              <a:rPr lang="fr-FR"/>
              <a:t>Intro to Numpy: read p. 218-220</a:t>
            </a:r>
          </a:p>
          <a:p>
            <a:pPr lvl="1"/>
            <a:r>
              <a:rPr lang="fr-FR"/>
              <a:t>Intro to Matplotlib: skim read p. 226-240</a:t>
            </a:r>
          </a:p>
          <a:p>
            <a:pPr lvl="1"/>
            <a:r>
              <a:rPr lang="fr-FR"/>
              <a:t>Intro to Pandas: skim read if you have the time p. 193-202</a:t>
            </a:r>
          </a:p>
          <a:p>
            <a:pPr lvl="1"/>
            <a:endParaRPr lang="fr-FR"/>
          </a:p>
          <a:p>
            <a:r>
              <a:rPr lang="fr-FR"/>
              <a:t>For the more advanced students</a:t>
            </a:r>
          </a:p>
          <a:p>
            <a:pPr lvl="1"/>
            <a:r>
              <a:rPr lang="fr-FR"/>
              <a:t>All together, clean up a version of your code to share it with the beginners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91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Style">
  <a:themeElements>
    <a:clrScheme name="DENSY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64A7"/>
      </a:accent1>
      <a:accent2>
        <a:srgbClr val="F0A005"/>
      </a:accent2>
      <a:accent3>
        <a:srgbClr val="A5A5A5"/>
      </a:accent3>
      <a:accent4>
        <a:srgbClr val="FBCA31"/>
      </a:accent4>
      <a:accent5>
        <a:srgbClr val="73A1C0"/>
      </a:accent5>
      <a:accent6>
        <a:srgbClr val="00A293"/>
      </a:accent6>
      <a:hlink>
        <a:srgbClr val="1D64A7"/>
      </a:hlink>
      <a:folHlink>
        <a:srgbClr val="53314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 lnSpcReduction="10000"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NSYS-Modele.potx" id="{6F22BEEE-C242-4DBC-8EFD-F515F20942B9}" vid="{17D0EF92-5077-4B95-B8D5-CD7E1A87798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DENSYS-Modele</Template>
  <TotalTime>9469</TotalTime>
  <Words>1006</Words>
  <Application>Microsoft Office PowerPoint</Application>
  <PresentationFormat>Grand écran</PresentationFormat>
  <Paragraphs>137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Police système</vt:lpstr>
      <vt:lpstr>Presentation Style</vt:lpstr>
      <vt:lpstr>A gentle introduction to PYTHON</vt:lpstr>
      <vt:lpstr>Why digital skills?</vt:lpstr>
      <vt:lpstr>Why Python? </vt:lpstr>
      <vt:lpstr>Content of this introduction course</vt:lpstr>
      <vt:lpstr>The tools</vt:lpstr>
      <vt:lpstr>Key notions</vt:lpstr>
      <vt:lpstr>Class 2/4</vt:lpstr>
      <vt:lpstr>Why functions?</vt:lpstr>
      <vt:lpstr>Before class 3/4</vt:lpstr>
      <vt:lpstr>Class 3/4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PYTHON</dc:title>
  <dc:subject/>
  <dc:creator>H. Demaie</dc:creator>
  <cp:keywords/>
  <dc:description/>
  <cp:lastModifiedBy>Heathcliff Demaie</cp:lastModifiedBy>
  <cp:revision>61</cp:revision>
  <dcterms:created xsi:type="dcterms:W3CDTF">2024-02-15T08:02:58Z</dcterms:created>
  <dcterms:modified xsi:type="dcterms:W3CDTF">2024-03-01T05:45:49Z</dcterms:modified>
  <cp:category/>
</cp:coreProperties>
</file>