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2"/>
  </p:notesMasterIdLst>
  <p:handoutMasterIdLst>
    <p:handoutMasterId r:id="rId33"/>
  </p:handoutMasterIdLst>
  <p:sldIdLst>
    <p:sldId id="571" r:id="rId3"/>
    <p:sldId id="622" r:id="rId4"/>
    <p:sldId id="588" r:id="rId5"/>
    <p:sldId id="646" r:id="rId6"/>
    <p:sldId id="647" r:id="rId7"/>
    <p:sldId id="648" r:id="rId8"/>
    <p:sldId id="649" r:id="rId9"/>
    <p:sldId id="650" r:id="rId10"/>
    <p:sldId id="651" r:id="rId11"/>
    <p:sldId id="652" r:id="rId12"/>
    <p:sldId id="653" r:id="rId13"/>
    <p:sldId id="654" r:id="rId14"/>
    <p:sldId id="655" r:id="rId15"/>
    <p:sldId id="656" r:id="rId16"/>
    <p:sldId id="657" r:id="rId17"/>
    <p:sldId id="658" r:id="rId18"/>
    <p:sldId id="659" r:id="rId19"/>
    <p:sldId id="660" r:id="rId20"/>
    <p:sldId id="661" r:id="rId21"/>
    <p:sldId id="662" r:id="rId22"/>
    <p:sldId id="663" r:id="rId23"/>
    <p:sldId id="664" r:id="rId24"/>
    <p:sldId id="665" r:id="rId25"/>
    <p:sldId id="666" r:id="rId26"/>
    <p:sldId id="667" r:id="rId27"/>
    <p:sldId id="669" r:id="rId28"/>
    <p:sldId id="670" r:id="rId29"/>
    <p:sldId id="671" r:id="rId30"/>
    <p:sldId id="66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005828"/>
    <a:srgbClr val="00582A"/>
    <a:srgbClr val="2F473E"/>
    <a:srgbClr val="D2DCFE"/>
    <a:srgbClr val="DAE3FE"/>
    <a:srgbClr val="B9C9FD"/>
    <a:srgbClr val="C0CDF6"/>
    <a:srgbClr val="C7D8E7"/>
    <a:srgbClr val="D2E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6" autoAdjust="0"/>
    <p:restoredTop sz="82064" autoAdjust="0"/>
  </p:normalViewPr>
  <p:slideViewPr>
    <p:cSldViewPr>
      <p:cViewPr varScale="1">
        <p:scale>
          <a:sx n="75" d="100"/>
          <a:sy n="75" d="100"/>
        </p:scale>
        <p:origin x="1766" y="3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12/21/2020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12/21/2020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278249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917999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1276616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1543937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1933725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123871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2995849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934026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4035605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20</a:t>
            </a:fld>
            <a:endParaRPr lang="en-US" dirty="0"/>
          </a:p>
        </p:txBody>
      </p:sp>
    </p:spTree>
    <p:extLst>
      <p:ext uri="{BB962C8B-B14F-4D97-AF65-F5344CB8AC3E}">
        <p14:creationId xmlns:p14="http://schemas.microsoft.com/office/powerpoint/2010/main" val="11420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2562440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1960493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22</a:t>
            </a:fld>
            <a:endParaRPr lang="en-US" dirty="0"/>
          </a:p>
        </p:txBody>
      </p:sp>
    </p:spTree>
    <p:extLst>
      <p:ext uri="{BB962C8B-B14F-4D97-AF65-F5344CB8AC3E}">
        <p14:creationId xmlns:p14="http://schemas.microsoft.com/office/powerpoint/2010/main" val="1322002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23</a:t>
            </a:fld>
            <a:endParaRPr lang="en-US" dirty="0"/>
          </a:p>
        </p:txBody>
      </p:sp>
    </p:spTree>
    <p:extLst>
      <p:ext uri="{BB962C8B-B14F-4D97-AF65-F5344CB8AC3E}">
        <p14:creationId xmlns:p14="http://schemas.microsoft.com/office/powerpoint/2010/main" val="1178184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24</a:t>
            </a:fld>
            <a:endParaRPr lang="en-US" dirty="0"/>
          </a:p>
        </p:txBody>
      </p:sp>
    </p:spTree>
    <p:extLst>
      <p:ext uri="{BB962C8B-B14F-4D97-AF65-F5344CB8AC3E}">
        <p14:creationId xmlns:p14="http://schemas.microsoft.com/office/powerpoint/2010/main" val="2994669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25</a:t>
            </a:fld>
            <a:endParaRPr lang="en-US" dirty="0"/>
          </a:p>
        </p:txBody>
      </p:sp>
    </p:spTree>
    <p:extLst>
      <p:ext uri="{BB962C8B-B14F-4D97-AF65-F5344CB8AC3E}">
        <p14:creationId xmlns:p14="http://schemas.microsoft.com/office/powerpoint/2010/main" val="140427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26</a:t>
            </a:fld>
            <a:endParaRPr lang="en-US" dirty="0"/>
          </a:p>
        </p:txBody>
      </p:sp>
    </p:spTree>
    <p:extLst>
      <p:ext uri="{BB962C8B-B14F-4D97-AF65-F5344CB8AC3E}">
        <p14:creationId xmlns:p14="http://schemas.microsoft.com/office/powerpoint/2010/main" val="3345737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27</a:t>
            </a:fld>
            <a:endParaRPr lang="en-US" dirty="0"/>
          </a:p>
        </p:txBody>
      </p:sp>
    </p:spTree>
    <p:extLst>
      <p:ext uri="{BB962C8B-B14F-4D97-AF65-F5344CB8AC3E}">
        <p14:creationId xmlns:p14="http://schemas.microsoft.com/office/powerpoint/2010/main" val="1369416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28</a:t>
            </a:fld>
            <a:endParaRPr lang="en-US" dirty="0"/>
          </a:p>
        </p:txBody>
      </p:sp>
    </p:spTree>
    <p:extLst>
      <p:ext uri="{BB962C8B-B14F-4D97-AF65-F5344CB8AC3E}">
        <p14:creationId xmlns:p14="http://schemas.microsoft.com/office/powerpoint/2010/main" val="4038752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29</a:t>
            </a:fld>
            <a:endParaRPr lang="en-US" dirty="0"/>
          </a:p>
        </p:txBody>
      </p:sp>
    </p:spTree>
    <p:extLst>
      <p:ext uri="{BB962C8B-B14F-4D97-AF65-F5344CB8AC3E}">
        <p14:creationId xmlns:p14="http://schemas.microsoft.com/office/powerpoint/2010/main" val="249092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33338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1402161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279869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3800565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362774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130039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4008770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12/21/2020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12/21/2020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12/21/2020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12/21/2020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12/21/2020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12/21/2020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12/21/2020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12/21/2020</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12/21/2020</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12/21/2020</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12/21/2020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12/21/2020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en-US" sz="3200"/>
              <a:t>Fall 20</a:t>
            </a:r>
            <a:r>
              <a:rPr lang="tr-TR" sz="3200"/>
              <a:t>20</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6781800" cy="1368387"/>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hdemirtas.academic@gmail.com</a:t>
            </a: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6"/>
            <a:ext cx="8690112" cy="5592763"/>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dirty="0"/>
              <a:t>1.3) Backward Stepwise Selection (a.k.a. Backward Selection)</a:t>
            </a:r>
          </a:p>
          <a:p>
            <a:pPr marL="1051560" lvl="1" indent="-457200">
              <a:lnSpc>
                <a:spcPct val="110000"/>
              </a:lnSpc>
              <a:spcBef>
                <a:spcPts val="0"/>
              </a:spcBef>
            </a:pPr>
            <a:r>
              <a:rPr lang="tr-TR" dirty="0"/>
              <a:t>Starts with all the variables </a:t>
            </a:r>
          </a:p>
          <a:p>
            <a:pPr marL="1051560" lvl="1" indent="-457200">
              <a:lnSpc>
                <a:spcPct val="110000"/>
              </a:lnSpc>
              <a:spcBef>
                <a:spcPts val="0"/>
              </a:spcBef>
            </a:pPr>
            <a:r>
              <a:rPr lang="tr-TR" dirty="0"/>
              <a:t>Removes variables up to no improvement is realized for the model</a:t>
            </a:r>
          </a:p>
          <a:p>
            <a:pPr marL="1051560" lvl="1" indent="-457200">
              <a:lnSpc>
                <a:spcPct val="110000"/>
              </a:lnSpc>
              <a:spcBef>
                <a:spcPts val="0"/>
              </a:spcBef>
            </a:pPr>
            <a:r>
              <a:rPr lang="tr-TR" dirty="0"/>
              <a:t>An example: the method finds 23 variables are enough among 40 variables </a:t>
            </a:r>
          </a:p>
          <a:p>
            <a:pPr marL="1325880" lvl="2" indent="-457200">
              <a:lnSpc>
                <a:spcPct val="110000"/>
              </a:lnSpc>
              <a:spcBef>
                <a:spcPts val="0"/>
              </a:spcBef>
            </a:pPr>
            <a:r>
              <a:rPr lang="tr-TR" dirty="0"/>
              <a:t>It check 40 models (all with 39 variable) first</a:t>
            </a:r>
          </a:p>
          <a:p>
            <a:pPr marL="1325880" lvl="2" indent="-457200">
              <a:lnSpc>
                <a:spcPct val="110000"/>
              </a:lnSpc>
              <a:spcBef>
                <a:spcPts val="0"/>
              </a:spcBef>
            </a:pPr>
            <a:r>
              <a:rPr lang="tr-TR" dirty="0"/>
              <a:t>Then, it checks 39 models (all with 38 variables)</a:t>
            </a:r>
          </a:p>
          <a:p>
            <a:pPr marL="1325880" lvl="2" indent="-457200">
              <a:lnSpc>
                <a:spcPct val="110000"/>
              </a:lnSpc>
              <a:spcBef>
                <a:spcPts val="0"/>
              </a:spcBef>
            </a:pPr>
            <a:r>
              <a:rPr lang="tr-TR" dirty="0"/>
              <a:t>Even though the number of models seem to be similar to forward selection, the models are with less variables so it is slower</a:t>
            </a:r>
          </a:p>
          <a:p>
            <a:pPr marL="1051560" lvl="1" indent="-457200">
              <a:lnSpc>
                <a:spcPct val="110000"/>
              </a:lnSpc>
              <a:spcBef>
                <a:spcPts val="0"/>
              </a:spcBef>
            </a:pPr>
            <a:r>
              <a:rPr lang="tr-TR" dirty="0"/>
              <a:t>Expected to perform better than forward selection</a:t>
            </a:r>
          </a:p>
          <a:p>
            <a:pPr marL="1325880" lvl="2" indent="-457200">
              <a:lnSpc>
                <a:spcPct val="110000"/>
              </a:lnSpc>
              <a:spcBef>
                <a:spcPts val="0"/>
              </a:spcBef>
            </a:pPr>
            <a:r>
              <a:rPr lang="tr-TR" dirty="0"/>
              <a:t>Practically it does not always perform better</a:t>
            </a:r>
          </a:p>
          <a:p>
            <a:pPr marL="1325880" lvl="2" indent="-457200">
              <a:lnSpc>
                <a:spcPct val="110000"/>
              </a:lnSpc>
              <a:spcBef>
                <a:spcPts val="0"/>
              </a:spcBef>
            </a:pPr>
            <a:r>
              <a:rPr lang="tr-TR" dirty="0"/>
              <a:t>When there are too many noise variables, it is harder for the method</a:t>
            </a:r>
          </a:p>
        </p:txBody>
      </p:sp>
    </p:spTree>
    <p:extLst>
      <p:ext uri="{BB962C8B-B14F-4D97-AF65-F5344CB8AC3E}">
        <p14:creationId xmlns:p14="http://schemas.microsoft.com/office/powerpoint/2010/main" val="2944968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11</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6"/>
            <a:ext cx="8690112" cy="5592763"/>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dirty="0"/>
              <a:t>1.4) Forward &amp; Backward Stepwise Selection (a.k.a. Stepwise Selection)</a:t>
            </a:r>
          </a:p>
          <a:p>
            <a:pPr marL="1051560" lvl="1" indent="-457200">
              <a:lnSpc>
                <a:spcPct val="110000"/>
              </a:lnSpc>
              <a:spcBef>
                <a:spcPts val="0"/>
              </a:spcBef>
            </a:pPr>
            <a:r>
              <a:rPr lang="tr-TR" dirty="0"/>
              <a:t>It can both add and remove variables in steps</a:t>
            </a:r>
          </a:p>
          <a:p>
            <a:pPr marL="1325880" lvl="2" indent="-457200">
              <a:lnSpc>
                <a:spcPct val="110000"/>
              </a:lnSpc>
              <a:spcBef>
                <a:spcPts val="0"/>
              </a:spcBef>
            </a:pPr>
            <a:r>
              <a:rPr lang="tr-TR" dirty="0"/>
              <a:t>It can go both way</a:t>
            </a:r>
          </a:p>
          <a:p>
            <a:pPr marL="1051560" lvl="1" indent="-457200">
              <a:lnSpc>
                <a:spcPct val="110000"/>
              </a:lnSpc>
              <a:spcBef>
                <a:spcPts val="0"/>
              </a:spcBef>
            </a:pPr>
            <a:r>
              <a:rPr lang="tr-TR" dirty="0"/>
              <a:t>Example: </a:t>
            </a:r>
          </a:p>
          <a:p>
            <a:pPr marL="1325880" lvl="2" indent="-457200">
              <a:lnSpc>
                <a:spcPct val="110000"/>
              </a:lnSpc>
              <a:spcBef>
                <a:spcPts val="0"/>
              </a:spcBef>
            </a:pPr>
            <a:r>
              <a:rPr lang="tr-TR" dirty="0"/>
              <a:t>We have 40 variables and the algorithm started with backward and reduced the number of variables to 30</a:t>
            </a:r>
          </a:p>
          <a:p>
            <a:pPr marL="1325880" lvl="2" indent="-457200">
              <a:lnSpc>
                <a:spcPct val="110000"/>
              </a:lnSpc>
              <a:spcBef>
                <a:spcPts val="0"/>
              </a:spcBef>
            </a:pPr>
            <a:r>
              <a:rPr lang="tr-TR" dirty="0"/>
              <a:t>Adding a previously removed variable to the current pool of 30 variables improves the model more than removing a variable</a:t>
            </a:r>
          </a:p>
          <a:p>
            <a:pPr marL="1325880" lvl="2" indent="-457200">
              <a:lnSpc>
                <a:spcPct val="110000"/>
              </a:lnSpc>
              <a:spcBef>
                <a:spcPts val="0"/>
              </a:spcBef>
            </a:pPr>
            <a:r>
              <a:rPr lang="tr-TR" dirty="0"/>
              <a:t>The method adds the variable and the new pool consists of 31 variables</a:t>
            </a:r>
          </a:p>
          <a:p>
            <a:pPr marL="1325880" lvl="2" indent="-457200">
              <a:lnSpc>
                <a:spcPct val="110000"/>
              </a:lnSpc>
              <a:spcBef>
                <a:spcPts val="0"/>
              </a:spcBef>
            </a:pPr>
            <a:r>
              <a:rPr lang="tr-TR" dirty="0"/>
              <a:t>31 variables can go to 32 also (it can increase and decrease according to the gain)</a:t>
            </a:r>
          </a:p>
          <a:p>
            <a:pPr marL="1325880" lvl="2" indent="-457200">
              <a:lnSpc>
                <a:spcPct val="110000"/>
              </a:lnSpc>
              <a:spcBef>
                <a:spcPts val="0"/>
              </a:spcBef>
            </a:pPr>
            <a:endParaRPr lang="tr-TR" dirty="0"/>
          </a:p>
        </p:txBody>
      </p:sp>
    </p:spTree>
    <p:extLst>
      <p:ext uri="{BB962C8B-B14F-4D97-AF65-F5344CB8AC3E}">
        <p14:creationId xmlns:p14="http://schemas.microsoft.com/office/powerpoint/2010/main" val="96611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12</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6"/>
            <a:ext cx="8690112" cy="5592763"/>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dirty="0"/>
              <a:t>1.5) Mix Stepwise Selection (Practical methods)</a:t>
            </a:r>
          </a:p>
          <a:p>
            <a:pPr marL="1051560" lvl="1" indent="-457200">
              <a:lnSpc>
                <a:spcPct val="110000"/>
              </a:lnSpc>
              <a:spcBef>
                <a:spcPts val="0"/>
              </a:spcBef>
            </a:pPr>
            <a:r>
              <a:rPr lang="tr-TR" dirty="0"/>
              <a:t>This is a practical method seen after applying</a:t>
            </a:r>
          </a:p>
          <a:p>
            <a:pPr marL="1051560" lvl="1" indent="-457200">
              <a:lnSpc>
                <a:spcPct val="110000"/>
              </a:lnSpc>
              <a:spcBef>
                <a:spcPts val="0"/>
              </a:spcBef>
            </a:pPr>
            <a:r>
              <a:rPr lang="tr-TR" dirty="0"/>
              <a:t>The variable selection methods are automatic and as any automatic process, they may not find an optimal solution</a:t>
            </a:r>
          </a:p>
          <a:p>
            <a:pPr marL="1051560" lvl="1" indent="-457200">
              <a:lnSpc>
                <a:spcPct val="110000"/>
              </a:lnSpc>
              <a:spcBef>
                <a:spcPts val="0"/>
              </a:spcBef>
            </a:pPr>
            <a:r>
              <a:rPr lang="tr-TR" dirty="0"/>
              <a:t>After letting the method find a local optimum</a:t>
            </a:r>
          </a:p>
          <a:p>
            <a:pPr marL="1325880" lvl="2" indent="-457200">
              <a:lnSpc>
                <a:spcPct val="110000"/>
              </a:lnSpc>
              <a:spcBef>
                <a:spcPts val="0"/>
              </a:spcBef>
            </a:pPr>
            <a:r>
              <a:rPr lang="tr-TR" dirty="0"/>
              <a:t>That optimal variables are taken as a base</a:t>
            </a:r>
          </a:p>
          <a:p>
            <a:pPr marL="1325880" lvl="2" indent="-457200">
              <a:lnSpc>
                <a:spcPct val="110000"/>
              </a:lnSpc>
              <a:spcBef>
                <a:spcPts val="0"/>
              </a:spcBef>
            </a:pPr>
            <a:r>
              <a:rPr lang="tr-TR" dirty="0"/>
              <a:t>Manually forward selection and backward selection operations are tried</a:t>
            </a:r>
          </a:p>
          <a:p>
            <a:pPr marL="1325880" lvl="2" indent="-457200">
              <a:lnSpc>
                <a:spcPct val="110000"/>
              </a:lnSpc>
              <a:spcBef>
                <a:spcPts val="0"/>
              </a:spcBef>
            </a:pPr>
            <a:r>
              <a:rPr lang="tr-TR" dirty="0"/>
              <a:t>Forward selection and backward selection include a step parameter which defines number of variables to include / remove at each step. Different number of them are tried</a:t>
            </a:r>
          </a:p>
        </p:txBody>
      </p:sp>
    </p:spTree>
    <p:extLst>
      <p:ext uri="{BB962C8B-B14F-4D97-AF65-F5344CB8AC3E}">
        <p14:creationId xmlns:p14="http://schemas.microsoft.com/office/powerpoint/2010/main" val="59213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13</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6"/>
            <a:ext cx="8690112" cy="5592763"/>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dirty="0"/>
              <a:t>Advanced Selections (Practical methods)</a:t>
            </a:r>
          </a:p>
          <a:p>
            <a:pPr marL="1051560" lvl="1" indent="-457200">
              <a:lnSpc>
                <a:spcPct val="110000"/>
              </a:lnSpc>
              <a:spcBef>
                <a:spcPts val="0"/>
              </a:spcBef>
            </a:pPr>
            <a:r>
              <a:rPr lang="tr-TR" dirty="0"/>
              <a:t>Ensemble selection </a:t>
            </a:r>
          </a:p>
          <a:p>
            <a:pPr marL="1325880" lvl="2" indent="-457200">
              <a:lnSpc>
                <a:spcPct val="110000"/>
              </a:lnSpc>
              <a:spcBef>
                <a:spcPts val="0"/>
              </a:spcBef>
            </a:pPr>
            <a:r>
              <a:rPr lang="tr-TR" dirty="0"/>
              <a:t>Using multiple methods and getting </a:t>
            </a:r>
          </a:p>
          <a:p>
            <a:pPr marL="1600200" lvl="3" indent="-457200">
              <a:lnSpc>
                <a:spcPct val="110000"/>
              </a:lnSpc>
              <a:spcBef>
                <a:spcPts val="0"/>
              </a:spcBef>
            </a:pPr>
            <a:r>
              <a:rPr lang="tr-TR" dirty="0"/>
              <a:t>Intersection</a:t>
            </a:r>
          </a:p>
          <a:p>
            <a:pPr marL="1600200" lvl="3" indent="-457200">
              <a:lnSpc>
                <a:spcPct val="110000"/>
              </a:lnSpc>
              <a:spcBef>
                <a:spcPts val="0"/>
              </a:spcBef>
            </a:pPr>
            <a:r>
              <a:rPr lang="tr-TR" dirty="0"/>
              <a:t>Union</a:t>
            </a:r>
          </a:p>
          <a:p>
            <a:pPr marL="1600200" lvl="3" indent="-457200">
              <a:lnSpc>
                <a:spcPct val="110000"/>
              </a:lnSpc>
              <a:spcBef>
                <a:spcPts val="0"/>
              </a:spcBef>
            </a:pPr>
            <a:r>
              <a:rPr lang="tr-TR" dirty="0"/>
              <a:t>The ones that are accepted by a number of the methods (a threshold)</a:t>
            </a:r>
          </a:p>
          <a:p>
            <a:pPr marL="1325880" lvl="2" indent="-457200">
              <a:lnSpc>
                <a:spcPct val="110000"/>
              </a:lnSpc>
              <a:spcBef>
                <a:spcPts val="0"/>
              </a:spcBef>
            </a:pPr>
            <a:r>
              <a:rPr lang="tr-TR" dirty="0"/>
              <a:t>Using multiple algorithms</a:t>
            </a:r>
          </a:p>
          <a:p>
            <a:pPr marL="1600200" lvl="3" indent="-457200">
              <a:lnSpc>
                <a:spcPct val="110000"/>
              </a:lnSpc>
              <a:spcBef>
                <a:spcPts val="0"/>
              </a:spcBef>
            </a:pPr>
            <a:r>
              <a:rPr lang="tr-TR" dirty="0"/>
              <a:t>Selection methods use ml algorithms so more than one algorithm can be used to prevent overfit</a:t>
            </a:r>
          </a:p>
          <a:p>
            <a:pPr marL="1051560" lvl="1" indent="-457200">
              <a:lnSpc>
                <a:spcPct val="110000"/>
              </a:lnSpc>
              <a:spcBef>
                <a:spcPts val="0"/>
              </a:spcBef>
            </a:pPr>
            <a:r>
              <a:rPr lang="tr-TR" dirty="0"/>
              <a:t>A starting pool</a:t>
            </a:r>
          </a:p>
          <a:p>
            <a:pPr marL="1325880" lvl="2" indent="-457200">
              <a:lnSpc>
                <a:spcPct val="110000"/>
              </a:lnSpc>
              <a:spcBef>
                <a:spcPts val="0"/>
              </a:spcBef>
            </a:pPr>
            <a:r>
              <a:rPr lang="tr-TR" dirty="0"/>
              <a:t>Business may want certain variables included</a:t>
            </a:r>
          </a:p>
          <a:p>
            <a:pPr marL="1325880" lvl="2" indent="-457200">
              <a:lnSpc>
                <a:spcPct val="110000"/>
              </a:lnSpc>
              <a:spcBef>
                <a:spcPts val="0"/>
              </a:spcBef>
            </a:pPr>
            <a:r>
              <a:rPr lang="tr-TR" dirty="0"/>
              <a:t>A previous project proved some variables are important</a:t>
            </a:r>
          </a:p>
          <a:p>
            <a:pPr marL="1325880" lvl="2" indent="-457200">
              <a:lnSpc>
                <a:spcPct val="110000"/>
              </a:lnSpc>
              <a:spcBef>
                <a:spcPts val="0"/>
              </a:spcBef>
            </a:pPr>
            <a:r>
              <a:rPr lang="tr-TR" dirty="0"/>
              <a:t>A previous ml model in operation timeline showed impontance of some variables</a:t>
            </a:r>
          </a:p>
        </p:txBody>
      </p:sp>
    </p:spTree>
    <p:extLst>
      <p:ext uri="{BB962C8B-B14F-4D97-AF65-F5344CB8AC3E}">
        <p14:creationId xmlns:p14="http://schemas.microsoft.com/office/powerpoint/2010/main" val="20899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 – Penalty Metrics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6"/>
            <a:ext cx="8690112" cy="4297363"/>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dirty="0"/>
              <a:t>Penalties for too many variables:</a:t>
            </a:r>
          </a:p>
          <a:p>
            <a:pPr marL="342900" indent="-342900">
              <a:lnSpc>
                <a:spcPct val="110000"/>
              </a:lnSpc>
              <a:spcBef>
                <a:spcPts val="0"/>
              </a:spcBef>
              <a:buFont typeface="Arial" panose="020B0604020202020204" pitchFamily="34" charset="0"/>
              <a:buChar char="•"/>
            </a:pPr>
            <a:r>
              <a:rPr lang="en-US" dirty="0"/>
              <a:t>Cp</a:t>
            </a:r>
            <a:endParaRPr lang="tr-TR" dirty="0"/>
          </a:p>
          <a:p>
            <a:pPr marL="342900" indent="-342900">
              <a:lnSpc>
                <a:spcPct val="110000"/>
              </a:lnSpc>
              <a:spcBef>
                <a:spcPts val="0"/>
              </a:spcBef>
              <a:buFont typeface="Arial" panose="020B0604020202020204" pitchFamily="34" charset="0"/>
              <a:buChar char="•"/>
            </a:pPr>
            <a:r>
              <a:rPr lang="en-US" dirty="0"/>
              <a:t>AIC </a:t>
            </a:r>
            <a:endParaRPr lang="tr-TR" dirty="0"/>
          </a:p>
          <a:p>
            <a:pPr marL="342900" indent="-342900">
              <a:lnSpc>
                <a:spcPct val="110000"/>
              </a:lnSpc>
              <a:spcBef>
                <a:spcPts val="0"/>
              </a:spcBef>
              <a:buFont typeface="Arial" panose="020B0604020202020204" pitchFamily="34" charset="0"/>
              <a:buChar char="•"/>
            </a:pPr>
            <a:r>
              <a:rPr lang="en-US" dirty="0"/>
              <a:t>BIC</a:t>
            </a:r>
            <a:endParaRPr lang="tr-TR" dirty="0"/>
          </a:p>
          <a:p>
            <a:pPr marL="342900" indent="-342900">
              <a:lnSpc>
                <a:spcPct val="110000"/>
              </a:lnSpc>
              <a:spcBef>
                <a:spcPts val="0"/>
              </a:spcBef>
              <a:buFont typeface="Arial" panose="020B0604020202020204" pitchFamily="34" charset="0"/>
              <a:buChar char="•"/>
            </a:pPr>
            <a:r>
              <a:rPr lang="en-US" dirty="0"/>
              <a:t>Adjusted R2</a:t>
            </a:r>
            <a:endParaRPr lang="tr-TR" dirty="0"/>
          </a:p>
          <a:p>
            <a:pPr marL="342900" indent="-342900">
              <a:lnSpc>
                <a:spcPct val="110000"/>
              </a:lnSpc>
              <a:spcBef>
                <a:spcPts val="0"/>
              </a:spcBef>
              <a:buFont typeface="Arial" panose="020B0604020202020204" pitchFamily="34" charset="0"/>
              <a:buChar char="•"/>
            </a:pPr>
            <a:endParaRPr lang="tr-TR" dirty="0"/>
          </a:p>
          <a:p>
            <a:pPr>
              <a:lnSpc>
                <a:spcPct val="110000"/>
              </a:lnSpc>
              <a:spcBef>
                <a:spcPts val="0"/>
              </a:spcBef>
            </a:pPr>
            <a:r>
              <a:rPr lang="en-US" dirty="0"/>
              <a:t>These techniques adjust the training error for the model size, and can be used to select among a set of models with different numbers of variables.</a:t>
            </a:r>
            <a:endParaRPr lang="tr-TR" dirty="0"/>
          </a:p>
        </p:txBody>
      </p:sp>
    </p:spTree>
    <p:extLst>
      <p:ext uri="{BB962C8B-B14F-4D97-AF65-F5344CB8AC3E}">
        <p14:creationId xmlns:p14="http://schemas.microsoft.com/office/powerpoint/2010/main" val="1658016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 – Penalty Metrics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7"/>
            <a:ext cx="8690112" cy="596348"/>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en-US" dirty="0"/>
              <a:t>Cp</a:t>
            </a:r>
            <a:r>
              <a:rPr lang="tr-TR" dirty="0"/>
              <a:t>, </a:t>
            </a:r>
            <a:r>
              <a:rPr lang="en-US" dirty="0"/>
              <a:t>BIC</a:t>
            </a:r>
            <a:r>
              <a:rPr lang="tr-TR" dirty="0"/>
              <a:t>, </a:t>
            </a:r>
            <a:r>
              <a:rPr lang="en-US" dirty="0"/>
              <a:t>Adjusted R2</a:t>
            </a:r>
            <a:endParaRPr lang="tr-TR" dirty="0"/>
          </a:p>
        </p:txBody>
      </p:sp>
      <p:pic>
        <p:nvPicPr>
          <p:cNvPr id="2" name="Picture 1">
            <a:extLst>
              <a:ext uri="{FF2B5EF4-FFF2-40B4-BE49-F238E27FC236}">
                <a16:creationId xmlns:a16="http://schemas.microsoft.com/office/drawing/2014/main" id="{DDDB9E84-72F3-4454-8078-58E4ADF572EC}"/>
              </a:ext>
            </a:extLst>
          </p:cNvPr>
          <p:cNvPicPr>
            <a:picLocks noChangeAspect="1"/>
          </p:cNvPicPr>
          <p:nvPr/>
        </p:nvPicPr>
        <p:blipFill>
          <a:blip r:embed="rId3"/>
          <a:stretch>
            <a:fillRect/>
          </a:stretch>
        </p:blipFill>
        <p:spPr>
          <a:xfrm>
            <a:off x="609600" y="1983822"/>
            <a:ext cx="7924800" cy="4645573"/>
          </a:xfrm>
          <a:prstGeom prst="rect">
            <a:avLst/>
          </a:prstGeom>
        </p:spPr>
      </p:pic>
    </p:spTree>
    <p:extLst>
      <p:ext uri="{BB962C8B-B14F-4D97-AF65-F5344CB8AC3E}">
        <p14:creationId xmlns:p14="http://schemas.microsoft.com/office/powerpoint/2010/main" val="295851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 – Penalty Metrics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6"/>
            <a:ext cx="8690112" cy="5046112"/>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en-US" dirty="0"/>
              <a:t>Mallow’s Cp: </a:t>
            </a:r>
            <a:endParaRPr lang="tr-TR" dirty="0"/>
          </a:p>
          <a:p>
            <a:pPr>
              <a:lnSpc>
                <a:spcPct val="110000"/>
              </a:lnSpc>
              <a:spcBef>
                <a:spcPts val="0"/>
              </a:spcBef>
            </a:pPr>
            <a:endParaRPr lang="tr-TR" dirty="0"/>
          </a:p>
          <a:p>
            <a:pPr>
              <a:lnSpc>
                <a:spcPct val="110000"/>
              </a:lnSpc>
              <a:spcBef>
                <a:spcPts val="0"/>
              </a:spcBef>
            </a:pPr>
            <a:endParaRPr lang="tr-TR" dirty="0"/>
          </a:p>
          <a:p>
            <a:pPr>
              <a:lnSpc>
                <a:spcPct val="110000"/>
              </a:lnSpc>
              <a:spcBef>
                <a:spcPts val="0"/>
              </a:spcBef>
            </a:pPr>
            <a:r>
              <a:rPr lang="en-US" dirty="0"/>
              <a:t>where d is the total # of parameters used and σ</a:t>
            </a:r>
            <a:r>
              <a:rPr lang="tr-TR" dirty="0"/>
              <a:t>^</a:t>
            </a:r>
            <a:r>
              <a:rPr lang="en-US" dirty="0"/>
              <a:t>2 is an estimate of the variance of the error associated with each response</a:t>
            </a:r>
            <a:r>
              <a:rPr lang="tr-TR" dirty="0"/>
              <a:t> </a:t>
            </a:r>
            <a:r>
              <a:rPr lang="en-US" dirty="0" err="1"/>
              <a:t>measuremen</a:t>
            </a:r>
            <a:r>
              <a:rPr lang="tr-TR" dirty="0"/>
              <a:t>t</a:t>
            </a:r>
          </a:p>
          <a:p>
            <a:pPr>
              <a:lnSpc>
                <a:spcPct val="110000"/>
              </a:lnSpc>
              <a:spcBef>
                <a:spcPts val="0"/>
              </a:spcBef>
            </a:pPr>
            <a:endParaRPr lang="tr-TR" dirty="0"/>
          </a:p>
          <a:p>
            <a:pPr marL="342900" indent="-342900">
              <a:lnSpc>
                <a:spcPct val="110000"/>
              </a:lnSpc>
              <a:spcBef>
                <a:spcPts val="0"/>
              </a:spcBef>
              <a:buFont typeface="Arial" panose="020B0604020202020204" pitchFamily="34" charset="0"/>
              <a:buChar char="•"/>
            </a:pPr>
            <a:r>
              <a:rPr lang="en-US" dirty="0"/>
              <a:t>AIC criterion is defined for a large class of models fit by maximum likelihood</a:t>
            </a:r>
          </a:p>
        </p:txBody>
      </p:sp>
      <p:pic>
        <p:nvPicPr>
          <p:cNvPr id="2" name="Picture 1">
            <a:extLst>
              <a:ext uri="{FF2B5EF4-FFF2-40B4-BE49-F238E27FC236}">
                <a16:creationId xmlns:a16="http://schemas.microsoft.com/office/drawing/2014/main" id="{CA2DBE79-153E-4EE6-88C7-50E05D784595}"/>
              </a:ext>
            </a:extLst>
          </p:cNvPr>
          <p:cNvPicPr>
            <a:picLocks noChangeAspect="1"/>
          </p:cNvPicPr>
          <p:nvPr/>
        </p:nvPicPr>
        <p:blipFill>
          <a:blip r:embed="rId3"/>
          <a:stretch>
            <a:fillRect/>
          </a:stretch>
        </p:blipFill>
        <p:spPr>
          <a:xfrm>
            <a:off x="3228583" y="1828800"/>
            <a:ext cx="2686833" cy="838200"/>
          </a:xfrm>
          <a:prstGeom prst="rect">
            <a:avLst/>
          </a:prstGeom>
        </p:spPr>
      </p:pic>
      <p:pic>
        <p:nvPicPr>
          <p:cNvPr id="3" name="Picture 2">
            <a:extLst>
              <a:ext uri="{FF2B5EF4-FFF2-40B4-BE49-F238E27FC236}">
                <a16:creationId xmlns:a16="http://schemas.microsoft.com/office/drawing/2014/main" id="{89323920-2239-4FDA-8CBD-2D1EF3F5007D}"/>
              </a:ext>
            </a:extLst>
          </p:cNvPr>
          <p:cNvPicPr>
            <a:picLocks noChangeAspect="1"/>
          </p:cNvPicPr>
          <p:nvPr/>
        </p:nvPicPr>
        <p:blipFill>
          <a:blip r:embed="rId4"/>
          <a:stretch>
            <a:fillRect/>
          </a:stretch>
        </p:blipFill>
        <p:spPr>
          <a:xfrm>
            <a:off x="3131951" y="5238752"/>
            <a:ext cx="2880098" cy="708024"/>
          </a:xfrm>
          <a:prstGeom prst="rect">
            <a:avLst/>
          </a:prstGeom>
        </p:spPr>
      </p:pic>
    </p:spTree>
    <p:extLst>
      <p:ext uri="{BB962C8B-B14F-4D97-AF65-F5344CB8AC3E}">
        <p14:creationId xmlns:p14="http://schemas.microsoft.com/office/powerpoint/2010/main" val="412779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 – Penalty Metrics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dirty="0"/>
              <a:t>BIC</a:t>
            </a:r>
            <a:r>
              <a:rPr lang="en-US" dirty="0"/>
              <a:t>: </a:t>
            </a:r>
            <a:endParaRPr lang="tr-TR" dirty="0"/>
          </a:p>
          <a:p>
            <a:pPr>
              <a:lnSpc>
                <a:spcPct val="110000"/>
              </a:lnSpc>
              <a:spcBef>
                <a:spcPts val="0"/>
              </a:spcBef>
            </a:pPr>
            <a:endParaRPr lang="tr-TR" dirty="0"/>
          </a:p>
          <a:p>
            <a:pPr>
              <a:lnSpc>
                <a:spcPct val="110000"/>
              </a:lnSpc>
              <a:spcBef>
                <a:spcPts val="0"/>
              </a:spcBef>
            </a:pPr>
            <a:endParaRPr lang="tr-TR" dirty="0"/>
          </a:p>
          <a:p>
            <a:pPr>
              <a:lnSpc>
                <a:spcPct val="110000"/>
              </a:lnSpc>
              <a:spcBef>
                <a:spcPts val="0"/>
              </a:spcBef>
            </a:pPr>
            <a:r>
              <a:rPr lang="en-US" dirty="0"/>
              <a:t>Like Cp, the BIC will tend to take on a small value for a model with a low test error, and so generally we select the model that has the lowest BIC </a:t>
            </a:r>
            <a:r>
              <a:rPr lang="en-US" dirty="0" err="1"/>
              <a:t>valu</a:t>
            </a:r>
            <a:r>
              <a:rPr lang="tr-TR" dirty="0"/>
              <a:t>e</a:t>
            </a:r>
          </a:p>
          <a:p>
            <a:pPr>
              <a:lnSpc>
                <a:spcPct val="110000"/>
              </a:lnSpc>
              <a:spcBef>
                <a:spcPts val="0"/>
              </a:spcBef>
            </a:pPr>
            <a:endParaRPr lang="tr-TR" dirty="0"/>
          </a:p>
          <a:p>
            <a:pPr marL="342900" indent="-342900">
              <a:lnSpc>
                <a:spcPct val="110000"/>
              </a:lnSpc>
              <a:spcBef>
                <a:spcPts val="0"/>
              </a:spcBef>
              <a:buFont typeface="Arial" panose="020B0604020202020204" pitchFamily="34" charset="0"/>
              <a:buChar char="•"/>
            </a:pPr>
            <a:r>
              <a:rPr lang="tr-TR" dirty="0"/>
              <a:t>Adjusted R^2: </a:t>
            </a:r>
            <a:r>
              <a:rPr lang="en-US" dirty="0"/>
              <a:t>Unlike Cp, AIC, and BIC, for which a small value indicates a model with a low-test error, a large value of adjusted R2 indicates a model with a small test error</a:t>
            </a:r>
          </a:p>
        </p:txBody>
      </p:sp>
      <p:pic>
        <p:nvPicPr>
          <p:cNvPr id="4" name="Picture 3">
            <a:extLst>
              <a:ext uri="{FF2B5EF4-FFF2-40B4-BE49-F238E27FC236}">
                <a16:creationId xmlns:a16="http://schemas.microsoft.com/office/drawing/2014/main" id="{70D88CC9-F495-4166-BAF9-252AF086796D}"/>
              </a:ext>
            </a:extLst>
          </p:cNvPr>
          <p:cNvPicPr>
            <a:picLocks noChangeAspect="1"/>
          </p:cNvPicPr>
          <p:nvPr/>
        </p:nvPicPr>
        <p:blipFill>
          <a:blip r:embed="rId3"/>
          <a:stretch>
            <a:fillRect/>
          </a:stretch>
        </p:blipFill>
        <p:spPr>
          <a:xfrm>
            <a:off x="2895599" y="1828800"/>
            <a:ext cx="3046141" cy="838200"/>
          </a:xfrm>
          <a:prstGeom prst="rect">
            <a:avLst/>
          </a:prstGeom>
        </p:spPr>
      </p:pic>
      <p:pic>
        <p:nvPicPr>
          <p:cNvPr id="7" name="Picture 6">
            <a:extLst>
              <a:ext uri="{FF2B5EF4-FFF2-40B4-BE49-F238E27FC236}">
                <a16:creationId xmlns:a16="http://schemas.microsoft.com/office/drawing/2014/main" id="{5803F577-5ED6-4635-9DCA-6580AA7E4741}"/>
              </a:ext>
            </a:extLst>
          </p:cNvPr>
          <p:cNvPicPr>
            <a:picLocks noChangeAspect="1"/>
          </p:cNvPicPr>
          <p:nvPr/>
        </p:nvPicPr>
        <p:blipFill>
          <a:blip r:embed="rId4"/>
          <a:stretch>
            <a:fillRect/>
          </a:stretch>
        </p:blipFill>
        <p:spPr>
          <a:xfrm>
            <a:off x="2389187" y="5837237"/>
            <a:ext cx="4365625" cy="838200"/>
          </a:xfrm>
          <a:prstGeom prst="rect">
            <a:avLst/>
          </a:prstGeom>
        </p:spPr>
      </p:pic>
    </p:spTree>
    <p:extLst>
      <p:ext uri="{BB962C8B-B14F-4D97-AF65-F5344CB8AC3E}">
        <p14:creationId xmlns:p14="http://schemas.microsoft.com/office/powerpoint/2010/main" val="796582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Ridge and Lasso</a:t>
            </a:r>
            <a:r>
              <a:rPr lang="en-US" dirty="0"/>
              <a:t>: </a:t>
            </a:r>
            <a:r>
              <a:rPr lang="tr-TR" dirty="0"/>
              <a:t>Putting a penalty to residual sum squares is the idea behind it</a:t>
            </a:r>
          </a:p>
          <a:p>
            <a:pPr marL="937260" lvl="1" indent="-342900">
              <a:lnSpc>
                <a:spcPct val="110000"/>
              </a:lnSpc>
              <a:spcBef>
                <a:spcPts val="0"/>
              </a:spcBef>
            </a:pPr>
            <a:r>
              <a:rPr lang="en-US" dirty="0"/>
              <a:t>The subset selection methods use least squares to fit a linear model that contains a subset of the predictors. </a:t>
            </a:r>
            <a:endParaRPr lang="tr-TR" dirty="0"/>
          </a:p>
          <a:p>
            <a:pPr marL="937260" lvl="1" indent="-342900">
              <a:lnSpc>
                <a:spcPct val="110000"/>
              </a:lnSpc>
              <a:spcBef>
                <a:spcPts val="0"/>
              </a:spcBef>
            </a:pPr>
            <a:r>
              <a:rPr lang="en-US" dirty="0"/>
              <a:t>As an alternative, we can fit a model containing all p predictors using a technique that constrains or regularizes the coefficient estimates, or equivalently, that shrinks the coefficient estimates towards zero</a:t>
            </a:r>
            <a:endParaRPr lang="tr-TR" dirty="0"/>
          </a:p>
          <a:p>
            <a:pPr marL="937260" lvl="1" indent="-342900">
              <a:lnSpc>
                <a:spcPct val="110000"/>
              </a:lnSpc>
              <a:spcBef>
                <a:spcPts val="0"/>
              </a:spcBef>
            </a:pPr>
            <a:r>
              <a:rPr lang="en-US" dirty="0"/>
              <a:t>It may not be immediately obvious why such a constraint should improve the fit, but it turns out that shrinking the coefficient estimates can significantly reduce their variance. </a:t>
            </a:r>
            <a:endParaRPr lang="tr-TR" dirty="0"/>
          </a:p>
        </p:txBody>
      </p:sp>
    </p:spTree>
    <p:extLst>
      <p:ext uri="{BB962C8B-B14F-4D97-AF65-F5344CB8AC3E}">
        <p14:creationId xmlns:p14="http://schemas.microsoft.com/office/powerpoint/2010/main" val="112121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Ridge</a:t>
            </a:r>
            <a:r>
              <a:rPr lang="en-US" dirty="0"/>
              <a:t>:</a:t>
            </a:r>
            <a:r>
              <a:rPr lang="tr-TR" dirty="0"/>
              <a:t> </a:t>
            </a:r>
          </a:p>
          <a:p>
            <a:pPr marL="937260" lvl="1" indent="-342900">
              <a:lnSpc>
                <a:spcPct val="110000"/>
              </a:lnSpc>
              <a:spcBef>
                <a:spcPts val="0"/>
              </a:spcBef>
            </a:pPr>
            <a:r>
              <a:rPr lang="tr-TR" dirty="0"/>
              <a:t>Sums of squares of the coefficients of the variables are put as the penalty</a:t>
            </a:r>
          </a:p>
          <a:p>
            <a:pPr marL="937260" lvl="1" indent="-342900">
              <a:lnSpc>
                <a:spcPct val="110000"/>
              </a:lnSpc>
              <a:spcBef>
                <a:spcPts val="0"/>
              </a:spcBef>
            </a:pPr>
            <a:r>
              <a:rPr lang="tr-TR" dirty="0"/>
              <a:t>Puts a</a:t>
            </a:r>
            <a:r>
              <a:rPr lang="en-US" dirty="0"/>
              <a:t> λ ≥ 0 is a tuning parameter</a:t>
            </a:r>
            <a:r>
              <a:rPr lang="tr-TR" dirty="0"/>
              <a:t> to regularize </a:t>
            </a:r>
          </a:p>
          <a:p>
            <a:pPr marL="937260" lvl="1" indent="-342900">
              <a:lnSpc>
                <a:spcPct val="110000"/>
              </a:lnSpc>
              <a:spcBef>
                <a:spcPts val="0"/>
              </a:spcBef>
            </a:pPr>
            <a:endParaRPr lang="tr-TR" dirty="0"/>
          </a:p>
          <a:p>
            <a:pPr marL="937260" lvl="1" indent="-342900">
              <a:lnSpc>
                <a:spcPct val="110000"/>
              </a:lnSpc>
              <a:spcBef>
                <a:spcPts val="0"/>
              </a:spcBef>
            </a:pPr>
            <a:endParaRPr lang="tr-TR" dirty="0"/>
          </a:p>
          <a:p>
            <a:pPr marL="937260" lvl="1" indent="-342900">
              <a:lnSpc>
                <a:spcPct val="110000"/>
              </a:lnSpc>
              <a:spcBef>
                <a:spcPts val="0"/>
              </a:spcBef>
            </a:pPr>
            <a:endParaRPr lang="tr-TR" dirty="0"/>
          </a:p>
          <a:p>
            <a:pPr marL="937260" lvl="1" indent="-342900">
              <a:lnSpc>
                <a:spcPct val="110000"/>
              </a:lnSpc>
              <a:spcBef>
                <a:spcPts val="0"/>
              </a:spcBef>
            </a:pPr>
            <a:endParaRPr lang="tr-TR" dirty="0"/>
          </a:p>
          <a:p>
            <a:pPr marL="937260" lvl="1" indent="-342900">
              <a:lnSpc>
                <a:spcPct val="110000"/>
              </a:lnSpc>
              <a:spcBef>
                <a:spcPts val="0"/>
              </a:spcBef>
            </a:pPr>
            <a:r>
              <a:rPr lang="tr-TR" dirty="0"/>
              <a:t>The second term is </a:t>
            </a:r>
            <a:r>
              <a:rPr lang="en-US" dirty="0"/>
              <a:t>called a shrinkage penalty, is small when β1, . . . , βp are close to zero, and so it has the effect of shrinking the estimates of βj towards zero</a:t>
            </a:r>
            <a:endParaRPr lang="tr-TR" dirty="0"/>
          </a:p>
        </p:txBody>
      </p:sp>
      <p:pic>
        <p:nvPicPr>
          <p:cNvPr id="2" name="Picture 1">
            <a:extLst>
              <a:ext uri="{FF2B5EF4-FFF2-40B4-BE49-F238E27FC236}">
                <a16:creationId xmlns:a16="http://schemas.microsoft.com/office/drawing/2014/main" id="{3A6BEC05-734D-42B0-A4C2-7BC28BE0D366}"/>
              </a:ext>
            </a:extLst>
          </p:cNvPr>
          <p:cNvPicPr>
            <a:picLocks noChangeAspect="1"/>
          </p:cNvPicPr>
          <p:nvPr/>
        </p:nvPicPr>
        <p:blipFill>
          <a:blip r:embed="rId3"/>
          <a:stretch>
            <a:fillRect/>
          </a:stretch>
        </p:blipFill>
        <p:spPr>
          <a:xfrm>
            <a:off x="3124200" y="3276600"/>
            <a:ext cx="2266950" cy="1143000"/>
          </a:xfrm>
          <a:prstGeom prst="rect">
            <a:avLst/>
          </a:prstGeom>
        </p:spPr>
      </p:pic>
    </p:spTree>
    <p:extLst>
      <p:ext uri="{BB962C8B-B14F-4D97-AF65-F5344CB8AC3E}">
        <p14:creationId xmlns:p14="http://schemas.microsoft.com/office/powerpoint/2010/main" val="333728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420100" y="6492875"/>
            <a:ext cx="762000" cy="365125"/>
          </a:xfrm>
        </p:spPr>
        <p:txBody>
          <a:bodyPr>
            <a:normAutofit/>
          </a:bodyPr>
          <a:lstStyle/>
          <a:p>
            <a:pPr>
              <a:spcAft>
                <a:spcPts val="600"/>
              </a:spcAft>
            </a:pPr>
            <a:fld id="{4556B232-9F89-4083-B3BB-DDC8E5903F80}" type="slidenum">
              <a:rPr lang="en-US" smtClean="0"/>
              <a:pPr>
                <a:spcAft>
                  <a:spcPts val="600"/>
                </a:spcAft>
              </a:pPr>
              <a:t>2</a:t>
            </a:fld>
            <a:endParaRPr lang="en-US"/>
          </a:p>
        </p:txBody>
      </p:sp>
      <p:sp>
        <p:nvSpPr>
          <p:cNvPr id="14" name="Title 2">
            <a:extLst>
              <a:ext uri="{FF2B5EF4-FFF2-40B4-BE49-F238E27FC236}">
                <a16:creationId xmlns:a16="http://schemas.microsoft.com/office/drawing/2014/main" id="{F95DDCAD-58B2-4800-A28C-F461EA7E84A3}"/>
              </a:ext>
            </a:extLst>
          </p:cNvPr>
          <p:cNvSpPr>
            <a:spLocks noGrp="1"/>
          </p:cNvSpPr>
          <p:nvPr>
            <p:ph type="title"/>
          </p:nvPr>
        </p:nvSpPr>
        <p:spPr>
          <a:xfrm>
            <a:off x="228600" y="546652"/>
            <a:ext cx="8690112" cy="1066800"/>
          </a:xfrm>
        </p:spPr>
        <p:txBody>
          <a:bodyPr/>
          <a:lstStyle/>
          <a:p>
            <a:r>
              <a:rPr lang="tr-TR" dirty="0"/>
              <a:t>Linear Models</a:t>
            </a:r>
            <a:endParaRPr lang="en-US" dirty="0"/>
          </a:p>
        </p:txBody>
      </p:sp>
    </p:spTree>
    <p:extLst>
      <p:ext uri="{BB962C8B-B14F-4D97-AF65-F5344CB8AC3E}">
        <p14:creationId xmlns:p14="http://schemas.microsoft.com/office/powerpoint/2010/main" val="266202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Ridge</a:t>
            </a:r>
            <a:r>
              <a:rPr lang="en-US" dirty="0"/>
              <a:t>:</a:t>
            </a:r>
            <a:r>
              <a:rPr lang="tr-TR" dirty="0"/>
              <a:t> </a:t>
            </a:r>
          </a:p>
          <a:p>
            <a:pPr marL="937260" lvl="1" indent="-342900">
              <a:lnSpc>
                <a:spcPct val="110000"/>
              </a:lnSpc>
              <a:spcBef>
                <a:spcPts val="0"/>
              </a:spcBef>
            </a:pPr>
            <a:r>
              <a:rPr lang="tr-TR" sz="2000" dirty="0"/>
              <a:t>Sums of squares of the coefficients of the variables are put as the penalty</a:t>
            </a:r>
          </a:p>
          <a:p>
            <a:pPr marL="937260" lvl="1" indent="-342900">
              <a:lnSpc>
                <a:spcPct val="110000"/>
              </a:lnSpc>
              <a:spcBef>
                <a:spcPts val="0"/>
              </a:spcBef>
            </a:pPr>
            <a:r>
              <a:rPr lang="tr-TR" sz="2000" dirty="0"/>
              <a:t>Puts a</a:t>
            </a:r>
            <a:r>
              <a:rPr lang="en-US" sz="2000" dirty="0"/>
              <a:t> λ ≥ 0 is a tuning parameter</a:t>
            </a:r>
            <a:r>
              <a:rPr lang="tr-TR" sz="2000" dirty="0"/>
              <a:t> to regularize </a:t>
            </a:r>
          </a:p>
          <a:p>
            <a:pPr marL="937260" lvl="1" indent="-342900">
              <a:lnSpc>
                <a:spcPct val="110000"/>
              </a:lnSpc>
              <a:spcBef>
                <a:spcPts val="0"/>
              </a:spcBef>
            </a:pPr>
            <a:endParaRPr lang="tr-TR" sz="2000" dirty="0"/>
          </a:p>
          <a:p>
            <a:pPr marL="937260" lvl="1" indent="-342900">
              <a:lnSpc>
                <a:spcPct val="110000"/>
              </a:lnSpc>
              <a:spcBef>
                <a:spcPts val="0"/>
              </a:spcBef>
            </a:pPr>
            <a:endParaRPr lang="tr-TR" sz="2000" dirty="0"/>
          </a:p>
          <a:p>
            <a:pPr lvl="1" indent="0">
              <a:lnSpc>
                <a:spcPct val="110000"/>
              </a:lnSpc>
              <a:spcBef>
                <a:spcPts val="0"/>
              </a:spcBef>
              <a:buNone/>
            </a:pPr>
            <a:endParaRPr lang="tr-TR" sz="2000" dirty="0"/>
          </a:p>
          <a:p>
            <a:pPr marL="937260" lvl="1" indent="-342900">
              <a:lnSpc>
                <a:spcPct val="110000"/>
              </a:lnSpc>
              <a:spcBef>
                <a:spcPts val="0"/>
              </a:spcBef>
            </a:pPr>
            <a:r>
              <a:rPr lang="tr-TR" sz="2000" dirty="0"/>
              <a:t>The second term is </a:t>
            </a:r>
            <a:r>
              <a:rPr lang="en-US" sz="2000" dirty="0"/>
              <a:t>called a shrinkage penalty, is small when β1, . . . , βp are close to zero, and so it has the effect of shrinking the estimates of βj towards zero</a:t>
            </a:r>
            <a:endParaRPr lang="tr-TR" sz="2000" dirty="0"/>
          </a:p>
          <a:p>
            <a:pPr marL="937260" lvl="1" indent="-342900">
              <a:lnSpc>
                <a:spcPct val="110000"/>
              </a:lnSpc>
              <a:spcBef>
                <a:spcPts val="0"/>
              </a:spcBef>
            </a:pPr>
            <a:r>
              <a:rPr lang="en-US" sz="2000" dirty="0"/>
              <a:t>The tuning parameter λ serves to control the relative impact of these two terms on the regression coefficient estimates</a:t>
            </a:r>
            <a:endParaRPr lang="tr-TR" sz="2000" dirty="0"/>
          </a:p>
          <a:p>
            <a:pPr marL="937260" lvl="1" indent="-342900">
              <a:lnSpc>
                <a:spcPct val="110000"/>
              </a:lnSpc>
              <a:spcBef>
                <a:spcPts val="0"/>
              </a:spcBef>
            </a:pPr>
            <a:r>
              <a:rPr lang="en-US" sz="2000" dirty="0"/>
              <a:t>Selecting a good value for λ is critical; cross-validation is used for this</a:t>
            </a:r>
            <a:endParaRPr lang="tr-TR" sz="2000" dirty="0"/>
          </a:p>
          <a:p>
            <a:pPr marL="937260" lvl="1" indent="-342900">
              <a:lnSpc>
                <a:spcPct val="110000"/>
              </a:lnSpc>
              <a:spcBef>
                <a:spcPts val="0"/>
              </a:spcBef>
            </a:pPr>
            <a:endParaRPr lang="tr-TR" dirty="0"/>
          </a:p>
        </p:txBody>
      </p:sp>
      <p:pic>
        <p:nvPicPr>
          <p:cNvPr id="2" name="Picture 1">
            <a:extLst>
              <a:ext uri="{FF2B5EF4-FFF2-40B4-BE49-F238E27FC236}">
                <a16:creationId xmlns:a16="http://schemas.microsoft.com/office/drawing/2014/main" id="{3A6BEC05-734D-42B0-A4C2-7BC28BE0D366}"/>
              </a:ext>
            </a:extLst>
          </p:cNvPr>
          <p:cNvPicPr>
            <a:picLocks noChangeAspect="1"/>
          </p:cNvPicPr>
          <p:nvPr/>
        </p:nvPicPr>
        <p:blipFill>
          <a:blip r:embed="rId3"/>
          <a:stretch>
            <a:fillRect/>
          </a:stretch>
        </p:blipFill>
        <p:spPr>
          <a:xfrm>
            <a:off x="3124200" y="2590800"/>
            <a:ext cx="2266950" cy="1143000"/>
          </a:xfrm>
          <a:prstGeom prst="rect">
            <a:avLst/>
          </a:prstGeom>
        </p:spPr>
      </p:pic>
    </p:spTree>
    <p:extLst>
      <p:ext uri="{BB962C8B-B14F-4D97-AF65-F5344CB8AC3E}">
        <p14:creationId xmlns:p14="http://schemas.microsoft.com/office/powerpoint/2010/main" val="917954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21</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Lasso</a:t>
            </a:r>
            <a:r>
              <a:rPr lang="en-US" dirty="0"/>
              <a:t>:</a:t>
            </a:r>
            <a:r>
              <a:rPr lang="tr-TR" dirty="0"/>
              <a:t> </a:t>
            </a:r>
          </a:p>
          <a:p>
            <a:pPr marL="937260" lvl="1" indent="-342900">
              <a:lnSpc>
                <a:spcPct val="110000"/>
              </a:lnSpc>
              <a:spcBef>
                <a:spcPts val="0"/>
              </a:spcBef>
            </a:pPr>
            <a:r>
              <a:rPr lang="en-US" sz="2000" dirty="0"/>
              <a:t>Ridge regression does have one obvious disadvantage:</a:t>
            </a:r>
            <a:r>
              <a:rPr lang="tr-TR" sz="2000" dirty="0"/>
              <a:t> </a:t>
            </a:r>
            <a:r>
              <a:rPr lang="en-US" sz="2000" dirty="0"/>
              <a:t>unlike subset selection, which will generally select models</a:t>
            </a:r>
            <a:r>
              <a:rPr lang="tr-TR" sz="2000" dirty="0"/>
              <a:t> </a:t>
            </a:r>
            <a:r>
              <a:rPr lang="en-US" sz="2000" dirty="0"/>
              <a:t>that involve just a subset of the variables, ridge regression</a:t>
            </a:r>
            <a:r>
              <a:rPr lang="tr-TR" sz="2000" dirty="0"/>
              <a:t> </a:t>
            </a:r>
            <a:r>
              <a:rPr lang="en-US" sz="2000" dirty="0"/>
              <a:t>will include all p predictors in the final model</a:t>
            </a:r>
          </a:p>
          <a:p>
            <a:pPr marL="937260" lvl="1" indent="-342900">
              <a:lnSpc>
                <a:spcPct val="110000"/>
              </a:lnSpc>
              <a:spcBef>
                <a:spcPts val="0"/>
              </a:spcBef>
            </a:pPr>
            <a:endParaRPr lang="tr-TR" sz="2000" dirty="0"/>
          </a:p>
          <a:p>
            <a:pPr marL="937260" lvl="1" indent="-342900">
              <a:lnSpc>
                <a:spcPct val="110000"/>
              </a:lnSpc>
              <a:spcBef>
                <a:spcPts val="0"/>
              </a:spcBef>
            </a:pPr>
            <a:endParaRPr lang="tr-TR" sz="2000" dirty="0"/>
          </a:p>
          <a:p>
            <a:pPr lvl="1" indent="0">
              <a:lnSpc>
                <a:spcPct val="110000"/>
              </a:lnSpc>
              <a:spcBef>
                <a:spcPts val="0"/>
              </a:spcBef>
              <a:buNone/>
            </a:pPr>
            <a:endParaRPr lang="tr-TR" sz="2000" dirty="0"/>
          </a:p>
          <a:p>
            <a:pPr marL="937260" lvl="1" indent="-342900">
              <a:lnSpc>
                <a:spcPct val="110000"/>
              </a:lnSpc>
              <a:spcBef>
                <a:spcPts val="0"/>
              </a:spcBef>
            </a:pPr>
            <a:r>
              <a:rPr lang="en-US" sz="2000" dirty="0"/>
              <a:t>In statistical parlance, the lasso uses an </a:t>
            </a:r>
            <a:r>
              <a:rPr lang="tr-TR" sz="2000" dirty="0"/>
              <a:t>L</a:t>
            </a:r>
            <a:r>
              <a:rPr lang="en-US" sz="2000" dirty="0"/>
              <a:t>1 (</a:t>
            </a:r>
            <a:r>
              <a:rPr lang="en-US" sz="2000" dirty="0" err="1"/>
              <a:t>pronounced“ell</a:t>
            </a:r>
            <a:r>
              <a:rPr lang="en-US" sz="2000" dirty="0"/>
              <a:t> 1”) penalty instead of an </a:t>
            </a:r>
            <a:r>
              <a:rPr lang="tr-TR" sz="2000" dirty="0"/>
              <a:t>L</a:t>
            </a:r>
            <a:r>
              <a:rPr lang="en-US" sz="2000" dirty="0"/>
              <a:t>2</a:t>
            </a:r>
            <a:endParaRPr lang="tr-TR" dirty="0"/>
          </a:p>
        </p:txBody>
      </p:sp>
      <p:pic>
        <p:nvPicPr>
          <p:cNvPr id="3" name="Picture 2">
            <a:extLst>
              <a:ext uri="{FF2B5EF4-FFF2-40B4-BE49-F238E27FC236}">
                <a16:creationId xmlns:a16="http://schemas.microsoft.com/office/drawing/2014/main" id="{4A506539-0728-4B5F-9E6F-D5687DB6D71F}"/>
              </a:ext>
            </a:extLst>
          </p:cNvPr>
          <p:cNvPicPr>
            <a:picLocks noChangeAspect="1"/>
          </p:cNvPicPr>
          <p:nvPr/>
        </p:nvPicPr>
        <p:blipFill>
          <a:blip r:embed="rId3"/>
          <a:stretch>
            <a:fillRect/>
          </a:stretch>
        </p:blipFill>
        <p:spPr>
          <a:xfrm>
            <a:off x="3414712" y="2845939"/>
            <a:ext cx="2314575" cy="1166122"/>
          </a:xfrm>
          <a:prstGeom prst="rect">
            <a:avLst/>
          </a:prstGeom>
        </p:spPr>
      </p:pic>
    </p:spTree>
    <p:extLst>
      <p:ext uri="{BB962C8B-B14F-4D97-AF65-F5344CB8AC3E}">
        <p14:creationId xmlns:p14="http://schemas.microsoft.com/office/powerpoint/2010/main" val="362488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22</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Lasso cont.</a:t>
            </a:r>
            <a:r>
              <a:rPr lang="en-US" dirty="0"/>
              <a:t>:</a:t>
            </a:r>
            <a:r>
              <a:rPr lang="tr-TR" dirty="0"/>
              <a:t> </a:t>
            </a:r>
          </a:p>
          <a:p>
            <a:pPr marL="937260" lvl="1" indent="-342900">
              <a:lnSpc>
                <a:spcPct val="110000"/>
              </a:lnSpc>
              <a:spcBef>
                <a:spcPts val="0"/>
              </a:spcBef>
            </a:pPr>
            <a:r>
              <a:rPr lang="en-US" sz="2000" dirty="0"/>
              <a:t>As with ridge regression, the lasso shrinks the coefficient estimates towards zero</a:t>
            </a:r>
            <a:endParaRPr lang="tr-TR" sz="2000" dirty="0"/>
          </a:p>
          <a:p>
            <a:pPr marL="937260" lvl="1" indent="-342900">
              <a:lnSpc>
                <a:spcPct val="110000"/>
              </a:lnSpc>
              <a:spcBef>
                <a:spcPts val="0"/>
              </a:spcBef>
            </a:pPr>
            <a:r>
              <a:rPr lang="en-US" sz="2000" dirty="0"/>
              <a:t>However, in the case of the lasso, the </a:t>
            </a:r>
            <a:r>
              <a:rPr lang="tr-TR" sz="2000" dirty="0"/>
              <a:t>L</a:t>
            </a:r>
            <a:r>
              <a:rPr lang="en-US" sz="2000" dirty="0"/>
              <a:t>1 penalty has the effect of forcing some of the coefficient estimates to be exactly equal to zero when the tuning parameter λ is sufficiently large</a:t>
            </a:r>
            <a:endParaRPr lang="tr-TR" sz="2000" dirty="0"/>
          </a:p>
          <a:p>
            <a:pPr marL="937260" lvl="1" indent="-342900">
              <a:lnSpc>
                <a:spcPct val="110000"/>
              </a:lnSpc>
              <a:spcBef>
                <a:spcPts val="0"/>
              </a:spcBef>
            </a:pPr>
            <a:r>
              <a:rPr lang="en-US" sz="2000" dirty="0"/>
              <a:t>Hence, much like best subset selection, the lasso performs variable selection</a:t>
            </a:r>
            <a:endParaRPr lang="tr-TR" sz="2000" dirty="0"/>
          </a:p>
          <a:p>
            <a:pPr marL="937260" lvl="1" indent="-342900">
              <a:lnSpc>
                <a:spcPct val="110000"/>
              </a:lnSpc>
              <a:spcBef>
                <a:spcPts val="0"/>
              </a:spcBef>
            </a:pPr>
            <a:r>
              <a:rPr lang="en-US" sz="2000" dirty="0"/>
              <a:t>We say that the lasso yields sparse models — that is, models that involve only a subset of the variables</a:t>
            </a:r>
            <a:endParaRPr lang="tr-TR" sz="2000" dirty="0"/>
          </a:p>
          <a:p>
            <a:pPr marL="937260" lvl="1" indent="-342900">
              <a:lnSpc>
                <a:spcPct val="110000"/>
              </a:lnSpc>
              <a:spcBef>
                <a:spcPts val="0"/>
              </a:spcBef>
            </a:pPr>
            <a:r>
              <a:rPr lang="en-US" sz="2000" dirty="0"/>
              <a:t>As in ridge regression, selecting a good value of λ for the lasso is critical; cross-validation is again the method of choice</a:t>
            </a:r>
            <a:endParaRPr lang="tr-TR" sz="2000" dirty="0"/>
          </a:p>
        </p:txBody>
      </p:sp>
    </p:spTree>
    <p:extLst>
      <p:ext uri="{BB962C8B-B14F-4D97-AF65-F5344CB8AC3E}">
        <p14:creationId xmlns:p14="http://schemas.microsoft.com/office/powerpoint/2010/main" val="343114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23</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Lasso vs. Ridge</a:t>
            </a:r>
            <a:r>
              <a:rPr lang="en-US" dirty="0"/>
              <a:t>:</a:t>
            </a:r>
            <a:r>
              <a:rPr lang="tr-TR" dirty="0"/>
              <a:t> </a:t>
            </a:r>
          </a:p>
          <a:p>
            <a:pPr marL="342900" indent="-342900">
              <a:lnSpc>
                <a:spcPct val="110000"/>
              </a:lnSpc>
              <a:spcBef>
                <a:spcPts val="0"/>
              </a:spcBef>
              <a:buFont typeface="Arial" panose="020B0604020202020204" pitchFamily="34" charset="0"/>
              <a:buChar char="•"/>
            </a:pPr>
            <a:endParaRPr lang="tr-TR" sz="2800" dirty="0"/>
          </a:p>
          <a:p>
            <a:pPr>
              <a:lnSpc>
                <a:spcPct val="110000"/>
              </a:lnSpc>
              <a:spcBef>
                <a:spcPts val="0"/>
              </a:spcBef>
            </a:pPr>
            <a:endParaRPr lang="tr-TR" sz="2800" dirty="0"/>
          </a:p>
          <a:p>
            <a:pPr>
              <a:lnSpc>
                <a:spcPct val="110000"/>
              </a:lnSpc>
              <a:spcBef>
                <a:spcPts val="0"/>
              </a:spcBef>
            </a:pPr>
            <a:r>
              <a:rPr lang="tr-TR" sz="2800" dirty="0"/>
              <a:t>Why variable coefficients becomes 0 in Lasso not in Ridge?</a:t>
            </a:r>
          </a:p>
        </p:txBody>
      </p:sp>
    </p:spTree>
    <p:extLst>
      <p:ext uri="{BB962C8B-B14F-4D97-AF65-F5344CB8AC3E}">
        <p14:creationId xmlns:p14="http://schemas.microsoft.com/office/powerpoint/2010/main" val="86578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Lasso vs. Ridge</a:t>
            </a:r>
            <a:r>
              <a:rPr lang="en-US" dirty="0"/>
              <a:t>:</a:t>
            </a:r>
            <a:r>
              <a:rPr lang="tr-TR" dirty="0"/>
              <a:t> </a:t>
            </a:r>
          </a:p>
          <a:p>
            <a:pPr marL="937260" lvl="1" indent="-342900">
              <a:lnSpc>
                <a:spcPct val="110000"/>
              </a:lnSpc>
              <a:spcBef>
                <a:spcPts val="0"/>
              </a:spcBef>
            </a:pPr>
            <a:r>
              <a:rPr lang="tr-TR" sz="2400" dirty="0"/>
              <a:t>N</a:t>
            </a:r>
            <a:r>
              <a:rPr lang="en-US" sz="2400" dirty="0"/>
              <a:t>either ridge regression nor the lasso will universally dominate the other</a:t>
            </a:r>
            <a:r>
              <a:rPr lang="tr-TR" sz="2400" dirty="0"/>
              <a:t> ( no free lunch )</a:t>
            </a:r>
          </a:p>
          <a:p>
            <a:pPr marL="937260" lvl="1" indent="-342900">
              <a:lnSpc>
                <a:spcPct val="110000"/>
              </a:lnSpc>
              <a:spcBef>
                <a:spcPts val="0"/>
              </a:spcBef>
            </a:pPr>
            <a:r>
              <a:rPr lang="en-US" sz="2400" dirty="0"/>
              <a:t>In general, one might expect the lasso to perform better when the response is a function of only a relatively small number of predictors</a:t>
            </a:r>
            <a:endParaRPr lang="tr-TR" sz="2400" dirty="0"/>
          </a:p>
          <a:p>
            <a:pPr marL="937260" lvl="1" indent="-342900">
              <a:lnSpc>
                <a:spcPct val="110000"/>
              </a:lnSpc>
              <a:spcBef>
                <a:spcPts val="0"/>
              </a:spcBef>
            </a:pPr>
            <a:endParaRPr lang="tr-TR" sz="2400" dirty="0"/>
          </a:p>
          <a:p>
            <a:pPr marL="937260" lvl="1" indent="-342900">
              <a:lnSpc>
                <a:spcPct val="110000"/>
              </a:lnSpc>
              <a:spcBef>
                <a:spcPts val="0"/>
              </a:spcBef>
            </a:pPr>
            <a:r>
              <a:rPr lang="tr-TR" sz="2400" dirty="0"/>
              <a:t>Note that optimizing </a:t>
            </a:r>
            <a:r>
              <a:rPr lang="en-US" sz="2400" dirty="0"/>
              <a:t>λ</a:t>
            </a:r>
            <a:r>
              <a:rPr lang="tr-TR" sz="2400" dirty="0"/>
              <a:t> is not much a problem practically. It is optimized as other parameters automatically (grid, random searchs) </a:t>
            </a:r>
          </a:p>
          <a:p>
            <a:pPr>
              <a:lnSpc>
                <a:spcPct val="110000"/>
              </a:lnSpc>
              <a:spcBef>
                <a:spcPts val="0"/>
              </a:spcBef>
            </a:pPr>
            <a:endParaRPr lang="tr-TR" sz="2800" dirty="0"/>
          </a:p>
        </p:txBody>
      </p:sp>
    </p:spTree>
    <p:extLst>
      <p:ext uri="{BB962C8B-B14F-4D97-AF65-F5344CB8AC3E}">
        <p14:creationId xmlns:p14="http://schemas.microsoft.com/office/powerpoint/2010/main" val="2434072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Elastic-net</a:t>
            </a:r>
            <a:r>
              <a:rPr lang="en-US" dirty="0"/>
              <a:t>:</a:t>
            </a:r>
            <a:r>
              <a:rPr lang="tr-TR" dirty="0"/>
              <a:t> </a:t>
            </a:r>
          </a:p>
          <a:p>
            <a:pPr marL="937260" lvl="1" indent="-342900">
              <a:lnSpc>
                <a:spcPct val="110000"/>
              </a:lnSpc>
              <a:spcBef>
                <a:spcPts val="0"/>
              </a:spcBef>
            </a:pPr>
            <a:r>
              <a:rPr lang="tr-TR" sz="2400" dirty="0"/>
              <a:t>A method to mix both lasso and ridge</a:t>
            </a:r>
          </a:p>
          <a:p>
            <a:pPr marL="937260" lvl="1" indent="-342900">
              <a:lnSpc>
                <a:spcPct val="110000"/>
              </a:lnSpc>
              <a:spcBef>
                <a:spcPts val="0"/>
              </a:spcBef>
            </a:pPr>
            <a:r>
              <a:rPr lang="tr-TR" sz="2400" dirty="0"/>
              <a:t>It has a parameter that asks you how much should it resemble lasso and ridge</a:t>
            </a:r>
          </a:p>
          <a:p>
            <a:pPr marL="1211580" lvl="2" indent="-342900">
              <a:lnSpc>
                <a:spcPct val="110000"/>
              </a:lnSpc>
              <a:spcBef>
                <a:spcPts val="0"/>
              </a:spcBef>
            </a:pPr>
            <a:r>
              <a:rPr lang="tr-TR" sz="2200" dirty="0"/>
              <a:t>You can arrange 0.8 lasso, 0.2 ridge or 0.4 lasso, 0.6 ridge</a:t>
            </a:r>
          </a:p>
          <a:p>
            <a:pPr marL="1211580" lvl="2" indent="-342900">
              <a:lnSpc>
                <a:spcPct val="110000"/>
              </a:lnSpc>
              <a:spcBef>
                <a:spcPts val="0"/>
              </a:spcBef>
            </a:pPr>
            <a:r>
              <a:rPr lang="tr-TR" sz="2200" dirty="0"/>
              <a:t>The parameter practically set from 0 to 1 and asks how much do we want the model to get from L1 and L2 regularizations</a:t>
            </a:r>
          </a:p>
          <a:p>
            <a:pPr>
              <a:lnSpc>
                <a:spcPct val="110000"/>
              </a:lnSpc>
              <a:spcBef>
                <a:spcPts val="0"/>
              </a:spcBef>
            </a:pPr>
            <a:endParaRPr lang="tr-TR" sz="2800" dirty="0"/>
          </a:p>
        </p:txBody>
      </p:sp>
    </p:spTree>
    <p:extLst>
      <p:ext uri="{BB962C8B-B14F-4D97-AF65-F5344CB8AC3E}">
        <p14:creationId xmlns:p14="http://schemas.microsoft.com/office/powerpoint/2010/main" val="135188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 - Literature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Ridge</a:t>
            </a:r>
            <a:r>
              <a:rPr lang="en-US" dirty="0"/>
              <a:t>:</a:t>
            </a:r>
            <a:r>
              <a:rPr lang="tr-TR" dirty="0"/>
              <a:t> </a:t>
            </a:r>
            <a:r>
              <a:rPr lang="en-US" sz="2000" dirty="0"/>
              <a:t>In statistics, a less complex model with the same performance is preferable. Ordinary linear regression does not have an inbuilt method to omit the features which only provide noise if the R-square value is even slightly improved with the contribution of noise variables. Ridge tries to address that problem by adding a penalty to the error term. It is stated in particular, the ridge regression coefficient estimates are the values that minimize RSS + Pp j=1 β 2 j where λ &gt; 0 is a tuning parameter, to be determined separately (James et al., 2013). As with least squares, ridge regression seeks coefficient estimates that fit the data well, by making the RSS small. However, the second term, λ∗ P j β 2 j , is called a shrinkage penalty, is small when β1. . . , βp are close to zero, and so it has the effect of shrinking the estimates of βj towards zero </a:t>
            </a: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a:lnSpc>
                <a:spcPct val="110000"/>
              </a:lnSpc>
              <a:spcBef>
                <a:spcPts val="0"/>
              </a:spcBef>
            </a:pPr>
            <a:r>
              <a:rPr lang="en-US" sz="2000" dirty="0"/>
              <a:t>James, G., Witten, D., Hastie, T., &amp; </a:t>
            </a:r>
            <a:r>
              <a:rPr lang="en-US" sz="2000" dirty="0" err="1"/>
              <a:t>Tibshirani</a:t>
            </a:r>
            <a:r>
              <a:rPr lang="en-US" sz="2000" dirty="0"/>
              <a:t>, R. (2013). An Introduction to Statistical Learning. Springer New York.</a:t>
            </a:r>
            <a:endParaRPr lang="tr-TR" sz="2000" dirty="0"/>
          </a:p>
        </p:txBody>
      </p:sp>
    </p:spTree>
    <p:extLst>
      <p:ext uri="{BB962C8B-B14F-4D97-AF65-F5344CB8AC3E}">
        <p14:creationId xmlns:p14="http://schemas.microsoft.com/office/powerpoint/2010/main" val="2916571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 - Literature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Lasso</a:t>
            </a:r>
            <a:r>
              <a:rPr lang="en-US" dirty="0"/>
              <a:t>:</a:t>
            </a:r>
            <a:r>
              <a:rPr lang="tr-TR" dirty="0"/>
              <a:t> </a:t>
            </a:r>
            <a:r>
              <a:rPr lang="en-US" sz="2000" dirty="0"/>
              <a:t>Lasso is another method to penalize unnecessary inputs. It is stated that lasso and</a:t>
            </a:r>
            <a:r>
              <a:rPr lang="tr-TR" sz="2000" dirty="0"/>
              <a:t> </a:t>
            </a:r>
            <a:r>
              <a:rPr lang="en-US" sz="2000" dirty="0"/>
              <a:t>ridge regression have similar formulations (James et al., 2013). The only difference</a:t>
            </a:r>
            <a:r>
              <a:rPr lang="tr-TR" sz="2000" dirty="0"/>
              <a:t> </a:t>
            </a:r>
            <a:r>
              <a:rPr lang="en-US" sz="2000" dirty="0"/>
              <a:t>is that the β 2 j term in the ridge regression penalty has been replaced by |βj | in</a:t>
            </a:r>
            <a:r>
              <a:rPr lang="tr-TR" sz="2000" dirty="0"/>
              <a:t> </a:t>
            </a:r>
            <a:r>
              <a:rPr lang="en-US" sz="2000" dirty="0"/>
              <a:t>the lasso penalty. In statistical parlance, the lasso uses an L1 penalty instead of an</a:t>
            </a:r>
            <a:r>
              <a:rPr lang="tr-TR" sz="2000" dirty="0"/>
              <a:t> </a:t>
            </a:r>
            <a:r>
              <a:rPr lang="en-US" sz="2000" dirty="0"/>
              <a:t>L2 penalty. λ∗ P j |βj | is the resulting penalty</a:t>
            </a: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a:lnSpc>
                <a:spcPct val="110000"/>
              </a:lnSpc>
              <a:spcBef>
                <a:spcPts val="0"/>
              </a:spcBef>
            </a:pPr>
            <a:endParaRPr lang="tr-TR" sz="2000" dirty="0"/>
          </a:p>
          <a:p>
            <a:pPr>
              <a:lnSpc>
                <a:spcPct val="110000"/>
              </a:lnSpc>
              <a:spcBef>
                <a:spcPts val="0"/>
              </a:spcBef>
            </a:pPr>
            <a:r>
              <a:rPr lang="en-US" sz="2000" dirty="0"/>
              <a:t>James, G., Witten, D., Hastie, T., &amp; </a:t>
            </a:r>
            <a:r>
              <a:rPr lang="en-US" sz="2000" dirty="0" err="1"/>
              <a:t>Tibshirani</a:t>
            </a:r>
            <a:r>
              <a:rPr lang="en-US" sz="2000" dirty="0"/>
              <a:t>, R. (2013). An Introduction to Statistical Learning. Springer New York.</a:t>
            </a:r>
            <a:endParaRPr lang="tr-TR" sz="2000" dirty="0"/>
          </a:p>
        </p:txBody>
      </p:sp>
    </p:spTree>
    <p:extLst>
      <p:ext uri="{BB962C8B-B14F-4D97-AF65-F5344CB8AC3E}">
        <p14:creationId xmlns:p14="http://schemas.microsoft.com/office/powerpoint/2010/main" val="4115447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2) Shrinkage - Literature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Elastic-net</a:t>
            </a:r>
            <a:r>
              <a:rPr lang="en-US" dirty="0"/>
              <a:t>:</a:t>
            </a:r>
            <a:r>
              <a:rPr lang="tr-TR" dirty="0"/>
              <a:t> </a:t>
            </a:r>
            <a:r>
              <a:rPr lang="en-US" sz="2000" dirty="0"/>
              <a:t>Elastic net uses a combined penalty of L1 and L2 together. The weights of the L1 and L2 penalties sum to 1 which means they are inversely related. Elastic-net penalty is introduced as a different compromise between ridge and lasso (Zou &amp; Hastie, 2005). Its equation, λ ∗ Pp j=1(α ∗ β 2 j + (1 − α) ∗ |βj |, shows how ridge and lasso are combined with the α term. </a:t>
            </a: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marL="342900" indent="-342900">
              <a:lnSpc>
                <a:spcPct val="110000"/>
              </a:lnSpc>
              <a:spcBef>
                <a:spcPts val="0"/>
              </a:spcBef>
              <a:buFont typeface="Arial" panose="020B0604020202020204" pitchFamily="34" charset="0"/>
              <a:buChar char="•"/>
            </a:pPr>
            <a:endParaRPr lang="tr-TR" sz="2000" dirty="0"/>
          </a:p>
          <a:p>
            <a:pPr>
              <a:lnSpc>
                <a:spcPct val="110000"/>
              </a:lnSpc>
              <a:spcBef>
                <a:spcPts val="0"/>
              </a:spcBef>
            </a:pPr>
            <a:endParaRPr lang="tr-TR" sz="2000" dirty="0"/>
          </a:p>
          <a:p>
            <a:pPr>
              <a:lnSpc>
                <a:spcPct val="110000"/>
              </a:lnSpc>
              <a:spcBef>
                <a:spcPts val="0"/>
              </a:spcBef>
            </a:pPr>
            <a:r>
              <a:rPr lang="en-US" sz="2000" dirty="0"/>
              <a:t>Zou, H. &amp; Hastie, T. (2005). Regularization and variable selection via the elastic net. Journal of the Royal Statistical Society: Series B (Statistical Methodology), 67 (2), 301–320</a:t>
            </a:r>
            <a:endParaRPr lang="tr-TR" sz="2000" dirty="0"/>
          </a:p>
        </p:txBody>
      </p:sp>
    </p:spTree>
    <p:extLst>
      <p:ext uri="{BB962C8B-B14F-4D97-AF65-F5344CB8AC3E}">
        <p14:creationId xmlns:p14="http://schemas.microsoft.com/office/powerpoint/2010/main" val="3990541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3) Dimentionality Reduction</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5"/>
            <a:ext cx="8690112" cy="5592765"/>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b="1" dirty="0"/>
              <a:t>PCA</a:t>
            </a:r>
            <a:r>
              <a:rPr lang="en-US" dirty="0"/>
              <a:t>:</a:t>
            </a:r>
            <a:r>
              <a:rPr lang="tr-TR" dirty="0"/>
              <a:t> </a:t>
            </a:r>
          </a:p>
          <a:p>
            <a:pPr marL="937260" lvl="1" indent="-342900">
              <a:lnSpc>
                <a:spcPct val="110000"/>
              </a:lnSpc>
              <a:spcBef>
                <a:spcPts val="0"/>
              </a:spcBef>
            </a:pPr>
            <a:r>
              <a:rPr lang="tr-TR" sz="2400" dirty="0"/>
              <a:t>An example: 2 variables (dimentions) are represented as a single dimention</a:t>
            </a:r>
          </a:p>
          <a:p>
            <a:pPr lvl="1" indent="0">
              <a:lnSpc>
                <a:spcPct val="110000"/>
              </a:lnSpc>
              <a:spcBef>
                <a:spcPts val="0"/>
              </a:spcBef>
              <a:buNone/>
            </a:pPr>
            <a:r>
              <a:rPr lang="tr-TR" sz="2400" dirty="0"/>
              <a:t> </a:t>
            </a:r>
            <a:endParaRPr lang="tr-TR" sz="2200" dirty="0"/>
          </a:p>
          <a:p>
            <a:pPr>
              <a:lnSpc>
                <a:spcPct val="110000"/>
              </a:lnSpc>
              <a:spcBef>
                <a:spcPts val="0"/>
              </a:spcBef>
            </a:pPr>
            <a:endParaRPr lang="tr-TR" sz="2800" dirty="0"/>
          </a:p>
        </p:txBody>
      </p:sp>
      <p:pic>
        <p:nvPicPr>
          <p:cNvPr id="2" name="Picture 1">
            <a:extLst>
              <a:ext uri="{FF2B5EF4-FFF2-40B4-BE49-F238E27FC236}">
                <a16:creationId xmlns:a16="http://schemas.microsoft.com/office/drawing/2014/main" id="{DEF56240-D89D-482D-989C-32A9818BD016}"/>
              </a:ext>
            </a:extLst>
          </p:cNvPr>
          <p:cNvPicPr>
            <a:picLocks noChangeAspect="1"/>
          </p:cNvPicPr>
          <p:nvPr/>
        </p:nvPicPr>
        <p:blipFill>
          <a:blip r:embed="rId3"/>
          <a:stretch>
            <a:fillRect/>
          </a:stretch>
        </p:blipFill>
        <p:spPr>
          <a:xfrm>
            <a:off x="1176337" y="2684462"/>
            <a:ext cx="6791325" cy="3990975"/>
          </a:xfrm>
          <a:prstGeom prst="rect">
            <a:avLst/>
          </a:prstGeom>
        </p:spPr>
      </p:pic>
    </p:spTree>
    <p:extLst>
      <p:ext uri="{BB962C8B-B14F-4D97-AF65-F5344CB8AC3E}">
        <p14:creationId xmlns:p14="http://schemas.microsoft.com/office/powerpoint/2010/main" val="302583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5379"/>
            <a:ext cx="8915399" cy="2969821"/>
          </a:xfrm>
          <a:ln>
            <a:noFill/>
          </a:ln>
        </p:spPr>
        <p:txBody>
          <a:bodyPr>
            <a:normAutofit/>
          </a:bodyPr>
          <a:lstStyle/>
          <a:p>
            <a:pPr algn="r"/>
            <a:r>
              <a:rPr lang="tr-TR" sz="3600" b="1" i="1" dirty="0">
                <a:latin typeface="Tahoma" pitchFamily="34" charset="0"/>
                <a:ea typeface="Tahoma" pitchFamily="34" charset="0"/>
                <a:cs typeface="Tahoma" pitchFamily="34" charset="0"/>
              </a:rPr>
              <a:t>Ways to Improve Linear Regression</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3</a:t>
            </a:fld>
            <a:endParaRPr lang="en-US" dirty="0"/>
          </a:p>
        </p:txBody>
      </p:sp>
    </p:spTree>
    <p:extLst>
      <p:ext uri="{BB962C8B-B14F-4D97-AF65-F5344CB8AC3E}">
        <p14:creationId xmlns:p14="http://schemas.microsoft.com/office/powerpoint/2010/main" val="285906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en-US" sz="3600" dirty="0"/>
              <a:t>Why consider alternatives to least squares?</a:t>
            </a:r>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indent="-457200">
              <a:lnSpc>
                <a:spcPct val="110000"/>
              </a:lnSpc>
              <a:spcBef>
                <a:spcPts val="0"/>
              </a:spcBef>
              <a:buFont typeface="Arial" panose="020B0604020202020204" pitchFamily="34" charset="0"/>
              <a:buChar char="•"/>
            </a:pPr>
            <a:r>
              <a:rPr lang="en-US" dirty="0"/>
              <a:t>Despite its simplicity, the linear model has distinct</a:t>
            </a:r>
            <a:r>
              <a:rPr lang="tr-TR" dirty="0"/>
              <a:t> </a:t>
            </a:r>
            <a:r>
              <a:rPr lang="en-US" dirty="0"/>
              <a:t>advantages in terms of its </a:t>
            </a:r>
            <a:endParaRPr lang="tr-TR" dirty="0"/>
          </a:p>
          <a:p>
            <a:pPr marL="1051560" lvl="1" indent="-457200">
              <a:lnSpc>
                <a:spcPct val="110000"/>
              </a:lnSpc>
              <a:spcBef>
                <a:spcPts val="0"/>
              </a:spcBef>
            </a:pPr>
            <a:r>
              <a:rPr lang="en-US" dirty="0"/>
              <a:t>interpretability </a:t>
            </a:r>
            <a:endParaRPr lang="tr-TR" dirty="0"/>
          </a:p>
          <a:p>
            <a:pPr marL="1051560" lvl="1" indent="-457200">
              <a:lnSpc>
                <a:spcPct val="110000"/>
              </a:lnSpc>
              <a:spcBef>
                <a:spcPts val="0"/>
              </a:spcBef>
            </a:pPr>
            <a:r>
              <a:rPr lang="en-US" dirty="0"/>
              <a:t>and often shows</a:t>
            </a:r>
            <a:r>
              <a:rPr lang="tr-TR" dirty="0"/>
              <a:t> </a:t>
            </a:r>
            <a:r>
              <a:rPr lang="en-US" dirty="0"/>
              <a:t>good predictive performance.</a:t>
            </a:r>
          </a:p>
          <a:p>
            <a:pPr marL="457200" indent="-457200">
              <a:lnSpc>
                <a:spcPct val="110000"/>
              </a:lnSpc>
              <a:spcBef>
                <a:spcPts val="0"/>
              </a:spcBef>
              <a:buFont typeface="Arial" panose="020B0604020202020204" pitchFamily="34" charset="0"/>
              <a:buChar char="•"/>
            </a:pPr>
            <a:r>
              <a:rPr lang="en-US" dirty="0"/>
              <a:t>Hence, we discuss in this lecture some ways in which the simple linear model</a:t>
            </a:r>
            <a:r>
              <a:rPr lang="tr-TR" dirty="0"/>
              <a:t> </a:t>
            </a:r>
            <a:r>
              <a:rPr lang="en-US" dirty="0"/>
              <a:t>can be improved, by replacing ordinary least squares fitting with some</a:t>
            </a:r>
            <a:r>
              <a:rPr lang="tr-TR" dirty="0"/>
              <a:t> </a:t>
            </a:r>
            <a:r>
              <a:rPr lang="en-US" dirty="0"/>
              <a:t>alternative fitting procedures</a:t>
            </a:r>
            <a:endParaRPr lang="tr-TR" i="1" dirty="0"/>
          </a:p>
          <a:p>
            <a:pPr marL="342900" indent="-342900">
              <a:lnSpc>
                <a:spcPct val="110000"/>
              </a:lnSpc>
              <a:spcBef>
                <a:spcPts val="0"/>
              </a:spcBef>
              <a:buFont typeface="Arial" panose="020B0604020202020204" pitchFamily="34" charset="0"/>
              <a:buChar char="•"/>
            </a:pPr>
            <a:endParaRPr lang="en-US" i="1" dirty="0"/>
          </a:p>
        </p:txBody>
      </p:sp>
    </p:spTree>
    <p:extLst>
      <p:ext uri="{BB962C8B-B14F-4D97-AF65-F5344CB8AC3E}">
        <p14:creationId xmlns:p14="http://schemas.microsoft.com/office/powerpoint/2010/main" val="317691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How</a:t>
            </a:r>
            <a:r>
              <a:rPr lang="en-US" sz="3600" dirty="0"/>
              <a:t> to</a:t>
            </a:r>
            <a:r>
              <a:rPr lang="tr-TR" sz="3600" dirty="0"/>
              <a:t> improve</a:t>
            </a:r>
            <a:r>
              <a:rPr lang="en-US" sz="3600" dirty="0"/>
              <a:t> least squares?</a:t>
            </a:r>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indent="-457200">
              <a:lnSpc>
                <a:spcPct val="110000"/>
              </a:lnSpc>
              <a:spcBef>
                <a:spcPts val="0"/>
              </a:spcBef>
              <a:buFont typeface="Arial" panose="020B0604020202020204" pitchFamily="34" charset="0"/>
              <a:buChar char="•"/>
            </a:pPr>
            <a:r>
              <a:rPr lang="tr-TR" dirty="0"/>
              <a:t>A method is reducing the number of variables </a:t>
            </a:r>
          </a:p>
          <a:p>
            <a:pPr marL="457200" indent="-457200">
              <a:lnSpc>
                <a:spcPct val="110000"/>
              </a:lnSpc>
              <a:spcBef>
                <a:spcPts val="0"/>
              </a:spcBef>
              <a:buFont typeface="Arial" panose="020B0604020202020204" pitchFamily="34" charset="0"/>
              <a:buChar char="•"/>
            </a:pPr>
            <a:r>
              <a:rPr lang="tr-TR" dirty="0"/>
              <a:t>Potential benefits of reducing the number of variables:</a:t>
            </a:r>
            <a:r>
              <a:rPr lang="en-US" dirty="0"/>
              <a:t> </a:t>
            </a:r>
            <a:endParaRPr lang="tr-TR" dirty="0"/>
          </a:p>
          <a:p>
            <a:pPr marL="1051560" lvl="1" indent="-457200">
              <a:lnSpc>
                <a:spcPct val="110000"/>
              </a:lnSpc>
              <a:spcBef>
                <a:spcPts val="0"/>
              </a:spcBef>
            </a:pPr>
            <a:r>
              <a:rPr lang="tr-TR" dirty="0"/>
              <a:t>May increase model accuracy</a:t>
            </a:r>
          </a:p>
          <a:p>
            <a:pPr marL="1051560" lvl="1" indent="-457200">
              <a:lnSpc>
                <a:spcPct val="110000"/>
              </a:lnSpc>
              <a:spcBef>
                <a:spcPts val="0"/>
              </a:spcBef>
            </a:pPr>
            <a:r>
              <a:rPr lang="tr-TR" dirty="0"/>
              <a:t>Makes stable models (variance-bias trade-off)</a:t>
            </a:r>
            <a:r>
              <a:rPr lang="en-US" dirty="0"/>
              <a:t> </a:t>
            </a:r>
            <a:endParaRPr lang="tr-TR" dirty="0"/>
          </a:p>
          <a:p>
            <a:pPr marL="1051560" lvl="1" indent="-457200">
              <a:lnSpc>
                <a:spcPct val="110000"/>
              </a:lnSpc>
              <a:spcBef>
                <a:spcPts val="0"/>
              </a:spcBef>
            </a:pPr>
            <a:r>
              <a:rPr lang="tr-TR" dirty="0"/>
              <a:t>Easier to interpret the models</a:t>
            </a:r>
          </a:p>
        </p:txBody>
      </p:sp>
    </p:spTree>
    <p:extLst>
      <p:ext uri="{BB962C8B-B14F-4D97-AF65-F5344CB8AC3E}">
        <p14:creationId xmlns:p14="http://schemas.microsoft.com/office/powerpoint/2010/main" val="221583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Three classes of methods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indent="-457200">
              <a:lnSpc>
                <a:spcPct val="110000"/>
              </a:lnSpc>
              <a:spcBef>
                <a:spcPts val="0"/>
              </a:spcBef>
              <a:buFont typeface="Arial" panose="020B0604020202020204" pitchFamily="34" charset="0"/>
              <a:buChar char="•"/>
            </a:pPr>
            <a:r>
              <a:rPr lang="tr-TR" dirty="0"/>
              <a:t>1) Subset selection: Variable selection</a:t>
            </a:r>
          </a:p>
          <a:p>
            <a:pPr marL="1051560" lvl="1" indent="-457200">
              <a:lnSpc>
                <a:spcPct val="110000"/>
              </a:lnSpc>
              <a:spcBef>
                <a:spcPts val="0"/>
              </a:spcBef>
            </a:pPr>
            <a:r>
              <a:rPr lang="tr-TR" dirty="0"/>
              <a:t>Best subset</a:t>
            </a:r>
          </a:p>
          <a:p>
            <a:pPr marL="1051560" lvl="1" indent="-457200">
              <a:lnSpc>
                <a:spcPct val="110000"/>
              </a:lnSpc>
              <a:spcBef>
                <a:spcPts val="0"/>
              </a:spcBef>
            </a:pPr>
            <a:r>
              <a:rPr lang="tr-TR" dirty="0"/>
              <a:t>Forward stepwise selection</a:t>
            </a:r>
          </a:p>
          <a:p>
            <a:pPr marL="1051560" lvl="1" indent="-457200">
              <a:lnSpc>
                <a:spcPct val="110000"/>
              </a:lnSpc>
              <a:spcBef>
                <a:spcPts val="0"/>
              </a:spcBef>
            </a:pPr>
            <a:r>
              <a:rPr lang="tr-TR" dirty="0"/>
              <a:t>Backward stepwise selection</a:t>
            </a:r>
          </a:p>
          <a:p>
            <a:pPr marL="1051560" lvl="1" indent="-457200">
              <a:lnSpc>
                <a:spcPct val="110000"/>
              </a:lnSpc>
              <a:spcBef>
                <a:spcPts val="0"/>
              </a:spcBef>
            </a:pPr>
            <a:r>
              <a:rPr lang="tr-TR" dirty="0"/>
              <a:t>Forward &amp; backward stepwise selection</a:t>
            </a:r>
          </a:p>
          <a:p>
            <a:pPr marL="1051560" lvl="1" indent="-457200">
              <a:lnSpc>
                <a:spcPct val="110000"/>
              </a:lnSpc>
              <a:spcBef>
                <a:spcPts val="0"/>
              </a:spcBef>
            </a:pPr>
            <a:r>
              <a:rPr lang="tr-TR" dirty="0"/>
              <a:t>Mix of methods</a:t>
            </a:r>
          </a:p>
          <a:p>
            <a:pPr marL="457200" indent="-457200">
              <a:lnSpc>
                <a:spcPct val="110000"/>
              </a:lnSpc>
              <a:spcBef>
                <a:spcPts val="0"/>
              </a:spcBef>
              <a:buFont typeface="Arial" panose="020B0604020202020204" pitchFamily="34" charset="0"/>
              <a:buChar char="•"/>
            </a:pPr>
            <a:r>
              <a:rPr lang="tr-TR" dirty="0"/>
              <a:t> 2) </a:t>
            </a:r>
            <a:r>
              <a:rPr lang="en-GB" dirty="0"/>
              <a:t>Shrinkage</a:t>
            </a:r>
            <a:r>
              <a:rPr lang="tr-TR" dirty="0"/>
              <a:t>: Reducing the coefficients of variables</a:t>
            </a:r>
          </a:p>
          <a:p>
            <a:pPr marL="1051560" lvl="1" indent="-457200">
              <a:lnSpc>
                <a:spcPct val="110000"/>
              </a:lnSpc>
              <a:spcBef>
                <a:spcPts val="0"/>
              </a:spcBef>
            </a:pPr>
            <a:r>
              <a:rPr lang="en-US" dirty="0"/>
              <a:t>We fit a model involving all p predictors, but the estimated coefficients are shrunken towards zero relative to the least squares estimates</a:t>
            </a:r>
            <a:endParaRPr lang="tr-TR" dirty="0"/>
          </a:p>
          <a:p>
            <a:pPr marL="1051560" lvl="1" indent="-457200">
              <a:lnSpc>
                <a:spcPct val="110000"/>
              </a:lnSpc>
              <a:spcBef>
                <a:spcPts val="0"/>
              </a:spcBef>
            </a:pPr>
            <a:r>
              <a:rPr lang="en-US" dirty="0"/>
              <a:t>This shrinkage (also known as regularization) has the effect of reducing variance and can also perform variable selection</a:t>
            </a:r>
            <a:r>
              <a:rPr lang="tr-TR" dirty="0"/>
              <a:t>,</a:t>
            </a:r>
          </a:p>
        </p:txBody>
      </p:sp>
    </p:spTree>
    <p:extLst>
      <p:ext uri="{BB962C8B-B14F-4D97-AF65-F5344CB8AC3E}">
        <p14:creationId xmlns:p14="http://schemas.microsoft.com/office/powerpoint/2010/main" val="180219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Three classes of methods cont.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457200" indent="-457200">
              <a:lnSpc>
                <a:spcPct val="110000"/>
              </a:lnSpc>
              <a:spcBef>
                <a:spcPts val="0"/>
              </a:spcBef>
              <a:buFont typeface="Arial" panose="020B0604020202020204" pitchFamily="34" charset="0"/>
              <a:buChar char="•"/>
            </a:pPr>
            <a:r>
              <a:rPr lang="tr-TR" dirty="0"/>
              <a:t>3) Dimension Reduction</a:t>
            </a:r>
          </a:p>
          <a:p>
            <a:pPr marL="1051560" lvl="1" indent="-457200">
              <a:lnSpc>
                <a:spcPct val="110000"/>
              </a:lnSpc>
              <a:spcBef>
                <a:spcPts val="0"/>
              </a:spcBef>
            </a:pPr>
            <a:r>
              <a:rPr lang="tr-TR" dirty="0"/>
              <a:t>The general logic is feature projection </a:t>
            </a:r>
          </a:p>
          <a:p>
            <a:pPr marL="1051560" lvl="1" indent="-457200">
              <a:lnSpc>
                <a:spcPct val="110000"/>
              </a:lnSpc>
              <a:spcBef>
                <a:spcPts val="0"/>
              </a:spcBef>
            </a:pPr>
            <a:r>
              <a:rPr lang="tr-TR" dirty="0"/>
              <a:t>Principal component analysis (PCA) is the most common one</a:t>
            </a:r>
          </a:p>
          <a:p>
            <a:pPr marL="1051560" lvl="1" indent="-457200">
              <a:lnSpc>
                <a:spcPct val="110000"/>
              </a:lnSpc>
              <a:spcBef>
                <a:spcPts val="0"/>
              </a:spcBef>
            </a:pPr>
            <a:r>
              <a:rPr lang="tr-TR" dirty="0"/>
              <a:t>Creates less number of features from a pool of features</a:t>
            </a:r>
          </a:p>
          <a:p>
            <a:pPr marL="1051560" lvl="1" indent="-457200">
              <a:lnSpc>
                <a:spcPct val="110000"/>
              </a:lnSpc>
              <a:spcBef>
                <a:spcPts val="0"/>
              </a:spcBef>
            </a:pPr>
            <a:r>
              <a:rPr lang="tr-TR" dirty="0"/>
              <a:t>Not very useful unless used wisely</a:t>
            </a:r>
          </a:p>
          <a:p>
            <a:pPr marL="1051560" lvl="1" indent="-457200">
              <a:lnSpc>
                <a:spcPct val="110000"/>
              </a:lnSpc>
              <a:spcBef>
                <a:spcPts val="0"/>
              </a:spcBef>
            </a:pPr>
            <a:r>
              <a:rPr lang="tr-TR" dirty="0"/>
              <a:t>It needs to include business knowledge behind it before applied</a:t>
            </a:r>
          </a:p>
          <a:p>
            <a:pPr marL="1051560" lvl="1" indent="-457200">
              <a:lnSpc>
                <a:spcPct val="110000"/>
              </a:lnSpc>
              <a:spcBef>
                <a:spcPts val="0"/>
              </a:spcBef>
            </a:pPr>
            <a:r>
              <a:rPr lang="tr-TR" dirty="0"/>
              <a:t>Example may be to represent 12 months with 3-4 combinations</a:t>
            </a:r>
          </a:p>
          <a:p>
            <a:pPr marL="1051560" lvl="1" indent="-457200">
              <a:lnSpc>
                <a:spcPct val="110000"/>
              </a:lnSpc>
              <a:spcBef>
                <a:spcPts val="0"/>
              </a:spcBef>
            </a:pPr>
            <a:r>
              <a:rPr lang="tr-TR" dirty="0"/>
              <a:t>A special and useful version is Autoencoder </a:t>
            </a:r>
          </a:p>
          <a:p>
            <a:pPr marL="1325880" lvl="2" indent="-457200">
              <a:lnSpc>
                <a:spcPct val="110000"/>
              </a:lnSpc>
              <a:spcBef>
                <a:spcPts val="0"/>
              </a:spcBef>
            </a:pPr>
            <a:r>
              <a:rPr lang="tr-TR" dirty="0"/>
              <a:t>For a picture example gets the pixels and represents them with combined versions</a:t>
            </a:r>
          </a:p>
          <a:p>
            <a:pPr marL="1325880" lvl="2" indent="-457200">
              <a:lnSpc>
                <a:spcPct val="110000"/>
              </a:lnSpc>
              <a:spcBef>
                <a:spcPts val="0"/>
              </a:spcBef>
            </a:pPr>
            <a:r>
              <a:rPr lang="tr-TR" dirty="0"/>
              <a:t>That way it can clear noise in a picture</a:t>
            </a:r>
          </a:p>
        </p:txBody>
      </p:sp>
    </p:spTree>
    <p:extLst>
      <p:ext uri="{BB962C8B-B14F-4D97-AF65-F5344CB8AC3E}">
        <p14:creationId xmlns:p14="http://schemas.microsoft.com/office/powerpoint/2010/main" val="1609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dirty="0"/>
              <a:t>1.1) Best Subset Selection</a:t>
            </a:r>
          </a:p>
          <a:p>
            <a:pPr marL="1051560" lvl="1" indent="-457200">
              <a:lnSpc>
                <a:spcPct val="110000"/>
              </a:lnSpc>
              <a:spcBef>
                <a:spcPts val="0"/>
              </a:spcBef>
            </a:pPr>
            <a:r>
              <a:rPr lang="tr-TR" dirty="0"/>
              <a:t>Uses all the combinations</a:t>
            </a:r>
          </a:p>
          <a:p>
            <a:pPr marL="1051560" lvl="1" indent="-457200">
              <a:lnSpc>
                <a:spcPct val="110000"/>
              </a:lnSpc>
              <a:spcBef>
                <a:spcPts val="0"/>
              </a:spcBef>
            </a:pPr>
            <a:r>
              <a:rPr lang="tr-TR" dirty="0"/>
              <a:t>It is 2^n for n features</a:t>
            </a:r>
          </a:p>
          <a:p>
            <a:pPr marL="1051560" lvl="1" indent="-457200">
              <a:lnSpc>
                <a:spcPct val="110000"/>
              </a:lnSpc>
              <a:spcBef>
                <a:spcPts val="0"/>
              </a:spcBef>
            </a:pPr>
            <a:r>
              <a:rPr lang="tr-TR" dirty="0"/>
              <a:t>Finds the best solution, however it is not applicable considering the size. 2^20 makes 1 million subsets. It is not practical to try 1 million model</a:t>
            </a:r>
          </a:p>
          <a:p>
            <a:pPr marL="1051560" lvl="1" indent="-457200">
              <a:lnSpc>
                <a:spcPct val="110000"/>
              </a:lnSpc>
              <a:spcBef>
                <a:spcPts val="0"/>
              </a:spcBef>
            </a:pPr>
            <a:r>
              <a:rPr lang="tr-TR" dirty="0"/>
              <a:t>Assuming it is applicable, can there be another problem?</a:t>
            </a:r>
          </a:p>
          <a:p>
            <a:pPr marL="1325880" lvl="2" indent="-457200">
              <a:lnSpc>
                <a:spcPct val="110000"/>
              </a:lnSpc>
              <a:spcBef>
                <a:spcPts val="0"/>
              </a:spcBef>
            </a:pPr>
            <a:r>
              <a:rPr lang="tr-TR" dirty="0"/>
              <a:t>Best solution is best for training (low bias)</a:t>
            </a:r>
          </a:p>
          <a:p>
            <a:pPr marL="1325880" lvl="2" indent="-457200">
              <a:lnSpc>
                <a:spcPct val="110000"/>
              </a:lnSpc>
              <a:spcBef>
                <a:spcPts val="0"/>
              </a:spcBef>
            </a:pPr>
            <a:r>
              <a:rPr lang="tr-TR" dirty="0"/>
              <a:t>Finding global optimum for training is not a guarantee for best test performance</a:t>
            </a:r>
          </a:p>
          <a:p>
            <a:pPr marL="1051560" lvl="1" indent="-457200">
              <a:lnSpc>
                <a:spcPct val="110000"/>
              </a:lnSpc>
              <a:spcBef>
                <a:spcPts val="0"/>
              </a:spcBef>
            </a:pPr>
            <a:r>
              <a:rPr lang="tr-TR" dirty="0"/>
              <a:t>As a result this method is never used </a:t>
            </a:r>
            <a:r>
              <a:rPr lang="tr-TR" dirty="0">
                <a:sym typeface="Wingdings" panose="05000000000000000000" pitchFamily="2" charset="2"/>
              </a:rPr>
              <a:t></a:t>
            </a:r>
            <a:endParaRPr lang="tr-TR" dirty="0"/>
          </a:p>
        </p:txBody>
      </p:sp>
    </p:spTree>
    <p:extLst>
      <p:ext uri="{BB962C8B-B14F-4D97-AF65-F5344CB8AC3E}">
        <p14:creationId xmlns:p14="http://schemas.microsoft.com/office/powerpoint/2010/main" val="396078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1) Subset Selections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65236"/>
            <a:ext cx="8690112" cy="5592763"/>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dirty="0"/>
              <a:t>1.2) Forward Stepwise Selection (a.k.a. Forward Selection)</a:t>
            </a:r>
          </a:p>
          <a:p>
            <a:pPr marL="1051560" lvl="1" indent="-457200">
              <a:lnSpc>
                <a:spcPct val="110000"/>
              </a:lnSpc>
              <a:spcBef>
                <a:spcPts val="0"/>
              </a:spcBef>
            </a:pPr>
            <a:r>
              <a:rPr lang="tr-TR" dirty="0"/>
              <a:t>Starts with the variable with most explaination ( 1 variable )</a:t>
            </a:r>
          </a:p>
          <a:p>
            <a:pPr marL="1051560" lvl="1" indent="-457200">
              <a:lnSpc>
                <a:spcPct val="110000"/>
              </a:lnSpc>
              <a:spcBef>
                <a:spcPts val="0"/>
              </a:spcBef>
            </a:pPr>
            <a:r>
              <a:rPr lang="tr-TR" dirty="0"/>
              <a:t>Adds variables up to no improvement is realized for the model</a:t>
            </a:r>
          </a:p>
          <a:p>
            <a:pPr marL="1325880" lvl="2" indent="-457200">
              <a:lnSpc>
                <a:spcPct val="110000"/>
              </a:lnSpc>
              <a:spcBef>
                <a:spcPts val="0"/>
              </a:spcBef>
            </a:pPr>
            <a:r>
              <a:rPr lang="tr-TR" dirty="0"/>
              <a:t>Practically the most basic version adds all the variables since model can overfit with more variables and it seems like an improvement in training</a:t>
            </a:r>
          </a:p>
          <a:p>
            <a:pPr marL="1325880" lvl="2" indent="-457200">
              <a:lnSpc>
                <a:spcPct val="110000"/>
              </a:lnSpc>
              <a:spcBef>
                <a:spcPts val="0"/>
              </a:spcBef>
            </a:pPr>
            <a:r>
              <a:rPr lang="tr-TR" dirty="0"/>
              <a:t>Practically, the libraries do not add all of them since they perform a cross check (possible a cross-validation) during process</a:t>
            </a:r>
          </a:p>
          <a:p>
            <a:pPr marL="1051560" lvl="1" indent="-457200">
              <a:lnSpc>
                <a:spcPct val="110000"/>
              </a:lnSpc>
              <a:spcBef>
                <a:spcPts val="0"/>
              </a:spcBef>
            </a:pPr>
            <a:r>
              <a:rPr lang="tr-TR" dirty="0"/>
              <a:t>An example: the method finds 23 variables are enough among 40 variables </a:t>
            </a:r>
          </a:p>
          <a:p>
            <a:pPr marL="1325880" lvl="2" indent="-457200">
              <a:lnSpc>
                <a:spcPct val="110000"/>
              </a:lnSpc>
              <a:spcBef>
                <a:spcPts val="0"/>
              </a:spcBef>
            </a:pPr>
            <a:r>
              <a:rPr lang="tr-TR" dirty="0"/>
              <a:t>It check 40 models (all with 1 variable) first</a:t>
            </a:r>
          </a:p>
          <a:p>
            <a:pPr marL="1325880" lvl="2" indent="-457200">
              <a:lnSpc>
                <a:spcPct val="110000"/>
              </a:lnSpc>
              <a:spcBef>
                <a:spcPts val="0"/>
              </a:spcBef>
            </a:pPr>
            <a:r>
              <a:rPr lang="tr-TR" dirty="0"/>
              <a:t>Then, it checks 39 models (since 39 variables are left)</a:t>
            </a:r>
          </a:p>
          <a:p>
            <a:pPr marL="1325880" lvl="2" indent="-457200">
              <a:lnSpc>
                <a:spcPct val="110000"/>
              </a:lnSpc>
              <a:spcBef>
                <a:spcPts val="0"/>
              </a:spcBef>
            </a:pPr>
            <a:r>
              <a:rPr lang="tr-TR" dirty="0"/>
              <a:t>Note that these are based on most basic logic. Implementations possibly has some heuristic optimizations to reduce this</a:t>
            </a:r>
          </a:p>
        </p:txBody>
      </p:sp>
    </p:spTree>
    <p:extLst>
      <p:ext uri="{BB962C8B-B14F-4D97-AF65-F5344CB8AC3E}">
        <p14:creationId xmlns:p14="http://schemas.microsoft.com/office/powerpoint/2010/main" val="1785841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2285</Words>
  <Application>Microsoft Office PowerPoint</Application>
  <PresentationFormat>On-screen Show (4:3)</PresentationFormat>
  <Paragraphs>261</Paragraphs>
  <Slides>29</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Impact</vt:lpstr>
      <vt:lpstr>Tahoma</vt:lpstr>
      <vt:lpstr>Times New Roman</vt:lpstr>
      <vt:lpstr>Wingdings</vt:lpstr>
      <vt:lpstr>NewsPrint</vt:lpstr>
      <vt:lpstr>Custom Design</vt:lpstr>
      <vt:lpstr>PowerPoint Presentation</vt:lpstr>
      <vt:lpstr>Linear Models</vt:lpstr>
      <vt:lpstr>Ways to Improve Linear Regression</vt:lpstr>
      <vt:lpstr>Why consider alternatives to least squares?</vt:lpstr>
      <vt:lpstr>How to improve least squares?</vt:lpstr>
      <vt:lpstr>Three classes of methods</vt:lpstr>
      <vt:lpstr>Three classes of methods cont.</vt:lpstr>
      <vt:lpstr>1) Subset Selections</vt:lpstr>
      <vt:lpstr>1) Subset Selections</vt:lpstr>
      <vt:lpstr>1) Subset Selections</vt:lpstr>
      <vt:lpstr>1) Subset Selections</vt:lpstr>
      <vt:lpstr>1) Subset Selections</vt:lpstr>
      <vt:lpstr>1) Subset Selections</vt:lpstr>
      <vt:lpstr>1) Subset Selections – Penalty Metrics</vt:lpstr>
      <vt:lpstr>1) Subset Selections – Penalty Metrics</vt:lpstr>
      <vt:lpstr>1) Subset Selections – Penalty Metrics</vt:lpstr>
      <vt:lpstr>1) Subset Selections – Penalty Metrics</vt:lpstr>
      <vt:lpstr>2) Shrinkage</vt:lpstr>
      <vt:lpstr>2) Shrinkage</vt:lpstr>
      <vt:lpstr>2) Shrinkage</vt:lpstr>
      <vt:lpstr>2) Shrinkage</vt:lpstr>
      <vt:lpstr>2) Shrinkage</vt:lpstr>
      <vt:lpstr>2) Shrinkage</vt:lpstr>
      <vt:lpstr>2) Shrinkage</vt:lpstr>
      <vt:lpstr>2) Shrinkage</vt:lpstr>
      <vt:lpstr>2) Shrinkage - Literature</vt:lpstr>
      <vt:lpstr>2) Shrinkage - Literature</vt:lpstr>
      <vt:lpstr>2) Shrinkage - Literature</vt:lpstr>
      <vt:lpstr>3) Dimentionality Reduction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hdemirtas</dc:creator>
  <cp:lastModifiedBy>hdemirtas</cp:lastModifiedBy>
  <cp:revision>84</cp:revision>
  <dcterms:created xsi:type="dcterms:W3CDTF">2020-11-02T06:45:19Z</dcterms:created>
  <dcterms:modified xsi:type="dcterms:W3CDTF">2020-12-21T16:35:04Z</dcterms:modified>
</cp:coreProperties>
</file>