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9"/>
  </p:notesMasterIdLst>
  <p:handoutMasterIdLst>
    <p:handoutMasterId r:id="rId30"/>
  </p:handoutMasterIdLst>
  <p:sldIdLst>
    <p:sldId id="571" r:id="rId3"/>
    <p:sldId id="622" r:id="rId4"/>
    <p:sldId id="588" r:id="rId5"/>
    <p:sldId id="426" r:id="rId6"/>
    <p:sldId id="646" r:id="rId7"/>
    <p:sldId id="647" r:id="rId8"/>
    <p:sldId id="649" r:id="rId9"/>
    <p:sldId id="650" r:id="rId10"/>
    <p:sldId id="651" r:id="rId11"/>
    <p:sldId id="648" r:id="rId12"/>
    <p:sldId id="652" r:id="rId13"/>
    <p:sldId id="653" r:id="rId14"/>
    <p:sldId id="654" r:id="rId15"/>
    <p:sldId id="656" r:id="rId16"/>
    <p:sldId id="657" r:id="rId17"/>
    <p:sldId id="655" r:id="rId18"/>
    <p:sldId id="658" r:id="rId19"/>
    <p:sldId id="659" r:id="rId20"/>
    <p:sldId id="660" r:id="rId21"/>
    <p:sldId id="661" r:id="rId22"/>
    <p:sldId id="662" r:id="rId23"/>
    <p:sldId id="663" r:id="rId24"/>
    <p:sldId id="664" r:id="rId25"/>
    <p:sldId id="665" r:id="rId26"/>
    <p:sldId id="666" r:id="rId27"/>
    <p:sldId id="667"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SR" initials="A"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EF0"/>
    <a:srgbClr val="005828"/>
    <a:srgbClr val="00582A"/>
    <a:srgbClr val="2F473E"/>
    <a:srgbClr val="D2DCFE"/>
    <a:srgbClr val="DAE3FE"/>
    <a:srgbClr val="B9C9FD"/>
    <a:srgbClr val="C0CDF6"/>
    <a:srgbClr val="C7D8E7"/>
    <a:srgbClr val="D2E8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106" autoAdjust="0"/>
    <p:restoredTop sz="82064" autoAdjust="0"/>
  </p:normalViewPr>
  <p:slideViewPr>
    <p:cSldViewPr>
      <p:cViewPr varScale="1">
        <p:scale>
          <a:sx n="75" d="100"/>
          <a:sy n="75" d="100"/>
        </p:scale>
        <p:origin x="1766" y="43"/>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86D2403-FCA1-4E78-B8EF-CA33F6D73DAC}" type="datetimeFigureOut">
              <a:rPr lang="en-US" smtClean="0"/>
              <a:t>11/24/2020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B9F8BB-9B9C-46BA-8928-718CB01E0D3A}" type="slidenum">
              <a:rPr lang="en-US" smtClean="0"/>
              <a:t>‹#›</a:t>
            </a:fld>
            <a:endParaRPr lang="en-US" dirty="0"/>
          </a:p>
        </p:txBody>
      </p:sp>
    </p:spTree>
    <p:extLst>
      <p:ext uri="{BB962C8B-B14F-4D97-AF65-F5344CB8AC3E}">
        <p14:creationId xmlns:p14="http://schemas.microsoft.com/office/powerpoint/2010/main" val="1921627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BE61AA-7EA1-4D72-A013-B26ADC009518}" type="datetimeFigureOut">
              <a:rPr lang="en-US" smtClean="0"/>
              <a:t>11/24/2020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F60B61-172D-4509-B931-6E88C4E54591}" type="slidenum">
              <a:rPr lang="en-US" smtClean="0"/>
              <a:t>‹#›</a:t>
            </a:fld>
            <a:endParaRPr lang="en-US" dirty="0"/>
          </a:p>
        </p:txBody>
      </p:sp>
    </p:spTree>
    <p:extLst>
      <p:ext uri="{BB962C8B-B14F-4D97-AF65-F5344CB8AC3E}">
        <p14:creationId xmlns:p14="http://schemas.microsoft.com/office/powerpoint/2010/main" val="14160668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4F60B61-172D-4509-B931-6E88C4E54591}" type="slidenum">
              <a:rPr lang="en-US" smtClean="0"/>
              <a:t>1</a:t>
            </a:fld>
            <a:endParaRPr lang="en-US" dirty="0"/>
          </a:p>
        </p:txBody>
      </p:sp>
    </p:spTree>
    <p:extLst>
      <p:ext uri="{BB962C8B-B14F-4D97-AF65-F5344CB8AC3E}">
        <p14:creationId xmlns:p14="http://schemas.microsoft.com/office/powerpoint/2010/main" val="2813287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11</a:t>
            </a:fld>
            <a:endParaRPr lang="en-US" dirty="0"/>
          </a:p>
        </p:txBody>
      </p:sp>
    </p:spTree>
    <p:extLst>
      <p:ext uri="{BB962C8B-B14F-4D97-AF65-F5344CB8AC3E}">
        <p14:creationId xmlns:p14="http://schemas.microsoft.com/office/powerpoint/2010/main" val="3162960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12</a:t>
            </a:fld>
            <a:endParaRPr lang="en-US" dirty="0"/>
          </a:p>
        </p:txBody>
      </p:sp>
    </p:spTree>
    <p:extLst>
      <p:ext uri="{BB962C8B-B14F-4D97-AF65-F5344CB8AC3E}">
        <p14:creationId xmlns:p14="http://schemas.microsoft.com/office/powerpoint/2010/main" val="1288597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13</a:t>
            </a:fld>
            <a:endParaRPr lang="en-US" dirty="0"/>
          </a:p>
        </p:txBody>
      </p:sp>
    </p:spTree>
    <p:extLst>
      <p:ext uri="{BB962C8B-B14F-4D97-AF65-F5344CB8AC3E}">
        <p14:creationId xmlns:p14="http://schemas.microsoft.com/office/powerpoint/2010/main" val="250493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14</a:t>
            </a:fld>
            <a:endParaRPr lang="en-US" dirty="0"/>
          </a:p>
        </p:txBody>
      </p:sp>
    </p:spTree>
    <p:extLst>
      <p:ext uri="{BB962C8B-B14F-4D97-AF65-F5344CB8AC3E}">
        <p14:creationId xmlns:p14="http://schemas.microsoft.com/office/powerpoint/2010/main" val="3191084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15</a:t>
            </a:fld>
            <a:endParaRPr lang="en-US" dirty="0"/>
          </a:p>
        </p:txBody>
      </p:sp>
    </p:spTree>
    <p:extLst>
      <p:ext uri="{BB962C8B-B14F-4D97-AF65-F5344CB8AC3E}">
        <p14:creationId xmlns:p14="http://schemas.microsoft.com/office/powerpoint/2010/main" val="3444345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16</a:t>
            </a:fld>
            <a:endParaRPr lang="en-US" dirty="0"/>
          </a:p>
        </p:txBody>
      </p:sp>
    </p:spTree>
    <p:extLst>
      <p:ext uri="{BB962C8B-B14F-4D97-AF65-F5344CB8AC3E}">
        <p14:creationId xmlns:p14="http://schemas.microsoft.com/office/powerpoint/2010/main" val="272447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17</a:t>
            </a:fld>
            <a:endParaRPr lang="en-US" dirty="0"/>
          </a:p>
        </p:txBody>
      </p:sp>
    </p:spTree>
    <p:extLst>
      <p:ext uri="{BB962C8B-B14F-4D97-AF65-F5344CB8AC3E}">
        <p14:creationId xmlns:p14="http://schemas.microsoft.com/office/powerpoint/2010/main" val="259083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18</a:t>
            </a:fld>
            <a:endParaRPr lang="en-US" dirty="0"/>
          </a:p>
        </p:txBody>
      </p:sp>
    </p:spTree>
    <p:extLst>
      <p:ext uri="{BB962C8B-B14F-4D97-AF65-F5344CB8AC3E}">
        <p14:creationId xmlns:p14="http://schemas.microsoft.com/office/powerpoint/2010/main" val="29438473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19</a:t>
            </a:fld>
            <a:endParaRPr lang="en-US" dirty="0"/>
          </a:p>
        </p:txBody>
      </p:sp>
    </p:spTree>
    <p:extLst>
      <p:ext uri="{BB962C8B-B14F-4D97-AF65-F5344CB8AC3E}">
        <p14:creationId xmlns:p14="http://schemas.microsoft.com/office/powerpoint/2010/main" val="3032728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20</a:t>
            </a:fld>
            <a:endParaRPr lang="en-US" dirty="0"/>
          </a:p>
        </p:txBody>
      </p:sp>
    </p:spTree>
    <p:extLst>
      <p:ext uri="{BB962C8B-B14F-4D97-AF65-F5344CB8AC3E}">
        <p14:creationId xmlns:p14="http://schemas.microsoft.com/office/powerpoint/2010/main" val="378716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a:t>
            </a:fld>
            <a:endParaRPr lang="en-US" dirty="0"/>
          </a:p>
        </p:txBody>
      </p:sp>
    </p:spTree>
    <p:extLst>
      <p:ext uri="{BB962C8B-B14F-4D97-AF65-F5344CB8AC3E}">
        <p14:creationId xmlns:p14="http://schemas.microsoft.com/office/powerpoint/2010/main" val="25624405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21</a:t>
            </a:fld>
            <a:endParaRPr lang="en-US" dirty="0"/>
          </a:p>
        </p:txBody>
      </p:sp>
    </p:spTree>
    <p:extLst>
      <p:ext uri="{BB962C8B-B14F-4D97-AF65-F5344CB8AC3E}">
        <p14:creationId xmlns:p14="http://schemas.microsoft.com/office/powerpoint/2010/main" val="1359140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22</a:t>
            </a:fld>
            <a:endParaRPr lang="en-US" dirty="0"/>
          </a:p>
        </p:txBody>
      </p:sp>
    </p:spTree>
    <p:extLst>
      <p:ext uri="{BB962C8B-B14F-4D97-AF65-F5344CB8AC3E}">
        <p14:creationId xmlns:p14="http://schemas.microsoft.com/office/powerpoint/2010/main" val="16982827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23</a:t>
            </a:fld>
            <a:endParaRPr lang="en-US" dirty="0"/>
          </a:p>
        </p:txBody>
      </p:sp>
    </p:spTree>
    <p:extLst>
      <p:ext uri="{BB962C8B-B14F-4D97-AF65-F5344CB8AC3E}">
        <p14:creationId xmlns:p14="http://schemas.microsoft.com/office/powerpoint/2010/main" val="13611047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24</a:t>
            </a:fld>
            <a:endParaRPr lang="en-US" dirty="0"/>
          </a:p>
        </p:txBody>
      </p:sp>
    </p:spTree>
    <p:extLst>
      <p:ext uri="{BB962C8B-B14F-4D97-AF65-F5344CB8AC3E}">
        <p14:creationId xmlns:p14="http://schemas.microsoft.com/office/powerpoint/2010/main" val="41283665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25</a:t>
            </a:fld>
            <a:endParaRPr lang="en-US" dirty="0"/>
          </a:p>
        </p:txBody>
      </p:sp>
    </p:spTree>
    <p:extLst>
      <p:ext uri="{BB962C8B-B14F-4D97-AF65-F5344CB8AC3E}">
        <p14:creationId xmlns:p14="http://schemas.microsoft.com/office/powerpoint/2010/main" val="27304899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26</a:t>
            </a:fld>
            <a:endParaRPr lang="en-US" dirty="0"/>
          </a:p>
        </p:txBody>
      </p:sp>
    </p:spTree>
    <p:extLst>
      <p:ext uri="{BB962C8B-B14F-4D97-AF65-F5344CB8AC3E}">
        <p14:creationId xmlns:p14="http://schemas.microsoft.com/office/powerpoint/2010/main" val="1182090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4</a:t>
            </a:fld>
            <a:endParaRPr lang="en-US" dirty="0"/>
          </a:p>
        </p:txBody>
      </p:sp>
    </p:spTree>
    <p:extLst>
      <p:ext uri="{BB962C8B-B14F-4D97-AF65-F5344CB8AC3E}">
        <p14:creationId xmlns:p14="http://schemas.microsoft.com/office/powerpoint/2010/main" val="1363123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5</a:t>
            </a:fld>
            <a:endParaRPr lang="en-US" dirty="0"/>
          </a:p>
        </p:txBody>
      </p:sp>
    </p:spTree>
    <p:extLst>
      <p:ext uri="{BB962C8B-B14F-4D97-AF65-F5344CB8AC3E}">
        <p14:creationId xmlns:p14="http://schemas.microsoft.com/office/powerpoint/2010/main" val="2047948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6</a:t>
            </a:fld>
            <a:endParaRPr lang="en-US" dirty="0"/>
          </a:p>
        </p:txBody>
      </p:sp>
    </p:spTree>
    <p:extLst>
      <p:ext uri="{BB962C8B-B14F-4D97-AF65-F5344CB8AC3E}">
        <p14:creationId xmlns:p14="http://schemas.microsoft.com/office/powerpoint/2010/main" val="349873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7</a:t>
            </a:fld>
            <a:endParaRPr lang="en-US" dirty="0"/>
          </a:p>
        </p:txBody>
      </p:sp>
    </p:spTree>
    <p:extLst>
      <p:ext uri="{BB962C8B-B14F-4D97-AF65-F5344CB8AC3E}">
        <p14:creationId xmlns:p14="http://schemas.microsoft.com/office/powerpoint/2010/main" val="1748950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8</a:t>
            </a:fld>
            <a:endParaRPr lang="en-US" dirty="0"/>
          </a:p>
        </p:txBody>
      </p:sp>
    </p:spTree>
    <p:extLst>
      <p:ext uri="{BB962C8B-B14F-4D97-AF65-F5344CB8AC3E}">
        <p14:creationId xmlns:p14="http://schemas.microsoft.com/office/powerpoint/2010/main" val="2282525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9</a:t>
            </a:fld>
            <a:endParaRPr lang="en-US" dirty="0"/>
          </a:p>
        </p:txBody>
      </p:sp>
    </p:spTree>
    <p:extLst>
      <p:ext uri="{BB962C8B-B14F-4D97-AF65-F5344CB8AC3E}">
        <p14:creationId xmlns:p14="http://schemas.microsoft.com/office/powerpoint/2010/main" val="3908652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data is taken from a sample of 50 soft drink purchases. </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Each purchase is for one of five popular soft drinks, which define the five bins: Coca-Cola, Diet Coke, Dr. Pepper, Pepsi, and Sprite.</a:t>
            </a:r>
          </a:p>
          <a:p>
            <a:endParaRPr lang="en-US" dirty="0"/>
          </a:p>
        </p:txBody>
      </p:sp>
      <p:sp>
        <p:nvSpPr>
          <p:cNvPr id="4" name="Slide Number Placeholder 3"/>
          <p:cNvSpPr>
            <a:spLocks noGrp="1"/>
          </p:cNvSpPr>
          <p:nvPr>
            <p:ph type="sldNum" sz="quarter" idx="10"/>
          </p:nvPr>
        </p:nvSpPr>
        <p:spPr/>
        <p:txBody>
          <a:bodyPr/>
          <a:lstStyle/>
          <a:p>
            <a:fld id="{54F60B61-172D-4509-B931-6E88C4E54591}" type="slidenum">
              <a:rPr lang="en-US" smtClean="0"/>
              <a:t>10</a:t>
            </a:fld>
            <a:endParaRPr lang="en-US" dirty="0"/>
          </a:p>
        </p:txBody>
      </p:sp>
    </p:spTree>
    <p:extLst>
      <p:ext uri="{BB962C8B-B14F-4D97-AF65-F5344CB8AC3E}">
        <p14:creationId xmlns:p14="http://schemas.microsoft.com/office/powerpoint/2010/main" val="70777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1" name="Picture 8" descr="basakalper125"/>
          <p:cNvPicPr>
            <a:picLocks noChangeAspect="1" noChangeArrowheads="1"/>
          </p:cNvPicPr>
          <p:nvPr userDrawn="1"/>
        </p:nvPicPr>
        <p:blipFill>
          <a:blip r:embed="rId2" cstate="print"/>
          <a:srcRect/>
          <a:stretch>
            <a:fillRect/>
          </a:stretch>
        </p:blipFill>
        <p:spPr bwMode="auto">
          <a:xfrm>
            <a:off x="0" y="0"/>
            <a:ext cx="9144000" cy="6859588"/>
          </a:xfrm>
          <a:prstGeom prst="rect">
            <a:avLst/>
          </a:prstGeom>
          <a:noFill/>
          <a:ln w="9525">
            <a:noFill/>
            <a:miter lim="800000"/>
            <a:headEnd/>
            <a:tailEnd/>
          </a:ln>
        </p:spPr>
      </p:pic>
      <p:sp>
        <p:nvSpPr>
          <p:cNvPr id="2" name="Title 1"/>
          <p:cNvSpPr>
            <a:spLocks noGrp="1"/>
          </p:cNvSpPr>
          <p:nvPr>
            <p:ph type="ctrTitle"/>
          </p:nvPr>
        </p:nvSpPr>
        <p:spPr>
          <a:xfrm>
            <a:off x="457200" y="1676400"/>
            <a:ext cx="8305800" cy="1600200"/>
          </a:xfrm>
        </p:spPr>
        <p:txBody>
          <a:bodyPr>
            <a:noAutofit/>
          </a:bodyPr>
          <a:lstStyle>
            <a:lvl1pPr algn="ctr">
              <a:defRPr sz="4000">
                <a:solidFill>
                  <a:schemeClr val="tx1"/>
                </a:solidFill>
                <a:latin typeface="Calibri" pitchFamily="34" charset="0"/>
                <a:cs typeface="Calibri" pitchFamily="34" charset="0"/>
              </a:defRPr>
            </a:lvl1pPr>
          </a:lstStyle>
          <a:p>
            <a:r>
              <a:rPr lang="en-US" dirty="0"/>
              <a:t>Click to edit Master title style</a:t>
            </a:r>
          </a:p>
        </p:txBody>
      </p:sp>
      <p:sp>
        <p:nvSpPr>
          <p:cNvPr id="3" name="Subtitle 2"/>
          <p:cNvSpPr>
            <a:spLocks noGrp="1"/>
          </p:cNvSpPr>
          <p:nvPr>
            <p:ph type="subTitle" idx="1"/>
          </p:nvPr>
        </p:nvSpPr>
        <p:spPr>
          <a:xfrm>
            <a:off x="838200" y="3505200"/>
            <a:ext cx="7675418" cy="2057400"/>
          </a:xfrm>
          <a:prstGeom prst="rect">
            <a:avLst/>
          </a:prstGeom>
        </p:spPr>
        <p:txBody>
          <a:bodyPr anchor="t" anchorCtr="0">
            <a:normAutofit/>
          </a:bodyPr>
          <a:lstStyle>
            <a:lvl1pPr marL="0" indent="0" algn="ctr">
              <a:buNone/>
              <a:defRPr lang="en-US" sz="3000" kern="1200" dirty="0">
                <a:solidFill>
                  <a:schemeClr val="tx1">
                    <a:lumMod val="85000"/>
                    <a:lumOff val="15000"/>
                  </a:schemeClr>
                </a:solidFill>
                <a:latin typeface="Calibri" pitchFamily="34" charset="0"/>
                <a:ea typeface="+mj-ea"/>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3C6D6219-DCAC-4F04-91C2-9C2926F94FDD}" type="datetime1">
              <a:rPr lang="en-US" smtClean="0"/>
              <a:t>11/24/2020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305800" y="63404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4572000"/>
            <a:ext cx="6784848" cy="160020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457200"/>
            <a:ext cx="7543800" cy="2895600"/>
          </a:xfrm>
          <a:prstGeom prst="rect">
            <a:avLst/>
          </a:prstGeo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0392" y="3505200"/>
            <a:ext cx="7391400" cy="804862"/>
          </a:xfrm>
          <a:prstGeom prst="rect">
            <a:avLst/>
          </a:prstGeo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C88D2266-D139-483F-842B-4CB5631A2188}" type="datetime1">
              <a:rPr lang="en-US" smtClean="0"/>
              <a:t>11/24/2020</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685800"/>
            <a:ext cx="7239000" cy="38862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473F066-23DE-4C0B-9F84-0B007F2BDA79}" type="datetime1">
              <a:rPr lang="en-US" smtClean="0"/>
              <a:t>11/24/2020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685801"/>
            <a:ext cx="1828800" cy="54101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685801"/>
            <a:ext cx="5715000" cy="4876800"/>
          </a:xfrm>
          <a:prstGeom prst="rect">
            <a:avLst/>
          </a:prstGeo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43FDDE1A-45B7-4CC4-81B2-A1ED1DF109C0}" type="datetime1">
              <a:rPr lang="en-US" smtClean="0"/>
              <a:t>11/24/2020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7D32951-7CAD-44F3-A83F-1F8DA852E1F4}" type="datetime1">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189915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4F8A58-C57F-4BDE-A8C2-BC4CDAA8E714}" type="datetime1">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406255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9BE2D3-F0F7-4C7A-A06B-5944DA863524}" type="datetime1">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022567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BE0156B-FA10-4071-94E4-223AD5BCC1F1}" type="datetime1">
              <a:rPr lang="en-US" smtClean="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00536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2174B8-6A0D-46C9-9138-156805ACF595}" type="datetime1">
              <a:rPr lang="en-US" smtClean="0"/>
              <a:t>11/24/2020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291855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FFBA2D-19CD-4765-BB7C-7D7B1BAE3833}" type="datetime1">
              <a:rPr lang="en-US" smtClean="0"/>
              <a:t>11/24/2020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939720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B69A6-0228-4EA0-8215-B74A11F2BF5B}" type="datetime1">
              <a:rPr lang="en-US" smtClean="0"/>
              <a:t>11/24/2020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6409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90186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BCCCE-5D73-4339-87BE-D63EF72B1B71}" type="datetime1">
              <a:rPr lang="en-US" smtClean="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3177148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AF312F-671F-4C7C-8D03-9B8717D9BB86}" type="datetime1">
              <a:rPr lang="en-US" smtClean="0"/>
              <a:t>11/24/2020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27354176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C795B4-1FE7-4B69-946B-7CC4EA6F533C}" type="datetime1">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1635430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F93D6D-41E1-4298-A26C-A89DE7C7D69C}" type="datetime1">
              <a:rPr lang="en-US" smtClean="0"/>
              <a:t>11/24/2020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0944FAE-36D9-4948-B4E7-6942A23B7E3F}" type="slidenum">
              <a:rPr lang="en-US" smtClean="0"/>
              <a:t>‹#›</a:t>
            </a:fld>
            <a:endParaRPr lang="en-US" dirty="0"/>
          </a:p>
        </p:txBody>
      </p:sp>
    </p:spTree>
    <p:extLst>
      <p:ext uri="{BB962C8B-B14F-4D97-AF65-F5344CB8AC3E}">
        <p14:creationId xmlns:p14="http://schemas.microsoft.com/office/powerpoint/2010/main" val="199527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48400" y="6208776"/>
            <a:ext cx="2133600" cy="365125"/>
          </a:xfrm>
          <a:prstGeom prst="rect">
            <a:avLst/>
          </a:prstGeom>
        </p:spPr>
        <p:txBody>
          <a:bodyPr/>
          <a:lstStyle/>
          <a:p>
            <a:fld id="{E9AFBA4C-C20B-471B-BFC8-636E2100FE86}" type="datetime1">
              <a:rPr lang="en-US" smtClean="0"/>
              <a:t>11/24/2020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420100" y="6492875"/>
            <a:ext cx="762000" cy="365125"/>
          </a:xfrm>
          <a:prstGeom prst="rect">
            <a:avLst/>
          </a:prstGeom>
        </p:spPr>
        <p:txBody>
          <a:bodyPr/>
          <a:lstStyle>
            <a:lvl1pPr algn="r">
              <a:defRPr sz="1200">
                <a:latin typeface="Calibri" pitchFamily="34" charset="0"/>
              </a:defRPr>
            </a:lvl1pPr>
          </a:lstStyle>
          <a:p>
            <a:fld id="{4556B232-9F89-4083-B3BB-DDC8E5903F80}" type="slidenum">
              <a:rPr lang="en-US" smtClean="0"/>
              <a:pPr/>
              <a:t>‹#›</a:t>
            </a:fld>
            <a:endParaRPr lang="en-US" dirty="0"/>
          </a:p>
        </p:txBody>
      </p:sp>
      <p:sp>
        <p:nvSpPr>
          <p:cNvPr id="9" name="Title 1"/>
          <p:cNvSpPr>
            <a:spLocks noGrp="1"/>
          </p:cNvSpPr>
          <p:nvPr>
            <p:ph type="title"/>
          </p:nvPr>
        </p:nvSpPr>
        <p:spPr>
          <a:xfrm>
            <a:off x="228600" y="546652"/>
            <a:ext cx="8690112" cy="1066800"/>
          </a:xfrm>
          <a:ln>
            <a:solidFill>
              <a:srgbClr val="00682F"/>
            </a:solidFill>
          </a:ln>
        </p:spPr>
        <p:txBody>
          <a:bodyPr/>
          <a:lstStyle/>
          <a:p>
            <a:endParaRPr lang="en-US" dirty="0"/>
          </a:p>
        </p:txBody>
      </p:sp>
      <p:sp>
        <p:nvSpPr>
          <p:cNvPr id="10" name="Content Placeholder 2"/>
          <p:cNvSpPr>
            <a:spLocks noGrp="1"/>
          </p:cNvSpPr>
          <p:nvPr>
            <p:ph idx="1"/>
          </p:nvPr>
        </p:nvSpPr>
        <p:spPr>
          <a:xfrm>
            <a:off x="228600" y="1865244"/>
            <a:ext cx="8690112" cy="4687956"/>
          </a:xfrm>
          <a:prstGeom prst="rect">
            <a:avLst/>
          </a:prstGeom>
          <a:ln>
            <a:solidFill>
              <a:srgbClr val="00682F"/>
            </a:solidFill>
          </a:ln>
        </p:spPr>
        <p:txBody>
          <a:bodyPr/>
          <a:lstStyle/>
          <a:p>
            <a:pPr marL="457200" indent="-457200">
              <a:lnSpc>
                <a:spcPct val="100000"/>
              </a:lnSpc>
              <a:buClr>
                <a:srgbClr val="009E47"/>
              </a:buClr>
              <a:buFont typeface="Arial" pitchFamily="34" charset="0"/>
              <a:buChar char="•"/>
            </a:pPr>
            <a:r>
              <a:rPr lang="en-US" dirty="0"/>
              <a:t>Add text here</a:t>
            </a:r>
          </a:p>
          <a:p>
            <a:pPr marL="1051560" lvl="1" indent="-457200">
              <a:lnSpc>
                <a:spcPct val="100000"/>
              </a:lnSpc>
              <a:buClr>
                <a:srgbClr val="009E47"/>
              </a:buClr>
            </a:pPr>
            <a:r>
              <a:rPr lang="en-US" dirty="0"/>
              <a:t>Add text here</a:t>
            </a:r>
          </a:p>
          <a:p>
            <a:pPr marL="1600200" lvl="3" indent="-457200">
              <a:lnSpc>
                <a:spcPct val="100000"/>
              </a:lnSpc>
              <a:buClr>
                <a:srgbClr val="009E47"/>
              </a:buClr>
            </a:pPr>
            <a:r>
              <a:rPr lang="en-US" dirty="0"/>
              <a:t>Add text here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152400"/>
            <a:ext cx="8686800" cy="228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62000" y="3276600"/>
            <a:ext cx="7543800" cy="16764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4953000"/>
            <a:ext cx="6858000" cy="914400"/>
          </a:xfrm>
          <a:prstGeom prst="rect">
            <a:avLst/>
          </a:prstGeo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48400" y="6208776"/>
            <a:ext cx="2133600" cy="365125"/>
          </a:xfrm>
          <a:prstGeom prst="rect">
            <a:avLst/>
          </a:prstGeom>
        </p:spPr>
        <p:txBody>
          <a:bodyPr/>
          <a:lstStyle/>
          <a:p>
            <a:fld id="{6AE537E5-2B57-4335-92B5-EA21173A8AE1}" type="datetime1">
              <a:rPr lang="en-US" smtClean="0"/>
              <a:t>11/24/2020</a:t>
            </a:fld>
            <a:endParaRPr lang="en-US" dirty="0"/>
          </a:p>
        </p:txBody>
      </p:sp>
      <p:sp>
        <p:nvSpPr>
          <p:cNvPr id="5" name="Footer Placeholder 4"/>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7620000" y="5687568"/>
            <a:ext cx="762000" cy="365125"/>
          </a:xfrm>
          <a:prstGeom prst="rect">
            <a:avLst/>
          </a:prstGeom>
        </p:spPr>
        <p:txBody>
          <a:bodyPr/>
          <a:lstStyle>
            <a:lvl1pPr>
              <a:defRPr sz="2000">
                <a:latin typeface="Calibri" pitchFamily="34" charset="0"/>
              </a:defRPr>
            </a:lvl1pPr>
          </a:lstStyle>
          <a:p>
            <a:fld id="{4556B232-9F89-4083-B3BB-DDC8E5903F80}" type="slidenum">
              <a:rPr lang="en-US" smtClean="0"/>
              <a:pPr/>
              <a:t>‹#›</a:t>
            </a:fld>
            <a:endParaRPr lang="en-US" dirty="0"/>
          </a:p>
        </p:txBody>
      </p:sp>
      <p:sp>
        <p:nvSpPr>
          <p:cNvPr id="8" name="Rectangle 7"/>
          <p:cNvSpPr/>
          <p:nvPr/>
        </p:nvSpPr>
        <p:spPr>
          <a:xfrm>
            <a:off x="777240" y="6172200"/>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609601"/>
            <a:ext cx="3657600" cy="3767328"/>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645D3FF8-935F-4D86-BBFA-F4F88CA39F8F}" type="datetime1">
              <a:rPr lang="en-US" smtClean="0"/>
              <a:t>11/24/2020</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609600"/>
            <a:ext cx="3657600" cy="639762"/>
          </a:xfrm>
          <a:prstGeom prst="rect">
            <a:avLst/>
          </a:prstGeo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1329264"/>
            <a:ext cx="3657600" cy="3048000"/>
          </a:xfrm>
          <a:prstGeom prst="rect">
            <a:avLst/>
          </a:prstGeo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48400" y="6208776"/>
            <a:ext cx="2133600" cy="365125"/>
          </a:xfrm>
          <a:prstGeom prst="rect">
            <a:avLst/>
          </a:prstGeom>
        </p:spPr>
        <p:txBody>
          <a:bodyPr/>
          <a:lstStyle/>
          <a:p>
            <a:fld id="{3BD204E0-BF16-4621-BA09-0A73C9E0218E}" type="datetime1">
              <a:rPr lang="en-US" smtClean="0"/>
              <a:t>11/24/2020</a:t>
            </a:fld>
            <a:endParaRPr lang="en-US" dirty="0"/>
          </a:p>
        </p:txBody>
      </p:sp>
      <p:sp>
        <p:nvSpPr>
          <p:cNvPr id="8" name="Footer Placeholder 7"/>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1" name="Straight Connector 10"/>
          <p:cNvCxnSpPr/>
          <p:nvPr/>
        </p:nvCxnSpPr>
        <p:spPr>
          <a:xfrm>
            <a:off x="7589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249362"/>
            <a:ext cx="3657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6248400" y="6208776"/>
            <a:ext cx="2133600" cy="365125"/>
          </a:xfrm>
          <a:prstGeom prst="rect">
            <a:avLst/>
          </a:prstGeom>
        </p:spPr>
        <p:txBody>
          <a:bodyPr/>
          <a:lstStyle/>
          <a:p>
            <a:fld id="{F3B587AF-5313-49B5-AD0D-B12D8EFF110D}" type="datetime1">
              <a:rPr lang="en-US" smtClean="0"/>
              <a:t>11/24/2020</a:t>
            </a:fld>
            <a:endParaRPr lang="en-US" dirty="0"/>
          </a:p>
        </p:txBody>
      </p:sp>
      <p:sp>
        <p:nvSpPr>
          <p:cNvPr id="4" name="Footer Placeholder 3"/>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48400" y="6208776"/>
            <a:ext cx="2133600" cy="365125"/>
          </a:xfrm>
          <a:prstGeom prst="rect">
            <a:avLst/>
          </a:prstGeom>
        </p:spPr>
        <p:txBody>
          <a:bodyPr/>
          <a:lstStyle/>
          <a:p>
            <a:fld id="{F9F6EE03-1C10-40D4-A2E8-2CA53B3FF34A}" type="datetime1">
              <a:rPr lang="en-US" smtClean="0"/>
              <a:t>11/24/2020</a:t>
            </a:fld>
            <a:endParaRPr lang="en-US" dirty="0"/>
          </a:p>
        </p:txBody>
      </p:sp>
      <p:sp>
        <p:nvSpPr>
          <p:cNvPr id="3" name="Footer Placeholder 2"/>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0"/>
            <a:ext cx="6784848" cy="160020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457200"/>
            <a:ext cx="4594934" cy="4114799"/>
          </a:xfrm>
          <a:prstGeom prst="rect">
            <a:avLst/>
          </a:prstGeo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1" y="457200"/>
            <a:ext cx="2673657" cy="4114800"/>
          </a:xfrm>
          <a:prstGeom prst="rect">
            <a:avLst/>
          </a:prstGeo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248400" y="6208776"/>
            <a:ext cx="2133600" cy="365125"/>
          </a:xfrm>
          <a:prstGeom prst="rect">
            <a:avLst/>
          </a:prstGeom>
        </p:spPr>
        <p:txBody>
          <a:bodyPr/>
          <a:lstStyle/>
          <a:p>
            <a:fld id="{2CC819F2-208E-4619-9893-AEA32C555FCF}" type="datetime1">
              <a:rPr lang="en-US" smtClean="0"/>
              <a:t>11/24/2020</a:t>
            </a:fld>
            <a:endParaRPr lang="en-US" dirty="0"/>
          </a:p>
        </p:txBody>
      </p:sp>
      <p:sp>
        <p:nvSpPr>
          <p:cNvPr id="6" name="Footer Placeholder 5"/>
          <p:cNvSpPr>
            <a:spLocks noGrp="1"/>
          </p:cNvSpPr>
          <p:nvPr>
            <p:ph type="ftr" sz="quarter" idx="11"/>
          </p:nvPr>
        </p:nvSpPr>
        <p:spPr>
          <a:xfrm>
            <a:off x="761999" y="6208776"/>
            <a:ext cx="4873869"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7620000" y="5687568"/>
            <a:ext cx="762000" cy="365125"/>
          </a:xfrm>
          <a:prstGeom prst="rect">
            <a:avLst/>
          </a:prstGeom>
        </p:spPr>
        <p:txBody>
          <a:bodyPr/>
          <a:lstStyle/>
          <a:p>
            <a:fld id="{4556B232-9F89-4083-B3BB-DDC8E5903F80}" type="slidenum">
              <a:rPr lang="en-US" smtClean="0"/>
              <a:t>‹#›</a:t>
            </a:fld>
            <a:endParaRPr lang="en-US" dirty="0"/>
          </a:p>
        </p:txBody>
      </p:sp>
      <p:cxnSp>
        <p:nvCxnSpPr>
          <p:cNvPr id="10" name="Straight Connector 9"/>
          <p:cNvCxnSpPr/>
          <p:nvPr/>
        </p:nvCxnSpPr>
        <p:spPr>
          <a:xfrm rot="5400000">
            <a:off x="1677194" y="2514600"/>
            <a:ext cx="3810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90000"/>
            <a:duotone>
              <a:schemeClr val="bg1">
                <a:shade val="20000"/>
                <a:satMod val="350000"/>
                <a:lumMod val="125000"/>
              </a:schemeClr>
              <a:schemeClr val="bg1">
                <a:tint val="90000"/>
                <a:satMod val="25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8600" y="533400"/>
            <a:ext cx="8690112" cy="1066800"/>
          </a:xfrm>
          <a:prstGeom prst="rect">
            <a:avLst/>
          </a:prstGeom>
        </p:spPr>
        <p:txBody>
          <a:bodyPr vert="horz" lIns="91440" tIns="45720" rIns="91440" bIns="45720" rtlCol="0" anchor="b" anchorCtr="0">
            <a:normAutofit/>
          </a:bodyPr>
          <a:lstStyle/>
          <a:p>
            <a:r>
              <a:rPr lang="en-US" dirty="0"/>
              <a:t>Click to edit Master title style</a:t>
            </a:r>
          </a:p>
        </p:txBody>
      </p:sp>
      <p:sp>
        <p:nvSpPr>
          <p:cNvPr id="9" name="Rectangle 8"/>
          <p:cNvSpPr/>
          <p:nvPr/>
        </p:nvSpPr>
        <p:spPr>
          <a:xfrm>
            <a:off x="777240" y="6525768"/>
            <a:ext cx="75438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304800" y="2057400"/>
            <a:ext cx="8766312" cy="1231106"/>
          </a:xfrm>
          <a:prstGeom prst="rect">
            <a:avLst/>
          </a:prstGeom>
          <a:noFill/>
        </p:spPr>
        <p:txBody>
          <a:bodyPr wrap="square" rtlCol="0">
            <a:spAutoFit/>
          </a:bodyPr>
          <a:lstStyle/>
          <a:p>
            <a:pPr marL="514350" indent="-514350">
              <a:buFont typeface="Arial" pitchFamily="34" charset="0"/>
              <a:buChar char="•"/>
            </a:pPr>
            <a:r>
              <a:rPr lang="en-US" sz="2800" dirty="0"/>
              <a:t>Vb</a:t>
            </a:r>
          </a:p>
          <a:p>
            <a:pPr marL="971550" lvl="1" indent="-514350">
              <a:buFont typeface="Arial" pitchFamily="34" charset="0"/>
              <a:buChar char="•"/>
            </a:pPr>
            <a:r>
              <a:rPr lang="en-US" sz="2400" dirty="0"/>
              <a:t>Bm</a:t>
            </a:r>
          </a:p>
          <a:p>
            <a:pPr marL="1428750" lvl="2" indent="-514350">
              <a:buFont typeface="Arial" pitchFamily="34" charset="0"/>
              <a:buChar char="•"/>
            </a:pPr>
            <a:r>
              <a:rPr lang="en-US" sz="2000" dirty="0"/>
              <a:t>Mbm</a:t>
            </a: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hdr="0" ftr="0" dt="0"/>
  <p:txStyles>
    <p:title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FD0E27-E164-4218-AEA6-70A3D10F2E1C}" type="datetime1">
              <a:rPr lang="en-US" smtClean="0"/>
              <a:t>11/24/2020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44FAE-36D9-4948-B4E7-6942A23B7E3F}" type="slidenum">
              <a:rPr lang="en-US" smtClean="0"/>
              <a:t>‹#›</a:t>
            </a:fld>
            <a:endParaRPr lang="en-US" dirty="0"/>
          </a:p>
        </p:txBody>
      </p:sp>
    </p:spTree>
    <p:extLst>
      <p:ext uri="{BB962C8B-B14F-4D97-AF65-F5344CB8AC3E}">
        <p14:creationId xmlns:p14="http://schemas.microsoft.com/office/powerpoint/2010/main" val="32541386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Leo_Breiman"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a:extLst>
              <a:ext uri="{FF2B5EF4-FFF2-40B4-BE49-F238E27FC236}">
                <a16:creationId xmlns:a16="http://schemas.microsoft.com/office/drawing/2014/main" id="{0E591596-9465-451E-BF7A-112D7ACA84E9}"/>
              </a:ext>
            </a:extLst>
          </p:cNvPr>
          <p:cNvSpPr txBox="1">
            <a:spLocks noChangeArrowheads="1"/>
          </p:cNvSpPr>
          <p:nvPr/>
        </p:nvSpPr>
        <p:spPr>
          <a:xfrm>
            <a:off x="304800" y="804862"/>
            <a:ext cx="8382000" cy="1709738"/>
          </a:xfrm>
          <a:prstGeom prst="rect">
            <a:avLst/>
          </a:prstGeom>
        </p:spPr>
        <p:txBody>
          <a:bodyPr vert="horz" lIns="91440" tIns="45720" rIns="91440" bIns="45720" rtlCol="0" anchor="b" anchorCtr="0">
            <a:normAutofit/>
          </a:bodyPr>
          <a:lstStyle>
            <a:lvl1pPr algn="ctr" defTabSz="914400" rtl="0" eaLnBrk="1" latinLnBrk="0" hangingPunct="1">
              <a:spcBef>
                <a:spcPct val="0"/>
              </a:spcBef>
              <a:buNone/>
              <a:defRPr sz="4000" kern="1200">
                <a:solidFill>
                  <a:srgbClr val="005828"/>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tr-TR" sz="4400" b="1" dirty="0">
                <a:solidFill>
                  <a:srgbClr val="0070C0"/>
                </a:solidFill>
              </a:rPr>
              <a:t>DATS</a:t>
            </a:r>
            <a:r>
              <a:rPr lang="en-US" sz="4400" b="1" dirty="0">
                <a:solidFill>
                  <a:srgbClr val="0070C0"/>
                </a:solidFill>
              </a:rPr>
              <a:t> 50</a:t>
            </a:r>
            <a:r>
              <a:rPr lang="tr-TR" sz="4400" b="1" dirty="0">
                <a:solidFill>
                  <a:srgbClr val="0070C0"/>
                </a:solidFill>
              </a:rPr>
              <a:t>1</a:t>
            </a:r>
            <a:br>
              <a:rPr lang="en-US" sz="4400" b="1" dirty="0">
                <a:solidFill>
                  <a:srgbClr val="0070C0"/>
                </a:solidFill>
              </a:rPr>
            </a:br>
            <a:r>
              <a:rPr lang="tr-TR" sz="4400" b="1" dirty="0">
                <a:solidFill>
                  <a:srgbClr val="0070C0"/>
                </a:solidFill>
              </a:rPr>
              <a:t>Fundamentals of Data Science</a:t>
            </a:r>
            <a:endParaRPr lang="en-US" sz="3200" b="1" dirty="0">
              <a:solidFill>
                <a:srgbClr val="0070C0"/>
              </a:solidFill>
            </a:endParaRPr>
          </a:p>
        </p:txBody>
      </p:sp>
      <p:sp>
        <p:nvSpPr>
          <p:cNvPr id="11" name="Rectangle 3">
            <a:extLst>
              <a:ext uri="{FF2B5EF4-FFF2-40B4-BE49-F238E27FC236}">
                <a16:creationId xmlns:a16="http://schemas.microsoft.com/office/drawing/2014/main" id="{3891306B-D43F-48F7-9098-CF0621EAFDC6}"/>
              </a:ext>
            </a:extLst>
          </p:cNvPr>
          <p:cNvSpPr txBox="1">
            <a:spLocks noChangeArrowheads="1"/>
          </p:cNvSpPr>
          <p:nvPr/>
        </p:nvSpPr>
        <p:spPr>
          <a:xfrm>
            <a:off x="6096000" y="228600"/>
            <a:ext cx="2449513" cy="576262"/>
          </a:xfrm>
          <a:prstGeom prst="rect">
            <a:avLst/>
          </a:prstGeom>
        </p:spPr>
        <p:txBody>
          <a:bodyPr>
            <a:normAutofit/>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gn="r">
              <a:lnSpc>
                <a:spcPct val="90000"/>
              </a:lnSpc>
            </a:pPr>
            <a:r>
              <a:rPr lang="en-US" sz="3200"/>
              <a:t>Fall 20</a:t>
            </a:r>
            <a:r>
              <a:rPr lang="tr-TR" sz="3200"/>
              <a:t>20</a:t>
            </a:r>
            <a:endParaRPr lang="en-US" sz="3200" dirty="0"/>
          </a:p>
        </p:txBody>
      </p:sp>
      <p:sp>
        <p:nvSpPr>
          <p:cNvPr id="12" name="Rectangle 5">
            <a:extLst>
              <a:ext uri="{FF2B5EF4-FFF2-40B4-BE49-F238E27FC236}">
                <a16:creationId xmlns:a16="http://schemas.microsoft.com/office/drawing/2014/main" id="{50D946EB-63D9-4A60-B953-B89F887EA5AC}"/>
              </a:ext>
            </a:extLst>
          </p:cNvPr>
          <p:cNvSpPr>
            <a:spLocks noChangeArrowheads="1"/>
          </p:cNvSpPr>
          <p:nvPr/>
        </p:nvSpPr>
        <p:spPr bwMode="auto">
          <a:xfrm>
            <a:off x="304800" y="3090862"/>
            <a:ext cx="6781800" cy="1368387"/>
          </a:xfrm>
          <a:prstGeom prst="rect">
            <a:avLst/>
          </a:prstGeom>
          <a:noFill/>
          <a:ln w="9525">
            <a:noFill/>
            <a:miter lim="800000"/>
            <a:headEnd/>
            <a:tailEnd/>
          </a:ln>
        </p:spPr>
        <p:txBody>
          <a:bodyPr lIns="92075" tIns="46038" rIns="92075" bIns="46038"/>
          <a:lstStyle/>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Hasan Demirtaş</a:t>
            </a:r>
          </a:p>
          <a:p>
            <a:pPr eaLnBrk="0" hangingPunct="0">
              <a:spcBef>
                <a:spcPct val="20000"/>
              </a:spcBef>
              <a:buClr>
                <a:schemeClr val="hlink"/>
              </a:buClr>
              <a:buSzPct val="75000"/>
              <a:buFont typeface="Wingdings" pitchFamily="2" charset="2"/>
              <a:buNone/>
            </a:pPr>
            <a:r>
              <a:rPr kumimoji="1" lang="tr-TR" sz="2200" b="1" dirty="0">
                <a:solidFill>
                  <a:schemeClr val="tx2"/>
                </a:solidFill>
                <a:latin typeface="Arial"/>
                <a:cs typeface="Arial"/>
              </a:rPr>
              <a:t>hdemirtas.academic@gmail.com</a:t>
            </a:r>
          </a:p>
        </p:txBody>
      </p:sp>
    </p:spTree>
    <p:extLst>
      <p:ext uri="{BB962C8B-B14F-4D97-AF65-F5344CB8AC3E}">
        <p14:creationId xmlns:p14="http://schemas.microsoft.com/office/powerpoint/2010/main" val="318379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10</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Random Forest</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Random Forest</a:t>
            </a:r>
            <a:r>
              <a:rPr lang="en-US" sz="2800" b="1" dirty="0"/>
              <a:t>: </a:t>
            </a:r>
          </a:p>
          <a:p>
            <a:pPr marL="937260" lvl="1" indent="-342900">
              <a:lnSpc>
                <a:spcPct val="110000"/>
              </a:lnSpc>
              <a:spcBef>
                <a:spcPts val="0"/>
              </a:spcBef>
            </a:pPr>
            <a:r>
              <a:rPr lang="tr-TR" sz="2400" dirty="0"/>
              <a:t>It introduces randomness in features</a:t>
            </a:r>
          </a:p>
          <a:p>
            <a:pPr marL="937260" lvl="1" indent="-342900">
              <a:lnSpc>
                <a:spcPct val="110000"/>
              </a:lnSpc>
              <a:spcBef>
                <a:spcPts val="0"/>
              </a:spcBef>
            </a:pPr>
            <a:r>
              <a:rPr lang="tr-TR" sz="2400" dirty="0"/>
              <a:t>It uses some portion of variable pool</a:t>
            </a:r>
          </a:p>
          <a:p>
            <a:pPr marL="937260" lvl="1" indent="-342900">
              <a:lnSpc>
                <a:spcPct val="110000"/>
              </a:lnSpc>
              <a:spcBef>
                <a:spcPts val="0"/>
              </a:spcBef>
            </a:pPr>
            <a:r>
              <a:rPr lang="tr-TR" sz="2400" dirty="0"/>
              <a:t>As an example, python sklearn random forest classifier uses sqrt as «auto» default option</a:t>
            </a:r>
          </a:p>
          <a:p>
            <a:pPr marL="937260" lvl="1" indent="-342900">
              <a:lnSpc>
                <a:spcPct val="110000"/>
              </a:lnSpc>
              <a:spcBef>
                <a:spcPts val="0"/>
              </a:spcBef>
            </a:pPr>
            <a:r>
              <a:rPr lang="tr-TR" sz="2400" dirty="0"/>
              <a:t>The idea is to prevent trees to be created by same dominant features again and again</a:t>
            </a:r>
          </a:p>
          <a:p>
            <a:pPr marL="937260" lvl="1" indent="-342900">
              <a:lnSpc>
                <a:spcPct val="110000"/>
              </a:lnSpc>
              <a:spcBef>
                <a:spcPts val="0"/>
              </a:spcBef>
            </a:pPr>
            <a:r>
              <a:rPr lang="tr-TR" sz="2400" dirty="0"/>
              <a:t>Randomly selected features allow not dominant features to shine also</a:t>
            </a:r>
          </a:p>
        </p:txBody>
      </p:sp>
    </p:spTree>
    <p:extLst>
      <p:ext uri="{BB962C8B-B14F-4D97-AF65-F5344CB8AC3E}">
        <p14:creationId xmlns:p14="http://schemas.microsoft.com/office/powerpoint/2010/main" val="4081297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11</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Random Forest</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Random Forest</a:t>
            </a:r>
            <a:r>
              <a:rPr lang="en-US" sz="2800" b="1" dirty="0"/>
              <a:t>: </a:t>
            </a:r>
          </a:p>
          <a:p>
            <a:pPr marL="937260" lvl="1" indent="-342900">
              <a:lnSpc>
                <a:spcPct val="110000"/>
              </a:lnSpc>
              <a:spcBef>
                <a:spcPts val="0"/>
              </a:spcBef>
            </a:pPr>
            <a:r>
              <a:rPr lang="tr-TR" sz="2400" dirty="0"/>
              <a:t>Random forest also has feature selection property since it creates multiple trees and selects features to create trees for root, 1st level and 2nd level etc.</a:t>
            </a:r>
          </a:p>
          <a:p>
            <a:pPr marL="937260" lvl="1" indent="-342900">
              <a:lnSpc>
                <a:spcPct val="110000"/>
              </a:lnSpc>
              <a:spcBef>
                <a:spcPts val="0"/>
              </a:spcBef>
            </a:pPr>
            <a:r>
              <a:rPr lang="tr-TR" sz="2400" dirty="0"/>
              <a:t>The idea is even in the small feature pool if a variable does not seem like important, that variable is not important</a:t>
            </a:r>
          </a:p>
        </p:txBody>
      </p:sp>
    </p:spTree>
    <p:extLst>
      <p:ext uri="{BB962C8B-B14F-4D97-AF65-F5344CB8AC3E}">
        <p14:creationId xmlns:p14="http://schemas.microsoft.com/office/powerpoint/2010/main" val="4016272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12</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Random Forest</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Random Forest</a:t>
            </a:r>
            <a:r>
              <a:rPr lang="en-US" sz="2800" b="1" dirty="0"/>
              <a:t>: </a:t>
            </a:r>
          </a:p>
          <a:p>
            <a:pPr marL="937260" lvl="1" indent="-342900">
              <a:lnSpc>
                <a:spcPct val="110000"/>
              </a:lnSpc>
              <a:spcBef>
                <a:spcPts val="0"/>
              </a:spcBef>
            </a:pPr>
            <a:r>
              <a:rPr lang="tr-TR" sz="2400" dirty="0"/>
              <a:t>Pros:</a:t>
            </a:r>
          </a:p>
          <a:p>
            <a:pPr marL="1211580" lvl="2" indent="-342900">
              <a:lnSpc>
                <a:spcPct val="110000"/>
              </a:lnSpc>
              <a:spcBef>
                <a:spcPts val="0"/>
              </a:spcBef>
            </a:pPr>
            <a:r>
              <a:rPr lang="tr-TR" sz="2200" dirty="0"/>
              <a:t>Improvement over bagging. Almost always beats it. Practically bagging is not used anymore</a:t>
            </a:r>
          </a:p>
          <a:p>
            <a:pPr marL="1211580" lvl="2" indent="-342900">
              <a:lnSpc>
                <a:spcPct val="110000"/>
              </a:lnSpc>
              <a:spcBef>
                <a:spcPts val="0"/>
              </a:spcBef>
            </a:pPr>
            <a:r>
              <a:rPr lang="tr-TR" sz="2200" dirty="0"/>
              <a:t>Benefits of tree algoritms</a:t>
            </a:r>
          </a:p>
          <a:p>
            <a:pPr marL="1211580" lvl="2" indent="-342900">
              <a:lnSpc>
                <a:spcPct val="110000"/>
              </a:lnSpc>
              <a:spcBef>
                <a:spcPts val="0"/>
              </a:spcBef>
            </a:pPr>
            <a:r>
              <a:rPr lang="tr-TR" sz="2200" dirty="0"/>
              <a:t>Way faster compared to bagging</a:t>
            </a:r>
          </a:p>
          <a:p>
            <a:pPr marL="937260" lvl="1" indent="-342900">
              <a:lnSpc>
                <a:spcPct val="110000"/>
              </a:lnSpc>
              <a:spcBef>
                <a:spcPts val="0"/>
              </a:spcBef>
            </a:pPr>
            <a:r>
              <a:rPr lang="tr-TR" sz="2400" dirty="0"/>
              <a:t>Cons:</a:t>
            </a:r>
          </a:p>
          <a:p>
            <a:pPr marL="1211580" lvl="2" indent="-342900">
              <a:lnSpc>
                <a:spcPct val="110000"/>
              </a:lnSpc>
              <a:spcBef>
                <a:spcPts val="0"/>
              </a:spcBef>
            </a:pPr>
            <a:r>
              <a:rPr lang="tr-TR" sz="2200" dirty="0"/>
              <a:t>Not that many</a:t>
            </a:r>
          </a:p>
          <a:p>
            <a:pPr marL="1211580" lvl="2" indent="-342900">
              <a:lnSpc>
                <a:spcPct val="110000"/>
              </a:lnSpc>
              <a:spcBef>
                <a:spcPts val="0"/>
              </a:spcBef>
            </a:pPr>
            <a:r>
              <a:rPr lang="tr-TR" sz="2200" dirty="0"/>
              <a:t>It can overfit if number of trees are increased too much</a:t>
            </a:r>
          </a:p>
        </p:txBody>
      </p:sp>
    </p:spTree>
    <p:extLst>
      <p:ext uri="{BB962C8B-B14F-4D97-AF65-F5344CB8AC3E}">
        <p14:creationId xmlns:p14="http://schemas.microsoft.com/office/powerpoint/2010/main" val="1460778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13</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Random Forest</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524000"/>
            <a:ext cx="2590800" cy="9541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110000"/>
              </a:lnSpc>
              <a:spcBef>
                <a:spcPts val="0"/>
              </a:spcBef>
            </a:pPr>
            <a:r>
              <a:rPr lang="tr-TR" sz="2800" b="1" dirty="0"/>
              <a:t>Random Forest</a:t>
            </a:r>
            <a:endParaRPr lang="en-US" sz="2800" b="1" dirty="0"/>
          </a:p>
        </p:txBody>
      </p:sp>
      <p:pic>
        <p:nvPicPr>
          <p:cNvPr id="7170" name="Picture 2" descr="Figure 4 | Comparing different supervised machine learning algorithms for  disease prediction | SpringerLink">
            <a:extLst>
              <a:ext uri="{FF2B5EF4-FFF2-40B4-BE49-F238E27FC236}">
                <a16:creationId xmlns:a16="http://schemas.microsoft.com/office/drawing/2014/main" id="{9A0D3863-88F9-4147-B819-3CE27DA1FD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651851"/>
            <a:ext cx="9144000" cy="3455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977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14</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Boosting</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Is parallel ensembling good enough?</a:t>
            </a:r>
            <a:r>
              <a:rPr lang="en-US" sz="2800" b="1" dirty="0"/>
              <a:t>: </a:t>
            </a:r>
          </a:p>
          <a:p>
            <a:pPr marL="937260" lvl="1" indent="-342900">
              <a:lnSpc>
                <a:spcPct val="110000"/>
              </a:lnSpc>
              <a:spcBef>
                <a:spcPts val="0"/>
              </a:spcBef>
            </a:pPr>
            <a:r>
              <a:rPr lang="tr-TR" sz="2400" dirty="0"/>
              <a:t>Is there an alternative?</a:t>
            </a:r>
          </a:p>
          <a:p>
            <a:pPr marL="937260" lvl="1" indent="-342900">
              <a:lnSpc>
                <a:spcPct val="110000"/>
              </a:lnSpc>
              <a:spcBef>
                <a:spcPts val="0"/>
              </a:spcBef>
            </a:pPr>
            <a:r>
              <a:rPr lang="tr-TR" sz="2400" dirty="0"/>
              <a:t>Turning a weak learner ( a slow learning single tree ) to a strong learner is the boosting idea</a:t>
            </a:r>
          </a:p>
          <a:p>
            <a:pPr marL="937260" lvl="1" indent="-342900">
              <a:lnSpc>
                <a:spcPct val="110000"/>
              </a:lnSpc>
              <a:spcBef>
                <a:spcPts val="0"/>
              </a:spcBef>
            </a:pPr>
            <a:r>
              <a:rPr lang="tr-TR" sz="2400" dirty="0"/>
              <a:t>It boosts an original learner and name comes from it</a:t>
            </a:r>
          </a:p>
          <a:p>
            <a:pPr marL="937260" lvl="1" indent="-342900">
              <a:lnSpc>
                <a:spcPct val="110000"/>
              </a:lnSpc>
              <a:spcBef>
                <a:spcPts val="0"/>
              </a:spcBef>
            </a:pPr>
            <a:r>
              <a:rPr lang="tr-TR" sz="2400" dirty="0"/>
              <a:t>How does it boost?</a:t>
            </a:r>
          </a:p>
          <a:p>
            <a:pPr marL="1211580" lvl="2" indent="-342900">
              <a:lnSpc>
                <a:spcPct val="110000"/>
              </a:lnSpc>
              <a:spcBef>
                <a:spcPts val="0"/>
              </a:spcBef>
            </a:pPr>
            <a:r>
              <a:rPr lang="tr-TR" sz="2200" dirty="0"/>
              <a:t>Tries to learn from errors</a:t>
            </a:r>
          </a:p>
          <a:p>
            <a:pPr marL="1211580" lvl="2" indent="-342900">
              <a:lnSpc>
                <a:spcPct val="110000"/>
              </a:lnSpc>
              <a:spcBef>
                <a:spcPts val="0"/>
              </a:spcBef>
            </a:pPr>
            <a:r>
              <a:rPr lang="tr-TR" sz="2200" dirty="0"/>
              <a:t>That is trying to fit new trees in a way that reduces the errors caused by previous trees</a:t>
            </a:r>
            <a:endParaRPr lang="tr-TR" dirty="0"/>
          </a:p>
        </p:txBody>
      </p:sp>
    </p:spTree>
    <p:extLst>
      <p:ext uri="{BB962C8B-B14F-4D97-AF65-F5344CB8AC3E}">
        <p14:creationId xmlns:p14="http://schemas.microsoft.com/office/powerpoint/2010/main" val="98187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15</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Boosting</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Boosting</a:t>
            </a:r>
            <a:r>
              <a:rPr lang="en-US" sz="2800" b="1" dirty="0"/>
              <a:t>: </a:t>
            </a:r>
          </a:p>
          <a:p>
            <a:pPr marL="937260" lvl="1" indent="-342900">
              <a:lnSpc>
                <a:spcPct val="110000"/>
              </a:lnSpc>
              <a:spcBef>
                <a:spcPts val="0"/>
              </a:spcBef>
            </a:pPr>
            <a:r>
              <a:rPr lang="tr-TR" sz="2400" dirty="0"/>
              <a:t>Its tree implementation is the common one</a:t>
            </a:r>
          </a:p>
          <a:p>
            <a:pPr marL="937260" lvl="1" indent="-342900">
              <a:lnSpc>
                <a:spcPct val="110000"/>
              </a:lnSpc>
              <a:spcBef>
                <a:spcPts val="0"/>
              </a:spcBef>
            </a:pPr>
            <a:r>
              <a:rPr lang="tr-TR" sz="2400" dirty="0"/>
              <a:t>The trees are placed in a serial manner</a:t>
            </a:r>
          </a:p>
          <a:p>
            <a:pPr marL="937260" lvl="1" indent="-342900">
              <a:lnSpc>
                <a:spcPct val="110000"/>
              </a:lnSpc>
              <a:spcBef>
                <a:spcPts val="0"/>
              </a:spcBef>
            </a:pPr>
            <a:r>
              <a:rPr lang="tr-TR" sz="2400" dirty="0"/>
              <a:t>The state of algorithms are developed with this concept</a:t>
            </a:r>
          </a:p>
          <a:p>
            <a:pPr lvl="1" indent="0">
              <a:lnSpc>
                <a:spcPct val="110000"/>
              </a:lnSpc>
              <a:spcBef>
                <a:spcPts val="0"/>
              </a:spcBef>
              <a:buNone/>
            </a:pPr>
            <a:endParaRPr lang="tr-TR" dirty="0"/>
          </a:p>
        </p:txBody>
      </p:sp>
    </p:spTree>
    <p:extLst>
      <p:ext uri="{BB962C8B-B14F-4D97-AF65-F5344CB8AC3E}">
        <p14:creationId xmlns:p14="http://schemas.microsoft.com/office/powerpoint/2010/main" val="3092684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16</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Boosting</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35040"/>
            <a:ext cx="1828800" cy="9541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110000"/>
              </a:lnSpc>
              <a:spcBef>
                <a:spcPts val="0"/>
              </a:spcBef>
            </a:pPr>
            <a:r>
              <a:rPr lang="tr-TR" sz="2800" b="1" dirty="0"/>
              <a:t>Boosting</a:t>
            </a:r>
            <a:endParaRPr lang="en-US" sz="2800" b="1" dirty="0"/>
          </a:p>
        </p:txBody>
      </p:sp>
      <p:pic>
        <p:nvPicPr>
          <p:cNvPr id="10242" name="Picture 2" descr="A Step by Step Gradient Boosting Decision Tree Example - Sefik Ilkin  Serengil">
            <a:extLst>
              <a:ext uri="{FF2B5EF4-FFF2-40B4-BE49-F238E27FC236}">
                <a16:creationId xmlns:a16="http://schemas.microsoft.com/office/drawing/2014/main" id="{DA24539E-AD6B-4865-80D6-880BF2C93B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81237"/>
            <a:ext cx="9144000" cy="439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2334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17</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Development of Tree Algorithms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en-US" sz="2800" b="1" dirty="0"/>
              <a:t>Single Classification and Regression Tree: </a:t>
            </a:r>
          </a:p>
          <a:p>
            <a:pPr lvl="1" indent="0">
              <a:lnSpc>
                <a:spcPct val="110000"/>
              </a:lnSpc>
              <a:spcBef>
                <a:spcPts val="0"/>
              </a:spcBef>
              <a:buNone/>
            </a:pPr>
            <a:r>
              <a:rPr lang="en-US" sz="1600" dirty="0"/>
              <a:t>Using trees for a single algorithm created the CART concept (Gordon, </a:t>
            </a:r>
            <a:r>
              <a:rPr lang="en-US" sz="1600" dirty="0" err="1"/>
              <a:t>Breiman</a:t>
            </a:r>
            <a:r>
              <a:rPr lang="en-US" sz="1600" dirty="0"/>
              <a:t>, Friedman, </a:t>
            </a:r>
            <a:r>
              <a:rPr lang="en-US" sz="1600" dirty="0" err="1"/>
              <a:t>Olshen</a:t>
            </a:r>
            <a:r>
              <a:rPr lang="en-US" sz="1600" dirty="0"/>
              <a:t> &amp; Stone, 1984). Metrics and methods for a computer to use decision trees are also defined by the creators of CART. Their work later helped the evolution of more complex tree algorithms. The main advantage of using a single tree is the interpretability of the model.</a:t>
            </a:r>
            <a:endParaRPr lang="tr-TR" sz="1600" dirty="0"/>
          </a:p>
        </p:txBody>
      </p:sp>
      <p:sp>
        <p:nvSpPr>
          <p:cNvPr id="3" name="Rectangle 2">
            <a:extLst>
              <a:ext uri="{FF2B5EF4-FFF2-40B4-BE49-F238E27FC236}">
                <a16:creationId xmlns:a16="http://schemas.microsoft.com/office/drawing/2014/main" id="{CFC2DCE6-EA75-434F-B14E-164BE47AFB51}"/>
              </a:ext>
            </a:extLst>
          </p:cNvPr>
          <p:cNvSpPr/>
          <p:nvPr/>
        </p:nvSpPr>
        <p:spPr>
          <a:xfrm>
            <a:off x="225288" y="6029980"/>
            <a:ext cx="8690112" cy="523220"/>
          </a:xfrm>
          <a:prstGeom prst="rect">
            <a:avLst/>
          </a:prstGeom>
        </p:spPr>
        <p:txBody>
          <a:bodyPr wrap="square">
            <a:spAutoFit/>
          </a:bodyPr>
          <a:lstStyle/>
          <a:p>
            <a:r>
              <a:rPr lang="en-US" sz="1400" dirty="0"/>
              <a:t>Gordon, A. D., </a:t>
            </a:r>
            <a:r>
              <a:rPr lang="en-US" sz="1400" dirty="0" err="1"/>
              <a:t>Breiman</a:t>
            </a:r>
            <a:r>
              <a:rPr lang="en-US" sz="1400" dirty="0"/>
              <a:t>, L., Friedman, J. H., </a:t>
            </a:r>
            <a:r>
              <a:rPr lang="en-US" sz="1400" dirty="0" err="1"/>
              <a:t>Olshen</a:t>
            </a:r>
            <a:r>
              <a:rPr lang="en-US" sz="1400" dirty="0"/>
              <a:t>, R. A., &amp; Stone, C. J. (1984). Classification and regression trees. Biometrics, 40 (3), 874.</a:t>
            </a:r>
            <a:endParaRPr lang="en-GB" sz="1400" dirty="0"/>
          </a:p>
        </p:txBody>
      </p:sp>
    </p:spTree>
    <p:extLst>
      <p:ext uri="{BB962C8B-B14F-4D97-AF65-F5344CB8AC3E}">
        <p14:creationId xmlns:p14="http://schemas.microsoft.com/office/powerpoint/2010/main" val="3254837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18</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Development of Tree Algorithms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Bagging</a:t>
            </a:r>
            <a:r>
              <a:rPr lang="en-US" sz="2800" b="1" dirty="0"/>
              <a:t>: </a:t>
            </a:r>
          </a:p>
          <a:p>
            <a:pPr lvl="1" indent="0">
              <a:lnSpc>
                <a:spcPct val="110000"/>
              </a:lnSpc>
              <a:spcBef>
                <a:spcPts val="0"/>
              </a:spcBef>
              <a:buNone/>
            </a:pPr>
            <a:r>
              <a:rPr lang="en-US" sz="1600" dirty="0"/>
              <a:t>Random forest algorithm is established over bagging, that is why it is introduced before explaining random forest. Bagging is introduced as an improvement to CART idea (</a:t>
            </a:r>
            <a:r>
              <a:rPr lang="en-US" sz="1600" dirty="0" err="1"/>
              <a:t>Breiman</a:t>
            </a:r>
            <a:r>
              <a:rPr lang="en-US" sz="1600" dirty="0"/>
              <a:t>, 1996). Bagging is using multiple decision trees based on randomly taken samples from the same dataset. It is mentioned averaging a set of observations reduces variance (James et al., 2013). Hence a natural way to reduce the variance and hence increase the prediction accuracy of a statistical learning method is to take many training sets from the population, build a separate prediction model using each training set, and average the resulting predictions. Using separate prediction results, ˆf 1 (x), ˆf 2 (x),..., ˆf B(x) (x)), trained on B separate training sets and average them is logical to obtain a single low-variance statistical learning model. In reality, data is not redundant to use them separately for each training. The solution is to create separate datasets by using the available with the methodology called bootstrapping as B different bootstrapped training data sets are created by taking repeated samples from the (single) training data set. The result of averaging prediction results can be denoted as ˆ</a:t>
            </a:r>
            <a:r>
              <a:rPr lang="en-US" sz="1600" dirty="0" err="1"/>
              <a:t>fbag</a:t>
            </a:r>
            <a:r>
              <a:rPr lang="en-US" sz="1600" dirty="0"/>
              <a:t>(x) = 1 B PB b=1 ˆf ∗b (x). </a:t>
            </a:r>
            <a:endParaRPr lang="tr-TR" sz="1600" dirty="0"/>
          </a:p>
        </p:txBody>
      </p:sp>
      <p:sp>
        <p:nvSpPr>
          <p:cNvPr id="2" name="Rectangle 1">
            <a:extLst>
              <a:ext uri="{FF2B5EF4-FFF2-40B4-BE49-F238E27FC236}">
                <a16:creationId xmlns:a16="http://schemas.microsoft.com/office/drawing/2014/main" id="{DF86E450-A6C1-4F62-95F8-609FFC074DE5}"/>
              </a:ext>
            </a:extLst>
          </p:cNvPr>
          <p:cNvSpPr/>
          <p:nvPr/>
        </p:nvSpPr>
        <p:spPr>
          <a:xfrm>
            <a:off x="250688" y="6215578"/>
            <a:ext cx="6477000" cy="307777"/>
          </a:xfrm>
          <a:prstGeom prst="rect">
            <a:avLst/>
          </a:prstGeom>
        </p:spPr>
        <p:txBody>
          <a:bodyPr wrap="square">
            <a:spAutoFit/>
          </a:bodyPr>
          <a:lstStyle/>
          <a:p>
            <a:r>
              <a:rPr lang="en-US" sz="1400" dirty="0" err="1"/>
              <a:t>Breiman</a:t>
            </a:r>
            <a:r>
              <a:rPr lang="en-US" sz="1400" dirty="0"/>
              <a:t>, L. (1996). Bagging predictors. Machine Learning, 24 (2), 123–140. </a:t>
            </a:r>
            <a:endParaRPr lang="en-GB" sz="1400" dirty="0"/>
          </a:p>
        </p:txBody>
      </p:sp>
    </p:spTree>
    <p:extLst>
      <p:ext uri="{BB962C8B-B14F-4D97-AF65-F5344CB8AC3E}">
        <p14:creationId xmlns:p14="http://schemas.microsoft.com/office/powerpoint/2010/main" val="138273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19</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Development of Tree Algorithms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Random Forest</a:t>
            </a:r>
            <a:r>
              <a:rPr lang="en-US" sz="2800" b="1" dirty="0"/>
              <a:t>: </a:t>
            </a:r>
          </a:p>
          <a:p>
            <a:pPr lvl="1" indent="0">
              <a:lnSpc>
                <a:spcPct val="110000"/>
              </a:lnSpc>
              <a:spcBef>
                <a:spcPts val="0"/>
              </a:spcBef>
              <a:buNone/>
            </a:pPr>
            <a:r>
              <a:rPr lang="en-US" sz="1600" dirty="0"/>
              <a:t>The most dominant feature in decision trees is in the first parts of the tree. This causes dominant features to suppress other features. The idea to overcome this problem is using randomly selected features (typically the square-root of the original number of features) for each decision tree. Random forest algorithm is introduced as an enhancement of tree bagging (</a:t>
            </a:r>
            <a:r>
              <a:rPr lang="en-US" sz="1600" dirty="0" err="1"/>
              <a:t>Breiman</a:t>
            </a:r>
            <a:r>
              <a:rPr lang="en-US" sz="1600" dirty="0"/>
              <a:t>, 2001). This process is called as decorrelating the trees and assert this process makes the combined prediction outcomes of resulting trees less variable and hence steadier (James et al., 2013). </a:t>
            </a:r>
            <a:endParaRPr lang="tr-TR" sz="1600" dirty="0"/>
          </a:p>
        </p:txBody>
      </p:sp>
      <p:sp>
        <p:nvSpPr>
          <p:cNvPr id="7" name="Rectangle 6">
            <a:extLst>
              <a:ext uri="{FF2B5EF4-FFF2-40B4-BE49-F238E27FC236}">
                <a16:creationId xmlns:a16="http://schemas.microsoft.com/office/drawing/2014/main" id="{94491510-50ED-4B03-8012-B414D8C1F164}"/>
              </a:ext>
            </a:extLst>
          </p:cNvPr>
          <p:cNvSpPr/>
          <p:nvPr/>
        </p:nvSpPr>
        <p:spPr>
          <a:xfrm>
            <a:off x="250688" y="6215578"/>
            <a:ext cx="6477000" cy="307777"/>
          </a:xfrm>
          <a:prstGeom prst="rect">
            <a:avLst/>
          </a:prstGeom>
        </p:spPr>
        <p:txBody>
          <a:bodyPr wrap="square">
            <a:spAutoFit/>
          </a:bodyPr>
          <a:lstStyle/>
          <a:p>
            <a:r>
              <a:rPr lang="en-US" sz="1400" dirty="0" err="1"/>
              <a:t>Breiman</a:t>
            </a:r>
            <a:r>
              <a:rPr lang="en-US" sz="1400" dirty="0"/>
              <a:t>, L. (2001). Machine Learning, 45 (1), 5–32.</a:t>
            </a:r>
            <a:endParaRPr lang="en-GB" sz="1400" dirty="0"/>
          </a:p>
        </p:txBody>
      </p:sp>
    </p:spTree>
    <p:extLst>
      <p:ext uri="{BB962C8B-B14F-4D97-AF65-F5344CB8AC3E}">
        <p14:creationId xmlns:p14="http://schemas.microsoft.com/office/powerpoint/2010/main" val="37190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8420100" y="6492875"/>
            <a:ext cx="762000" cy="365125"/>
          </a:xfrm>
        </p:spPr>
        <p:txBody>
          <a:bodyPr>
            <a:normAutofit/>
          </a:bodyPr>
          <a:lstStyle/>
          <a:p>
            <a:pPr>
              <a:spcAft>
                <a:spcPts val="600"/>
              </a:spcAft>
            </a:pPr>
            <a:fld id="{4556B232-9F89-4083-B3BB-DDC8E5903F80}" type="slidenum">
              <a:rPr lang="en-US" smtClean="0"/>
              <a:pPr>
                <a:spcAft>
                  <a:spcPts val="600"/>
                </a:spcAft>
              </a:pPr>
              <a:t>2</a:t>
            </a:fld>
            <a:endParaRPr lang="en-US"/>
          </a:p>
        </p:txBody>
      </p:sp>
      <p:sp>
        <p:nvSpPr>
          <p:cNvPr id="14" name="Title 2">
            <a:extLst>
              <a:ext uri="{FF2B5EF4-FFF2-40B4-BE49-F238E27FC236}">
                <a16:creationId xmlns:a16="http://schemas.microsoft.com/office/drawing/2014/main" id="{F95DDCAD-58B2-4800-A28C-F461EA7E84A3}"/>
              </a:ext>
            </a:extLst>
          </p:cNvPr>
          <p:cNvSpPr>
            <a:spLocks noGrp="1"/>
          </p:cNvSpPr>
          <p:nvPr>
            <p:ph type="title"/>
          </p:nvPr>
        </p:nvSpPr>
        <p:spPr>
          <a:xfrm>
            <a:off x="228600" y="546652"/>
            <a:ext cx="8690112" cy="1066800"/>
          </a:xfrm>
        </p:spPr>
        <p:txBody>
          <a:bodyPr/>
          <a:lstStyle/>
          <a:p>
            <a:r>
              <a:rPr lang="tr-TR" dirty="0"/>
              <a:t>Tree-Based Models</a:t>
            </a:r>
            <a:endParaRPr lang="en-US" dirty="0"/>
          </a:p>
        </p:txBody>
      </p:sp>
    </p:spTree>
    <p:extLst>
      <p:ext uri="{BB962C8B-B14F-4D97-AF65-F5344CB8AC3E}">
        <p14:creationId xmlns:p14="http://schemas.microsoft.com/office/powerpoint/2010/main" val="2662022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20</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Development of Tree Algorithms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Extremely Randomized Trees</a:t>
            </a:r>
            <a:r>
              <a:rPr lang="en-US" sz="2800" b="1" dirty="0"/>
              <a:t>: </a:t>
            </a:r>
          </a:p>
          <a:p>
            <a:pPr lvl="1" indent="0">
              <a:lnSpc>
                <a:spcPct val="110000"/>
              </a:lnSpc>
              <a:spcBef>
                <a:spcPts val="0"/>
              </a:spcBef>
              <a:buNone/>
            </a:pPr>
            <a:r>
              <a:rPr lang="en-US" sz="1600" dirty="0"/>
              <a:t>It is stated the key differences of the algorithm with other tree-based ensemble methods splitting nodes by choosing cut-points fully at random and using the whole learning sample rather than a bootstrap replica to grow the trees (</a:t>
            </a:r>
            <a:r>
              <a:rPr lang="en-US" sz="1600" dirty="0" err="1"/>
              <a:t>Geurts</a:t>
            </a:r>
            <a:r>
              <a:rPr lang="en-US" sz="1600" dirty="0"/>
              <a:t>, Ernst &amp; </a:t>
            </a:r>
            <a:r>
              <a:rPr lang="en-US" sz="1600" dirty="0" err="1"/>
              <a:t>Wehenkel</a:t>
            </a:r>
            <a:r>
              <a:rPr lang="en-US" sz="1600" dirty="0"/>
              <a:t>, 2006).</a:t>
            </a:r>
            <a:endParaRPr lang="tr-TR" sz="1600" dirty="0"/>
          </a:p>
        </p:txBody>
      </p:sp>
      <p:sp>
        <p:nvSpPr>
          <p:cNvPr id="7" name="Rectangle 6">
            <a:extLst>
              <a:ext uri="{FF2B5EF4-FFF2-40B4-BE49-F238E27FC236}">
                <a16:creationId xmlns:a16="http://schemas.microsoft.com/office/drawing/2014/main" id="{8F79343A-527D-43CE-A5A2-7B8CC76C3C95}"/>
              </a:ext>
            </a:extLst>
          </p:cNvPr>
          <p:cNvSpPr/>
          <p:nvPr/>
        </p:nvSpPr>
        <p:spPr>
          <a:xfrm>
            <a:off x="250688" y="6215578"/>
            <a:ext cx="8690112" cy="307777"/>
          </a:xfrm>
          <a:prstGeom prst="rect">
            <a:avLst/>
          </a:prstGeom>
        </p:spPr>
        <p:txBody>
          <a:bodyPr wrap="square">
            <a:spAutoFit/>
          </a:bodyPr>
          <a:lstStyle/>
          <a:p>
            <a:r>
              <a:rPr lang="en-US" sz="1400" dirty="0" err="1"/>
              <a:t>Geurts</a:t>
            </a:r>
            <a:r>
              <a:rPr lang="en-US" sz="1400" dirty="0"/>
              <a:t>, P., Ernst, D., &amp; </a:t>
            </a:r>
            <a:r>
              <a:rPr lang="en-US" sz="1400" dirty="0" err="1"/>
              <a:t>Wehenkel</a:t>
            </a:r>
            <a:r>
              <a:rPr lang="en-US" sz="1400" dirty="0"/>
              <a:t>, L. (2006). Extremely randomized trees. Machine Learning, 63 (1), 3–42. </a:t>
            </a:r>
            <a:endParaRPr lang="en-GB" sz="1400" dirty="0"/>
          </a:p>
        </p:txBody>
      </p:sp>
    </p:spTree>
    <p:extLst>
      <p:ext uri="{BB962C8B-B14F-4D97-AF65-F5344CB8AC3E}">
        <p14:creationId xmlns:p14="http://schemas.microsoft.com/office/powerpoint/2010/main" val="1557869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21</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Development of Tree Algorithms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Boosting</a:t>
            </a:r>
            <a:r>
              <a:rPr lang="en-US" sz="2800" b="1" dirty="0"/>
              <a:t>: </a:t>
            </a:r>
          </a:p>
          <a:p>
            <a:pPr lvl="1" indent="0">
              <a:lnSpc>
                <a:spcPct val="110000"/>
              </a:lnSpc>
              <a:spcBef>
                <a:spcPts val="0"/>
              </a:spcBef>
              <a:buNone/>
            </a:pPr>
            <a:r>
              <a:rPr lang="en-US" sz="1600" dirty="0"/>
              <a:t>The idea of creating additional models to correct the errors of the previous models by fitting to the errors of the previous models is introduced (Kearns, 1988). Later, It is mentioned the concept of a weak learner as a produced hypothesis achieving slightly better performance than a random guess (</a:t>
            </a:r>
            <a:r>
              <a:rPr lang="en-US" sz="1600" dirty="0" err="1"/>
              <a:t>Schapire</a:t>
            </a:r>
            <a:r>
              <a:rPr lang="en-US" sz="1600" dirty="0"/>
              <a:t>, 1990). It is stated boosting</a:t>
            </a:r>
            <a:r>
              <a:rPr lang="tr-TR" sz="1600" dirty="0"/>
              <a:t> </a:t>
            </a:r>
            <a:r>
              <a:rPr lang="en-US" sz="1600" dirty="0"/>
              <a:t>uses stacking models back to back regarding the previous error by first creating a tree than creating another tree that tries to fit the residuals of the previous one in a stage-wise fashion until the predefined number of trees are reached. Note that boosting does not involve bootstrap sampling (James et al., 2013). </a:t>
            </a:r>
            <a:endParaRPr lang="tr-TR" sz="1600" dirty="0"/>
          </a:p>
        </p:txBody>
      </p:sp>
      <p:sp>
        <p:nvSpPr>
          <p:cNvPr id="7" name="Rectangle 6">
            <a:extLst>
              <a:ext uri="{FF2B5EF4-FFF2-40B4-BE49-F238E27FC236}">
                <a16:creationId xmlns:a16="http://schemas.microsoft.com/office/drawing/2014/main" id="{9A8E05F6-D302-4B68-BCD1-12AF982E085E}"/>
              </a:ext>
            </a:extLst>
          </p:cNvPr>
          <p:cNvSpPr/>
          <p:nvPr/>
        </p:nvSpPr>
        <p:spPr>
          <a:xfrm>
            <a:off x="230368" y="6029980"/>
            <a:ext cx="8690112" cy="523220"/>
          </a:xfrm>
          <a:prstGeom prst="rect">
            <a:avLst/>
          </a:prstGeom>
        </p:spPr>
        <p:txBody>
          <a:bodyPr wrap="square">
            <a:spAutoFit/>
          </a:bodyPr>
          <a:lstStyle/>
          <a:p>
            <a:r>
              <a:rPr lang="en-US" sz="1400" dirty="0"/>
              <a:t>Kearns, M. (1988). Thoughts on hypothesis boosting.</a:t>
            </a:r>
            <a:endParaRPr lang="tr-TR" sz="1400" dirty="0"/>
          </a:p>
          <a:p>
            <a:r>
              <a:rPr lang="en-US" sz="1400" dirty="0" err="1"/>
              <a:t>Schapire</a:t>
            </a:r>
            <a:r>
              <a:rPr lang="en-US" sz="1400" dirty="0"/>
              <a:t>, R. E. (1990). Machine Learning, 5 (2), 197–227.</a:t>
            </a:r>
            <a:endParaRPr lang="en-GB" sz="1400" dirty="0"/>
          </a:p>
        </p:txBody>
      </p:sp>
    </p:spTree>
    <p:extLst>
      <p:ext uri="{BB962C8B-B14F-4D97-AF65-F5344CB8AC3E}">
        <p14:creationId xmlns:p14="http://schemas.microsoft.com/office/powerpoint/2010/main" val="2737341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22</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Development of Tree Algorithms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AdaBoost</a:t>
            </a:r>
            <a:r>
              <a:rPr lang="en-US" sz="2800" b="1" dirty="0"/>
              <a:t>: </a:t>
            </a:r>
          </a:p>
          <a:p>
            <a:pPr lvl="1" indent="0">
              <a:lnSpc>
                <a:spcPct val="110000"/>
              </a:lnSpc>
              <a:spcBef>
                <a:spcPts val="0"/>
              </a:spcBef>
              <a:buNone/>
            </a:pPr>
            <a:r>
              <a:rPr lang="tr-TR" sz="1600" dirty="0"/>
              <a:t>A</a:t>
            </a:r>
            <a:r>
              <a:rPr lang="en-US" sz="1600" dirty="0"/>
              <a:t> version of boosting called adaptive boosting which tries to create successive trees (weak learners) by sampling the wrongly predicted instances more and correctly predicted instances less is introduced. It also gives an adaptive coefficient to the trees’ weights in the final model (strong learner) regarding their performance (Freund &amp; </a:t>
            </a:r>
            <a:r>
              <a:rPr lang="en-US" sz="1600" dirty="0" err="1"/>
              <a:t>Schapire</a:t>
            </a:r>
            <a:r>
              <a:rPr lang="en-US" sz="1600" dirty="0"/>
              <a:t>, 1997).</a:t>
            </a:r>
            <a:endParaRPr lang="tr-TR" sz="1600" dirty="0"/>
          </a:p>
        </p:txBody>
      </p:sp>
      <p:sp>
        <p:nvSpPr>
          <p:cNvPr id="7" name="Rectangle 6">
            <a:extLst>
              <a:ext uri="{FF2B5EF4-FFF2-40B4-BE49-F238E27FC236}">
                <a16:creationId xmlns:a16="http://schemas.microsoft.com/office/drawing/2014/main" id="{B96B8DF0-A670-4B45-9480-2B330731373D}"/>
              </a:ext>
            </a:extLst>
          </p:cNvPr>
          <p:cNvSpPr/>
          <p:nvPr/>
        </p:nvSpPr>
        <p:spPr>
          <a:xfrm>
            <a:off x="245608" y="5994420"/>
            <a:ext cx="8690112" cy="523220"/>
          </a:xfrm>
          <a:prstGeom prst="rect">
            <a:avLst/>
          </a:prstGeom>
        </p:spPr>
        <p:txBody>
          <a:bodyPr wrap="square">
            <a:spAutoFit/>
          </a:bodyPr>
          <a:lstStyle/>
          <a:p>
            <a:r>
              <a:rPr lang="en-US" sz="1400" dirty="0"/>
              <a:t>Freund, Y. &amp; </a:t>
            </a:r>
            <a:r>
              <a:rPr lang="en-US" sz="1400" dirty="0" err="1"/>
              <a:t>Schapire</a:t>
            </a:r>
            <a:r>
              <a:rPr lang="en-US" sz="1400" dirty="0"/>
              <a:t>, R. E. (1997). A decision-theoretic generalization of on-line learning and an application to boosting. Journal of Computer and System Sciences, 55 (1), 119–139. </a:t>
            </a:r>
            <a:endParaRPr lang="en-GB" sz="1400" dirty="0"/>
          </a:p>
        </p:txBody>
      </p:sp>
    </p:spTree>
    <p:extLst>
      <p:ext uri="{BB962C8B-B14F-4D97-AF65-F5344CB8AC3E}">
        <p14:creationId xmlns:p14="http://schemas.microsoft.com/office/powerpoint/2010/main" val="1283915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23</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Development of Tree Algorithms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Gradient boosting</a:t>
            </a:r>
            <a:r>
              <a:rPr lang="en-US" sz="2800" b="1" dirty="0"/>
              <a:t>: </a:t>
            </a:r>
          </a:p>
          <a:p>
            <a:pPr lvl="1" indent="0">
              <a:lnSpc>
                <a:spcPct val="110000"/>
              </a:lnSpc>
              <a:spcBef>
                <a:spcPts val="0"/>
              </a:spcBef>
              <a:buNone/>
            </a:pPr>
            <a:r>
              <a:rPr lang="en-US" sz="1600" dirty="0"/>
              <a:t>Gradient boosting is introduced as an idea to use the gradient descent method in boosting as his method views function estimation/approximation from numerical optimization in function space rather than parameter optimization perspective (Friedman, 2000). The developed connection between the general boosting idea, stagewise additive expansions, and steepest-descent minimization is named a general gradient descent boosting paradigm. A month later a modification is added to the algorithm as stochastic gradient boosting by using subsamples of the training data for each learning iteration is introduced. Software implemented versions of gradient boosting are generally the later version (Friedman, 2002). Gradient Boosting and </a:t>
            </a:r>
            <a:r>
              <a:rPr lang="en-US" sz="1600" dirty="0" err="1"/>
              <a:t>Adaboost</a:t>
            </a:r>
            <a:r>
              <a:rPr lang="en-US" sz="1600" dirty="0"/>
              <a:t> were the champion algorithms before </a:t>
            </a:r>
            <a:r>
              <a:rPr lang="en-US" sz="1600" dirty="0" err="1"/>
              <a:t>Xgboost</a:t>
            </a:r>
            <a:r>
              <a:rPr lang="en-US" sz="1600" dirty="0"/>
              <a:t>, </a:t>
            </a:r>
            <a:r>
              <a:rPr lang="en-US" sz="1600" dirty="0" err="1"/>
              <a:t>LightGBM</a:t>
            </a:r>
            <a:r>
              <a:rPr lang="en-US" sz="1600" dirty="0"/>
              <a:t> and </a:t>
            </a:r>
            <a:r>
              <a:rPr lang="en-US" sz="1600" dirty="0" err="1"/>
              <a:t>Catboost</a:t>
            </a:r>
            <a:r>
              <a:rPr lang="en-US" sz="1600" dirty="0"/>
              <a:t> started become more popular</a:t>
            </a:r>
            <a:endParaRPr lang="tr-TR" sz="1600" dirty="0"/>
          </a:p>
        </p:txBody>
      </p:sp>
      <p:sp>
        <p:nvSpPr>
          <p:cNvPr id="7" name="Rectangle 6">
            <a:extLst>
              <a:ext uri="{FF2B5EF4-FFF2-40B4-BE49-F238E27FC236}">
                <a16:creationId xmlns:a16="http://schemas.microsoft.com/office/drawing/2014/main" id="{B9ED09E9-A4B5-46A0-BD1C-C2E2379CE844}"/>
              </a:ext>
            </a:extLst>
          </p:cNvPr>
          <p:cNvSpPr/>
          <p:nvPr/>
        </p:nvSpPr>
        <p:spPr>
          <a:xfrm>
            <a:off x="240528" y="5785871"/>
            <a:ext cx="8690112" cy="738664"/>
          </a:xfrm>
          <a:prstGeom prst="rect">
            <a:avLst/>
          </a:prstGeom>
        </p:spPr>
        <p:txBody>
          <a:bodyPr wrap="square">
            <a:spAutoFit/>
          </a:bodyPr>
          <a:lstStyle/>
          <a:p>
            <a:r>
              <a:rPr lang="en-US" sz="1400" dirty="0"/>
              <a:t>Friedman, J. H. (2000). Greedy function approximation: A gradient boosting machine. Annals of Statistics, 29, 1189–1232.</a:t>
            </a:r>
            <a:endParaRPr lang="tr-TR" sz="1400" dirty="0"/>
          </a:p>
          <a:p>
            <a:r>
              <a:rPr lang="en-US" sz="1400" dirty="0"/>
              <a:t>Friedman, J. H. (2002). Stochastic gradient boosting. Computational Statistics &amp; Data Analysis, 38 (4), 367–378.</a:t>
            </a:r>
            <a:endParaRPr lang="en-GB" sz="1400" dirty="0"/>
          </a:p>
        </p:txBody>
      </p:sp>
    </p:spTree>
    <p:extLst>
      <p:ext uri="{BB962C8B-B14F-4D97-AF65-F5344CB8AC3E}">
        <p14:creationId xmlns:p14="http://schemas.microsoft.com/office/powerpoint/2010/main" val="3851191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24</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Development of Tree Algorithms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XGBoost</a:t>
            </a:r>
            <a:r>
              <a:rPr lang="en-US" sz="2800" b="1" dirty="0"/>
              <a:t>: </a:t>
            </a:r>
          </a:p>
          <a:p>
            <a:pPr lvl="1" indent="0">
              <a:lnSpc>
                <a:spcPct val="110000"/>
              </a:lnSpc>
              <a:spcBef>
                <a:spcPts val="0"/>
              </a:spcBef>
              <a:buNone/>
            </a:pPr>
            <a:r>
              <a:rPr lang="en-US" sz="1600" dirty="0"/>
              <a:t>It is one of the most popular algorithms used in machine learning competitions. The algorithm first came as an R package with a 4-page article like a user guide, then with the success of the algorithm, the creators have published their methodology in a more conventional paper format. It is stated choosing the split point in a tree with a basic exact greedy algorithm takes too much time and the solution is to use a second-order gradient for approximately best-split point candidates (Chen &amp; </a:t>
            </a:r>
            <a:r>
              <a:rPr lang="en-US" sz="1600" dirty="0" err="1"/>
              <a:t>Guestrin</a:t>
            </a:r>
            <a:r>
              <a:rPr lang="en-US" sz="1600" dirty="0"/>
              <a:t>, 2016). The algorithm also focuses on the sparsity problem by setting a default direction for each node.</a:t>
            </a:r>
            <a:endParaRPr lang="tr-TR" sz="1600" dirty="0"/>
          </a:p>
        </p:txBody>
      </p:sp>
      <p:sp>
        <p:nvSpPr>
          <p:cNvPr id="7" name="Rectangle 6">
            <a:extLst>
              <a:ext uri="{FF2B5EF4-FFF2-40B4-BE49-F238E27FC236}">
                <a16:creationId xmlns:a16="http://schemas.microsoft.com/office/drawing/2014/main" id="{876F5C65-EC47-4B27-9C92-8EFC1A7C0511}"/>
              </a:ext>
            </a:extLst>
          </p:cNvPr>
          <p:cNvSpPr/>
          <p:nvPr/>
        </p:nvSpPr>
        <p:spPr>
          <a:xfrm>
            <a:off x="226944" y="5974735"/>
            <a:ext cx="8690112" cy="523220"/>
          </a:xfrm>
          <a:prstGeom prst="rect">
            <a:avLst/>
          </a:prstGeom>
        </p:spPr>
        <p:txBody>
          <a:bodyPr wrap="square">
            <a:spAutoFit/>
          </a:bodyPr>
          <a:lstStyle/>
          <a:p>
            <a:r>
              <a:rPr lang="en-US" sz="1400" dirty="0"/>
              <a:t>Chen, T. &amp; </a:t>
            </a:r>
            <a:r>
              <a:rPr lang="en-US" sz="1400" dirty="0" err="1"/>
              <a:t>Guestrin</a:t>
            </a:r>
            <a:r>
              <a:rPr lang="en-US" sz="1400" dirty="0"/>
              <a:t>, C. (2016). </a:t>
            </a:r>
            <a:r>
              <a:rPr lang="en-US" sz="1400" dirty="0" err="1"/>
              <a:t>XGBoost</a:t>
            </a:r>
            <a:r>
              <a:rPr lang="en-US" sz="1400" dirty="0"/>
              <a:t>. In Proceedings of the 22nd ACM SIGKDD International Conference on Knowledge Discovery and Data Mining. ACM.</a:t>
            </a:r>
            <a:endParaRPr lang="en-GB" sz="1400" dirty="0"/>
          </a:p>
        </p:txBody>
      </p:sp>
    </p:spTree>
    <p:extLst>
      <p:ext uri="{BB962C8B-B14F-4D97-AF65-F5344CB8AC3E}">
        <p14:creationId xmlns:p14="http://schemas.microsoft.com/office/powerpoint/2010/main" val="8468278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25</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Development of Tree Algorithms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LightGBM</a:t>
            </a:r>
            <a:r>
              <a:rPr lang="en-US" sz="2800" b="1" dirty="0"/>
              <a:t>: </a:t>
            </a:r>
          </a:p>
          <a:p>
            <a:pPr lvl="1" indent="0">
              <a:lnSpc>
                <a:spcPct val="110000"/>
              </a:lnSpc>
              <a:spcBef>
                <a:spcPts val="0"/>
              </a:spcBef>
              <a:buNone/>
            </a:pPr>
            <a:r>
              <a:rPr lang="en-US" sz="1600" dirty="0"/>
              <a:t>Light Gradient Boosting Machine, was created by researchers of Microsoft Company with their claim improvement over </a:t>
            </a:r>
            <a:r>
              <a:rPr lang="en-US" sz="1600" dirty="0" err="1"/>
              <a:t>XGBoost</a:t>
            </a:r>
            <a:r>
              <a:rPr lang="en-US" sz="1600" dirty="0"/>
              <a:t>. It is state the algorithm’s key difference is the way it creates splits with Gradient-based One-side Sampling (GOSS) and Exclusive Feature Bundling (EFB) methods as they named them (</a:t>
            </a:r>
            <a:r>
              <a:rPr lang="en-US" sz="1600" dirty="0" err="1"/>
              <a:t>Ke</a:t>
            </a:r>
            <a:r>
              <a:rPr lang="en-US" sz="1600" dirty="0"/>
              <a:t>, Meng, Finley, Wang, Chen, Ma, Ye &amp; Liu, 2017). GOSS remarks that data points with greater gradients are more significant to decide splits. Data points with small gradients are already minimized, so data points with larger gradients should be the focus as the information gains achieved by splitting at that point are higher. Note that small gradient points are still kept and GOSS performs a random sampling of them and puts a constant weight value to keep the original data distribution while the focus is placed on the large gradient points. EFB prioritizes the exclusive features (features only rarely take non-zero values at the same time) as such features can be bundled or combined effectively, which reduces the width in a dataset.</a:t>
            </a:r>
            <a:endParaRPr lang="tr-TR" sz="1600" dirty="0"/>
          </a:p>
        </p:txBody>
      </p:sp>
      <p:sp>
        <p:nvSpPr>
          <p:cNvPr id="7" name="Rectangle 6">
            <a:extLst>
              <a:ext uri="{FF2B5EF4-FFF2-40B4-BE49-F238E27FC236}">
                <a16:creationId xmlns:a16="http://schemas.microsoft.com/office/drawing/2014/main" id="{46FFA997-A186-4935-8C51-DC74518D19D4}"/>
              </a:ext>
            </a:extLst>
          </p:cNvPr>
          <p:cNvSpPr/>
          <p:nvPr/>
        </p:nvSpPr>
        <p:spPr>
          <a:xfrm>
            <a:off x="226944" y="6035060"/>
            <a:ext cx="8690112" cy="523220"/>
          </a:xfrm>
          <a:prstGeom prst="rect">
            <a:avLst/>
          </a:prstGeom>
        </p:spPr>
        <p:txBody>
          <a:bodyPr wrap="square">
            <a:spAutoFit/>
          </a:bodyPr>
          <a:lstStyle/>
          <a:p>
            <a:r>
              <a:rPr lang="en-US" sz="1400" dirty="0" err="1"/>
              <a:t>Ke</a:t>
            </a:r>
            <a:r>
              <a:rPr lang="en-US" sz="1400" dirty="0"/>
              <a:t>, G., Meng, Q., Finley, T., Wang, T., Chen, W., Ma, W., Ye, Q., &amp; Liu, T. (2017). </a:t>
            </a:r>
            <a:r>
              <a:rPr lang="en-US" sz="1400" dirty="0" err="1"/>
              <a:t>Lightgbm</a:t>
            </a:r>
            <a:r>
              <a:rPr lang="en-US" sz="1400" dirty="0"/>
              <a:t>: A highly efficient gradient boosting decision tree. In NIPS</a:t>
            </a:r>
            <a:endParaRPr lang="en-GB" sz="1400" dirty="0"/>
          </a:p>
        </p:txBody>
      </p:sp>
    </p:spTree>
    <p:extLst>
      <p:ext uri="{BB962C8B-B14F-4D97-AF65-F5344CB8AC3E}">
        <p14:creationId xmlns:p14="http://schemas.microsoft.com/office/powerpoint/2010/main" val="3033191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26</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Development of Tree Algorithms</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CatBoost</a:t>
            </a:r>
            <a:r>
              <a:rPr lang="en-US" sz="2800" b="1" dirty="0"/>
              <a:t>: </a:t>
            </a:r>
          </a:p>
          <a:p>
            <a:pPr lvl="1" indent="0">
              <a:lnSpc>
                <a:spcPct val="110000"/>
              </a:lnSpc>
              <a:spcBef>
                <a:spcPts val="0"/>
              </a:spcBef>
              <a:buNone/>
            </a:pPr>
            <a:r>
              <a:rPr lang="en-US" sz="1600" dirty="0"/>
              <a:t>Yandex Company’s researchers introduced the </a:t>
            </a:r>
            <a:r>
              <a:rPr lang="en-US" sz="1600" dirty="0" err="1"/>
              <a:t>CatBoost</a:t>
            </a:r>
            <a:r>
              <a:rPr lang="en-US" sz="1600" dirty="0"/>
              <a:t> algorithm. It is stated they introduce a new boosting scheme which fights biases with a dynamic boosting they call ordered boosting which helps to reduce overfitting and improves the quality of the model (</a:t>
            </a:r>
            <a:r>
              <a:rPr lang="en-US" sz="1600" dirty="0" err="1"/>
              <a:t>Ostroumova</a:t>
            </a:r>
            <a:r>
              <a:rPr lang="en-US" sz="1600" dirty="0"/>
              <a:t>, Gusev, </a:t>
            </a:r>
            <a:r>
              <a:rPr lang="en-US" sz="1600" dirty="0" err="1"/>
              <a:t>Vorobev</a:t>
            </a:r>
            <a:r>
              <a:rPr lang="en-US" sz="1600" dirty="0"/>
              <a:t>, </a:t>
            </a:r>
            <a:r>
              <a:rPr lang="en-US" sz="1600" dirty="0" err="1"/>
              <a:t>Dorogush</a:t>
            </a:r>
            <a:r>
              <a:rPr lang="en-US" sz="1600" dirty="0"/>
              <a:t> &amp; </a:t>
            </a:r>
            <a:r>
              <a:rPr lang="en-US" sz="1600" dirty="0" err="1"/>
              <a:t>Gulin</a:t>
            </a:r>
            <a:r>
              <a:rPr lang="en-US" sz="1600" dirty="0"/>
              <a:t>, 2018). </a:t>
            </a:r>
            <a:r>
              <a:rPr lang="en-US" sz="1600" dirty="0" err="1"/>
              <a:t>Catboost</a:t>
            </a:r>
            <a:r>
              <a:rPr lang="en-US" sz="1600" dirty="0"/>
              <a:t> also provides support for categorical features inherently which means it does not require one hot encoding process the boosting algorithms that do not support</a:t>
            </a:r>
            <a:r>
              <a:rPr lang="tr-TR" sz="1600" dirty="0"/>
              <a:t>.</a:t>
            </a:r>
          </a:p>
        </p:txBody>
      </p:sp>
      <p:sp>
        <p:nvSpPr>
          <p:cNvPr id="7" name="Rectangle 6">
            <a:extLst>
              <a:ext uri="{FF2B5EF4-FFF2-40B4-BE49-F238E27FC236}">
                <a16:creationId xmlns:a16="http://schemas.microsoft.com/office/drawing/2014/main" id="{45551BCD-D980-46E7-BC01-4A2D2C44942A}"/>
              </a:ext>
            </a:extLst>
          </p:cNvPr>
          <p:cNvSpPr/>
          <p:nvPr/>
        </p:nvSpPr>
        <p:spPr>
          <a:xfrm>
            <a:off x="226944" y="5984895"/>
            <a:ext cx="8690112" cy="523220"/>
          </a:xfrm>
          <a:prstGeom prst="rect">
            <a:avLst/>
          </a:prstGeom>
        </p:spPr>
        <p:txBody>
          <a:bodyPr wrap="square">
            <a:spAutoFit/>
          </a:bodyPr>
          <a:lstStyle/>
          <a:p>
            <a:r>
              <a:rPr lang="en-US" sz="1400" dirty="0" err="1"/>
              <a:t>Ostroumova</a:t>
            </a:r>
            <a:r>
              <a:rPr lang="en-US" sz="1400" dirty="0"/>
              <a:t>, L., Gusev, G., </a:t>
            </a:r>
            <a:r>
              <a:rPr lang="en-US" sz="1400" dirty="0" err="1"/>
              <a:t>Vorobev</a:t>
            </a:r>
            <a:r>
              <a:rPr lang="en-US" sz="1400" dirty="0"/>
              <a:t>, A., </a:t>
            </a:r>
            <a:r>
              <a:rPr lang="en-US" sz="1400" dirty="0" err="1"/>
              <a:t>Dorogush</a:t>
            </a:r>
            <a:r>
              <a:rPr lang="en-US" sz="1400" dirty="0"/>
              <a:t>, A. V., &amp; </a:t>
            </a:r>
            <a:r>
              <a:rPr lang="en-US" sz="1400" dirty="0" err="1"/>
              <a:t>Gulin</a:t>
            </a:r>
            <a:r>
              <a:rPr lang="en-US" sz="1400" dirty="0"/>
              <a:t>, A. (2018). </a:t>
            </a:r>
            <a:r>
              <a:rPr lang="en-US" sz="1400" dirty="0" err="1"/>
              <a:t>Catboost</a:t>
            </a:r>
            <a:r>
              <a:rPr lang="en-US" sz="1400" dirty="0"/>
              <a:t>: unbiased boosting with categorical features. In </a:t>
            </a:r>
            <a:r>
              <a:rPr lang="en-US" sz="1400" dirty="0" err="1"/>
              <a:t>NeurIPS</a:t>
            </a:r>
            <a:r>
              <a:rPr lang="en-US" sz="1400" dirty="0"/>
              <a:t>.</a:t>
            </a:r>
            <a:endParaRPr lang="en-GB" sz="1400" dirty="0"/>
          </a:p>
        </p:txBody>
      </p:sp>
    </p:spTree>
    <p:extLst>
      <p:ext uri="{BB962C8B-B14F-4D97-AF65-F5344CB8AC3E}">
        <p14:creationId xmlns:p14="http://schemas.microsoft.com/office/powerpoint/2010/main" val="3638522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5379"/>
            <a:ext cx="8153399" cy="2969821"/>
          </a:xfrm>
          <a:ln>
            <a:noFill/>
          </a:ln>
        </p:spPr>
        <p:txBody>
          <a:bodyPr>
            <a:normAutofit/>
          </a:bodyPr>
          <a:lstStyle/>
          <a:p>
            <a:pPr algn="r"/>
            <a:r>
              <a:rPr lang="tr-TR" sz="3600" b="1" i="1" dirty="0">
                <a:latin typeface="Tahoma" pitchFamily="34" charset="0"/>
                <a:ea typeface="Tahoma" pitchFamily="34" charset="0"/>
                <a:cs typeface="Tahoma" pitchFamily="34" charset="0"/>
              </a:rPr>
              <a:t>Random Forest Idea</a:t>
            </a:r>
            <a:endParaRPr lang="en-US" sz="3600" b="1" i="1" dirty="0">
              <a:latin typeface="Tahoma" pitchFamily="34" charset="0"/>
              <a:ea typeface="Tahoma" pitchFamily="34" charset="0"/>
              <a:cs typeface="Tahoma"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410856"/>
            <a:ext cx="7848600" cy="206542"/>
          </a:xfrm>
          <a:prstGeom prst="rect">
            <a:avLst/>
          </a:prstGeom>
        </p:spPr>
      </p:pic>
      <p:sp>
        <p:nvSpPr>
          <p:cNvPr id="5" name="Slide Number Placeholder 4"/>
          <p:cNvSpPr>
            <a:spLocks noGrp="1"/>
          </p:cNvSpPr>
          <p:nvPr>
            <p:ph type="sldNum" sz="quarter" idx="12"/>
          </p:nvPr>
        </p:nvSpPr>
        <p:spPr/>
        <p:txBody>
          <a:bodyPr/>
          <a:lstStyle/>
          <a:p>
            <a:fld id="{4556B232-9F89-4083-B3BB-DDC8E5903F80}" type="slidenum">
              <a:rPr lang="en-US" smtClean="0"/>
              <a:t>3</a:t>
            </a:fld>
            <a:endParaRPr lang="en-US" dirty="0"/>
          </a:p>
        </p:txBody>
      </p:sp>
    </p:spTree>
    <p:extLst>
      <p:ext uri="{BB962C8B-B14F-4D97-AF65-F5344CB8AC3E}">
        <p14:creationId xmlns:p14="http://schemas.microsoft.com/office/powerpoint/2010/main" val="2859064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4</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Random Forest</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Why benefit from just a single tree?</a:t>
            </a:r>
            <a:r>
              <a:rPr lang="en-US" sz="2800" b="1" dirty="0"/>
              <a:t>: </a:t>
            </a:r>
          </a:p>
          <a:p>
            <a:pPr marL="937260" lvl="1" indent="-342900">
              <a:lnSpc>
                <a:spcPct val="110000"/>
              </a:lnSpc>
              <a:spcBef>
                <a:spcPts val="0"/>
              </a:spcBef>
            </a:pPr>
            <a:r>
              <a:rPr lang="tr-TR" sz="2400" dirty="0"/>
              <a:t>Would it be better if we could use multiple trees?</a:t>
            </a:r>
          </a:p>
          <a:p>
            <a:pPr marL="937260" lvl="1" indent="-342900">
              <a:lnSpc>
                <a:spcPct val="110000"/>
              </a:lnSpc>
              <a:spcBef>
                <a:spcPts val="0"/>
              </a:spcBef>
            </a:pPr>
            <a:r>
              <a:rPr lang="tr-TR" sz="2400" dirty="0"/>
              <a:t>Would it fit better?</a:t>
            </a:r>
          </a:p>
          <a:p>
            <a:pPr marL="937260" lvl="1" indent="-342900">
              <a:lnSpc>
                <a:spcPct val="110000"/>
              </a:lnSpc>
              <a:spcBef>
                <a:spcPts val="0"/>
              </a:spcBef>
            </a:pPr>
            <a:r>
              <a:rPr lang="tr-TR" sz="2400" dirty="0"/>
              <a:t>Does it have overfit risk?</a:t>
            </a:r>
            <a:endParaRPr lang="en-US" sz="2400" dirty="0"/>
          </a:p>
        </p:txBody>
      </p:sp>
    </p:spTree>
    <p:extLst>
      <p:ext uri="{BB962C8B-B14F-4D97-AF65-F5344CB8AC3E}">
        <p14:creationId xmlns:p14="http://schemas.microsoft.com/office/powerpoint/2010/main" val="410170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5</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Random Forest</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Bagging</a:t>
            </a:r>
            <a:r>
              <a:rPr lang="en-US" sz="2800" b="1" dirty="0"/>
              <a:t>: </a:t>
            </a:r>
          </a:p>
          <a:p>
            <a:pPr marL="937260" lvl="1" indent="-342900">
              <a:lnSpc>
                <a:spcPct val="110000"/>
              </a:lnSpc>
              <a:spcBef>
                <a:spcPts val="0"/>
              </a:spcBef>
            </a:pPr>
            <a:r>
              <a:rPr lang="tr-TR" sz="2400" dirty="0"/>
              <a:t>Bagging is a method which random forest is based on</a:t>
            </a:r>
          </a:p>
          <a:p>
            <a:pPr marL="937260" lvl="1" indent="-342900">
              <a:lnSpc>
                <a:spcPct val="110000"/>
              </a:lnSpc>
              <a:spcBef>
                <a:spcPts val="0"/>
              </a:spcBef>
            </a:pPr>
            <a:r>
              <a:rPr lang="tr-TR" sz="2400" dirty="0"/>
              <a:t>Even its library is the same in R</a:t>
            </a:r>
          </a:p>
          <a:p>
            <a:pPr marL="937260" lvl="1" indent="-342900">
              <a:lnSpc>
                <a:spcPct val="110000"/>
              </a:lnSpc>
              <a:spcBef>
                <a:spcPts val="0"/>
              </a:spcBef>
            </a:pPr>
            <a:r>
              <a:rPr lang="tr-TR" sz="2400" dirty="0"/>
              <a:t>The idea is to sample data from original data</a:t>
            </a:r>
          </a:p>
          <a:p>
            <a:pPr marL="937260" lvl="1" indent="-342900">
              <a:lnSpc>
                <a:spcPct val="110000"/>
              </a:lnSpc>
              <a:spcBef>
                <a:spcPts val="0"/>
              </a:spcBef>
            </a:pPr>
            <a:r>
              <a:rPr lang="tr-TR" sz="2400" dirty="0"/>
              <a:t>Behaving each sample as new data and training parallel models is bagging</a:t>
            </a:r>
          </a:p>
          <a:p>
            <a:pPr marL="937260" lvl="1" indent="-342900">
              <a:lnSpc>
                <a:spcPct val="110000"/>
              </a:lnSpc>
              <a:spcBef>
                <a:spcPts val="0"/>
              </a:spcBef>
            </a:pPr>
            <a:r>
              <a:rPr lang="tr-TR" sz="2400" dirty="0"/>
              <a:t>The sampling is with replacement i.e. Sampled data is returned to the bag</a:t>
            </a:r>
            <a:endParaRPr lang="en-US" sz="2400" dirty="0"/>
          </a:p>
        </p:txBody>
      </p:sp>
    </p:spTree>
    <p:extLst>
      <p:ext uri="{BB962C8B-B14F-4D97-AF65-F5344CB8AC3E}">
        <p14:creationId xmlns:p14="http://schemas.microsoft.com/office/powerpoint/2010/main" val="368582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6</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1600200" cy="1205948"/>
          </a:xfrm>
        </p:spPr>
        <p:txBody>
          <a:bodyPr>
            <a:normAutofit fontScale="90000"/>
          </a:bodyPr>
          <a:lstStyle/>
          <a:p>
            <a:r>
              <a:rPr lang="tr-TR" sz="3600" dirty="0"/>
              <a:t>Random Forest</a:t>
            </a:r>
            <a:endParaRPr lang="en-US" sz="3600" dirty="0"/>
          </a:p>
        </p:txBody>
      </p:sp>
      <p:pic>
        <p:nvPicPr>
          <p:cNvPr id="2050" name="Picture 2" descr="Bagging: Machine Learning through visuals. #1: What is “Bagging” ensemble  learning? | by Amey Naik | Machine Learning through visuals | Medium">
            <a:extLst>
              <a:ext uri="{FF2B5EF4-FFF2-40B4-BE49-F238E27FC236}">
                <a16:creationId xmlns:a16="http://schemas.microsoft.com/office/drawing/2014/main" id="{A24B5CF8-72E8-4ADD-B7BB-A1FABED7E3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05060" y="428439"/>
            <a:ext cx="6779860" cy="6353361"/>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1E89D92E-0F9E-43AB-8096-9897AD33D968}"/>
              </a:ext>
            </a:extLst>
          </p:cNvPr>
          <p:cNvSpPr txBox="1">
            <a:spLocks/>
          </p:cNvSpPr>
          <p:nvPr/>
        </p:nvSpPr>
        <p:spPr>
          <a:xfrm>
            <a:off x="228600" y="1865244"/>
            <a:ext cx="1600200" cy="6493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110000"/>
              </a:lnSpc>
              <a:spcBef>
                <a:spcPts val="0"/>
              </a:spcBef>
            </a:pPr>
            <a:r>
              <a:rPr lang="tr-TR" sz="2800" b="1" dirty="0"/>
              <a:t>Bagging</a:t>
            </a:r>
            <a:endParaRPr lang="en-US" sz="2800" b="1" dirty="0"/>
          </a:p>
        </p:txBody>
      </p:sp>
    </p:spTree>
    <p:extLst>
      <p:ext uri="{BB962C8B-B14F-4D97-AF65-F5344CB8AC3E}">
        <p14:creationId xmlns:p14="http://schemas.microsoft.com/office/powerpoint/2010/main" val="3990888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7</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Random Forest</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Bagging</a:t>
            </a:r>
            <a:r>
              <a:rPr lang="en-US" sz="2800" b="1" dirty="0"/>
              <a:t>: </a:t>
            </a:r>
          </a:p>
          <a:p>
            <a:pPr marL="937260" lvl="1" indent="-342900">
              <a:lnSpc>
                <a:spcPct val="110000"/>
              </a:lnSpc>
              <a:spcBef>
                <a:spcPts val="0"/>
              </a:spcBef>
            </a:pPr>
            <a:r>
              <a:rPr lang="tr-TR" sz="2400" dirty="0"/>
              <a:t>A mile step for ensembling methods</a:t>
            </a:r>
          </a:p>
          <a:p>
            <a:pPr marL="937260" lvl="1" indent="-342900">
              <a:lnSpc>
                <a:spcPct val="110000"/>
              </a:lnSpc>
              <a:spcBef>
                <a:spcPts val="0"/>
              </a:spcBef>
            </a:pPr>
            <a:r>
              <a:rPr lang="en-GB" dirty="0"/>
              <a:t> </a:t>
            </a:r>
            <a:r>
              <a:rPr lang="tr-TR" dirty="0"/>
              <a:t>Proposed by </a:t>
            </a:r>
            <a:r>
              <a:rPr lang="en-GB" dirty="0">
                <a:hlinkClick r:id="rId3" tooltip="Leo Breiman"/>
              </a:rPr>
              <a:t>Leo </a:t>
            </a:r>
            <a:r>
              <a:rPr lang="en-GB" dirty="0" err="1">
                <a:hlinkClick r:id="rId3" tooltip="Leo Breiman"/>
              </a:rPr>
              <a:t>Breiman</a:t>
            </a:r>
            <a:r>
              <a:rPr lang="en-GB" dirty="0"/>
              <a:t> in 1994</a:t>
            </a:r>
            <a:endParaRPr lang="tr-TR" dirty="0"/>
          </a:p>
          <a:p>
            <a:pPr marL="937260" lvl="1" indent="-342900">
              <a:lnSpc>
                <a:spcPct val="110000"/>
              </a:lnSpc>
              <a:spcBef>
                <a:spcPts val="0"/>
              </a:spcBef>
            </a:pPr>
            <a:r>
              <a:rPr lang="tr-TR" sz="2400" dirty="0"/>
              <a:t>Better than a single tree</a:t>
            </a:r>
          </a:p>
          <a:p>
            <a:pPr marL="937260" lvl="1" indent="-342900">
              <a:lnSpc>
                <a:spcPct val="110000"/>
              </a:lnSpc>
              <a:spcBef>
                <a:spcPts val="0"/>
              </a:spcBef>
            </a:pPr>
            <a:r>
              <a:rPr lang="tr-TR" sz="2400" dirty="0"/>
              <a:t>Con is the interprebility is worser compared to a single tree</a:t>
            </a:r>
          </a:p>
          <a:p>
            <a:pPr marL="937260" lvl="1" indent="-342900">
              <a:lnSpc>
                <a:spcPct val="110000"/>
              </a:lnSpc>
              <a:spcBef>
                <a:spcPts val="0"/>
              </a:spcBef>
            </a:pPr>
            <a:r>
              <a:rPr lang="tr-TR" sz="2400" dirty="0"/>
              <a:t>The idea of creating new data by sampling the original is nice</a:t>
            </a:r>
          </a:p>
          <a:p>
            <a:pPr marL="937260" lvl="1" indent="-342900">
              <a:lnSpc>
                <a:spcPct val="110000"/>
              </a:lnSpc>
              <a:spcBef>
                <a:spcPts val="0"/>
              </a:spcBef>
            </a:pPr>
            <a:r>
              <a:rPr lang="tr-TR" sz="2400" dirty="0"/>
              <a:t>It increase the bias since the same data is learned again and again</a:t>
            </a:r>
          </a:p>
          <a:p>
            <a:pPr marL="937260" lvl="1" indent="-342900">
              <a:lnSpc>
                <a:spcPct val="110000"/>
              </a:lnSpc>
              <a:spcBef>
                <a:spcPts val="0"/>
              </a:spcBef>
            </a:pPr>
            <a:r>
              <a:rPr lang="tr-TR" sz="2400" dirty="0"/>
              <a:t>Variance is expected to be reduced</a:t>
            </a:r>
            <a:endParaRPr lang="en-US" sz="2400" dirty="0"/>
          </a:p>
        </p:txBody>
      </p:sp>
    </p:spTree>
    <p:extLst>
      <p:ext uri="{BB962C8B-B14F-4D97-AF65-F5344CB8AC3E}">
        <p14:creationId xmlns:p14="http://schemas.microsoft.com/office/powerpoint/2010/main" val="3157568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8</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Random Forest</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865244"/>
            <a:ext cx="8690112" cy="4687956"/>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342900" indent="-342900">
              <a:lnSpc>
                <a:spcPct val="110000"/>
              </a:lnSpc>
              <a:spcBef>
                <a:spcPts val="0"/>
              </a:spcBef>
              <a:buFont typeface="Arial" panose="020B0604020202020204" pitchFamily="34" charset="0"/>
              <a:buChar char="•"/>
            </a:pPr>
            <a:r>
              <a:rPr lang="tr-TR" sz="2800" b="1" dirty="0"/>
              <a:t>Variance – bias trade off</a:t>
            </a:r>
            <a:r>
              <a:rPr lang="en-US" sz="2800" b="1" dirty="0"/>
              <a:t>: </a:t>
            </a:r>
          </a:p>
          <a:p>
            <a:pPr marL="937260" lvl="1" indent="-342900">
              <a:lnSpc>
                <a:spcPct val="110000"/>
              </a:lnSpc>
              <a:spcBef>
                <a:spcPts val="0"/>
              </a:spcBef>
            </a:pPr>
            <a:r>
              <a:rPr lang="tr-TR" sz="2400" dirty="0"/>
              <a:t>Bias is the difference between predicted target values and real target values</a:t>
            </a:r>
          </a:p>
          <a:p>
            <a:pPr marL="937260" lvl="1" indent="-342900">
              <a:lnSpc>
                <a:spcPct val="110000"/>
              </a:lnSpc>
              <a:spcBef>
                <a:spcPts val="0"/>
              </a:spcBef>
            </a:pPr>
            <a:r>
              <a:rPr lang="tr-TR" sz="2400" dirty="0"/>
              <a:t>Variance is the fluctuative deviation from real target values</a:t>
            </a:r>
          </a:p>
          <a:p>
            <a:pPr marL="937260" lvl="1" indent="-342900">
              <a:lnSpc>
                <a:spcPct val="110000"/>
              </a:lnSpc>
              <a:spcBef>
                <a:spcPts val="0"/>
              </a:spcBef>
            </a:pPr>
            <a:endParaRPr lang="tr-TR" sz="2400" dirty="0"/>
          </a:p>
          <a:p>
            <a:pPr marL="937260" lvl="1" indent="-342900">
              <a:lnSpc>
                <a:spcPct val="110000"/>
              </a:lnSpc>
              <a:spcBef>
                <a:spcPts val="0"/>
              </a:spcBef>
            </a:pPr>
            <a:r>
              <a:rPr lang="tr-TR" sz="2400" dirty="0"/>
              <a:t>It is a said that sometimes to gain better variance values, some bias is introduced by the models or vice versa</a:t>
            </a:r>
          </a:p>
          <a:p>
            <a:pPr marL="937260" lvl="1" indent="-342900">
              <a:lnSpc>
                <a:spcPct val="110000"/>
              </a:lnSpc>
              <a:spcBef>
                <a:spcPts val="0"/>
              </a:spcBef>
            </a:pPr>
            <a:r>
              <a:rPr lang="tr-TR" sz="2400" dirty="0"/>
              <a:t>Fitting to the training data multiple times results in bias since the training data and future test data probably does not have same mean values </a:t>
            </a:r>
            <a:endParaRPr lang="en-US" sz="2400" dirty="0"/>
          </a:p>
        </p:txBody>
      </p:sp>
    </p:spTree>
    <p:extLst>
      <p:ext uri="{BB962C8B-B14F-4D97-AF65-F5344CB8AC3E}">
        <p14:creationId xmlns:p14="http://schemas.microsoft.com/office/powerpoint/2010/main" val="3573557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6B232-9F89-4083-B3BB-DDC8E5903F80}" type="slidenum">
              <a:rPr lang="en-US" smtClean="0"/>
              <a:t>9</a:t>
            </a:fld>
            <a:endParaRPr lang="en-US" dirty="0"/>
          </a:p>
        </p:txBody>
      </p:sp>
      <p:sp>
        <p:nvSpPr>
          <p:cNvPr id="9" name="Title 1">
            <a:extLst>
              <a:ext uri="{FF2B5EF4-FFF2-40B4-BE49-F238E27FC236}">
                <a16:creationId xmlns:a16="http://schemas.microsoft.com/office/drawing/2014/main" id="{3FF760E2-6D5A-4911-AD9A-26997663F45B}"/>
              </a:ext>
            </a:extLst>
          </p:cNvPr>
          <p:cNvSpPr>
            <a:spLocks noGrp="1"/>
          </p:cNvSpPr>
          <p:nvPr>
            <p:ph type="title"/>
          </p:nvPr>
        </p:nvSpPr>
        <p:spPr>
          <a:xfrm>
            <a:off x="228600" y="546652"/>
            <a:ext cx="8690112" cy="596348"/>
          </a:xfrm>
        </p:spPr>
        <p:txBody>
          <a:bodyPr>
            <a:normAutofit fontScale="90000"/>
          </a:bodyPr>
          <a:lstStyle/>
          <a:p>
            <a:r>
              <a:rPr lang="tr-TR" sz="3600" dirty="0"/>
              <a:t>Random Forest</a:t>
            </a:r>
            <a:endParaRPr lang="en-US" sz="3600" dirty="0"/>
          </a:p>
        </p:txBody>
      </p:sp>
      <p:sp>
        <p:nvSpPr>
          <p:cNvPr id="6" name="Content Placeholder 2">
            <a:extLst>
              <a:ext uri="{FF2B5EF4-FFF2-40B4-BE49-F238E27FC236}">
                <a16:creationId xmlns:a16="http://schemas.microsoft.com/office/drawing/2014/main" id="{F74A745E-2D59-4096-8EDA-39B827A2645D}"/>
              </a:ext>
            </a:extLst>
          </p:cNvPr>
          <p:cNvSpPr txBox="1">
            <a:spLocks/>
          </p:cNvSpPr>
          <p:nvPr/>
        </p:nvSpPr>
        <p:spPr>
          <a:xfrm>
            <a:off x="228600" y="1295400"/>
            <a:ext cx="2209800" cy="990600"/>
          </a:xfrm>
          <a:prstGeom prst="rect">
            <a:avLst/>
          </a:prstGeom>
          <a:ln>
            <a:solidFill>
              <a:srgbClr val="008200"/>
            </a:solidFill>
          </a:ln>
        </p:spPr>
        <p:txBody>
          <a:bodyPr/>
          <a:lstStyle>
            <a:lvl1pPr marL="0" indent="0" algn="l" defTabSz="914400" rtl="0" eaLnBrk="1" latinLnBrk="0" hangingPunct="1">
              <a:lnSpc>
                <a:spcPct val="150000"/>
              </a:lnSpc>
              <a:spcBef>
                <a:spcPts val="600"/>
              </a:spcBef>
              <a:spcAft>
                <a:spcPts val="600"/>
              </a:spcAft>
              <a:buClr>
                <a:srgbClr val="007033"/>
              </a:buClr>
              <a:buFont typeface="Arial" pitchFamily="34" charset="0"/>
              <a:buNone/>
              <a:defRPr sz="2400" kern="200" spc="0">
                <a:solidFill>
                  <a:schemeClr val="tx2"/>
                </a:solidFill>
                <a:latin typeface="Calibri" pitchFamily="34" charset="0"/>
                <a:ea typeface="+mn-ea"/>
                <a:cs typeface="Calibri" pitchFamily="34" charset="0"/>
              </a:defRPr>
            </a:lvl1pPr>
            <a:lvl2pPr marL="594360" indent="-274320" algn="l" defTabSz="914400" rtl="0" eaLnBrk="1" latinLnBrk="0" hangingPunct="1">
              <a:lnSpc>
                <a:spcPct val="150000"/>
              </a:lnSpc>
              <a:spcBef>
                <a:spcPts val="600"/>
              </a:spcBef>
              <a:spcAft>
                <a:spcPts val="600"/>
              </a:spcAft>
              <a:buClr>
                <a:srgbClr val="007033"/>
              </a:buClr>
              <a:buFont typeface="Arial" pitchFamily="34" charset="0"/>
              <a:buChar char="•"/>
              <a:defRPr sz="2200" kern="200" spc="0">
                <a:solidFill>
                  <a:schemeClr val="tx2"/>
                </a:solidFill>
                <a:latin typeface="Calibri" pitchFamily="34" charset="0"/>
                <a:ea typeface="+mn-ea"/>
                <a:cs typeface="Calibri" pitchFamily="34" charset="0"/>
              </a:defRPr>
            </a:lvl2pPr>
            <a:lvl3pPr marL="868680" indent="-228600" algn="l" defTabSz="914400" rtl="0" eaLnBrk="1" latinLnBrk="0" hangingPunct="1">
              <a:lnSpc>
                <a:spcPct val="150000"/>
              </a:lnSpc>
              <a:spcBef>
                <a:spcPts val="600"/>
              </a:spcBef>
              <a:spcAft>
                <a:spcPts val="600"/>
              </a:spcAft>
              <a:buClr>
                <a:srgbClr val="007033"/>
              </a:buClr>
              <a:buFont typeface="Arial" pitchFamily="34" charset="0"/>
              <a:buChar char="•"/>
              <a:defRPr sz="2000" kern="200" spc="0">
                <a:solidFill>
                  <a:schemeClr val="tx2"/>
                </a:solidFill>
                <a:latin typeface="Calibri" pitchFamily="34" charset="0"/>
                <a:ea typeface="+mn-ea"/>
                <a:cs typeface="Calibri" pitchFamily="34" charset="0"/>
              </a:defRPr>
            </a:lvl3pPr>
            <a:lvl4pPr marL="11430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a:solidFill>
                  <a:schemeClr val="tx2"/>
                </a:solidFill>
                <a:latin typeface="Calibri" pitchFamily="34" charset="0"/>
                <a:ea typeface="+mn-ea"/>
                <a:cs typeface="Calibri" pitchFamily="34" charset="0"/>
              </a:defRPr>
            </a:lvl4pPr>
            <a:lvl5pPr marL="1371600" indent="-228600" algn="l" defTabSz="914400" rtl="0" eaLnBrk="1" latinLnBrk="0" hangingPunct="1">
              <a:lnSpc>
                <a:spcPct val="150000"/>
              </a:lnSpc>
              <a:spcBef>
                <a:spcPts val="600"/>
              </a:spcBef>
              <a:spcAft>
                <a:spcPts val="600"/>
              </a:spcAft>
              <a:buClr>
                <a:srgbClr val="007033"/>
              </a:buClr>
              <a:buFont typeface="Arial" pitchFamily="34" charset="0"/>
              <a:buChar char="•"/>
              <a:defRPr sz="1800" kern="200" spc="0" baseline="0">
                <a:solidFill>
                  <a:schemeClr val="tx2"/>
                </a:solidFill>
                <a:latin typeface="Calibri" pitchFamily="34" charset="0"/>
                <a:ea typeface="+mn-ea"/>
                <a:cs typeface="Calibri"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a:lnSpc>
                <a:spcPct val="110000"/>
              </a:lnSpc>
              <a:spcBef>
                <a:spcPts val="0"/>
              </a:spcBef>
            </a:pPr>
            <a:r>
              <a:rPr lang="tr-TR" sz="2800" b="1" dirty="0"/>
              <a:t>Variance – bias trade off</a:t>
            </a:r>
            <a:endParaRPr lang="en-US" sz="2800" b="1" dirty="0"/>
          </a:p>
        </p:txBody>
      </p:sp>
      <p:pic>
        <p:nvPicPr>
          <p:cNvPr id="3074" name="Picture 2" descr="Bias-Variance Tradeoff in Machine Learning | Learn OpenCV">
            <a:extLst>
              <a:ext uri="{FF2B5EF4-FFF2-40B4-BE49-F238E27FC236}">
                <a16:creationId xmlns:a16="http://schemas.microsoft.com/office/drawing/2014/main" id="{C981BF21-6C3D-46CA-9EFD-6C37AC11DE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599" y="1295400"/>
            <a:ext cx="6413757"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3753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286</TotalTime>
  <Words>3105</Words>
  <Application>Microsoft Office PowerPoint</Application>
  <PresentationFormat>On-screen Show (4:3)</PresentationFormat>
  <Paragraphs>211</Paragraphs>
  <Slides>26</Slides>
  <Notes>25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Calibri</vt:lpstr>
      <vt:lpstr>Impact</vt:lpstr>
      <vt:lpstr>Tahoma</vt:lpstr>
      <vt:lpstr>Times New Roman</vt:lpstr>
      <vt:lpstr>Wingdings</vt:lpstr>
      <vt:lpstr>NewsPrint</vt:lpstr>
      <vt:lpstr>Custom Design</vt:lpstr>
      <vt:lpstr>PowerPoint Presentation</vt:lpstr>
      <vt:lpstr>Tree-Based Models</vt:lpstr>
      <vt:lpstr>Random Forest Idea</vt:lpstr>
      <vt:lpstr>Random Forest</vt:lpstr>
      <vt:lpstr>Random Forest</vt:lpstr>
      <vt:lpstr>Random Forest</vt:lpstr>
      <vt:lpstr>Random Forest</vt:lpstr>
      <vt:lpstr>Random Forest</vt:lpstr>
      <vt:lpstr>Random Forest</vt:lpstr>
      <vt:lpstr>Random Forest</vt:lpstr>
      <vt:lpstr>Random Forest</vt:lpstr>
      <vt:lpstr>Random Forest</vt:lpstr>
      <vt:lpstr>Random Forest</vt:lpstr>
      <vt:lpstr>Boosting</vt:lpstr>
      <vt:lpstr>Boosting</vt:lpstr>
      <vt:lpstr>Boosting</vt:lpstr>
      <vt:lpstr>Development of Tree Algorithms</vt:lpstr>
      <vt:lpstr>Development of Tree Algorithms</vt:lpstr>
      <vt:lpstr>Development of Tree Algorithms</vt:lpstr>
      <vt:lpstr>Development of Tree Algorithms</vt:lpstr>
      <vt:lpstr>Development of Tree Algorithms</vt:lpstr>
      <vt:lpstr>Development of Tree Algorithms</vt:lpstr>
      <vt:lpstr>Development of Tree Algorithms</vt:lpstr>
      <vt:lpstr>Development of Tree Algorithms</vt:lpstr>
      <vt:lpstr>Development of Tree Algorithms</vt:lpstr>
      <vt:lpstr>Development of Tree Algorithms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hdemirtas</dc:creator>
  <cp:lastModifiedBy>hdemirtas</cp:lastModifiedBy>
  <cp:revision>57</cp:revision>
  <dcterms:created xsi:type="dcterms:W3CDTF">2020-11-02T06:45:19Z</dcterms:created>
  <dcterms:modified xsi:type="dcterms:W3CDTF">2020-11-24T06:38:01Z</dcterms:modified>
</cp:coreProperties>
</file>