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571" r:id="rId3"/>
    <p:sldId id="622" r:id="rId4"/>
    <p:sldId id="588" r:id="rId5"/>
    <p:sldId id="426" r:id="rId6"/>
    <p:sldId id="646" r:id="rId7"/>
    <p:sldId id="668" r:id="rId8"/>
    <p:sldId id="670" r:id="rId9"/>
    <p:sldId id="669" r:id="rId10"/>
    <p:sldId id="672" r:id="rId11"/>
    <p:sldId id="671" r:id="rId12"/>
    <p:sldId id="673" r:id="rId13"/>
    <p:sldId id="674" r:id="rId14"/>
    <p:sldId id="678" r:id="rId15"/>
    <p:sldId id="679" r:id="rId16"/>
    <p:sldId id="686" r:id="rId17"/>
    <p:sldId id="680" r:id="rId18"/>
    <p:sldId id="681" r:id="rId19"/>
    <p:sldId id="682" r:id="rId20"/>
    <p:sldId id="683" r:id="rId21"/>
    <p:sldId id="684" r:id="rId22"/>
    <p:sldId id="685" r:id="rId23"/>
    <p:sldId id="675" r:id="rId24"/>
    <p:sldId id="676" r:id="rId25"/>
    <p:sldId id="6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6" autoAdjust="0"/>
    <p:restoredTop sz="95498" autoAdjust="0"/>
  </p:normalViewPr>
  <p:slideViewPr>
    <p:cSldViewPr>
      <p:cViewPr>
        <p:scale>
          <a:sx n="100" d="100"/>
          <a:sy n="100" d="100"/>
        </p:scale>
        <p:origin x="1046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6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3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71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34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92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2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8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24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5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2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5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3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8"/>
            <a:ext cx="8690112" cy="542214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</a:t>
            </a:r>
            <a:endParaRPr lang="en-US" sz="2800" b="1" dirty="0"/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K number is given by human to tell the algorithm how many clusters will be created</a:t>
            </a:r>
          </a:p>
          <a:p>
            <a:pPr marL="1383030" lvl="2" indent="-514350">
              <a:lnSpc>
                <a:spcPct val="110000"/>
              </a:lnSpc>
              <a:spcBef>
                <a:spcPts val="0"/>
              </a:spcBef>
            </a:pPr>
            <a:r>
              <a:rPr lang="tr-TR" sz="2200" dirty="0"/>
              <a:t>K can be found by trying different K values and getting best performing K according to 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000" dirty="0"/>
              <a:t>The Elbow Method</a:t>
            </a:r>
            <a:r>
              <a:rPr lang="tr-TR" sz="2000" dirty="0"/>
              <a:t>: Total distance of data points to cluster center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000" dirty="0"/>
              <a:t>The Silhouette Method: Belonging rating of data points between -1 and 1 to a cluster compared to other clusters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 initial p1 is placed in the space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Another p2 point is placed a far opposite place compared to p2. Then p3 point is placed far away from p1 and p2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Points p4 .... pK are placed in the space in this manner</a:t>
            </a:r>
            <a:endParaRPr lang="en-US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84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8"/>
            <a:ext cx="8690112" cy="542214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</a:t>
            </a:r>
            <a:endParaRPr lang="en-US" sz="2800" b="1" dirty="0"/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K number is given by human to tell the algorithm how many clusters will be created</a:t>
            </a:r>
          </a:p>
          <a:p>
            <a:pPr marL="1383030" lvl="2" indent="-514350">
              <a:lnSpc>
                <a:spcPct val="110000"/>
              </a:lnSpc>
              <a:spcBef>
                <a:spcPts val="0"/>
              </a:spcBef>
            </a:pPr>
            <a:r>
              <a:rPr lang="tr-TR" sz="2200" dirty="0"/>
              <a:t>K can be found by trying different K values and getting best performing K according to 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000" dirty="0"/>
              <a:t>The Elbow Method</a:t>
            </a:r>
            <a:r>
              <a:rPr lang="tr-TR" sz="2000" dirty="0"/>
              <a:t>: Total distance of data points to cluster center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000" dirty="0"/>
              <a:t>The Silhouette Method: Belonging rating of data points between -1 and 1 to a cluster compared to other clusters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 initial p1 is placed in the space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Another p2 point is placed a far opposite place compared to p2. Then p3 point is placed far away from p1 and p2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Points p4 .... pK are placed in the space in this manner</a:t>
            </a:r>
            <a:endParaRPr lang="en-US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78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2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5004F-1D18-4A7F-8133-0296D6E0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2177746"/>
            <a:ext cx="4374365" cy="37436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4267202" cy="3743643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800" dirty="0"/>
              <a:t>Pick cluster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800" dirty="0"/>
              <a:t>Assign data points to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800" dirty="0"/>
              <a:t>Compute the new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800" dirty="0"/>
              <a:t>Assing data points to new centers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255850-876F-48B9-97C9-19804A8BB4A0}"/>
              </a:ext>
            </a:extLst>
          </p:cNvPr>
          <p:cNvSpPr txBox="1">
            <a:spLocks/>
          </p:cNvSpPr>
          <p:nvPr/>
        </p:nvSpPr>
        <p:spPr>
          <a:xfrm>
            <a:off x="5757274" y="6012683"/>
            <a:ext cx="2156218" cy="66275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dirty="0">
                <a:solidFill>
                  <a:srgbClr val="00B050"/>
                </a:solidFill>
              </a:rPr>
              <a:t>Converged </a:t>
            </a:r>
            <a:r>
              <a:rPr lang="tr-TR" sz="28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2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049B2-59B8-4E41-A5A7-337932D8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172666"/>
            <a:ext cx="5238750" cy="4276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73113F-2F46-4F7F-99CC-9D5DACE2697C}"/>
              </a:ext>
            </a:extLst>
          </p:cNvPr>
          <p:cNvSpPr txBox="1">
            <a:spLocks/>
          </p:cNvSpPr>
          <p:nvPr/>
        </p:nvSpPr>
        <p:spPr>
          <a:xfrm>
            <a:off x="228599" y="2135437"/>
            <a:ext cx="3219451" cy="6839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Generated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56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C1DD4-21AA-4765-8CD3-2CB255B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5" y="2172666"/>
            <a:ext cx="5229225" cy="4314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25127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Randomly chosen initial points are added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Classes are assigned to them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8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C1DD4-21AA-4765-8CD3-2CB255B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900417"/>
            <a:ext cx="4161230" cy="3433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29EB5-7475-4A9F-B058-A5A72957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90" y="1956007"/>
            <a:ext cx="4337610" cy="34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25127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1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0447D-D12B-476F-8DB7-B949D743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5" y="2120196"/>
            <a:ext cx="5229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7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25127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1 : centroid move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DDC1A-8FA9-4808-B6AC-866F32E9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2057400"/>
            <a:ext cx="5257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2 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C3AA3-EDC9-4B02-A0A7-B95690E3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21" y="2172666"/>
            <a:ext cx="5295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6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3 :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6A5C0-4486-4516-8109-7D50A063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2135436"/>
            <a:ext cx="5229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56B232-9F89-4083-B3BB-DDC8E5903F8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</p:spPr>
        <p:txBody>
          <a:bodyPr/>
          <a:lstStyle/>
          <a:p>
            <a:r>
              <a:rPr lang="tr-TR" dirty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2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4 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2897D-1786-453D-A544-13E9F83A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2199640"/>
            <a:ext cx="5381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7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Iteration 5 :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B062A8-4612-4649-A347-016195B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152346"/>
            <a:ext cx="5257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iterations and convergence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7848602" cy="39605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Number of iterations may seem as a problem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K-means is a special case of a general procedure known as the Expectation Maximization (EM) algorithm</a:t>
            </a:r>
            <a:r>
              <a:rPr lang="tr-TR" altLang="en-US" sz="2800" dirty="0">
                <a:ea typeface="ＭＳ Ｐゴシック" panose="020B0600070205080204" pitchFamily="34" charset="-128"/>
              </a:rPr>
              <a:t>. </a:t>
            </a:r>
            <a:r>
              <a:rPr lang="en-US" altLang="en-US" sz="2800" dirty="0">
                <a:ea typeface="ＭＳ Ｐゴシック" panose="020B0600070205080204" pitchFamily="34" charset="-128"/>
              </a:rPr>
              <a:t>EM is </a:t>
            </a:r>
            <a:r>
              <a:rPr lang="tr-TR" altLang="en-US" sz="2800" dirty="0">
                <a:ea typeface="ＭＳ Ｐゴシック" panose="020B0600070205080204" pitchFamily="34" charset="-128"/>
              </a:rPr>
              <a:t>claimed to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tr-TR" altLang="en-US" sz="2800" dirty="0">
                <a:ea typeface="ＭＳ Ｐゴシック" panose="020B0600070205080204" pitchFamily="34" charset="-128"/>
              </a:rPr>
              <a:t>be known as an algorithm that </a:t>
            </a:r>
            <a:r>
              <a:rPr lang="en-US" altLang="en-US" sz="2800" dirty="0">
                <a:ea typeface="ＭＳ Ｐゴシック" panose="020B0600070205080204" pitchFamily="34" charset="-128"/>
              </a:rPr>
              <a:t>converge</a:t>
            </a:r>
            <a:r>
              <a:rPr lang="tr-TR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ea typeface="ＭＳ Ｐゴシック" panose="020B0600070205080204" pitchFamily="34" charset="-128"/>
              </a:rPr>
              <a:t>The error is monotonically decreasing</a:t>
            </a:r>
            <a:endParaRPr lang="tr-TR" sz="2800" dirty="0"/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Practically it converges fast	</a:t>
            </a:r>
          </a:p>
        </p:txBody>
      </p:sp>
    </p:spTree>
    <p:extLst>
      <p:ext uri="{BB962C8B-B14F-4D97-AF65-F5344CB8AC3E}">
        <p14:creationId xmlns:p14="http://schemas.microsoft.com/office/powerpoint/2010/main" val="3517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outlier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7848602" cy="6839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It does not have any features to handle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296B2-B6A3-4620-9939-5A428831B734}"/>
              </a:ext>
            </a:extLst>
          </p:cNvPr>
          <p:cNvSpPr txBox="1">
            <a:spLocks/>
          </p:cNvSpPr>
          <p:nvPr/>
        </p:nvSpPr>
        <p:spPr>
          <a:xfrm>
            <a:off x="228600" y="3454400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utilizes features numerically</a:t>
            </a:r>
            <a:endParaRPr lang="en-US" sz="28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4D3DB-F793-4D9D-8E61-6D3D197F154E}"/>
              </a:ext>
            </a:extLst>
          </p:cNvPr>
          <p:cNvSpPr txBox="1">
            <a:spLocks/>
          </p:cNvSpPr>
          <p:nvPr/>
        </p:nvSpPr>
        <p:spPr>
          <a:xfrm>
            <a:off x="228599" y="4230176"/>
            <a:ext cx="7848602" cy="1865823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Features are used as numeric meaning they needed to be scaled regarding their importance before usage</a:t>
            </a:r>
          </a:p>
        </p:txBody>
      </p:sp>
    </p:spTree>
    <p:extLst>
      <p:ext uri="{BB962C8B-B14F-4D97-AF65-F5344CB8AC3E}">
        <p14:creationId xmlns:p14="http://schemas.microsoft.com/office/powerpoint/2010/main" val="313059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Partitional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outlier solution?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5"/>
            <a:ext cx="7848602" cy="3362905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K-medoids</a:t>
            </a:r>
          </a:p>
          <a:p>
            <a:pPr marL="1165860" lvl="1" indent="-571500">
              <a:lnSpc>
                <a:spcPct val="110000"/>
              </a:lnSpc>
              <a:spcBef>
                <a:spcPts val="0"/>
              </a:spcBef>
            </a:pPr>
            <a:r>
              <a:rPr lang="tr-TR" sz="2600" dirty="0"/>
              <a:t>Uses medoids ( a real data point instead of centroid ) for cluster centers. </a:t>
            </a:r>
          </a:p>
          <a:p>
            <a:pPr marL="1165860" lvl="1" indent="-571500">
              <a:lnSpc>
                <a:spcPct val="110000"/>
              </a:lnSpc>
              <a:spcBef>
                <a:spcPts val="0"/>
              </a:spcBef>
            </a:pPr>
            <a:r>
              <a:rPr lang="tr-TR" sz="2600" dirty="0"/>
              <a:t>When an outlier tries to deviate clusters from grouped data and there is no data close to that center, the data center is chosen from closest actual data point</a:t>
            </a:r>
          </a:p>
        </p:txBody>
      </p:sp>
    </p:spTree>
    <p:extLst>
      <p:ext uri="{BB962C8B-B14F-4D97-AF65-F5344CB8AC3E}">
        <p14:creationId xmlns:p14="http://schemas.microsoft.com/office/powerpoint/2010/main" val="83594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Unsupervised vs Supervised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Supervised vs Unsupervised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57410-B878-496C-8FF3-B4346471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81726"/>
            <a:ext cx="4352339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45AEA-DB7E-467A-917C-E5CCB7C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23" y="1792590"/>
            <a:ext cx="4184674" cy="4114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CE5ECB-10DA-451B-809C-BE757C6AA304}"/>
              </a:ext>
            </a:extLst>
          </p:cNvPr>
          <p:cNvSpPr txBox="1">
            <a:spLocks/>
          </p:cNvSpPr>
          <p:nvPr/>
        </p:nvSpPr>
        <p:spPr>
          <a:xfrm>
            <a:off x="223520" y="1293342"/>
            <a:ext cx="4332019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Labeled data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E4D76F-973E-4342-AD50-C562CAABBF25}"/>
              </a:ext>
            </a:extLst>
          </p:cNvPr>
          <p:cNvSpPr txBox="1">
            <a:spLocks/>
          </p:cNvSpPr>
          <p:nvPr/>
        </p:nvSpPr>
        <p:spPr>
          <a:xfrm>
            <a:off x="203200" y="5932153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What to do when there is no labels?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20EF44-1019-40E5-B578-20E247C25343}"/>
              </a:ext>
            </a:extLst>
          </p:cNvPr>
          <p:cNvSpPr txBox="1">
            <a:spLocks/>
          </p:cNvSpPr>
          <p:nvPr/>
        </p:nvSpPr>
        <p:spPr>
          <a:xfrm>
            <a:off x="4746824" y="1293342"/>
            <a:ext cx="4171888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There is no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7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25991-33CE-4B33-9FC9-1504BDA0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02" y="2017395"/>
            <a:ext cx="4391196" cy="44754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C86F5-C4B6-41E0-A6AC-2D7903842841}"/>
              </a:ext>
            </a:extLst>
          </p:cNvPr>
          <p:cNvSpPr txBox="1">
            <a:spLocks/>
          </p:cNvSpPr>
          <p:nvPr/>
        </p:nvSpPr>
        <p:spPr>
          <a:xfrm>
            <a:off x="223520" y="1293342"/>
            <a:ext cx="4332019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Answer: Grouping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8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Clustering Concept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865244"/>
            <a:ext cx="8690112" cy="23257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Clustering</a:t>
            </a:r>
            <a:r>
              <a:rPr lang="en-US" sz="2800" b="1" dirty="0"/>
              <a:t>: 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Groups data regarding similarity / dissimilarity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Flat clustering and hierachical clustering are two major types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Distance based versions are popular and k-means is the most popular one among clustering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2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Major Types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865244"/>
            <a:ext cx="8690112" cy="444610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Partitional (</a:t>
            </a:r>
            <a:r>
              <a:rPr lang="en-US" sz="2800" b="1" dirty="0"/>
              <a:t>Flat</a:t>
            </a:r>
            <a:r>
              <a:rPr lang="tr-TR" sz="2800" b="1" dirty="0"/>
              <a:t>)</a:t>
            </a:r>
            <a:r>
              <a:rPr lang="en-US" sz="2800" b="1" dirty="0"/>
              <a:t> algorithms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Usually start with a random (partial) partitioning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Refine it iteratively</a:t>
            </a:r>
          </a:p>
          <a:p>
            <a:pPr marL="1211580" lvl="2" indent="-342900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K means clustering</a:t>
            </a:r>
          </a:p>
          <a:p>
            <a:pPr marL="1211580" lvl="2" indent="-342900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(Model based clustering)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Hierarchical algorithms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Bottom-up, agglomerative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(Top-down, divisive)</a:t>
            </a:r>
          </a:p>
        </p:txBody>
      </p:sp>
    </p:spTree>
    <p:extLst>
      <p:ext uri="{BB962C8B-B14F-4D97-AF65-F5344CB8AC3E}">
        <p14:creationId xmlns:p14="http://schemas.microsoft.com/office/powerpoint/2010/main" val="3401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Clustering Concept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865244"/>
            <a:ext cx="8690112" cy="444610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Hard clustering</a:t>
            </a:r>
            <a:endParaRPr lang="tr-TR" sz="2800" b="1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Each document belongs to exactly one cluster</a:t>
            </a:r>
            <a:endParaRPr lang="tr-TR" sz="2400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More common and easier to do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Soft clustering</a:t>
            </a:r>
            <a:endParaRPr lang="en-US" sz="2800" b="1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Makes more sense for applications like creating browsable hierarchies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You may want to put a pair of sneakers in two clusters: (</a:t>
            </a:r>
            <a:r>
              <a:rPr lang="en-US" sz="2400" dirty="0" err="1"/>
              <a:t>i</a:t>
            </a:r>
            <a:r>
              <a:rPr lang="en-US" sz="2400" dirty="0"/>
              <a:t>) sports apparel and (ii) shoes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We will cover hard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0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Unsupervised Learning – Clustering Methods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8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1601</Words>
  <Application>Microsoft Office PowerPoint</Application>
  <PresentationFormat>On-screen Show (4:3)</PresentationFormat>
  <Paragraphs>186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Unsupervised Learning</vt:lpstr>
      <vt:lpstr>Unsupervised vs Supervised</vt:lpstr>
      <vt:lpstr>Supervised vs Unsupervised</vt:lpstr>
      <vt:lpstr>Unsupervised Learning</vt:lpstr>
      <vt:lpstr>Unsupervised Learning – Clustering Concept</vt:lpstr>
      <vt:lpstr>Unsupervised Learning – Major Types</vt:lpstr>
      <vt:lpstr>Unsupervised Learning – Clustering Concept</vt:lpstr>
      <vt:lpstr>Unsupervised Learning – Clustering Methods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  <vt:lpstr>Partitional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hdemirtas</cp:lastModifiedBy>
  <cp:revision>75</cp:revision>
  <dcterms:created xsi:type="dcterms:W3CDTF">2020-11-02T06:45:19Z</dcterms:created>
  <dcterms:modified xsi:type="dcterms:W3CDTF">2020-12-01T05:12:22Z</dcterms:modified>
</cp:coreProperties>
</file>