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4"/>
  </p:notesMasterIdLst>
  <p:handoutMasterIdLst>
    <p:handoutMasterId r:id="rId35"/>
  </p:handoutMasterIdLst>
  <p:sldIdLst>
    <p:sldId id="496" r:id="rId3"/>
    <p:sldId id="495" r:id="rId4"/>
    <p:sldId id="403" r:id="rId5"/>
    <p:sldId id="405" r:id="rId6"/>
    <p:sldId id="647" r:id="rId7"/>
    <p:sldId id="648" r:id="rId8"/>
    <p:sldId id="409" r:id="rId9"/>
    <p:sldId id="649" r:id="rId10"/>
    <p:sldId id="650" r:id="rId11"/>
    <p:sldId id="651" r:id="rId12"/>
    <p:sldId id="652" r:id="rId13"/>
    <p:sldId id="660" r:id="rId14"/>
    <p:sldId id="661" r:id="rId15"/>
    <p:sldId id="662" r:id="rId16"/>
    <p:sldId id="663" r:id="rId17"/>
    <p:sldId id="664" r:id="rId18"/>
    <p:sldId id="421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431" r:id="rId27"/>
    <p:sldId id="672" r:id="rId28"/>
    <p:sldId id="673" r:id="rId29"/>
    <p:sldId id="674" r:id="rId30"/>
    <p:sldId id="675" r:id="rId31"/>
    <p:sldId id="676" r:id="rId32"/>
    <p:sldId id="6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2" autoAdjust="0"/>
    <p:restoredTop sz="93009" autoAdjust="0"/>
  </p:normalViewPr>
  <p:slideViewPr>
    <p:cSldViewPr>
      <p:cViewPr varScale="1">
        <p:scale>
          <a:sx n="84" d="100"/>
          <a:sy n="84" d="100"/>
        </p:scale>
        <p:origin x="1469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12/28/2020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57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31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96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14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80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18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83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8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25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05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2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28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8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9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81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4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80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4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2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9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61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2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2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0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5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3200"/>
              <a:t>Fall 20</a:t>
            </a:r>
            <a:r>
              <a:rPr lang="tr-TR" sz="3200"/>
              <a:t>20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67818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hdemirtas.academic@gmail.com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tr-TR" sz="2200" b="1" dirty="0"/>
              <a:t>Task:</a:t>
            </a:r>
            <a:r>
              <a:rPr lang="tr-TR" sz="2200" dirty="0"/>
              <a:t> </a:t>
            </a:r>
            <a:r>
              <a:rPr lang="en-US" sz="2200" dirty="0"/>
              <a:t>Develop a mathematical model of the </a:t>
            </a:r>
            <a:r>
              <a:rPr lang="tr-TR" sz="2200" dirty="0"/>
              <a:t>company’s </a:t>
            </a:r>
            <a:r>
              <a:rPr lang="en-US" sz="2200" dirty="0"/>
              <a:t>problem to determine the number of standard bags and the number of deluxe bags to produce to maximize total profit contribution.</a:t>
            </a:r>
            <a:endParaRPr lang="tr-TR" sz="22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22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200" b="1" dirty="0"/>
              <a:t>Problem formulation or modeling</a:t>
            </a:r>
            <a:r>
              <a:rPr lang="en-US" sz="2200" dirty="0"/>
              <a:t>: Process of translating the verbal statement of a problem into a mathematical statement (or model).</a:t>
            </a:r>
          </a:p>
          <a:p>
            <a:pPr marL="937260" lvl="1" indent="-342900"/>
            <a:r>
              <a:rPr lang="en-US" dirty="0"/>
              <a:t>General guidelines for problem formulation:</a:t>
            </a:r>
          </a:p>
          <a:p>
            <a:pPr marL="1211580" lvl="2" indent="-342900"/>
            <a:r>
              <a:rPr lang="en-US" dirty="0"/>
              <a:t>Understand the problem thoroughly.</a:t>
            </a:r>
          </a:p>
          <a:p>
            <a:pPr marL="1211580" lvl="2" indent="-342900"/>
            <a:r>
              <a:rPr lang="en-US" dirty="0"/>
              <a:t>Describe the objective</a:t>
            </a:r>
            <a:r>
              <a:rPr lang="tr-TR" dirty="0"/>
              <a:t>: </a:t>
            </a:r>
            <a:r>
              <a:rPr lang="en-US" dirty="0"/>
              <a:t>Maximize total contribution to profit.</a:t>
            </a:r>
          </a:p>
        </p:txBody>
      </p:sp>
    </p:spTree>
    <p:extLst>
      <p:ext uri="{BB962C8B-B14F-4D97-AF65-F5344CB8AC3E}">
        <p14:creationId xmlns:p14="http://schemas.microsoft.com/office/powerpoint/2010/main" val="246780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Constraints:</a:t>
            </a:r>
            <a:endParaRPr lang="en-US" dirty="0"/>
          </a:p>
          <a:p>
            <a:pPr marL="1211580" lvl="2" indent="-342900">
              <a:lnSpc>
                <a:spcPct val="100000"/>
              </a:lnSpc>
            </a:pPr>
            <a:endParaRPr lang="en-US" dirty="0"/>
          </a:p>
          <a:p>
            <a:pPr lvl="2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764B6A-B633-41DE-974A-7059B8F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52799"/>
              </p:ext>
            </p:extLst>
          </p:nvPr>
        </p:nvGraphicFramePr>
        <p:xfrm>
          <a:off x="838200" y="2082800"/>
          <a:ext cx="7467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Constraint</a:t>
                      </a:r>
                      <a:endParaRPr lang="en-US" strike="sngStrike" baseline="0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itchFamily="34" charset="0"/>
                        </a:rPr>
                        <a:t>Number of hours of cutting and dyeing time used must be less than or equal to the number of hours of cutting and dyeing time available.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Number of hours of sewing</a:t>
                      </a:r>
                      <a:r>
                        <a:rPr lang="en-US" sz="18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</a:rPr>
                        <a:t>time used must be less than or equal to the number of hours of sewing time available.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Number of hours of finishing</a:t>
                      </a:r>
                      <a:r>
                        <a:rPr lang="en-US" sz="18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</a:rPr>
                        <a:t>time used must be less than or equal to the number of hours of finishing time available.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itchFamily="34" charset="0"/>
                        </a:rPr>
                        <a:t>Number of hours of inspection and packaging time used must be less than or equal to the number of hours of</a:t>
                      </a:r>
                      <a:r>
                        <a:rPr lang="en-US" sz="1800" baseline="0" dirty="0">
                          <a:latin typeface="Calibri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itchFamily="34" charset="0"/>
                        </a:rPr>
                        <a:t>inspection and packaging time available.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12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General guidelines for problem formulation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Define the decision variables.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i="1" dirty="0"/>
              <a:t>S</a:t>
            </a:r>
            <a:r>
              <a:rPr lang="en-US" dirty="0"/>
              <a:t> = number of standard bags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i="1" dirty="0"/>
              <a:t>D</a:t>
            </a:r>
            <a:r>
              <a:rPr lang="en-US" dirty="0"/>
              <a:t> = number of deluxe bags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Write the objective in terms of the decision variables.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dirty="0"/>
              <a:t>If </a:t>
            </a:r>
            <a:r>
              <a:rPr lang="tr-TR" dirty="0"/>
              <a:t>the corp.</a:t>
            </a:r>
            <a:r>
              <a:rPr lang="en-US" dirty="0"/>
              <a:t> makes $10 for every standard and $9 for every deluxe bag:    </a:t>
            </a:r>
          </a:p>
          <a:p>
            <a:pPr marL="1485900" lvl="3" indent="-342900">
              <a:lnSpc>
                <a:spcPct val="100000"/>
              </a:lnSpc>
            </a:pPr>
            <a:r>
              <a:rPr lang="en-US" dirty="0"/>
              <a:t>Total profit contribution = 10</a:t>
            </a:r>
            <a:r>
              <a:rPr lang="en-US" i="1" dirty="0"/>
              <a:t>S</a:t>
            </a:r>
            <a:r>
              <a:rPr lang="en-US" dirty="0"/>
              <a:t> + 9</a:t>
            </a:r>
            <a:r>
              <a:rPr lang="en-US" i="1" dirty="0"/>
              <a:t>D = </a:t>
            </a:r>
            <a:r>
              <a:rPr lang="en-US" dirty="0"/>
              <a:t>Objective function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sz="2200" dirty="0"/>
              <a:t>Objective: Max 10</a:t>
            </a:r>
            <a:r>
              <a:rPr lang="en-US" sz="2200" i="1" dirty="0"/>
              <a:t>S</a:t>
            </a:r>
            <a:r>
              <a:rPr lang="en-US" sz="2200" dirty="0"/>
              <a:t> + 9</a:t>
            </a:r>
            <a:r>
              <a:rPr lang="en-US" sz="2200" i="1" dirty="0"/>
              <a:t>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489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itchFamily="34" charset="0"/>
                  <a:buChar char="•"/>
                </a:pPr>
                <a:r>
                  <a:rPr lang="en-US" dirty="0"/>
                  <a:t>General guidelines for problem formulation (</a:t>
                </a:r>
                <a:r>
                  <a:rPr lang="en-US" i="1" dirty="0"/>
                  <a:t>Contd.</a:t>
                </a:r>
                <a:r>
                  <a:rPr lang="en-US" dirty="0"/>
                  <a:t>)</a:t>
                </a:r>
              </a:p>
              <a:p>
                <a:pPr marL="937260" lvl="1" indent="-342900"/>
                <a:r>
                  <a:rPr lang="en-US" dirty="0"/>
                  <a:t>Write the constraints in terms of the decision variables.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Constraint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cutting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dyeing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used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cutting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dyeing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available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10</m:t>
                        </m:r>
                      </m:den>
                    </m:f>
                  </m:oMath>
                </a14:m>
                <a:r>
                  <a:rPr lang="en-US" i="1" dirty="0"/>
                  <a:t>S</a:t>
                </a:r>
                <a:r>
                  <a:rPr lang="en-US" dirty="0"/>
                  <a:t> + 1</a:t>
                </a:r>
                <a:r>
                  <a:rPr lang="en-US" i="1" dirty="0"/>
                  <a:t>D </a:t>
                </a:r>
                <a:r>
                  <a:rPr lang="en-US" dirty="0"/>
                  <a:t>≤ 630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 Constraint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sewing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used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sewing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available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den>
                    </m:f>
                  </m:oMath>
                </a14:m>
                <a:r>
                  <a:rPr lang="en-US" i="1" dirty="0"/>
                  <a:t>S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6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D </a:t>
                </a:r>
                <a:r>
                  <a:rPr lang="en-US" dirty="0"/>
                  <a:t>≤ 600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blipFill>
                <a:blip r:embed="rId3"/>
                <a:stretch>
                  <a:fillRect l="-911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31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00000"/>
                  </a:lnSpc>
                  <a:buFont typeface="Arial" pitchFamily="34" charset="0"/>
                  <a:buChar char="•"/>
                </a:pPr>
                <a:r>
                  <a:rPr lang="en-US" dirty="0"/>
                  <a:t>General guidelines for problem formulation (</a:t>
                </a:r>
                <a:r>
                  <a:rPr lang="en-US" i="1" dirty="0"/>
                  <a:t>Contd.</a:t>
                </a:r>
                <a:r>
                  <a:rPr lang="en-US" dirty="0"/>
                  <a:t>)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Constraint 3: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finishing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used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finishing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available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 indent="0">
                  <a:lnSpc>
                    <a:spcPct val="100000"/>
                  </a:lnSpc>
                  <a:buNone/>
                </a:pPr>
                <a:r>
                  <a:rPr lang="en-US" i="1" dirty="0"/>
                  <a:t>		           </a:t>
                </a:r>
                <a:r>
                  <a:rPr lang="en-US" dirty="0"/>
                  <a:t>1</a:t>
                </a:r>
                <a:r>
                  <a:rPr lang="en-US" i="1" dirty="0"/>
                  <a:t>S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3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D </a:t>
                </a:r>
                <a:r>
                  <a:rPr lang="en-US" dirty="0"/>
                  <a:t>≤ 708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Constraint 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inspection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packaging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used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Hours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inspection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and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packaging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available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 indent="0">
                  <a:lnSpc>
                    <a:spcPct val="100000"/>
                  </a:lnSpc>
                  <a:buNone/>
                </a:pPr>
                <a:r>
                  <a:rPr lang="en-US" dirty="0"/>
                  <a:t>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10</m:t>
                        </m:r>
                      </m:den>
                    </m:f>
                  </m:oMath>
                </a14:m>
                <a:r>
                  <a:rPr lang="en-US" i="1" dirty="0"/>
                  <a:t>S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4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/>
                  <a:t>D </a:t>
                </a:r>
                <a:r>
                  <a:rPr lang="en-US" dirty="0"/>
                  <a:t>≤ 135</a:t>
                </a:r>
              </a:p>
              <a:p>
                <a:pPr marL="1211580" lvl="2" indent="-342900">
                  <a:lnSpc>
                    <a:spcPct val="100000"/>
                  </a:lnSpc>
                </a:pPr>
                <a:r>
                  <a:rPr lang="en-US" dirty="0"/>
                  <a:t> Nonnegativity constraints - based on the fact that the number of standard or deluxe bags produced cannot be negative.</a:t>
                </a:r>
              </a:p>
              <a:p>
                <a:pPr lvl="2" indent="0">
                  <a:lnSpc>
                    <a:spcPct val="100000"/>
                  </a:lnSpc>
                  <a:buNone/>
                </a:pPr>
                <a:r>
                  <a:rPr lang="en-US" sz="2200" i="1" dirty="0"/>
                  <a:t>                      S </a:t>
                </a:r>
                <a:r>
                  <a:rPr lang="en-US" sz="2200" dirty="0"/>
                  <a:t>≥ 0 and </a:t>
                </a:r>
                <a:r>
                  <a:rPr lang="en-US" sz="2200" i="1" dirty="0"/>
                  <a:t>D </a:t>
                </a:r>
                <a:r>
                  <a:rPr lang="en-US" sz="2200" dirty="0"/>
                  <a:t>≥ 0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blipFill>
                <a:blip r:embed="rId3"/>
                <a:stretch>
                  <a:fillRect l="-911" t="-810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18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17220" lvl="2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Max 10</a:t>
                </a:r>
                <a:r>
                  <a:rPr lang="en-US" sz="2400" i="1" dirty="0"/>
                  <a:t>S</a:t>
                </a:r>
                <a:r>
                  <a:rPr lang="en-US" sz="2400" dirty="0"/>
                  <a:t> + 9</a:t>
                </a:r>
                <a:r>
                  <a:rPr lang="en-US" sz="2400" i="1" dirty="0"/>
                  <a:t>D</a:t>
                </a:r>
                <a:r>
                  <a:rPr lang="en-US" sz="2400" b="1" dirty="0"/>
                  <a:t> </a:t>
                </a:r>
              </a:p>
              <a:p>
                <a:pPr marL="617220" lvl="2" indent="-342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subject to(s.t)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</m:t>
                        </m:r>
                      </m:den>
                    </m:f>
                  </m:oMath>
                </a14:m>
                <a:r>
                  <a:rPr lang="en-US" sz="2400" i="1" dirty="0"/>
                  <a:t>S</a:t>
                </a:r>
                <a:r>
                  <a:rPr lang="en-US" sz="2400" dirty="0"/>
                  <a:t> + 1</a:t>
                </a:r>
                <a:r>
                  <a:rPr lang="en-US" sz="2400" i="1" dirty="0"/>
                  <a:t>D </a:t>
                </a:r>
                <a:r>
                  <a:rPr lang="en-US" sz="2400" dirty="0"/>
                  <a:t>≤ 630     Cutting and dyeing 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den>
                    </m:f>
                  </m:oMath>
                </a14:m>
                <a:r>
                  <a:rPr lang="en-US" sz="2400" i="1" dirty="0"/>
                  <a:t>S</a:t>
                </a:r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6</m:t>
                        </m:r>
                      </m:den>
                    </m:f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/>
                  <a:t>D </a:t>
                </a:r>
                <a:r>
                  <a:rPr lang="en-US" sz="2400" dirty="0"/>
                  <a:t>≤ 600     Sewing 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                                   1</a:t>
                </a:r>
                <a:r>
                  <a:rPr lang="en-US" sz="2400" i="1" dirty="0"/>
                  <a:t>S</a:t>
                </a:r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3</m:t>
                        </m:r>
                      </m:den>
                    </m:f>
                  </m:oMath>
                </a14:m>
                <a:r>
                  <a:rPr lang="en-US" sz="2400" i="1" dirty="0"/>
                  <a:t>D </a:t>
                </a:r>
                <a:r>
                  <a:rPr lang="en-US" sz="2400" dirty="0"/>
                  <a:t>≤ 708     Finishing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10</m:t>
                        </m:r>
                      </m:den>
                    </m:f>
                  </m:oMath>
                </a14:m>
                <a:r>
                  <a:rPr lang="en-US" sz="2400" i="1" dirty="0"/>
                  <a:t>S</a:t>
                </a:r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4</m:t>
                        </m:r>
                      </m:den>
                    </m:f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/>
                  <a:t>D </a:t>
                </a:r>
                <a:r>
                  <a:rPr lang="en-US" sz="2400" dirty="0"/>
                  <a:t>≤ 135     Inspection and packaging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i="1" dirty="0"/>
                  <a:t>                                      S</a:t>
                </a:r>
                <a:r>
                  <a:rPr lang="en-US" sz="2400" dirty="0"/>
                  <a:t>, </a:t>
                </a:r>
                <a:r>
                  <a:rPr lang="en-US" sz="2400" i="1" dirty="0"/>
                  <a:t>D </a:t>
                </a:r>
                <a:r>
                  <a:rPr lang="en-US" sz="2400" dirty="0"/>
                  <a:t>≥ 0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blipFill>
                <a:blip r:embed="rId3"/>
                <a:stretch>
                  <a:fillRect t="-810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214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This is a linear programming model because the objective function and all constraint functions are linear functions of the decision variables. </a:t>
            </a:r>
          </a:p>
          <a:p>
            <a:pPr marL="937260" lvl="1" indent="-342900"/>
            <a:r>
              <a:rPr lang="en-US" dirty="0"/>
              <a:t>Linear function: Mathematical function in which each variable appears in a separate term and is raised to the first power.</a:t>
            </a:r>
          </a:p>
        </p:txBody>
      </p:sp>
    </p:spTree>
    <p:extLst>
      <p:ext uri="{BB962C8B-B14F-4D97-AF65-F5344CB8AC3E}">
        <p14:creationId xmlns:p14="http://schemas.microsoft.com/office/powerpoint/2010/main" val="175232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2667000"/>
            <a:ext cx="81533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Solving the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47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Solving linear programs with Excel Solver</a:t>
            </a:r>
            <a:endParaRPr lang="tr-TR" dirty="0"/>
          </a:p>
          <a:p>
            <a:pPr marL="342900" indent="-342900">
              <a:buFont typeface="Arial" pitchFamily="34" charset="0"/>
              <a:buChar char="•"/>
            </a:pPr>
            <a:r>
              <a:rPr lang="tr-TR" dirty="0"/>
              <a:t>Corp1_Bags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7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To find the optimal solution to the problem modeled as a linear program: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The optimal solution must have the highest objective function value.</a:t>
            </a:r>
            <a:endParaRPr lang="en-US" dirty="0">
              <a:solidFill>
                <a:srgbClr val="FF0000"/>
              </a:solidFill>
            </a:endParaRP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The optimal solution must be a feasible solution.	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dirty="0"/>
              <a:t>A feasible solution is a setting of the decision variables that satisfies all of the constraints of the problem.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Search over the feasible region which is a set of all possible solutions.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dirty="0"/>
              <a:t>Find the solution that gives the best objective function value.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7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590800"/>
            <a:ext cx="8690112" cy="1066800"/>
          </a:xfrm>
        </p:spPr>
        <p:txBody>
          <a:bodyPr anchor="ctr"/>
          <a:lstStyle/>
          <a:p>
            <a:r>
              <a:rPr lang="tr-TR" dirty="0"/>
              <a:t>PRESCRIPTIVE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4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Feasible Region for </a:t>
            </a:r>
            <a:r>
              <a:rPr lang="tr-TR" dirty="0"/>
              <a:t>p</a:t>
            </a:r>
            <a:r>
              <a:rPr lang="en-US" dirty="0" err="1"/>
              <a:t>roblem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3C0D0DA-2298-465A-8DCB-04105A711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7818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87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Optimal solution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C75FE37-2D21-4020-B10E-0F3377E2B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010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153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Before solver</a:t>
            </a:r>
            <a:endParaRPr lang="en-US" dirty="0"/>
          </a:p>
        </p:txBody>
      </p:sp>
      <p:pic>
        <p:nvPicPr>
          <p:cNvPr id="7" name="Picture 38">
            <a:extLst>
              <a:ext uri="{FF2B5EF4-FFF2-40B4-BE49-F238E27FC236}">
                <a16:creationId xmlns:a16="http://schemas.microsoft.com/office/drawing/2014/main" id="{7C07F300-F2E3-44A7-B6D3-FCB9A582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448878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9">
            <a:extLst>
              <a:ext uri="{FF2B5EF4-FFF2-40B4-BE49-F238E27FC236}">
                <a16:creationId xmlns:a16="http://schemas.microsoft.com/office/drawing/2014/main" id="{5184C5B6-BC9E-4336-AF34-23085749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4114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110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Solver</a:t>
            </a:r>
            <a:endParaRPr lang="en-US" dirty="0"/>
          </a:p>
        </p:txBody>
      </p:sp>
      <p:pic>
        <p:nvPicPr>
          <p:cNvPr id="7" name="Picture 22">
            <a:extLst>
              <a:ext uri="{FF2B5EF4-FFF2-40B4-BE49-F238E27FC236}">
                <a16:creationId xmlns:a16="http://schemas.microsoft.com/office/drawing/2014/main" id="{6CE485A3-C6ED-4EF0-AFD4-E2704E841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708224"/>
            <a:ext cx="5281612" cy="484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64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Summary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8E76369-965B-4549-95D4-3415C385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2" y="1824379"/>
            <a:ext cx="6897597" cy="47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24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4400" y="2667000"/>
            <a:ext cx="81533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Simple Minimization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47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tr-TR" dirty="0"/>
              <a:t>Corp2_Chemicals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39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Production requirements for </a:t>
            </a:r>
            <a:r>
              <a:rPr lang="tr-TR" dirty="0"/>
              <a:t>Corp2 </a:t>
            </a:r>
            <a:r>
              <a:rPr lang="en-US" dirty="0"/>
              <a:t>Chemicals:  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The combined production  for products A and B must total at least 350 gallons.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Separately a major customer’s order for 125 gallons of product A must also be satisfied.</a:t>
            </a:r>
            <a:endParaRPr lang="tr-TR" sz="1800" dirty="0"/>
          </a:p>
          <a:p>
            <a:pPr lvl="1" indent="0">
              <a:lnSpc>
                <a:spcPct val="100000"/>
              </a:lnSpc>
              <a:buNone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Processing time: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Product A:  2 hours/gallon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Product B:  1 hour/gallon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1800" dirty="0"/>
              <a:t>For the coming month, 600 hours of processing time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3546773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b="1" dirty="0"/>
              <a:t>Production cost</a:t>
            </a:r>
            <a:r>
              <a:rPr lang="en-US" dirty="0"/>
              <a:t>: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sz="2000" dirty="0"/>
              <a:t>Product A:  $2/gallon;     Product B:  $3/gallon</a:t>
            </a:r>
            <a:endParaRPr lang="tr-TR" sz="2000" dirty="0"/>
          </a:p>
          <a:p>
            <a:pPr lvl="1" indent="0">
              <a:lnSpc>
                <a:spcPct val="100000"/>
              </a:lnSpc>
              <a:buNone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Minimizing the total production cost</a:t>
            </a:r>
            <a:endParaRPr lang="tr-TR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b="1" dirty="0"/>
              <a:t>Problem formulation</a:t>
            </a:r>
            <a:r>
              <a:rPr lang="en-US" dirty="0"/>
              <a:t>: To find the minimum-cost production schedule.</a:t>
            </a:r>
          </a:p>
          <a:p>
            <a:pPr marL="937260" lvl="1" indent="-342900">
              <a:lnSpc>
                <a:spcPct val="100000"/>
              </a:lnSpc>
            </a:pPr>
            <a:r>
              <a:rPr lang="tr-TR" sz="2000" dirty="0"/>
              <a:t>D</a:t>
            </a:r>
            <a:r>
              <a:rPr lang="en-US" sz="2000" dirty="0" err="1"/>
              <a:t>ecision</a:t>
            </a:r>
            <a:r>
              <a:rPr lang="en-US" sz="2000" dirty="0"/>
              <a:t> variables</a:t>
            </a:r>
            <a:r>
              <a:rPr lang="tr-TR" sz="2000" dirty="0"/>
              <a:t>: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sz="1800" i="1" dirty="0"/>
              <a:t>A </a:t>
            </a:r>
            <a:r>
              <a:rPr lang="en-US" sz="1800" dirty="0"/>
              <a:t>= number of gallons of product A</a:t>
            </a:r>
          </a:p>
          <a:p>
            <a:pPr marL="1211580" lvl="2" indent="-342900">
              <a:lnSpc>
                <a:spcPct val="100000"/>
              </a:lnSpc>
            </a:pPr>
            <a:r>
              <a:rPr lang="en-US" sz="1800" i="1" dirty="0"/>
              <a:t>B </a:t>
            </a:r>
            <a:r>
              <a:rPr lang="en-US" sz="1800" dirty="0"/>
              <a:t>= number of gallons of product B</a:t>
            </a:r>
          </a:p>
          <a:p>
            <a:pPr marL="937260" lvl="1" indent="-342900">
              <a:lnSpc>
                <a:spcPct val="100000"/>
              </a:lnSpc>
            </a:pPr>
            <a:r>
              <a:rPr lang="en-US" sz="2000" dirty="0"/>
              <a:t>Objective function  = 2</a:t>
            </a:r>
            <a:r>
              <a:rPr lang="en-US" sz="2000" i="1" dirty="0"/>
              <a:t>A</a:t>
            </a:r>
            <a:r>
              <a:rPr lang="en-US" sz="2000" dirty="0"/>
              <a:t> + 3</a:t>
            </a:r>
            <a:r>
              <a:rPr lang="en-US" sz="20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1886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Linear program for the </a:t>
            </a:r>
            <a:r>
              <a:rPr lang="tr-TR" dirty="0"/>
              <a:t>Corp2</a:t>
            </a:r>
            <a:r>
              <a:rPr lang="en-US" dirty="0"/>
              <a:t> Chemicals problem: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Min  2</a:t>
            </a:r>
            <a:r>
              <a:rPr lang="en-US" i="1" dirty="0"/>
              <a:t>A</a:t>
            </a:r>
            <a:r>
              <a:rPr lang="en-US" dirty="0"/>
              <a:t> + 3</a:t>
            </a:r>
            <a:r>
              <a:rPr lang="en-US" i="1" dirty="0"/>
              <a:t>B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err="1"/>
              <a:t>s.t.</a:t>
            </a:r>
            <a:endParaRPr lang="en-US" dirty="0"/>
          </a:p>
          <a:p>
            <a:pPr marL="342900" indent="-342900">
              <a:lnSpc>
                <a:spcPct val="100000"/>
              </a:lnSpc>
            </a:pPr>
            <a:r>
              <a:rPr lang="en-US" sz="2200" dirty="0"/>
              <a:t>                 </a:t>
            </a:r>
            <a:r>
              <a:rPr lang="en-US" sz="2200"/>
              <a:t>1</a:t>
            </a:r>
            <a:r>
              <a:rPr lang="en-US" sz="2200" i="1"/>
              <a:t>A          </a:t>
            </a:r>
            <a:r>
              <a:rPr lang="en-US" sz="2200"/>
              <a:t>≥ </a:t>
            </a:r>
            <a:r>
              <a:rPr lang="en-US" sz="2200" dirty="0"/>
              <a:t>125 - Demand for product A</a:t>
            </a:r>
          </a:p>
          <a:p>
            <a:pPr marL="342900" indent="-342900">
              <a:lnSpc>
                <a:spcPct val="100000"/>
              </a:lnSpc>
            </a:pPr>
            <a:r>
              <a:rPr lang="en-US" dirty="0"/>
              <a:t>              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 </a:t>
            </a:r>
            <a:r>
              <a:rPr lang="tr-TR" i="1" dirty="0"/>
              <a:t>    </a:t>
            </a:r>
            <a:r>
              <a:rPr lang="en-US" dirty="0"/>
              <a:t>≥ 350 - Total production</a:t>
            </a:r>
          </a:p>
          <a:p>
            <a:pPr marL="342900" indent="-342900">
              <a:lnSpc>
                <a:spcPct val="100000"/>
              </a:lnSpc>
            </a:pPr>
            <a:r>
              <a:rPr lang="en-US" dirty="0"/>
              <a:t>               2</a:t>
            </a:r>
            <a:r>
              <a:rPr lang="en-US" i="1" dirty="0"/>
              <a:t>A </a:t>
            </a:r>
            <a:r>
              <a:rPr lang="en-US" dirty="0"/>
              <a:t>+ 1</a:t>
            </a:r>
            <a:r>
              <a:rPr lang="en-US" i="1" dirty="0"/>
              <a:t>B </a:t>
            </a:r>
            <a:r>
              <a:rPr lang="en-US" dirty="0"/>
              <a:t>≤ 600 - Processing time</a:t>
            </a:r>
          </a:p>
          <a:p>
            <a:pPr marL="342900" indent="-342900">
              <a:lnSpc>
                <a:spcPct val="100000"/>
              </a:lnSpc>
            </a:pPr>
            <a:r>
              <a:rPr lang="en-US" i="1" dirty="0"/>
              <a:t>                A</a:t>
            </a:r>
            <a:r>
              <a:rPr lang="en-US" dirty="0"/>
              <a:t>, </a:t>
            </a:r>
            <a:r>
              <a:rPr lang="en-US" i="1" dirty="0"/>
              <a:t>B  </a:t>
            </a:r>
            <a:r>
              <a:rPr lang="en-US" dirty="0"/>
              <a:t>≥ 0                                         </a:t>
            </a:r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9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6105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Linear Optimization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72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None/>
            </a:pPr>
            <a:endParaRPr lang="en-US" dirty="0"/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134C5A9A-9B8B-4D71-80A6-C15B6E36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828800"/>
            <a:ext cx="425250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7">
            <a:extLst>
              <a:ext uri="{FF2B5EF4-FFF2-40B4-BE49-F238E27FC236}">
                <a16:creationId xmlns:a16="http://schemas.microsoft.com/office/drawing/2014/main" id="{46368C0F-CC74-4ABD-9F71-BA1CEC79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29" y="1825975"/>
            <a:ext cx="4330672" cy="438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804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</a:t>
            </a:r>
            <a:r>
              <a:rPr lang="tr-TR" sz="3600" dirty="0"/>
              <a:t>in</a:t>
            </a:r>
            <a:r>
              <a:rPr lang="en-US" sz="3600" dirty="0" err="1"/>
              <a:t>imization</a:t>
            </a:r>
            <a:r>
              <a:rPr lang="en-US" sz="3600" dirty="0"/>
              <a:t>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None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E2FE44-F67B-48B2-A308-F6D574B5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2" y="1875720"/>
            <a:ext cx="7395157" cy="466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61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Optimization problems:</a:t>
            </a:r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sz="2000" dirty="0"/>
              <a:t>Maximize or minimize some function, called the </a:t>
            </a:r>
            <a:r>
              <a:rPr lang="en-US" sz="2000" b="1" dirty="0"/>
              <a:t>objective function</a:t>
            </a:r>
            <a:r>
              <a:rPr lang="en-US" sz="2000" dirty="0"/>
              <a:t>, and have a set of restrictions known as </a:t>
            </a:r>
            <a:r>
              <a:rPr lang="en-US" sz="2000" b="1" dirty="0"/>
              <a:t>constraints</a:t>
            </a:r>
            <a:r>
              <a:rPr lang="en-US" sz="2000" dirty="0"/>
              <a:t>.</a:t>
            </a:r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sz="2000" dirty="0"/>
              <a:t>Can be linear or nonlinear.</a:t>
            </a:r>
            <a:endParaRPr lang="tr-TR" sz="2000" dirty="0"/>
          </a:p>
          <a:p>
            <a:pPr marL="937260" lvl="1" indent="-342900">
              <a:lnSpc>
                <a:spcPct val="140000"/>
              </a:lnSpc>
              <a:spcAft>
                <a:spcPts val="0"/>
              </a:spcAft>
            </a:pPr>
            <a:r>
              <a:rPr lang="en-US" sz="2000" dirty="0"/>
              <a:t>Can be used to support and improve managerial decision 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8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Typical Applications of Optimization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Manufacturing: </a:t>
            </a:r>
            <a:r>
              <a:rPr lang="en-US" sz="2000" dirty="0"/>
              <a:t>A manufacturer wants to develop a production schedule and an inventory policy that will satisfy demand in future periods and at the same time minimize the total production and inventory costs</a:t>
            </a:r>
            <a:endParaRPr lang="tr-TR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/>
              <a:t>Investment: </a:t>
            </a:r>
            <a:r>
              <a:rPr lang="en-US" sz="2000" dirty="0"/>
              <a:t>A financial analyst would like to establish an investment portfolio from a variety of stock and bond investment alternatives that maximizes the return on investment</a:t>
            </a:r>
            <a:endParaRPr lang="tr-TR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dirty="0"/>
              <a:t>Marketing: </a:t>
            </a:r>
            <a:r>
              <a:rPr lang="en-US" sz="2000" dirty="0"/>
              <a:t>A marketing manager wants to determine how best to allocate a fixed advertising budget among alternative advertising media such as web, radio, television, newspaper, and magazine that maximizes advertising 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Key Features of Optimization Problems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Each example has a clear objective</a:t>
            </a:r>
            <a:endParaRPr lang="tr-TR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Each problem has constraints that limit the degree to which the objective can be pursued</a:t>
            </a:r>
            <a:endParaRPr lang="tr-TR" sz="20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6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14400" y="2667000"/>
            <a:ext cx="8153399" cy="838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Simple Maximization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4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Operations involved in manufacturing a golf bag: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Cutting and dyeing the material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Sewing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Finishing (inserting umbrella holder, club separators, etc.)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Inspection and packaging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Production requirement per golf bag:</a:t>
            </a:r>
          </a:p>
          <a:p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4D73C0D4-82FB-4C93-A6CF-F0DD0505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6953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82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Simple Maximization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690112" cy="52578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Estimated total time available for the next three months to perform different operations: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/>
              <a:t>Required Profit contribution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Standard bag: $10/unit</a:t>
            </a:r>
          </a:p>
          <a:p>
            <a:pPr marL="93726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Deluxe bag: $9/unit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1FE1E6-83F1-40A7-8961-DBD9E634D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68482"/>
              </p:ext>
            </p:extLst>
          </p:nvPr>
        </p:nvGraphicFramePr>
        <p:xfrm>
          <a:off x="1524000" y="2362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 of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itchFamily="34" charset="0"/>
                        </a:rPr>
                        <a:t>Cutting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and Dyeing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630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itchFamily="34" charset="0"/>
                        </a:rPr>
                        <a:t>Sewing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itchFamily="34" charset="0"/>
                        </a:rPr>
                        <a:t>Finishing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708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itchFamily="34" charset="0"/>
                        </a:rPr>
                        <a:t>Inspection and Packaging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itchFamily="34" charset="0"/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8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17309</TotalTime>
  <Words>1182</Words>
  <Application>Microsoft Office PowerPoint</Application>
  <PresentationFormat>On-screen Show (4:3)</PresentationFormat>
  <Paragraphs>217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PRESCRIPTIVE ANALYTICS</vt:lpstr>
      <vt:lpstr>Linear Optimization Models</vt:lpstr>
      <vt:lpstr>Optimization</vt:lpstr>
      <vt:lpstr>Typical Applications of Optimization</vt:lpstr>
      <vt:lpstr>Key Features of Optimization Problems</vt:lpstr>
      <vt:lpstr>PowerPoint Presentation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PowerPoint Presentation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A Simple Maximization Problem</vt:lpstr>
      <vt:lpstr>PowerPoint Presentation</vt:lpstr>
      <vt:lpstr>A Simple Minimization Problem</vt:lpstr>
      <vt:lpstr>A Simple Minimization Problem</vt:lpstr>
      <vt:lpstr>A Simple Minimization Problem</vt:lpstr>
      <vt:lpstr>A Simple Minimization Problem</vt:lpstr>
      <vt:lpstr>A Simple Minimization Problem</vt:lpstr>
      <vt:lpstr>A Simple Minimization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hdemirtas</cp:lastModifiedBy>
  <cp:revision>899</cp:revision>
  <dcterms:created xsi:type="dcterms:W3CDTF">2013-06-04T12:27:35Z</dcterms:created>
  <dcterms:modified xsi:type="dcterms:W3CDTF">2020-12-28T17:30:02Z</dcterms:modified>
</cp:coreProperties>
</file>