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9"/>
  </p:notesMasterIdLst>
  <p:handoutMasterIdLst>
    <p:handoutMasterId r:id="rId20"/>
  </p:handoutMasterIdLst>
  <p:sldIdLst>
    <p:sldId id="496" r:id="rId3"/>
    <p:sldId id="495" r:id="rId4"/>
    <p:sldId id="438" r:id="rId5"/>
    <p:sldId id="679" r:id="rId6"/>
    <p:sldId id="681" r:id="rId7"/>
    <p:sldId id="682" r:id="rId8"/>
    <p:sldId id="683" r:id="rId9"/>
    <p:sldId id="684" r:id="rId10"/>
    <p:sldId id="685" r:id="rId11"/>
    <p:sldId id="686" r:id="rId12"/>
    <p:sldId id="687" r:id="rId13"/>
    <p:sldId id="688" r:id="rId14"/>
    <p:sldId id="689" r:id="rId15"/>
    <p:sldId id="690" r:id="rId16"/>
    <p:sldId id="691" r:id="rId17"/>
    <p:sldId id="69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SR" initials="A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EF0"/>
    <a:srgbClr val="005828"/>
    <a:srgbClr val="00582A"/>
    <a:srgbClr val="2F473E"/>
    <a:srgbClr val="D2DCFE"/>
    <a:srgbClr val="DAE3FE"/>
    <a:srgbClr val="B9C9FD"/>
    <a:srgbClr val="C0CDF6"/>
    <a:srgbClr val="C7D8E7"/>
    <a:srgbClr val="D2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22" autoAdjust="0"/>
    <p:restoredTop sz="93009" autoAdjust="0"/>
  </p:normalViewPr>
  <p:slideViewPr>
    <p:cSldViewPr>
      <p:cViewPr varScale="1">
        <p:scale>
          <a:sx n="84" d="100"/>
          <a:sy n="84" d="100"/>
        </p:scale>
        <p:origin x="1469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D2403-FCA1-4E78-B8EF-CA33F6D73DAC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9F8BB-9B9C-46BA-8928-718CB01E0D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27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E61AA-7EA1-4D72-A013-B26ADC009518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60B61-172D-4509-B931-6E88C4E545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66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87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681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692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915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647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56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084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159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225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28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711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19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77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57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46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06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basakalper1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305800" cy="1600200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505200"/>
            <a:ext cx="7675418" cy="20574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buNone/>
              <a:defRPr lang="en-US" sz="3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3C6D6219-DCAC-4F04-91C2-9C2926F94FDD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340475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556B232-9F89-4083-B3BB-DDC8E5903F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prstGeom prst="rect">
            <a:avLst/>
          </a:prstGeo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C88D2266-D139-483F-842B-4CB5631A2188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  <a:prstGeom prst="rect">
            <a:avLst/>
          </a:prstGeo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6473F066-23DE-4C0B-9F84-0B007F2BDA79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  <a:prstGeom prst="rect">
            <a:avLst/>
          </a:prstGeo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43FDDE1A-45B7-4CC4-81B2-A1ED1DF109C0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2951-7CAD-44F3-A83F-1F8DA852E1F4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915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8A58-C57F-4BDE-A8C2-BC4CDAA8E714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5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E2D3-F0F7-4C7A-A06B-5944DA863524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67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156B-FA10-4071-94E4-223AD5BCC1F1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36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74B8-6A0D-46C9-9138-156805ACF595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55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BA2D-19CD-4765-BB7C-7D7B1BAE3833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20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69A6-0228-4EA0-8215-B74A11F2BF5B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7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186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BCCCE-5D73-4339-87BE-D63EF72B1B71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48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312F-671F-4C7C-8D03-9B8717D9BB86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17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95B4-1FE7-4B69-946B-7CC4EA6F533C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430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3D6D-41E1-4298-A26C-A89DE7C7D69C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7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E9AFBA4C-C20B-471B-BFC8-636E2100FE86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0100" y="6492875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556B232-9F89-4083-B3BB-DDC8E5903F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682F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1865244"/>
            <a:ext cx="8690112" cy="4687956"/>
          </a:xfrm>
          <a:prstGeom prst="rect">
            <a:avLst/>
          </a:prstGeom>
          <a:ln>
            <a:solidFill>
              <a:srgbClr val="00682F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009E47"/>
              </a:buClr>
              <a:buFont typeface="Arial" pitchFamily="34" charset="0"/>
              <a:buChar char="•"/>
            </a:pPr>
            <a:r>
              <a:rPr lang="en-US" dirty="0"/>
              <a:t>Add text here</a:t>
            </a:r>
          </a:p>
          <a:p>
            <a:pPr marL="1051560" lvl="1" indent="-457200">
              <a:lnSpc>
                <a:spcPct val="100000"/>
              </a:lnSpc>
              <a:buClr>
                <a:srgbClr val="009E47"/>
              </a:buClr>
            </a:pPr>
            <a:r>
              <a:rPr lang="en-US" dirty="0"/>
              <a:t>Add text here</a:t>
            </a:r>
          </a:p>
          <a:p>
            <a:pPr marL="1600200" lvl="3" indent="-457200">
              <a:lnSpc>
                <a:spcPct val="100000"/>
              </a:lnSpc>
              <a:buClr>
                <a:srgbClr val="009E47"/>
              </a:buClr>
            </a:pPr>
            <a:r>
              <a:rPr lang="en-US" dirty="0"/>
              <a:t>Add text here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8686800" cy="228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6AE537E5-2B57-4335-92B5-EA21173A8AE1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 pitchFamily="34" charset="0"/>
              </a:defRPr>
            </a:lvl1pPr>
          </a:lstStyle>
          <a:p>
            <a:fld id="{4556B232-9F89-4083-B3BB-DDC8E5903F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645D3FF8-935F-4D86-BBFA-F4F88CA39F8F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  <a:prstGeom prst="rect">
            <a:avLst/>
          </a:prstGeo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  <a:prstGeom prst="rect">
            <a:avLst/>
          </a:prstGeo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3BD204E0-BF16-4621-BA09-0A73C9E0218E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F3B587AF-5313-49B5-AD0D-B12D8EFF110D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F9F6EE03-1C10-40D4-A2E8-2CA53B3FF34A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2CC819F2-208E-4619-9893-AEA32C555FCF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90000"/>
            <a:duotone>
              <a:schemeClr val="bg1">
                <a:shade val="20000"/>
                <a:satMod val="350000"/>
                <a:lumMod val="125000"/>
              </a:schemeClr>
              <a:schemeClr val="bg1">
                <a:tint val="90000"/>
                <a:satMod val="25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690112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/>
        </p:nvSpPr>
        <p:spPr>
          <a:xfrm>
            <a:off x="777240" y="6525768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2057400"/>
            <a:ext cx="87663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2800" dirty="0"/>
              <a:t>Vb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2400" dirty="0"/>
              <a:t>Bm</a:t>
            </a:r>
          </a:p>
          <a:p>
            <a:pPr marL="1428750" lvl="2" indent="-514350">
              <a:buFont typeface="Arial" pitchFamily="34" charset="0"/>
              <a:buChar char="•"/>
            </a:pPr>
            <a:r>
              <a:rPr lang="en-US" sz="2000" dirty="0"/>
              <a:t>Mbm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5828"/>
          </a:solidFill>
          <a:latin typeface="Calibri" pitchFamily="34" charset="0"/>
          <a:ea typeface="+mj-ea"/>
          <a:cs typeface="Calibri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None/>
        <a:defRPr sz="24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1pPr>
      <a:lvl2pPr marL="594360" indent="-27432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22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2pPr>
      <a:lvl3pPr marL="868680" indent="-22860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20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18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4pPr>
      <a:lvl5pPr marL="1371600" indent="-22860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1800" kern="200" spc="0" baseline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D0E27-E164-4218-AEA6-70A3D10F2E1C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0E591596-9465-451E-BF7A-112D7ACA84E9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804862"/>
            <a:ext cx="8382000" cy="17097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05828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r-TR" sz="4400" b="1" dirty="0">
                <a:solidFill>
                  <a:srgbClr val="0070C0"/>
                </a:solidFill>
              </a:rPr>
              <a:t>DATS</a:t>
            </a:r>
            <a:r>
              <a:rPr lang="en-US" sz="4400" b="1" dirty="0">
                <a:solidFill>
                  <a:srgbClr val="0070C0"/>
                </a:solidFill>
              </a:rPr>
              <a:t> 50</a:t>
            </a:r>
            <a:r>
              <a:rPr lang="tr-TR" sz="4400" b="1" dirty="0">
                <a:solidFill>
                  <a:srgbClr val="0070C0"/>
                </a:solidFill>
              </a:rPr>
              <a:t>1</a:t>
            </a:r>
            <a:br>
              <a:rPr lang="en-US" sz="4400" b="1" dirty="0">
                <a:solidFill>
                  <a:srgbClr val="0070C0"/>
                </a:solidFill>
              </a:rPr>
            </a:br>
            <a:r>
              <a:rPr lang="tr-TR" sz="4400" b="1" dirty="0">
                <a:solidFill>
                  <a:srgbClr val="0070C0"/>
                </a:solidFill>
              </a:rPr>
              <a:t>Fundamentals of Data Science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891306B-D43F-48F7-9098-CF0621EAFDC6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228600"/>
            <a:ext cx="2449513" cy="5762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sz="3200" dirty="0"/>
              <a:t>Fall 20</a:t>
            </a:r>
            <a:r>
              <a:rPr lang="tr-TR" sz="3200"/>
              <a:t>20</a:t>
            </a:r>
            <a:endParaRPr lang="en-US" sz="3200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50D946EB-63D9-4A60-B953-B89F887EA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90862"/>
            <a:ext cx="6781800" cy="136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kumimoji="1" lang="tr-TR" sz="2200" b="1" dirty="0">
                <a:solidFill>
                  <a:schemeClr val="tx2"/>
                </a:solidFill>
                <a:latin typeface="Arial"/>
                <a:cs typeface="Arial"/>
              </a:rPr>
              <a:t>Hasan Demirtaş</a:t>
            </a: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kumimoji="1" lang="tr-TR" sz="2200" b="1" dirty="0">
                <a:solidFill>
                  <a:schemeClr val="tx2"/>
                </a:solidFill>
                <a:latin typeface="Arial"/>
                <a:cs typeface="Arial"/>
              </a:rPr>
              <a:t>hdemirtas.academic@gmail.com</a:t>
            </a:r>
          </a:p>
        </p:txBody>
      </p:sp>
    </p:spTree>
    <p:extLst>
      <p:ext uri="{BB962C8B-B14F-4D97-AF65-F5344CB8AC3E}">
        <p14:creationId xmlns:p14="http://schemas.microsoft.com/office/powerpoint/2010/main" val="318379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1" y="2616200"/>
            <a:ext cx="8381999" cy="838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05828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2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Sensitivity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410856"/>
            <a:ext cx="8229600" cy="21656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863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Sensitivity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4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Interpreting Excel Solver sensitivity report</a:t>
            </a:r>
          </a:p>
          <a:p>
            <a:pPr marL="342900" indent="-342900">
              <a:lnSpc>
                <a:spcPct val="14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Consider the </a:t>
            </a:r>
            <a:r>
              <a:rPr lang="tr-TR" dirty="0"/>
              <a:t>Corp2_C</a:t>
            </a:r>
            <a:r>
              <a:rPr lang="en-US" dirty="0" err="1"/>
              <a:t>hemicals</a:t>
            </a:r>
            <a:r>
              <a:rPr lang="en-US" dirty="0"/>
              <a:t> problem:</a:t>
            </a:r>
            <a:endParaRPr lang="tr-TR" dirty="0"/>
          </a:p>
          <a:p>
            <a:pPr marL="937260" lvl="1" indent="-342900">
              <a:lnSpc>
                <a:spcPct val="140000"/>
              </a:lnSpc>
              <a:spcAft>
                <a:spcPts val="0"/>
              </a:spcAft>
            </a:pPr>
            <a:r>
              <a:rPr lang="en-US" dirty="0"/>
              <a:t>A = number of gallons of product A</a:t>
            </a:r>
            <a:endParaRPr lang="tr-TR" dirty="0"/>
          </a:p>
          <a:p>
            <a:pPr marL="937260" lvl="1" indent="-342900">
              <a:lnSpc>
                <a:spcPct val="140000"/>
              </a:lnSpc>
              <a:spcAft>
                <a:spcPts val="0"/>
              </a:spcAft>
            </a:pPr>
            <a:r>
              <a:rPr lang="en-US" dirty="0"/>
              <a:t>B = number of gallons of product B</a:t>
            </a:r>
          </a:p>
          <a:p>
            <a:pPr marL="342900" indent="-342900">
              <a:lnSpc>
                <a:spcPct val="14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Min       2A + 3B</a:t>
            </a:r>
          </a:p>
          <a:p>
            <a:pPr marL="342900" indent="-342900">
              <a:lnSpc>
                <a:spcPct val="14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err="1"/>
              <a:t>s.t.</a:t>
            </a:r>
            <a:r>
              <a:rPr lang="en-US" dirty="0"/>
              <a:t>         1A           ≥ 125 - Demand for product A</a:t>
            </a:r>
            <a:endParaRPr lang="tr-TR" dirty="0"/>
          </a:p>
          <a:p>
            <a:pPr marL="937260" lvl="1" indent="-342900">
              <a:lnSpc>
                <a:spcPct val="140000"/>
              </a:lnSpc>
              <a:spcAft>
                <a:spcPts val="0"/>
              </a:spcAft>
            </a:pPr>
            <a:r>
              <a:rPr lang="en-US" dirty="0"/>
              <a:t>1A + 1B ≥ 350 - Total production</a:t>
            </a:r>
            <a:endParaRPr lang="tr-TR" dirty="0"/>
          </a:p>
          <a:p>
            <a:pPr marL="937260" lvl="1" indent="-342900">
              <a:lnSpc>
                <a:spcPct val="140000"/>
              </a:lnSpc>
              <a:spcAft>
                <a:spcPts val="0"/>
              </a:spcAft>
            </a:pPr>
            <a:r>
              <a:rPr lang="en-US" dirty="0"/>
              <a:t>2A + 1B ≤ 600 - Processing time</a:t>
            </a:r>
            <a:endParaRPr lang="tr-TR" dirty="0"/>
          </a:p>
          <a:p>
            <a:pPr marL="937260" lvl="1" indent="-342900">
              <a:lnSpc>
                <a:spcPct val="140000"/>
              </a:lnSpc>
              <a:spcAft>
                <a:spcPts val="0"/>
              </a:spcAft>
            </a:pPr>
            <a:r>
              <a:rPr lang="en-US" dirty="0"/>
              <a:t>A, B  ≥ 0 </a:t>
            </a:r>
          </a:p>
        </p:txBody>
      </p:sp>
    </p:spTree>
    <p:extLst>
      <p:ext uri="{BB962C8B-B14F-4D97-AF65-F5344CB8AC3E}">
        <p14:creationId xmlns:p14="http://schemas.microsoft.com/office/powerpoint/2010/main" val="2353597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Sensitivity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40000"/>
              </a:lnSpc>
              <a:spcAft>
                <a:spcPts val="0"/>
              </a:spcAft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909C600-FC5F-43F8-9CCB-641053A30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12" y="2155851"/>
            <a:ext cx="8101577" cy="378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9221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Sensitivity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4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Classical sensitivity analysis:</a:t>
            </a:r>
            <a:endParaRPr lang="tr-TR" dirty="0"/>
          </a:p>
          <a:p>
            <a:pPr marL="937260" lvl="1" indent="-342900">
              <a:lnSpc>
                <a:spcPct val="140000"/>
              </a:lnSpc>
              <a:spcAft>
                <a:spcPts val="0"/>
              </a:spcAft>
            </a:pPr>
            <a:r>
              <a:rPr lang="en-US" dirty="0"/>
              <a:t>Based on the assumption that only one piece of input data has changed</a:t>
            </a:r>
            <a:endParaRPr lang="tr-TR" dirty="0"/>
          </a:p>
          <a:p>
            <a:pPr marL="937260" lvl="1" indent="-342900">
              <a:lnSpc>
                <a:spcPct val="140000"/>
              </a:lnSpc>
              <a:spcAft>
                <a:spcPts val="0"/>
              </a:spcAft>
            </a:pPr>
            <a:r>
              <a:rPr lang="en-US" dirty="0"/>
              <a:t>It is assumed that all other parameters remain as stated in the original problem</a:t>
            </a:r>
          </a:p>
          <a:p>
            <a:pPr marL="342900" indent="-342900">
              <a:lnSpc>
                <a:spcPct val="14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When interested in what would happen if two or more pieces of input data are changed simultaneously:</a:t>
            </a:r>
            <a:endParaRPr lang="tr-TR" dirty="0"/>
          </a:p>
          <a:p>
            <a:pPr marL="937260" lvl="1" indent="-342900">
              <a:lnSpc>
                <a:spcPct val="140000"/>
              </a:lnSpc>
              <a:spcAft>
                <a:spcPts val="0"/>
              </a:spcAft>
            </a:pPr>
            <a:r>
              <a:rPr lang="en-US" dirty="0"/>
              <a:t>The easiest way to examine the effect of simultaneous changes is to make the changes and rerun the model</a:t>
            </a:r>
          </a:p>
          <a:p>
            <a:pPr marL="342900" indent="-342900">
              <a:lnSpc>
                <a:spcPct val="140000"/>
              </a:lnSpc>
              <a:spcAft>
                <a:spcPts val="0"/>
              </a:spcAft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8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1" y="2616200"/>
            <a:ext cx="8381999" cy="838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05828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2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Integer Linear Optimization Models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410856"/>
            <a:ext cx="8229600" cy="21656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82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Integer linear programs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4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Problems that are modeled as linear programs with the additional requirement that one or more variables must be integer</a:t>
            </a:r>
          </a:p>
          <a:p>
            <a:pPr marL="342900" indent="-342900">
              <a:lnSpc>
                <a:spcPct val="14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The objective is to provide an applications-oriented introduction to integer linear programming</a:t>
            </a:r>
          </a:p>
        </p:txBody>
      </p:sp>
    </p:spTree>
    <p:extLst>
      <p:ext uri="{BB962C8B-B14F-4D97-AF65-F5344CB8AC3E}">
        <p14:creationId xmlns:p14="http://schemas.microsoft.com/office/powerpoint/2010/main" val="229990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Types of Integer Linear Optimization Models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4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b="1" dirty="0"/>
              <a:t>All-integer linear program</a:t>
            </a:r>
            <a:r>
              <a:rPr lang="en-US" dirty="0"/>
              <a:t>: If all variables are required to be integer.</a:t>
            </a:r>
          </a:p>
          <a:p>
            <a:pPr marL="342900" indent="-342900">
              <a:lnSpc>
                <a:spcPct val="14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b="1" dirty="0"/>
              <a:t>Mixed-integer linear program</a:t>
            </a:r>
            <a:r>
              <a:rPr lang="en-US" dirty="0"/>
              <a:t>: If some, but not necessarily all, variables are required to be integer.</a:t>
            </a:r>
          </a:p>
          <a:p>
            <a:pPr marL="342900" indent="-342900">
              <a:lnSpc>
                <a:spcPct val="14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b="1" dirty="0"/>
              <a:t>Binary integer linear program</a:t>
            </a:r>
            <a:r>
              <a:rPr lang="en-US" dirty="0"/>
              <a:t>: The integer variables may take on only the values 0 or 1.</a:t>
            </a:r>
          </a:p>
          <a:p>
            <a:pPr marL="342900" indent="-342900">
              <a:lnSpc>
                <a:spcPct val="14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b="1" dirty="0"/>
              <a:t>LP Relaxation (linear programming relaxation) of the integer linear program</a:t>
            </a:r>
            <a:r>
              <a:rPr lang="en-US" dirty="0"/>
              <a:t>: The linear program that results from dropping the integer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87139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590800"/>
            <a:ext cx="8690112" cy="1066800"/>
          </a:xfrm>
        </p:spPr>
        <p:txBody>
          <a:bodyPr anchor="ctr"/>
          <a:lstStyle/>
          <a:p>
            <a:r>
              <a:rPr lang="tr-TR" dirty="0"/>
              <a:t>PRESCRIPTIVE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4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1" y="2616200"/>
            <a:ext cx="8381999" cy="838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05828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0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Special Cases of Linear Program Outcomes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410856"/>
            <a:ext cx="8229600" cy="21656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3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Multiple solutions case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4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Where the optimal objective function contour line coincides with one of the binding constraint lines on the boundary of the feasible region</a:t>
            </a:r>
          </a:p>
          <a:p>
            <a:pPr marL="342900" indent="-342900">
              <a:lnSpc>
                <a:spcPct val="14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In these situations, more than one solution provides the optimal value for the objective function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772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Multiple solutions case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4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tr-TR" sz="2000" dirty="0"/>
              <a:t>Any point on the line between 4 to 3 is a solution </a:t>
            </a:r>
            <a:endParaRPr lang="en-US" sz="20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6B7950F-84C7-4B49-AD2C-3669DC526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6858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90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Infeasibility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4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Means no solution to the linear programming problem</a:t>
            </a:r>
            <a:endParaRPr lang="tr-TR" dirty="0"/>
          </a:p>
          <a:p>
            <a:pPr marL="937260" lvl="1" indent="-342900">
              <a:lnSpc>
                <a:spcPct val="140000"/>
              </a:lnSpc>
              <a:spcAft>
                <a:spcPts val="0"/>
              </a:spcAft>
            </a:pPr>
            <a:r>
              <a:rPr lang="en-US" dirty="0"/>
              <a:t>No points satisfy all the constraints and the nonnegativity conditions simultaneously.</a:t>
            </a:r>
          </a:p>
          <a:p>
            <a:pPr marL="342900" indent="-342900">
              <a:lnSpc>
                <a:spcPct val="14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Graphically,  a feasible region does not exist.</a:t>
            </a:r>
          </a:p>
          <a:p>
            <a:pPr marL="342900" indent="-342900">
              <a:lnSpc>
                <a:spcPct val="14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Infeasibility occurs because</a:t>
            </a:r>
            <a:endParaRPr lang="tr-TR" dirty="0"/>
          </a:p>
          <a:p>
            <a:pPr marL="937260" lvl="1" indent="-342900">
              <a:lnSpc>
                <a:spcPct val="140000"/>
              </a:lnSpc>
              <a:spcAft>
                <a:spcPts val="0"/>
              </a:spcAft>
            </a:pPr>
            <a:r>
              <a:rPr lang="en-US" dirty="0"/>
              <a:t>Management’s expectations are too high.</a:t>
            </a:r>
            <a:endParaRPr lang="tr-TR" dirty="0"/>
          </a:p>
          <a:p>
            <a:pPr marL="937260" lvl="1" indent="-342900">
              <a:lnSpc>
                <a:spcPct val="140000"/>
              </a:lnSpc>
              <a:spcAft>
                <a:spcPts val="0"/>
              </a:spcAft>
            </a:pPr>
            <a:r>
              <a:rPr lang="en-US" dirty="0"/>
              <a:t>Or, because too many restrictions have been placed on the problem.</a:t>
            </a:r>
          </a:p>
        </p:txBody>
      </p:sp>
    </p:spTree>
    <p:extLst>
      <p:ext uri="{BB962C8B-B14F-4D97-AF65-F5344CB8AC3E}">
        <p14:creationId xmlns:p14="http://schemas.microsoft.com/office/powerpoint/2010/main" val="39171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Infeasibility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4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tr-TR" dirty="0"/>
              <a:t>Requirements and constraints do not intersect</a:t>
            </a:r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136743B-F5C4-41B8-95C5-CBEF471BE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57400"/>
            <a:ext cx="6781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790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Unbounded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4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The situation in which the value of the solution</a:t>
            </a:r>
            <a:endParaRPr lang="tr-TR" dirty="0"/>
          </a:p>
          <a:p>
            <a:pPr marL="937260" lvl="1" indent="-342900">
              <a:lnSpc>
                <a:spcPct val="140000"/>
              </a:lnSpc>
              <a:spcAft>
                <a:spcPts val="0"/>
              </a:spcAft>
            </a:pPr>
            <a:r>
              <a:rPr lang="en-US" dirty="0"/>
              <a:t>May be made infinitely large - for a maximization linear programming</a:t>
            </a:r>
          </a:p>
          <a:p>
            <a:pPr marL="937260" lvl="1" indent="-342900">
              <a:lnSpc>
                <a:spcPct val="140000"/>
              </a:lnSpc>
              <a:spcAft>
                <a:spcPts val="0"/>
              </a:spcAft>
            </a:pPr>
            <a:r>
              <a:rPr lang="en-US" dirty="0"/>
              <a:t>May be made infinitely small - for a minimization linear programming</a:t>
            </a:r>
          </a:p>
          <a:p>
            <a:pPr marL="937260" lvl="1" indent="-342900">
              <a:lnSpc>
                <a:spcPct val="140000"/>
              </a:lnSpc>
              <a:spcAft>
                <a:spcPts val="0"/>
              </a:spcAft>
            </a:pPr>
            <a:r>
              <a:rPr lang="en-US" dirty="0"/>
              <a:t>Without violating any of the constraints</a:t>
            </a:r>
          </a:p>
        </p:txBody>
      </p:sp>
    </p:spTree>
    <p:extLst>
      <p:ext uri="{BB962C8B-B14F-4D97-AF65-F5344CB8AC3E}">
        <p14:creationId xmlns:p14="http://schemas.microsoft.com/office/powerpoint/2010/main" val="3669581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Unbounded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4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tr-TR" dirty="0"/>
              <a:t>It seems like the result of a not well-defined case</a:t>
            </a:r>
            <a:endParaRPr lang="en-US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CC31A051-3DA9-45C9-9477-4409C7870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07" y="1928727"/>
            <a:ext cx="4578386" cy="4661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727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17376</TotalTime>
  <Words>480</Words>
  <Application>Microsoft Office PowerPoint</Application>
  <PresentationFormat>On-screen Show (4:3)</PresentationFormat>
  <Paragraphs>85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Impact</vt:lpstr>
      <vt:lpstr>Tahoma</vt:lpstr>
      <vt:lpstr>Times New Roman</vt:lpstr>
      <vt:lpstr>Wingdings</vt:lpstr>
      <vt:lpstr>NewsPrint</vt:lpstr>
      <vt:lpstr>Custom Design</vt:lpstr>
      <vt:lpstr>PowerPoint Presentation</vt:lpstr>
      <vt:lpstr>PRESCRIPTIVE ANALYTICS</vt:lpstr>
      <vt:lpstr>PowerPoint Presentation</vt:lpstr>
      <vt:lpstr>Multiple solutions case</vt:lpstr>
      <vt:lpstr>Multiple solutions case</vt:lpstr>
      <vt:lpstr>Infeasibility</vt:lpstr>
      <vt:lpstr>Infeasibility</vt:lpstr>
      <vt:lpstr>Unbounded</vt:lpstr>
      <vt:lpstr>Unbounded</vt:lpstr>
      <vt:lpstr>PowerPoint Presentation</vt:lpstr>
      <vt:lpstr>Sensitivity</vt:lpstr>
      <vt:lpstr>Sensitivity</vt:lpstr>
      <vt:lpstr>Sensitivity</vt:lpstr>
      <vt:lpstr>PowerPoint Presentation</vt:lpstr>
      <vt:lpstr>Integer linear programs</vt:lpstr>
      <vt:lpstr>Types of Integer Linear Optimization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Thomas</dc:creator>
  <cp:lastModifiedBy>hdemirtas</cp:lastModifiedBy>
  <cp:revision>907</cp:revision>
  <dcterms:created xsi:type="dcterms:W3CDTF">2013-06-04T12:27:35Z</dcterms:created>
  <dcterms:modified xsi:type="dcterms:W3CDTF">2021-01-03T14:58:37Z</dcterms:modified>
</cp:coreProperties>
</file>