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2"/>
  </p:notesMasterIdLst>
  <p:handoutMasterIdLst>
    <p:handoutMasterId r:id="rId23"/>
  </p:handoutMasterIdLst>
  <p:sldIdLst>
    <p:sldId id="571" r:id="rId3"/>
    <p:sldId id="622" r:id="rId4"/>
    <p:sldId id="588" r:id="rId5"/>
    <p:sldId id="426" r:id="rId6"/>
    <p:sldId id="632" r:id="rId7"/>
    <p:sldId id="633" r:id="rId8"/>
    <p:sldId id="631" r:id="rId9"/>
    <p:sldId id="637" r:id="rId10"/>
    <p:sldId id="638" r:id="rId11"/>
    <p:sldId id="639" r:id="rId12"/>
    <p:sldId id="641" r:id="rId13"/>
    <p:sldId id="640" r:id="rId14"/>
    <p:sldId id="642" r:id="rId15"/>
    <p:sldId id="636" r:id="rId16"/>
    <p:sldId id="634" r:id="rId17"/>
    <p:sldId id="635" r:id="rId18"/>
    <p:sldId id="643" r:id="rId19"/>
    <p:sldId id="644" r:id="rId20"/>
    <p:sldId id="64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SR" initials="A"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EF0"/>
    <a:srgbClr val="005828"/>
    <a:srgbClr val="00582A"/>
    <a:srgbClr val="2F473E"/>
    <a:srgbClr val="D2DCFE"/>
    <a:srgbClr val="DAE3FE"/>
    <a:srgbClr val="B9C9FD"/>
    <a:srgbClr val="C0CDF6"/>
    <a:srgbClr val="C7D8E7"/>
    <a:srgbClr val="D2E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06" autoAdjust="0"/>
    <p:restoredTop sz="82064" autoAdjust="0"/>
  </p:normalViewPr>
  <p:slideViewPr>
    <p:cSldViewPr>
      <p:cViewPr varScale="1">
        <p:scale>
          <a:sx n="75" d="100"/>
          <a:sy n="75" d="100"/>
        </p:scale>
        <p:origin x="1766" y="43"/>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6D2403-FCA1-4E78-B8EF-CA33F6D73DAC}" type="datetimeFigureOut">
              <a:rPr lang="en-US" smtClean="0"/>
              <a:t>11/16/2020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B9F8BB-9B9C-46BA-8928-718CB01E0D3A}" type="slidenum">
              <a:rPr lang="en-US" smtClean="0"/>
              <a:t>‹#›</a:t>
            </a:fld>
            <a:endParaRPr lang="en-US" dirty="0"/>
          </a:p>
        </p:txBody>
      </p:sp>
    </p:spTree>
    <p:extLst>
      <p:ext uri="{BB962C8B-B14F-4D97-AF65-F5344CB8AC3E}">
        <p14:creationId xmlns:p14="http://schemas.microsoft.com/office/powerpoint/2010/main" val="1921627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BE61AA-7EA1-4D72-A013-B26ADC009518}" type="datetimeFigureOut">
              <a:rPr lang="en-US" smtClean="0"/>
              <a:t>11/16/2020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F60B61-172D-4509-B931-6E88C4E54591}" type="slidenum">
              <a:rPr lang="en-US" smtClean="0"/>
              <a:t>‹#›</a:t>
            </a:fld>
            <a:endParaRPr lang="en-US" dirty="0"/>
          </a:p>
        </p:txBody>
      </p:sp>
    </p:spTree>
    <p:extLst>
      <p:ext uri="{BB962C8B-B14F-4D97-AF65-F5344CB8AC3E}">
        <p14:creationId xmlns:p14="http://schemas.microsoft.com/office/powerpoint/2010/main" val="141606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F60B61-172D-4509-B931-6E88C4E54591}" type="slidenum">
              <a:rPr lang="en-US" smtClean="0"/>
              <a:t>1</a:t>
            </a:fld>
            <a:endParaRPr lang="en-US" dirty="0"/>
          </a:p>
        </p:txBody>
      </p:sp>
    </p:spTree>
    <p:extLst>
      <p:ext uri="{BB962C8B-B14F-4D97-AF65-F5344CB8AC3E}">
        <p14:creationId xmlns:p14="http://schemas.microsoft.com/office/powerpoint/2010/main" val="2813287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11</a:t>
            </a:fld>
            <a:endParaRPr lang="en-US" dirty="0"/>
          </a:p>
        </p:txBody>
      </p:sp>
    </p:spTree>
    <p:extLst>
      <p:ext uri="{BB962C8B-B14F-4D97-AF65-F5344CB8AC3E}">
        <p14:creationId xmlns:p14="http://schemas.microsoft.com/office/powerpoint/2010/main" val="4108569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12</a:t>
            </a:fld>
            <a:endParaRPr lang="en-US" dirty="0"/>
          </a:p>
        </p:txBody>
      </p:sp>
    </p:spTree>
    <p:extLst>
      <p:ext uri="{BB962C8B-B14F-4D97-AF65-F5344CB8AC3E}">
        <p14:creationId xmlns:p14="http://schemas.microsoft.com/office/powerpoint/2010/main" val="3648779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13</a:t>
            </a:fld>
            <a:endParaRPr lang="en-US" dirty="0"/>
          </a:p>
        </p:txBody>
      </p:sp>
    </p:spTree>
    <p:extLst>
      <p:ext uri="{BB962C8B-B14F-4D97-AF65-F5344CB8AC3E}">
        <p14:creationId xmlns:p14="http://schemas.microsoft.com/office/powerpoint/2010/main" val="239403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14</a:t>
            </a:fld>
            <a:endParaRPr lang="en-US" dirty="0"/>
          </a:p>
        </p:txBody>
      </p:sp>
    </p:spTree>
    <p:extLst>
      <p:ext uri="{BB962C8B-B14F-4D97-AF65-F5344CB8AC3E}">
        <p14:creationId xmlns:p14="http://schemas.microsoft.com/office/powerpoint/2010/main" val="708678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15</a:t>
            </a:fld>
            <a:endParaRPr lang="en-US" dirty="0"/>
          </a:p>
        </p:txBody>
      </p:sp>
    </p:spTree>
    <p:extLst>
      <p:ext uri="{BB962C8B-B14F-4D97-AF65-F5344CB8AC3E}">
        <p14:creationId xmlns:p14="http://schemas.microsoft.com/office/powerpoint/2010/main" val="2809279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16</a:t>
            </a:fld>
            <a:endParaRPr lang="en-US" dirty="0"/>
          </a:p>
        </p:txBody>
      </p:sp>
    </p:spTree>
    <p:extLst>
      <p:ext uri="{BB962C8B-B14F-4D97-AF65-F5344CB8AC3E}">
        <p14:creationId xmlns:p14="http://schemas.microsoft.com/office/powerpoint/2010/main" val="3564262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17</a:t>
            </a:fld>
            <a:endParaRPr lang="en-US" dirty="0"/>
          </a:p>
        </p:txBody>
      </p:sp>
    </p:spTree>
    <p:extLst>
      <p:ext uri="{BB962C8B-B14F-4D97-AF65-F5344CB8AC3E}">
        <p14:creationId xmlns:p14="http://schemas.microsoft.com/office/powerpoint/2010/main" val="2665718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18</a:t>
            </a:fld>
            <a:endParaRPr lang="en-US" dirty="0"/>
          </a:p>
        </p:txBody>
      </p:sp>
    </p:spTree>
    <p:extLst>
      <p:ext uri="{BB962C8B-B14F-4D97-AF65-F5344CB8AC3E}">
        <p14:creationId xmlns:p14="http://schemas.microsoft.com/office/powerpoint/2010/main" val="2526192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19</a:t>
            </a:fld>
            <a:endParaRPr lang="en-US" dirty="0"/>
          </a:p>
        </p:txBody>
      </p:sp>
    </p:spTree>
    <p:extLst>
      <p:ext uri="{BB962C8B-B14F-4D97-AF65-F5344CB8AC3E}">
        <p14:creationId xmlns:p14="http://schemas.microsoft.com/office/powerpoint/2010/main" val="3867647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a:t>
            </a:fld>
            <a:endParaRPr lang="en-US" dirty="0"/>
          </a:p>
        </p:txBody>
      </p:sp>
    </p:spTree>
    <p:extLst>
      <p:ext uri="{BB962C8B-B14F-4D97-AF65-F5344CB8AC3E}">
        <p14:creationId xmlns:p14="http://schemas.microsoft.com/office/powerpoint/2010/main" val="2562440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4</a:t>
            </a:fld>
            <a:endParaRPr lang="en-US" dirty="0"/>
          </a:p>
        </p:txBody>
      </p:sp>
    </p:spTree>
    <p:extLst>
      <p:ext uri="{BB962C8B-B14F-4D97-AF65-F5344CB8AC3E}">
        <p14:creationId xmlns:p14="http://schemas.microsoft.com/office/powerpoint/2010/main" val="1363123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5</a:t>
            </a:fld>
            <a:endParaRPr lang="en-US" dirty="0"/>
          </a:p>
        </p:txBody>
      </p:sp>
    </p:spTree>
    <p:extLst>
      <p:ext uri="{BB962C8B-B14F-4D97-AF65-F5344CB8AC3E}">
        <p14:creationId xmlns:p14="http://schemas.microsoft.com/office/powerpoint/2010/main" val="510504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6</a:t>
            </a:fld>
            <a:endParaRPr lang="en-US" dirty="0"/>
          </a:p>
        </p:txBody>
      </p:sp>
    </p:spTree>
    <p:extLst>
      <p:ext uri="{BB962C8B-B14F-4D97-AF65-F5344CB8AC3E}">
        <p14:creationId xmlns:p14="http://schemas.microsoft.com/office/powerpoint/2010/main" val="31926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7</a:t>
            </a:fld>
            <a:endParaRPr lang="en-US" dirty="0"/>
          </a:p>
        </p:txBody>
      </p:sp>
    </p:spTree>
    <p:extLst>
      <p:ext uri="{BB962C8B-B14F-4D97-AF65-F5344CB8AC3E}">
        <p14:creationId xmlns:p14="http://schemas.microsoft.com/office/powerpoint/2010/main" val="2652557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8</a:t>
            </a:fld>
            <a:endParaRPr lang="en-US" dirty="0"/>
          </a:p>
        </p:txBody>
      </p:sp>
    </p:spTree>
    <p:extLst>
      <p:ext uri="{BB962C8B-B14F-4D97-AF65-F5344CB8AC3E}">
        <p14:creationId xmlns:p14="http://schemas.microsoft.com/office/powerpoint/2010/main" val="288368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9</a:t>
            </a:fld>
            <a:endParaRPr lang="en-US" dirty="0"/>
          </a:p>
        </p:txBody>
      </p:sp>
    </p:spTree>
    <p:extLst>
      <p:ext uri="{BB962C8B-B14F-4D97-AF65-F5344CB8AC3E}">
        <p14:creationId xmlns:p14="http://schemas.microsoft.com/office/powerpoint/2010/main" val="3997953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10</a:t>
            </a:fld>
            <a:endParaRPr lang="en-US" dirty="0"/>
          </a:p>
        </p:txBody>
      </p:sp>
    </p:spTree>
    <p:extLst>
      <p:ext uri="{BB962C8B-B14F-4D97-AF65-F5344CB8AC3E}">
        <p14:creationId xmlns:p14="http://schemas.microsoft.com/office/powerpoint/2010/main" val="17442484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8" descr="basakalper125"/>
          <p:cNvPicPr>
            <a:picLocks noChangeAspect="1" noChangeArrowheads="1"/>
          </p:cNvPicPr>
          <p:nvPr userDrawn="1"/>
        </p:nvPicPr>
        <p:blipFill>
          <a:blip r:embed="rId2" cstate="print"/>
          <a:srcRect/>
          <a:stretch>
            <a:fillRect/>
          </a:stretch>
        </p:blipFill>
        <p:spPr bwMode="auto">
          <a:xfrm>
            <a:off x="0" y="0"/>
            <a:ext cx="9144000" cy="6859588"/>
          </a:xfrm>
          <a:prstGeom prst="rect">
            <a:avLst/>
          </a:prstGeom>
          <a:noFill/>
          <a:ln w="9525">
            <a:noFill/>
            <a:miter lim="800000"/>
            <a:headEnd/>
            <a:tailEnd/>
          </a:ln>
        </p:spPr>
      </p:pic>
      <p:sp>
        <p:nvSpPr>
          <p:cNvPr id="2" name="Title 1"/>
          <p:cNvSpPr>
            <a:spLocks noGrp="1"/>
          </p:cNvSpPr>
          <p:nvPr>
            <p:ph type="ctrTitle"/>
          </p:nvPr>
        </p:nvSpPr>
        <p:spPr>
          <a:xfrm>
            <a:off x="457200" y="1676400"/>
            <a:ext cx="8305800" cy="1600200"/>
          </a:xfrm>
        </p:spPr>
        <p:txBody>
          <a:bodyPr>
            <a:noAutofit/>
          </a:bodyPr>
          <a:lstStyle>
            <a:lvl1pPr algn="ctr">
              <a:defRPr sz="4000">
                <a:solidFill>
                  <a:schemeClr val="tx1"/>
                </a:solidFill>
                <a:latin typeface="Calibri" pitchFamily="34" charset="0"/>
                <a:cs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838200" y="3505200"/>
            <a:ext cx="7675418" cy="2057400"/>
          </a:xfrm>
          <a:prstGeom prst="rect">
            <a:avLst/>
          </a:prstGeom>
        </p:spPr>
        <p:txBody>
          <a:bodyPr anchor="t" anchorCtr="0">
            <a:normAutofit/>
          </a:bodyPr>
          <a:lstStyle>
            <a:lvl1pPr marL="0" indent="0" algn="ctr">
              <a:buNone/>
              <a:defRPr lang="en-US" sz="3000" kern="1200" dirty="0">
                <a:solidFill>
                  <a:schemeClr val="tx1">
                    <a:lumMod val="85000"/>
                    <a:lumOff val="15000"/>
                  </a:schemeClr>
                </a:solidFill>
                <a:latin typeface="Calibri" pitchFamily="34" charset="0"/>
                <a:ea typeface="+mj-ea"/>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3C6D6219-DCAC-4F04-91C2-9C2926F94FDD}" type="datetime1">
              <a:rPr lang="en-US" smtClean="0"/>
              <a:t>11/16/2020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305800" y="6340475"/>
            <a:ext cx="762000" cy="365125"/>
          </a:xfrm>
          <a:prstGeom prst="rect">
            <a:avLst/>
          </a:prstGeom>
        </p:spPr>
        <p:txBody>
          <a:bodyPr/>
          <a:lstStyle>
            <a:lvl1pPr algn="r">
              <a:defRPr sz="1200">
                <a:latin typeface="Calibri" pitchFamily="34" charset="0"/>
              </a:defRPr>
            </a:lvl1pPr>
          </a:lstStyle>
          <a:p>
            <a:fld id="{4556B232-9F89-4083-B3BB-DDC8E5903F8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prstGeom prst="rect">
            <a:avLst/>
          </a:prstGeo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0392" y="3505200"/>
            <a:ext cx="7391400" cy="804862"/>
          </a:xfrm>
          <a:prstGeom prst="rect">
            <a:avLst/>
          </a:prstGeo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C88D2266-D139-483F-842B-4CB5631A2188}" type="datetime1">
              <a:rPr lang="en-US" smtClean="0"/>
              <a:t>11/16/2020</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a:prstGeom prst="rect">
            <a:avLst/>
          </a:prstGeo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6473F066-23DE-4C0B-9F84-0B007F2BDA79}" type="datetime1">
              <a:rPr lang="en-US" smtClean="0"/>
              <a:t>11/16/2020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a:prstGeom prst="rect">
            <a:avLst/>
          </a:prstGeo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43FDDE1A-45B7-4CC4-81B2-A1ED1DF109C0}" type="datetime1">
              <a:rPr lang="en-US" smtClean="0"/>
              <a:t>11/16/2020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D32951-7CAD-44F3-A83F-1F8DA852E1F4}" type="datetime1">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4189915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F8A58-C57F-4BDE-A8C2-BC4CDAA8E714}" type="datetime1">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406255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BE2D3-F0F7-4C7A-A06B-5944DA863524}" type="datetime1">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3022567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E0156B-FA10-4071-94E4-223AD5BCC1F1}" type="datetime1">
              <a:rPr lang="en-US" smtClean="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2700536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2174B8-6A0D-46C9-9138-156805ACF595}" type="datetime1">
              <a:rPr lang="en-US" smtClean="0"/>
              <a:t>11/16/2020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291855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FFBA2D-19CD-4765-BB7C-7D7B1BAE3833}" type="datetime1">
              <a:rPr lang="en-US" smtClean="0"/>
              <a:t>11/16/2020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939720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B69A6-0228-4EA0-8215-B74A11F2BF5B}" type="datetime1">
              <a:rPr lang="en-US" smtClean="0"/>
              <a:t>11/16/2020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6409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0186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BCCCE-5D73-4339-87BE-D63EF72B1B71}" type="datetime1">
              <a:rPr lang="en-US" smtClean="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3177148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AF312F-671F-4C7C-8D03-9B8717D9BB86}" type="datetime1">
              <a:rPr lang="en-US" smtClean="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27354176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C795B4-1FE7-4B69-946B-7CC4EA6F533C}" type="datetime1">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1635430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93D6D-41E1-4298-A26C-A89DE7C7D69C}" type="datetime1">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995278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48400" y="6208776"/>
            <a:ext cx="2133600" cy="365125"/>
          </a:xfrm>
          <a:prstGeom prst="rect">
            <a:avLst/>
          </a:prstGeom>
        </p:spPr>
        <p:txBody>
          <a:bodyPr/>
          <a:lstStyle/>
          <a:p>
            <a:fld id="{E9AFBA4C-C20B-471B-BFC8-636E2100FE86}" type="datetime1">
              <a:rPr lang="en-US" smtClean="0"/>
              <a:t>11/16/2020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420100" y="6492875"/>
            <a:ext cx="762000" cy="365125"/>
          </a:xfrm>
          <a:prstGeom prst="rect">
            <a:avLst/>
          </a:prstGeom>
        </p:spPr>
        <p:txBody>
          <a:bodyPr/>
          <a:lstStyle>
            <a:lvl1pPr algn="r">
              <a:defRPr sz="1200">
                <a:latin typeface="Calibri" pitchFamily="34" charset="0"/>
              </a:defRPr>
            </a:lvl1pPr>
          </a:lstStyle>
          <a:p>
            <a:fld id="{4556B232-9F89-4083-B3BB-DDC8E5903F80}" type="slidenum">
              <a:rPr lang="en-US" smtClean="0"/>
              <a:pPr/>
              <a:t>‹#›</a:t>
            </a:fld>
            <a:endParaRPr lang="en-US" dirty="0"/>
          </a:p>
        </p:txBody>
      </p:sp>
      <p:sp>
        <p:nvSpPr>
          <p:cNvPr id="9" name="Title 1"/>
          <p:cNvSpPr>
            <a:spLocks noGrp="1"/>
          </p:cNvSpPr>
          <p:nvPr>
            <p:ph type="title"/>
          </p:nvPr>
        </p:nvSpPr>
        <p:spPr>
          <a:xfrm>
            <a:off x="228600" y="546652"/>
            <a:ext cx="8690112" cy="1066800"/>
          </a:xfrm>
          <a:ln>
            <a:solidFill>
              <a:srgbClr val="00682F"/>
            </a:solidFill>
          </a:ln>
        </p:spPr>
        <p:txBody>
          <a:bodyPr/>
          <a:lstStyle/>
          <a:p>
            <a:endParaRPr lang="en-US" dirty="0"/>
          </a:p>
        </p:txBody>
      </p:sp>
      <p:sp>
        <p:nvSpPr>
          <p:cNvPr id="10" name="Content Placeholder 2"/>
          <p:cNvSpPr>
            <a:spLocks noGrp="1"/>
          </p:cNvSpPr>
          <p:nvPr>
            <p:ph idx="1"/>
          </p:nvPr>
        </p:nvSpPr>
        <p:spPr>
          <a:xfrm>
            <a:off x="228600" y="1865244"/>
            <a:ext cx="8690112" cy="4687956"/>
          </a:xfrm>
          <a:prstGeom prst="rect">
            <a:avLst/>
          </a:prstGeom>
          <a:ln>
            <a:solidFill>
              <a:srgbClr val="00682F"/>
            </a:solidFill>
          </a:ln>
        </p:spPr>
        <p:txBody>
          <a:bodyPr/>
          <a:lstStyle/>
          <a:p>
            <a:pPr marL="457200" indent="-457200">
              <a:lnSpc>
                <a:spcPct val="100000"/>
              </a:lnSpc>
              <a:buClr>
                <a:srgbClr val="009E47"/>
              </a:buClr>
              <a:buFont typeface="Arial" pitchFamily="34" charset="0"/>
              <a:buChar char="•"/>
            </a:pPr>
            <a:r>
              <a:rPr lang="en-US" dirty="0"/>
              <a:t>Add text here</a:t>
            </a:r>
          </a:p>
          <a:p>
            <a:pPr marL="1051560" lvl="1" indent="-457200">
              <a:lnSpc>
                <a:spcPct val="100000"/>
              </a:lnSpc>
              <a:buClr>
                <a:srgbClr val="009E47"/>
              </a:buClr>
            </a:pPr>
            <a:r>
              <a:rPr lang="en-US" dirty="0"/>
              <a:t>Add text here</a:t>
            </a:r>
          </a:p>
          <a:p>
            <a:pPr marL="1600200" lvl="3" indent="-457200">
              <a:lnSpc>
                <a:spcPct val="100000"/>
              </a:lnSpc>
              <a:buClr>
                <a:srgbClr val="009E47"/>
              </a:buClr>
            </a:pPr>
            <a:r>
              <a:rPr lang="en-US" dirty="0"/>
              <a:t>Add text here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152400"/>
            <a:ext cx="8686800" cy="2286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a:prstGeom prst="rect">
            <a:avLst/>
          </a:prstGeo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6AE537E5-2B57-4335-92B5-EA21173A8AE1}" type="datetime1">
              <a:rPr lang="en-US" smtClean="0"/>
              <a:t>11/16/2020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lvl1pPr>
              <a:defRPr sz="2000">
                <a:latin typeface="Calibri" pitchFamily="34" charset="0"/>
              </a:defRPr>
            </a:lvl1pPr>
          </a:lstStyle>
          <a:p>
            <a:fld id="{4556B232-9F89-4083-B3BB-DDC8E5903F80}" type="slidenum">
              <a:rPr lang="en-US" smtClean="0"/>
              <a:pPr/>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645D3FF8-935F-4D86-BBFA-F4F88CA39F8F}" type="datetime1">
              <a:rPr lang="en-US" smtClean="0"/>
              <a:t>11/16/2020</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a:prstGeom prst="rect">
            <a:avLst/>
          </a:prstGeo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a:prstGeom prst="rect">
            <a:avLst/>
          </a:prstGeo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a:prstGeom prst="rect">
            <a:avLst/>
          </a:prstGeo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a:prstGeom prst="rect">
            <a:avLst/>
          </a:prstGeo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48400" y="6208776"/>
            <a:ext cx="2133600" cy="365125"/>
          </a:xfrm>
          <a:prstGeom prst="rect">
            <a:avLst/>
          </a:prstGeom>
        </p:spPr>
        <p:txBody>
          <a:bodyPr/>
          <a:lstStyle/>
          <a:p>
            <a:fld id="{3BD204E0-BF16-4621-BA09-0A73C9E0218E}" type="datetime1">
              <a:rPr lang="en-US" smtClean="0"/>
              <a:t>11/16/2020</a:t>
            </a:fld>
            <a:endParaRPr lang="en-US" dirty="0"/>
          </a:p>
        </p:txBody>
      </p:sp>
      <p:sp>
        <p:nvSpPr>
          <p:cNvPr id="8" name="Footer Placeholder 7"/>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48400" y="6208776"/>
            <a:ext cx="2133600" cy="365125"/>
          </a:xfrm>
          <a:prstGeom prst="rect">
            <a:avLst/>
          </a:prstGeom>
        </p:spPr>
        <p:txBody>
          <a:bodyPr/>
          <a:lstStyle/>
          <a:p>
            <a:fld id="{F3B587AF-5313-49B5-AD0D-B12D8EFF110D}" type="datetime1">
              <a:rPr lang="en-US" smtClean="0"/>
              <a:t>11/16/2020</a:t>
            </a:fld>
            <a:endParaRPr lang="en-US" dirty="0"/>
          </a:p>
        </p:txBody>
      </p:sp>
      <p:sp>
        <p:nvSpPr>
          <p:cNvPr id="4" name="Footer Placeholder 3"/>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48400" y="6208776"/>
            <a:ext cx="2133600" cy="365125"/>
          </a:xfrm>
          <a:prstGeom prst="rect">
            <a:avLst/>
          </a:prstGeom>
        </p:spPr>
        <p:txBody>
          <a:bodyPr/>
          <a:lstStyle/>
          <a:p>
            <a:fld id="{F9F6EE03-1C10-40D4-A2E8-2CA53B3FF34A}" type="datetime1">
              <a:rPr lang="en-US" smtClean="0"/>
              <a:t>11/16/2020</a:t>
            </a:fld>
            <a:endParaRPr lang="en-US" dirty="0"/>
          </a:p>
        </p:txBody>
      </p:sp>
      <p:sp>
        <p:nvSpPr>
          <p:cNvPr id="3" name="Footer Placeholder 2"/>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457200"/>
            <a:ext cx="4594934" cy="4114799"/>
          </a:xfrm>
          <a:prstGeom prst="rect">
            <a:avLst/>
          </a:prstGeo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457200"/>
            <a:ext cx="2673657" cy="4114800"/>
          </a:xfrm>
          <a:prstGeom prst="rect">
            <a:avLst/>
          </a:prstGeo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2CC819F2-208E-4619-9893-AEA32C555FCF}" type="datetime1">
              <a:rPr lang="en-US" smtClean="0"/>
              <a:t>11/16/2020</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90000"/>
            <a:duotone>
              <a:schemeClr val="bg1">
                <a:shade val="20000"/>
                <a:satMod val="350000"/>
                <a:lumMod val="125000"/>
              </a:schemeClr>
              <a:schemeClr val="bg1">
                <a:tint val="90000"/>
                <a:satMod val="25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533400"/>
            <a:ext cx="8690112" cy="1066800"/>
          </a:xfrm>
          <a:prstGeom prst="rect">
            <a:avLst/>
          </a:prstGeom>
        </p:spPr>
        <p:txBody>
          <a:bodyPr vert="horz" lIns="91440" tIns="45720" rIns="91440" bIns="45720" rtlCol="0" anchor="b" anchorCtr="0">
            <a:normAutofit/>
          </a:bodyPr>
          <a:lstStyle/>
          <a:p>
            <a:r>
              <a:rPr lang="en-US" dirty="0"/>
              <a:t>Click to edit Master title style</a:t>
            </a:r>
          </a:p>
        </p:txBody>
      </p:sp>
      <p:sp>
        <p:nvSpPr>
          <p:cNvPr id="9" name="Rectangle 8"/>
          <p:cNvSpPr/>
          <p:nvPr/>
        </p:nvSpPr>
        <p:spPr>
          <a:xfrm>
            <a:off x="777240" y="6525768"/>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304800" y="2057400"/>
            <a:ext cx="8766312" cy="1231106"/>
          </a:xfrm>
          <a:prstGeom prst="rect">
            <a:avLst/>
          </a:prstGeom>
          <a:noFill/>
        </p:spPr>
        <p:txBody>
          <a:bodyPr wrap="square" rtlCol="0">
            <a:spAutoFit/>
          </a:bodyPr>
          <a:lstStyle/>
          <a:p>
            <a:pPr marL="514350" indent="-514350">
              <a:buFont typeface="Arial" pitchFamily="34" charset="0"/>
              <a:buChar char="•"/>
            </a:pPr>
            <a:r>
              <a:rPr lang="en-US" sz="2800" dirty="0"/>
              <a:t>Vb</a:t>
            </a:r>
          </a:p>
          <a:p>
            <a:pPr marL="971550" lvl="1" indent="-514350">
              <a:buFont typeface="Arial" pitchFamily="34" charset="0"/>
              <a:buChar char="•"/>
            </a:pPr>
            <a:r>
              <a:rPr lang="en-US" sz="2400" dirty="0"/>
              <a:t>Bm</a:t>
            </a:r>
          </a:p>
          <a:p>
            <a:pPr marL="1428750" lvl="2" indent="-514350">
              <a:buFont typeface="Arial" pitchFamily="34" charset="0"/>
              <a:buChar char="•"/>
            </a:pPr>
            <a:r>
              <a:rPr lang="en-US" sz="2000" dirty="0"/>
              <a:t>Mbm</a:t>
            </a: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D0E27-E164-4218-AEA6-70A3D10F2E1C}" type="datetime1">
              <a:rPr lang="en-US" smtClean="0"/>
              <a:t>11/16/2020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44FAE-36D9-4948-B4E7-6942A23B7E3F}" type="slidenum">
              <a:rPr lang="en-US" smtClean="0"/>
              <a:t>‹#›</a:t>
            </a:fld>
            <a:endParaRPr lang="en-US" dirty="0"/>
          </a:p>
        </p:txBody>
      </p:sp>
    </p:spTree>
    <p:extLst>
      <p:ext uri="{BB962C8B-B14F-4D97-AF65-F5344CB8AC3E}">
        <p14:creationId xmlns:p14="http://schemas.microsoft.com/office/powerpoint/2010/main" val="32541386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0E591596-9465-451E-BF7A-112D7ACA84E9}"/>
              </a:ext>
            </a:extLst>
          </p:cNvPr>
          <p:cNvSpPr txBox="1">
            <a:spLocks noChangeArrowheads="1"/>
          </p:cNvSpPr>
          <p:nvPr/>
        </p:nvSpPr>
        <p:spPr>
          <a:xfrm>
            <a:off x="304800" y="804862"/>
            <a:ext cx="8382000" cy="1709738"/>
          </a:xfrm>
          <a:prstGeom prst="rect">
            <a:avLst/>
          </a:prstGeom>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tr-TR" sz="4400" b="1" dirty="0">
                <a:solidFill>
                  <a:srgbClr val="0070C0"/>
                </a:solidFill>
              </a:rPr>
              <a:t>DATS</a:t>
            </a:r>
            <a:r>
              <a:rPr lang="en-US" sz="4400" b="1" dirty="0">
                <a:solidFill>
                  <a:srgbClr val="0070C0"/>
                </a:solidFill>
              </a:rPr>
              <a:t> 50</a:t>
            </a:r>
            <a:r>
              <a:rPr lang="tr-TR" sz="4400" b="1" dirty="0">
                <a:solidFill>
                  <a:srgbClr val="0070C0"/>
                </a:solidFill>
              </a:rPr>
              <a:t>1</a:t>
            </a:r>
            <a:br>
              <a:rPr lang="en-US" sz="4400" b="1" dirty="0">
                <a:solidFill>
                  <a:srgbClr val="0070C0"/>
                </a:solidFill>
              </a:rPr>
            </a:br>
            <a:r>
              <a:rPr lang="tr-TR" sz="4400" b="1" dirty="0">
                <a:solidFill>
                  <a:srgbClr val="0070C0"/>
                </a:solidFill>
              </a:rPr>
              <a:t>Fundamentals of Data Science</a:t>
            </a:r>
            <a:endParaRPr lang="en-US" sz="3200" b="1" dirty="0">
              <a:solidFill>
                <a:srgbClr val="0070C0"/>
              </a:solidFill>
            </a:endParaRPr>
          </a:p>
        </p:txBody>
      </p:sp>
      <p:sp>
        <p:nvSpPr>
          <p:cNvPr id="11" name="Rectangle 3">
            <a:extLst>
              <a:ext uri="{FF2B5EF4-FFF2-40B4-BE49-F238E27FC236}">
                <a16:creationId xmlns:a16="http://schemas.microsoft.com/office/drawing/2014/main" id="{3891306B-D43F-48F7-9098-CF0621EAFDC6}"/>
              </a:ext>
            </a:extLst>
          </p:cNvPr>
          <p:cNvSpPr txBox="1">
            <a:spLocks noChangeArrowheads="1"/>
          </p:cNvSpPr>
          <p:nvPr/>
        </p:nvSpPr>
        <p:spPr>
          <a:xfrm>
            <a:off x="6096000" y="228600"/>
            <a:ext cx="2449513" cy="576262"/>
          </a:xfrm>
          <a:prstGeom prst="rect">
            <a:avLst/>
          </a:prstGeom>
        </p:spPr>
        <p:txBody>
          <a:bodyPr>
            <a:normAutofit/>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gn="r">
              <a:lnSpc>
                <a:spcPct val="90000"/>
              </a:lnSpc>
            </a:pPr>
            <a:r>
              <a:rPr lang="en-US" sz="3200"/>
              <a:t>Fall 20</a:t>
            </a:r>
            <a:r>
              <a:rPr lang="tr-TR" sz="3200"/>
              <a:t>20</a:t>
            </a:r>
            <a:endParaRPr lang="en-US" sz="3200" dirty="0"/>
          </a:p>
        </p:txBody>
      </p:sp>
      <p:sp>
        <p:nvSpPr>
          <p:cNvPr id="12" name="Rectangle 5">
            <a:extLst>
              <a:ext uri="{FF2B5EF4-FFF2-40B4-BE49-F238E27FC236}">
                <a16:creationId xmlns:a16="http://schemas.microsoft.com/office/drawing/2014/main" id="{50D946EB-63D9-4A60-B953-B89F887EA5AC}"/>
              </a:ext>
            </a:extLst>
          </p:cNvPr>
          <p:cNvSpPr>
            <a:spLocks noChangeArrowheads="1"/>
          </p:cNvSpPr>
          <p:nvPr/>
        </p:nvSpPr>
        <p:spPr bwMode="auto">
          <a:xfrm>
            <a:off x="304800" y="3090862"/>
            <a:ext cx="6781800" cy="1368387"/>
          </a:xfrm>
          <a:prstGeom prst="rect">
            <a:avLst/>
          </a:prstGeom>
          <a:noFill/>
          <a:ln w="9525">
            <a:noFill/>
            <a:miter lim="800000"/>
            <a:headEnd/>
            <a:tailEnd/>
          </a:ln>
        </p:spPr>
        <p:txBody>
          <a:bodyPr lIns="92075" tIns="46038" rIns="92075" bIns="46038"/>
          <a:lstStyle/>
          <a:p>
            <a:pPr eaLnBrk="0" hangingPunct="0">
              <a:spcBef>
                <a:spcPct val="20000"/>
              </a:spcBef>
              <a:buClr>
                <a:schemeClr val="hlink"/>
              </a:buClr>
              <a:buSzPct val="75000"/>
              <a:buFont typeface="Wingdings" pitchFamily="2" charset="2"/>
              <a:buNone/>
            </a:pPr>
            <a:r>
              <a:rPr kumimoji="1" lang="tr-TR" sz="2200" b="1" dirty="0">
                <a:solidFill>
                  <a:schemeClr val="tx2"/>
                </a:solidFill>
                <a:latin typeface="Arial"/>
                <a:cs typeface="Arial"/>
              </a:rPr>
              <a:t>Hasan Demirtaş</a:t>
            </a:r>
          </a:p>
          <a:p>
            <a:pPr eaLnBrk="0" hangingPunct="0">
              <a:spcBef>
                <a:spcPct val="20000"/>
              </a:spcBef>
              <a:buClr>
                <a:schemeClr val="hlink"/>
              </a:buClr>
              <a:buSzPct val="75000"/>
              <a:buFont typeface="Wingdings" pitchFamily="2" charset="2"/>
              <a:buNone/>
            </a:pPr>
            <a:r>
              <a:rPr kumimoji="1" lang="tr-TR" sz="2200" b="1" dirty="0">
                <a:solidFill>
                  <a:schemeClr val="tx2"/>
                </a:solidFill>
                <a:latin typeface="Arial"/>
                <a:cs typeface="Arial"/>
              </a:rPr>
              <a:t>hdemirtas.academic@gmail.com</a:t>
            </a:r>
          </a:p>
        </p:txBody>
      </p:sp>
    </p:spTree>
    <p:extLst>
      <p:ext uri="{BB962C8B-B14F-4D97-AF65-F5344CB8AC3E}">
        <p14:creationId xmlns:p14="http://schemas.microsoft.com/office/powerpoint/2010/main" val="318379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10</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Decision Tree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19200"/>
            <a:ext cx="8690112" cy="5638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Depth</a:t>
            </a:r>
            <a:r>
              <a:rPr lang="en-US" sz="2800" b="1" dirty="0"/>
              <a:t>: </a:t>
            </a:r>
          </a:p>
          <a:p>
            <a:pPr marL="937260" lvl="1" indent="-342900">
              <a:lnSpc>
                <a:spcPct val="110000"/>
              </a:lnSpc>
              <a:spcBef>
                <a:spcPts val="0"/>
              </a:spcBef>
            </a:pPr>
            <a:r>
              <a:rPr lang="tr-TR" sz="2400" dirty="0"/>
              <a:t>It decides how much deep a tree can go. Basically how many questions can be asked (how many features can be used until a data microsegment is obtained)</a:t>
            </a:r>
          </a:p>
          <a:p>
            <a:pPr marL="342900" indent="-342900">
              <a:lnSpc>
                <a:spcPct val="110000"/>
              </a:lnSpc>
              <a:spcBef>
                <a:spcPts val="0"/>
              </a:spcBef>
              <a:buFont typeface="Arial" panose="020B0604020202020204" pitchFamily="34" charset="0"/>
              <a:buChar char="•"/>
            </a:pPr>
            <a:r>
              <a:rPr lang="tr-TR" sz="2800" b="1" dirty="0"/>
              <a:t>Pruning </a:t>
            </a:r>
            <a:r>
              <a:rPr lang="en-US" sz="2800" b="1" dirty="0"/>
              <a:t>: </a:t>
            </a:r>
          </a:p>
          <a:p>
            <a:pPr marL="937260" lvl="1" indent="-342900">
              <a:lnSpc>
                <a:spcPct val="110000"/>
              </a:lnSpc>
              <a:spcBef>
                <a:spcPts val="0"/>
              </a:spcBef>
            </a:pPr>
            <a:r>
              <a:rPr lang="tr-TR" sz="2400" dirty="0"/>
              <a:t>The tree depth is important as it goes deeper the gain decrease and it tends to overfit</a:t>
            </a:r>
          </a:p>
          <a:p>
            <a:pPr marL="937260" lvl="1" indent="-342900">
              <a:lnSpc>
                <a:spcPct val="110000"/>
              </a:lnSpc>
              <a:spcBef>
                <a:spcPts val="0"/>
              </a:spcBef>
            </a:pPr>
            <a:r>
              <a:rPr lang="tr-TR" sz="2400" dirty="0"/>
              <a:t>Note that every brach do not need to go too deep. The division can be finished early if no gain is provided with any other feature</a:t>
            </a:r>
          </a:p>
          <a:p>
            <a:pPr marL="937260" lvl="1" indent="-342900">
              <a:lnSpc>
                <a:spcPct val="110000"/>
              </a:lnSpc>
              <a:spcBef>
                <a:spcPts val="0"/>
              </a:spcBef>
            </a:pPr>
            <a:endParaRPr lang="tr-TR" sz="2400" dirty="0"/>
          </a:p>
        </p:txBody>
      </p:sp>
    </p:spTree>
    <p:extLst>
      <p:ext uri="{BB962C8B-B14F-4D97-AF65-F5344CB8AC3E}">
        <p14:creationId xmlns:p14="http://schemas.microsoft.com/office/powerpoint/2010/main" val="536534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11</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Decision Tree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19200"/>
            <a:ext cx="8690112" cy="596348"/>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Creating microsegments by space division visualization</a:t>
            </a:r>
            <a:r>
              <a:rPr lang="en-US" sz="2800" b="1" dirty="0"/>
              <a:t>: </a:t>
            </a:r>
          </a:p>
          <a:p>
            <a:pPr marL="937260" lvl="1" indent="-342900">
              <a:lnSpc>
                <a:spcPct val="110000"/>
              </a:lnSpc>
              <a:spcBef>
                <a:spcPts val="0"/>
              </a:spcBef>
            </a:pPr>
            <a:endParaRPr lang="tr-TR" sz="2400" dirty="0"/>
          </a:p>
        </p:txBody>
      </p:sp>
      <p:pic>
        <p:nvPicPr>
          <p:cNvPr id="2" name="Picture 1">
            <a:extLst>
              <a:ext uri="{FF2B5EF4-FFF2-40B4-BE49-F238E27FC236}">
                <a16:creationId xmlns:a16="http://schemas.microsoft.com/office/drawing/2014/main" id="{4668E5CF-B339-4EE9-82E5-B177F60D41A5}"/>
              </a:ext>
            </a:extLst>
          </p:cNvPr>
          <p:cNvPicPr>
            <a:picLocks noChangeAspect="1"/>
          </p:cNvPicPr>
          <p:nvPr/>
        </p:nvPicPr>
        <p:blipFill>
          <a:blip r:embed="rId3"/>
          <a:stretch>
            <a:fillRect/>
          </a:stretch>
        </p:blipFill>
        <p:spPr>
          <a:xfrm>
            <a:off x="1866900" y="1891748"/>
            <a:ext cx="5410200" cy="4894942"/>
          </a:xfrm>
          <a:prstGeom prst="rect">
            <a:avLst/>
          </a:prstGeom>
        </p:spPr>
      </p:pic>
    </p:spTree>
    <p:extLst>
      <p:ext uri="{BB962C8B-B14F-4D97-AF65-F5344CB8AC3E}">
        <p14:creationId xmlns:p14="http://schemas.microsoft.com/office/powerpoint/2010/main" val="2959625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12</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Decision Tree</a:t>
            </a:r>
            <a:endParaRPr lang="en-US" sz="3600" dirty="0"/>
          </a:p>
        </p:txBody>
      </p:sp>
      <p:pic>
        <p:nvPicPr>
          <p:cNvPr id="3" name="Picture 2">
            <a:extLst>
              <a:ext uri="{FF2B5EF4-FFF2-40B4-BE49-F238E27FC236}">
                <a16:creationId xmlns:a16="http://schemas.microsoft.com/office/drawing/2014/main" id="{51EDF09C-E4DC-41E0-92B5-075D68722451}"/>
              </a:ext>
            </a:extLst>
          </p:cNvPr>
          <p:cNvPicPr>
            <a:picLocks noChangeAspect="1"/>
          </p:cNvPicPr>
          <p:nvPr/>
        </p:nvPicPr>
        <p:blipFill>
          <a:blip r:embed="rId3"/>
          <a:stretch>
            <a:fillRect/>
          </a:stretch>
        </p:blipFill>
        <p:spPr>
          <a:xfrm>
            <a:off x="264160" y="2286000"/>
            <a:ext cx="8690112" cy="4477124"/>
          </a:xfrm>
          <a:prstGeom prst="rect">
            <a:avLst/>
          </a:prstGeom>
        </p:spPr>
      </p:pic>
      <p:sp>
        <p:nvSpPr>
          <p:cNvPr id="10" name="Content Placeholder 2">
            <a:extLst>
              <a:ext uri="{FF2B5EF4-FFF2-40B4-BE49-F238E27FC236}">
                <a16:creationId xmlns:a16="http://schemas.microsoft.com/office/drawing/2014/main" id="{448C9C34-08FB-4DE1-8B00-2A81BA42B306}"/>
              </a:ext>
            </a:extLst>
          </p:cNvPr>
          <p:cNvSpPr txBox="1">
            <a:spLocks/>
          </p:cNvSpPr>
          <p:nvPr/>
        </p:nvSpPr>
        <p:spPr>
          <a:xfrm>
            <a:off x="228600" y="1219200"/>
            <a:ext cx="8690112" cy="8382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A deeper tree</a:t>
            </a:r>
            <a:r>
              <a:rPr lang="en-US" sz="2800" b="1" dirty="0"/>
              <a:t>: </a:t>
            </a:r>
          </a:p>
        </p:txBody>
      </p:sp>
    </p:spTree>
    <p:extLst>
      <p:ext uri="{BB962C8B-B14F-4D97-AF65-F5344CB8AC3E}">
        <p14:creationId xmlns:p14="http://schemas.microsoft.com/office/powerpoint/2010/main" val="1050027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13</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Decision Tree</a:t>
            </a:r>
            <a:endParaRPr lang="en-US" sz="3600" dirty="0"/>
          </a:p>
        </p:txBody>
      </p:sp>
      <p:pic>
        <p:nvPicPr>
          <p:cNvPr id="2" name="Picture 1">
            <a:extLst>
              <a:ext uri="{FF2B5EF4-FFF2-40B4-BE49-F238E27FC236}">
                <a16:creationId xmlns:a16="http://schemas.microsoft.com/office/drawing/2014/main" id="{46BD0272-EE93-4B50-A7D5-B818F05FD654}"/>
              </a:ext>
            </a:extLst>
          </p:cNvPr>
          <p:cNvPicPr>
            <a:picLocks noChangeAspect="1"/>
          </p:cNvPicPr>
          <p:nvPr/>
        </p:nvPicPr>
        <p:blipFill>
          <a:blip r:embed="rId3"/>
          <a:stretch>
            <a:fillRect/>
          </a:stretch>
        </p:blipFill>
        <p:spPr>
          <a:xfrm>
            <a:off x="1235868" y="2138680"/>
            <a:ext cx="6672263" cy="4753882"/>
          </a:xfrm>
          <a:prstGeom prst="rect">
            <a:avLst/>
          </a:prstGeom>
        </p:spPr>
      </p:pic>
      <p:sp>
        <p:nvSpPr>
          <p:cNvPr id="6" name="Content Placeholder 2">
            <a:extLst>
              <a:ext uri="{FF2B5EF4-FFF2-40B4-BE49-F238E27FC236}">
                <a16:creationId xmlns:a16="http://schemas.microsoft.com/office/drawing/2014/main" id="{419C757A-4942-4040-B24F-9E5BB451E507}"/>
              </a:ext>
            </a:extLst>
          </p:cNvPr>
          <p:cNvSpPr txBox="1">
            <a:spLocks/>
          </p:cNvSpPr>
          <p:nvPr/>
        </p:nvSpPr>
        <p:spPr>
          <a:xfrm>
            <a:off x="228600" y="1219200"/>
            <a:ext cx="8690112" cy="8382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It can result in overfitting or it can saturate</a:t>
            </a:r>
            <a:r>
              <a:rPr lang="en-US" sz="2800" b="1" dirty="0"/>
              <a:t>: </a:t>
            </a:r>
          </a:p>
        </p:txBody>
      </p:sp>
    </p:spTree>
    <p:extLst>
      <p:ext uri="{BB962C8B-B14F-4D97-AF65-F5344CB8AC3E}">
        <p14:creationId xmlns:p14="http://schemas.microsoft.com/office/powerpoint/2010/main" val="2784672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14</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Decision Tree Pros and Cons</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5626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Pros</a:t>
            </a:r>
            <a:r>
              <a:rPr lang="en-US" sz="2800" b="1" dirty="0"/>
              <a:t>: </a:t>
            </a:r>
          </a:p>
          <a:p>
            <a:pPr marL="937260" lvl="1" indent="-342900">
              <a:lnSpc>
                <a:spcPct val="110000"/>
              </a:lnSpc>
              <a:spcBef>
                <a:spcPts val="0"/>
              </a:spcBef>
            </a:pPr>
            <a:r>
              <a:rPr lang="tr-TR" sz="2400" dirty="0"/>
              <a:t>Works for r</a:t>
            </a:r>
            <a:r>
              <a:rPr lang="en-US" sz="2400" dirty="0"/>
              <a:t>egression and classification</a:t>
            </a:r>
            <a:endParaRPr lang="tr-TR" sz="2400" dirty="0"/>
          </a:p>
          <a:p>
            <a:pPr marL="937260" lvl="1" indent="-342900">
              <a:lnSpc>
                <a:spcPct val="110000"/>
              </a:lnSpc>
              <a:spcBef>
                <a:spcPts val="0"/>
              </a:spcBef>
            </a:pPr>
            <a:r>
              <a:rPr lang="en-US" sz="2400" dirty="0"/>
              <a:t>Tree-based methods are simple and useful for interpretation</a:t>
            </a:r>
            <a:endParaRPr lang="tr-TR" sz="2400" dirty="0"/>
          </a:p>
          <a:p>
            <a:pPr marL="342900" indent="-342900">
              <a:lnSpc>
                <a:spcPct val="110000"/>
              </a:lnSpc>
              <a:spcBef>
                <a:spcPts val="0"/>
              </a:spcBef>
              <a:buFont typeface="Arial" panose="020B0604020202020204" pitchFamily="34" charset="0"/>
              <a:buChar char="•"/>
            </a:pPr>
            <a:r>
              <a:rPr lang="tr-TR" sz="2800" b="1" dirty="0"/>
              <a:t>Cons</a:t>
            </a:r>
            <a:r>
              <a:rPr lang="en-US" sz="2800" b="1" dirty="0"/>
              <a:t>:</a:t>
            </a:r>
            <a:endParaRPr lang="tr-TR" sz="2400" dirty="0"/>
          </a:p>
          <a:p>
            <a:pPr marL="937260" lvl="1" indent="-342900">
              <a:lnSpc>
                <a:spcPct val="110000"/>
              </a:lnSpc>
              <a:spcBef>
                <a:spcPts val="0"/>
              </a:spcBef>
            </a:pPr>
            <a:r>
              <a:rPr lang="tr-TR" sz="2400" dirty="0"/>
              <a:t>Basic decision tree may not perform well</a:t>
            </a:r>
            <a:r>
              <a:rPr lang="en-US" sz="2400" dirty="0"/>
              <a:t> </a:t>
            </a:r>
          </a:p>
        </p:txBody>
      </p:sp>
    </p:spTree>
    <p:extLst>
      <p:ext uri="{BB962C8B-B14F-4D97-AF65-F5344CB8AC3E}">
        <p14:creationId xmlns:p14="http://schemas.microsoft.com/office/powerpoint/2010/main" val="488274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15</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Ensembling Concept</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5626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Ensembling</a:t>
            </a:r>
            <a:r>
              <a:rPr lang="en-US" sz="2800" b="1" dirty="0"/>
              <a:t>: </a:t>
            </a:r>
          </a:p>
          <a:p>
            <a:pPr marL="937260" lvl="1" indent="-342900">
              <a:lnSpc>
                <a:spcPct val="110000"/>
              </a:lnSpc>
              <a:spcBef>
                <a:spcPts val="0"/>
              </a:spcBef>
            </a:pPr>
            <a:r>
              <a:rPr lang="tr-TR" sz="2400" dirty="0"/>
              <a:t>Using multiple models for prediction is called ensembling</a:t>
            </a:r>
            <a:r>
              <a:rPr lang="en-US" sz="2400" dirty="0"/>
              <a:t> </a:t>
            </a:r>
            <a:endParaRPr lang="tr-TR" sz="2400" dirty="0"/>
          </a:p>
          <a:p>
            <a:pPr marL="342900" indent="-342900">
              <a:lnSpc>
                <a:spcPct val="110000"/>
              </a:lnSpc>
              <a:spcBef>
                <a:spcPts val="0"/>
              </a:spcBef>
              <a:buFont typeface="Arial" panose="020B0604020202020204" pitchFamily="34" charset="0"/>
              <a:buChar char="•"/>
            </a:pPr>
            <a:r>
              <a:rPr lang="tr-TR" sz="2800" b="1" dirty="0"/>
              <a:t>Ensemble models</a:t>
            </a:r>
            <a:r>
              <a:rPr lang="en-US" sz="2800" b="1" dirty="0"/>
              <a:t>: </a:t>
            </a:r>
          </a:p>
          <a:p>
            <a:pPr marL="937260" lvl="1" indent="-342900">
              <a:lnSpc>
                <a:spcPct val="110000"/>
              </a:lnSpc>
              <a:spcBef>
                <a:spcPts val="0"/>
              </a:spcBef>
            </a:pPr>
            <a:r>
              <a:rPr lang="tr-TR" sz="2400" dirty="0"/>
              <a:t>B</a:t>
            </a:r>
            <a:r>
              <a:rPr lang="en-US" sz="2400" dirty="0" err="1"/>
              <a:t>agging</a:t>
            </a:r>
            <a:r>
              <a:rPr lang="en-US" sz="2400" dirty="0"/>
              <a:t>, random forests, and boosting </a:t>
            </a:r>
            <a:endParaRPr lang="tr-TR" sz="2400" dirty="0"/>
          </a:p>
          <a:p>
            <a:pPr marL="937260" lvl="1" indent="-342900">
              <a:lnSpc>
                <a:spcPct val="110000"/>
              </a:lnSpc>
              <a:spcBef>
                <a:spcPts val="0"/>
              </a:spcBef>
            </a:pPr>
            <a:r>
              <a:rPr lang="en-US" sz="2400" dirty="0"/>
              <a:t>These methods grow multiple trees which are then combined to yield a single consensus prediction</a:t>
            </a:r>
            <a:endParaRPr lang="tr-TR" sz="2400" dirty="0"/>
          </a:p>
          <a:p>
            <a:pPr marL="937260" lvl="1" indent="-342900">
              <a:lnSpc>
                <a:spcPct val="110000"/>
              </a:lnSpc>
              <a:spcBef>
                <a:spcPts val="0"/>
              </a:spcBef>
            </a:pPr>
            <a:r>
              <a:rPr lang="en-US" sz="2400" dirty="0"/>
              <a:t>Combining a large number of trees can often result in dramatic improvements in prediction accuracy, at the expense of some loss interpretation. </a:t>
            </a:r>
          </a:p>
        </p:txBody>
      </p:sp>
    </p:spTree>
    <p:extLst>
      <p:ext uri="{BB962C8B-B14F-4D97-AF65-F5344CB8AC3E}">
        <p14:creationId xmlns:p14="http://schemas.microsoft.com/office/powerpoint/2010/main" val="2203256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16</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More on Ensembling</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5626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Ensembling the multiple ML models</a:t>
            </a:r>
            <a:r>
              <a:rPr lang="en-US" sz="2800" b="1" dirty="0"/>
              <a:t>: </a:t>
            </a:r>
          </a:p>
          <a:p>
            <a:pPr marL="937260" lvl="1" indent="-342900">
              <a:lnSpc>
                <a:spcPct val="110000"/>
              </a:lnSpc>
              <a:spcBef>
                <a:spcPts val="0"/>
              </a:spcBef>
            </a:pPr>
            <a:r>
              <a:rPr lang="tr-TR" sz="2400" dirty="0"/>
              <a:t>Combining results of multiple models can give better results then single model in terms of </a:t>
            </a:r>
          </a:p>
          <a:p>
            <a:pPr marL="1211580" lvl="2" indent="-342900">
              <a:lnSpc>
                <a:spcPct val="110000"/>
              </a:lnSpc>
              <a:spcBef>
                <a:spcPts val="0"/>
              </a:spcBef>
            </a:pPr>
            <a:r>
              <a:rPr lang="tr-TR" sz="2200" dirty="0"/>
              <a:t>Prediction performance (accuracy for classification, rsquare for regression)</a:t>
            </a:r>
            <a:r>
              <a:rPr lang="en-US" sz="2200" dirty="0"/>
              <a:t> </a:t>
            </a:r>
            <a:endParaRPr lang="tr-TR" sz="2200" dirty="0"/>
          </a:p>
          <a:p>
            <a:pPr marL="1211580" lvl="2" indent="-342900">
              <a:lnSpc>
                <a:spcPct val="110000"/>
              </a:lnSpc>
              <a:spcBef>
                <a:spcPts val="0"/>
              </a:spcBef>
            </a:pPr>
            <a:r>
              <a:rPr lang="tr-TR" sz="2200" dirty="0"/>
              <a:t>Model stability</a:t>
            </a:r>
          </a:p>
          <a:p>
            <a:pPr marL="342900" indent="-342900">
              <a:lnSpc>
                <a:spcPct val="110000"/>
              </a:lnSpc>
              <a:spcBef>
                <a:spcPts val="0"/>
              </a:spcBef>
              <a:buFont typeface="Arial" panose="020B0604020202020204" pitchFamily="34" charset="0"/>
              <a:buChar char="•"/>
            </a:pPr>
            <a:r>
              <a:rPr lang="tr-TR" sz="2800" b="1" dirty="0"/>
              <a:t>Ensembling versions</a:t>
            </a:r>
            <a:r>
              <a:rPr lang="en-US" sz="2800" b="1" dirty="0"/>
              <a:t>: </a:t>
            </a:r>
          </a:p>
          <a:p>
            <a:pPr marL="937260" lvl="1" indent="-342900">
              <a:lnSpc>
                <a:spcPct val="110000"/>
              </a:lnSpc>
              <a:spcBef>
                <a:spcPts val="0"/>
              </a:spcBef>
            </a:pPr>
            <a:r>
              <a:rPr lang="tr-TR" sz="2400" dirty="0"/>
              <a:t>Voting: Using parallel models</a:t>
            </a:r>
          </a:p>
          <a:p>
            <a:pPr marL="1211580" lvl="2" indent="-342900">
              <a:lnSpc>
                <a:spcPct val="110000"/>
              </a:lnSpc>
              <a:spcBef>
                <a:spcPts val="0"/>
              </a:spcBef>
            </a:pPr>
            <a:r>
              <a:rPr lang="tr-TR" sz="2200" dirty="0"/>
              <a:t>Averaging for regression</a:t>
            </a:r>
          </a:p>
          <a:p>
            <a:pPr marL="1211580" lvl="2" indent="-342900">
              <a:lnSpc>
                <a:spcPct val="110000"/>
              </a:lnSpc>
              <a:spcBef>
                <a:spcPts val="0"/>
              </a:spcBef>
            </a:pPr>
            <a:r>
              <a:rPr lang="tr-TR" sz="2200" dirty="0"/>
              <a:t>Accepting highest voted class for classification</a:t>
            </a:r>
          </a:p>
          <a:p>
            <a:pPr marL="937260" lvl="1" indent="-342900">
              <a:lnSpc>
                <a:spcPct val="110000"/>
              </a:lnSpc>
              <a:spcBef>
                <a:spcPts val="0"/>
              </a:spcBef>
            </a:pPr>
            <a:r>
              <a:rPr lang="tr-TR" sz="2400" dirty="0"/>
              <a:t>Stacking: Using serial models</a:t>
            </a:r>
          </a:p>
          <a:p>
            <a:pPr marL="1211580" lvl="2" indent="-342900">
              <a:lnSpc>
                <a:spcPct val="110000"/>
              </a:lnSpc>
              <a:spcBef>
                <a:spcPts val="0"/>
              </a:spcBef>
            </a:pPr>
            <a:r>
              <a:rPr lang="tr-TR" sz="2200" dirty="0"/>
              <a:t>Using models to understand the errors of the previos model</a:t>
            </a:r>
            <a:endParaRPr lang="tr-TR" sz="2400" dirty="0"/>
          </a:p>
          <a:p>
            <a:pPr lvl="2" indent="0">
              <a:lnSpc>
                <a:spcPct val="110000"/>
              </a:lnSpc>
              <a:spcBef>
                <a:spcPts val="0"/>
              </a:spcBef>
              <a:buNone/>
            </a:pPr>
            <a:endParaRPr lang="tr-TR" sz="2200" dirty="0"/>
          </a:p>
        </p:txBody>
      </p:sp>
    </p:spTree>
    <p:extLst>
      <p:ext uri="{BB962C8B-B14F-4D97-AF65-F5344CB8AC3E}">
        <p14:creationId xmlns:p14="http://schemas.microsoft.com/office/powerpoint/2010/main" val="1026500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17</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More on Ensembling</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96348"/>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Trees vs linear models</a:t>
            </a:r>
            <a:r>
              <a:rPr lang="en-US" sz="2800" b="1" dirty="0"/>
              <a:t>: </a:t>
            </a:r>
          </a:p>
        </p:txBody>
      </p:sp>
      <p:pic>
        <p:nvPicPr>
          <p:cNvPr id="2" name="Picture 1">
            <a:extLst>
              <a:ext uri="{FF2B5EF4-FFF2-40B4-BE49-F238E27FC236}">
                <a16:creationId xmlns:a16="http://schemas.microsoft.com/office/drawing/2014/main" id="{6213D950-73A9-45D0-8EB1-2A47698E1C96}"/>
              </a:ext>
            </a:extLst>
          </p:cNvPr>
          <p:cNvPicPr>
            <a:picLocks noChangeAspect="1"/>
          </p:cNvPicPr>
          <p:nvPr/>
        </p:nvPicPr>
        <p:blipFill>
          <a:blip r:embed="rId3"/>
          <a:stretch>
            <a:fillRect/>
          </a:stretch>
        </p:blipFill>
        <p:spPr>
          <a:xfrm>
            <a:off x="2155508" y="2044148"/>
            <a:ext cx="4832984" cy="4757972"/>
          </a:xfrm>
          <a:prstGeom prst="rect">
            <a:avLst/>
          </a:prstGeom>
        </p:spPr>
      </p:pic>
    </p:spTree>
    <p:extLst>
      <p:ext uri="{BB962C8B-B14F-4D97-AF65-F5344CB8AC3E}">
        <p14:creationId xmlns:p14="http://schemas.microsoft.com/office/powerpoint/2010/main" val="2503936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18</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Decision Tree Pros and Cons</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5626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Pros</a:t>
            </a:r>
            <a:r>
              <a:rPr lang="en-US" sz="2800" b="1" dirty="0"/>
              <a:t>: </a:t>
            </a:r>
          </a:p>
          <a:p>
            <a:pPr marL="937260" lvl="1" indent="-342900">
              <a:lnSpc>
                <a:spcPct val="110000"/>
              </a:lnSpc>
              <a:spcBef>
                <a:spcPts val="0"/>
              </a:spcBef>
            </a:pPr>
            <a:r>
              <a:rPr lang="en-US" sz="2400" dirty="0"/>
              <a:t>Trees are very easy to explain to people. In fact, they are even easier to explain than linear regression </a:t>
            </a:r>
            <a:endParaRPr lang="tr-TR" sz="2400" dirty="0"/>
          </a:p>
          <a:p>
            <a:pPr marL="937260" lvl="1" indent="-342900">
              <a:lnSpc>
                <a:spcPct val="110000"/>
              </a:lnSpc>
              <a:spcBef>
                <a:spcPts val="0"/>
              </a:spcBef>
            </a:pPr>
            <a:r>
              <a:rPr lang="en-US" sz="2400" dirty="0"/>
              <a:t>Some people believe that decision trees more closely mirror human decision-making than do the regression and classification approaches seen in previous chapters</a:t>
            </a:r>
            <a:endParaRPr lang="tr-TR" sz="2400" dirty="0"/>
          </a:p>
          <a:p>
            <a:pPr marL="937260" lvl="1" indent="-342900">
              <a:lnSpc>
                <a:spcPct val="110000"/>
              </a:lnSpc>
              <a:spcBef>
                <a:spcPts val="0"/>
              </a:spcBef>
            </a:pPr>
            <a:r>
              <a:rPr lang="en-US" sz="2400" dirty="0"/>
              <a:t>Trees can be displayed graphically and are easily interpreted even by a non-expert (especially if they are small).</a:t>
            </a:r>
            <a:endParaRPr lang="tr-TR" sz="2400" dirty="0"/>
          </a:p>
          <a:p>
            <a:pPr marL="937260" lvl="1" indent="-342900">
              <a:lnSpc>
                <a:spcPct val="110000"/>
              </a:lnSpc>
              <a:spcBef>
                <a:spcPts val="0"/>
              </a:spcBef>
            </a:pPr>
            <a:r>
              <a:rPr lang="en-US" sz="2400" dirty="0"/>
              <a:t>Trees can easily handle qualitative predictors without the need to create dummy variables. </a:t>
            </a:r>
          </a:p>
        </p:txBody>
      </p:sp>
    </p:spTree>
    <p:extLst>
      <p:ext uri="{BB962C8B-B14F-4D97-AF65-F5344CB8AC3E}">
        <p14:creationId xmlns:p14="http://schemas.microsoft.com/office/powerpoint/2010/main" val="408518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19</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Decision Tree Pros and Cons</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5626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Cons</a:t>
            </a:r>
            <a:r>
              <a:rPr lang="en-US" sz="2800" b="1" dirty="0"/>
              <a:t>: </a:t>
            </a:r>
          </a:p>
          <a:p>
            <a:pPr marL="937260" lvl="1" indent="-342900">
              <a:lnSpc>
                <a:spcPct val="110000"/>
              </a:lnSpc>
              <a:spcBef>
                <a:spcPts val="0"/>
              </a:spcBef>
            </a:pPr>
            <a:r>
              <a:rPr lang="tr-TR" sz="2400" dirty="0"/>
              <a:t>Not many practically </a:t>
            </a:r>
            <a:r>
              <a:rPr lang="tr-TR" sz="2400" dirty="0">
                <a:sym typeface="Wingdings" panose="05000000000000000000" pitchFamily="2" charset="2"/>
              </a:rPr>
              <a:t></a:t>
            </a:r>
            <a:endParaRPr lang="en-US" sz="2400" dirty="0"/>
          </a:p>
        </p:txBody>
      </p:sp>
    </p:spTree>
    <p:extLst>
      <p:ext uri="{BB962C8B-B14F-4D97-AF65-F5344CB8AC3E}">
        <p14:creationId xmlns:p14="http://schemas.microsoft.com/office/powerpoint/2010/main" val="302578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420100" y="6492875"/>
            <a:ext cx="762000" cy="365125"/>
          </a:xfrm>
        </p:spPr>
        <p:txBody>
          <a:bodyPr>
            <a:normAutofit/>
          </a:bodyPr>
          <a:lstStyle/>
          <a:p>
            <a:pPr>
              <a:spcAft>
                <a:spcPts val="600"/>
              </a:spcAft>
            </a:pPr>
            <a:fld id="{4556B232-9F89-4083-B3BB-DDC8E5903F80}" type="slidenum">
              <a:rPr lang="en-US" smtClean="0"/>
              <a:pPr>
                <a:spcAft>
                  <a:spcPts val="600"/>
                </a:spcAft>
              </a:pPr>
              <a:t>2</a:t>
            </a:fld>
            <a:endParaRPr lang="en-US"/>
          </a:p>
        </p:txBody>
      </p:sp>
      <p:sp>
        <p:nvSpPr>
          <p:cNvPr id="14" name="Title 2">
            <a:extLst>
              <a:ext uri="{FF2B5EF4-FFF2-40B4-BE49-F238E27FC236}">
                <a16:creationId xmlns:a16="http://schemas.microsoft.com/office/drawing/2014/main" id="{F95DDCAD-58B2-4800-A28C-F461EA7E84A3}"/>
              </a:ext>
            </a:extLst>
          </p:cNvPr>
          <p:cNvSpPr>
            <a:spLocks noGrp="1"/>
          </p:cNvSpPr>
          <p:nvPr>
            <p:ph type="title"/>
          </p:nvPr>
        </p:nvSpPr>
        <p:spPr>
          <a:xfrm>
            <a:off x="228600" y="546652"/>
            <a:ext cx="8690112" cy="1066800"/>
          </a:xfrm>
        </p:spPr>
        <p:txBody>
          <a:bodyPr/>
          <a:lstStyle/>
          <a:p>
            <a:r>
              <a:rPr lang="tr-TR" dirty="0"/>
              <a:t>Tree-Based Models</a:t>
            </a:r>
            <a:endParaRPr lang="en-US" dirty="0"/>
          </a:p>
        </p:txBody>
      </p:sp>
    </p:spTree>
    <p:extLst>
      <p:ext uri="{BB962C8B-B14F-4D97-AF65-F5344CB8AC3E}">
        <p14:creationId xmlns:p14="http://schemas.microsoft.com/office/powerpoint/2010/main" val="266202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5379"/>
            <a:ext cx="8153399" cy="2969821"/>
          </a:xfrm>
          <a:ln>
            <a:noFill/>
          </a:ln>
        </p:spPr>
        <p:txBody>
          <a:bodyPr>
            <a:normAutofit/>
          </a:bodyPr>
          <a:lstStyle/>
          <a:p>
            <a:pPr algn="r"/>
            <a:r>
              <a:rPr lang="tr-TR" sz="3600" b="1" i="1" dirty="0">
                <a:latin typeface="Tahoma" pitchFamily="34" charset="0"/>
                <a:ea typeface="Tahoma" pitchFamily="34" charset="0"/>
                <a:cs typeface="Tahoma" pitchFamily="34" charset="0"/>
              </a:rPr>
              <a:t>Tree Idea</a:t>
            </a:r>
            <a:endParaRPr lang="en-US" sz="3600" b="1" i="1" dirty="0">
              <a:latin typeface="Tahoma" pitchFamily="34" charset="0"/>
              <a:ea typeface="Tahoma" pitchFamily="34" charset="0"/>
              <a:cs typeface="Tahoma"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5" name="Slide Number Placeholder 4"/>
          <p:cNvSpPr>
            <a:spLocks noGrp="1"/>
          </p:cNvSpPr>
          <p:nvPr>
            <p:ph type="sldNum" sz="quarter" idx="12"/>
          </p:nvPr>
        </p:nvSpPr>
        <p:spPr/>
        <p:txBody>
          <a:bodyPr/>
          <a:lstStyle/>
          <a:p>
            <a:fld id="{4556B232-9F89-4083-B3BB-DDC8E5903F80}" type="slidenum">
              <a:rPr lang="en-US" smtClean="0"/>
              <a:t>3</a:t>
            </a:fld>
            <a:endParaRPr lang="en-US" dirty="0"/>
          </a:p>
        </p:txBody>
      </p:sp>
    </p:spTree>
    <p:extLst>
      <p:ext uri="{BB962C8B-B14F-4D97-AF65-F5344CB8AC3E}">
        <p14:creationId xmlns:p14="http://schemas.microsoft.com/office/powerpoint/2010/main" val="2859064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4</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Decision Tree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865244"/>
            <a:ext cx="8690112" cy="4687956"/>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A tree</a:t>
            </a:r>
            <a:r>
              <a:rPr lang="en-US" sz="2800" b="1" dirty="0"/>
              <a:t>: </a:t>
            </a:r>
          </a:p>
          <a:p>
            <a:pPr marL="937260" lvl="1" indent="-342900">
              <a:lnSpc>
                <a:spcPct val="110000"/>
              </a:lnSpc>
              <a:spcBef>
                <a:spcPts val="0"/>
              </a:spcBef>
            </a:pPr>
            <a:r>
              <a:rPr lang="tr-TR" sz="2400" dirty="0"/>
              <a:t>A method of dividing data into segments according to features</a:t>
            </a:r>
          </a:p>
          <a:p>
            <a:pPr marL="937260" lvl="1" indent="-342900">
              <a:lnSpc>
                <a:spcPct val="110000"/>
              </a:lnSpc>
              <a:spcBef>
                <a:spcPts val="0"/>
              </a:spcBef>
            </a:pPr>
            <a:r>
              <a:rPr lang="tr-TR" sz="2400" dirty="0"/>
              <a:t>The data is united at first, then it is divided more and more with each feature</a:t>
            </a:r>
          </a:p>
          <a:p>
            <a:pPr marL="937260" lvl="1" indent="-342900">
              <a:lnSpc>
                <a:spcPct val="110000"/>
              </a:lnSpc>
              <a:spcBef>
                <a:spcPts val="0"/>
              </a:spcBef>
            </a:pPr>
            <a:r>
              <a:rPr lang="tr-TR" sz="2400" dirty="0"/>
              <a:t>The final shape looks like a tree</a:t>
            </a:r>
          </a:p>
          <a:p>
            <a:pPr marL="937260" lvl="1" indent="-342900">
              <a:lnSpc>
                <a:spcPct val="110000"/>
              </a:lnSpc>
              <a:spcBef>
                <a:spcPts val="0"/>
              </a:spcBef>
            </a:pPr>
            <a:r>
              <a:rPr lang="tr-TR" sz="2400" dirty="0"/>
              <a:t>It creates many micro segments</a:t>
            </a:r>
            <a:endParaRPr lang="en-US" sz="2400" dirty="0"/>
          </a:p>
        </p:txBody>
      </p:sp>
    </p:spTree>
    <p:extLst>
      <p:ext uri="{BB962C8B-B14F-4D97-AF65-F5344CB8AC3E}">
        <p14:creationId xmlns:p14="http://schemas.microsoft.com/office/powerpoint/2010/main" val="410170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5</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Decision Tree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6944" y="1242460"/>
            <a:ext cx="8690112" cy="1384852"/>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An example with numeric target (salary here)</a:t>
            </a:r>
            <a:r>
              <a:rPr lang="en-US" sz="2800" b="1" dirty="0"/>
              <a:t>: </a:t>
            </a:r>
          </a:p>
          <a:p>
            <a:pPr lvl="1" indent="0">
              <a:lnSpc>
                <a:spcPct val="110000"/>
              </a:lnSpc>
              <a:spcBef>
                <a:spcPts val="0"/>
              </a:spcBef>
              <a:buNone/>
            </a:pPr>
            <a:r>
              <a:rPr lang="tr-TR" sz="2400" dirty="0"/>
              <a:t>Salary of the baseball players are tried to be understand by seasonal hits and their years in the league</a:t>
            </a:r>
            <a:endParaRPr lang="en-US" sz="2400" dirty="0"/>
          </a:p>
        </p:txBody>
      </p:sp>
      <p:pic>
        <p:nvPicPr>
          <p:cNvPr id="2" name="Picture 1">
            <a:extLst>
              <a:ext uri="{FF2B5EF4-FFF2-40B4-BE49-F238E27FC236}">
                <a16:creationId xmlns:a16="http://schemas.microsoft.com/office/drawing/2014/main" id="{01F5ABEB-0739-4743-98DE-760E507866D6}"/>
              </a:ext>
            </a:extLst>
          </p:cNvPr>
          <p:cNvPicPr>
            <a:picLocks noChangeAspect="1"/>
          </p:cNvPicPr>
          <p:nvPr/>
        </p:nvPicPr>
        <p:blipFill>
          <a:blip r:embed="rId3"/>
          <a:stretch>
            <a:fillRect/>
          </a:stretch>
        </p:blipFill>
        <p:spPr>
          <a:xfrm>
            <a:off x="2226952" y="2726772"/>
            <a:ext cx="4690095" cy="4022408"/>
          </a:xfrm>
          <a:prstGeom prst="rect">
            <a:avLst/>
          </a:prstGeom>
        </p:spPr>
      </p:pic>
    </p:spTree>
    <p:extLst>
      <p:ext uri="{BB962C8B-B14F-4D97-AF65-F5344CB8AC3E}">
        <p14:creationId xmlns:p14="http://schemas.microsoft.com/office/powerpoint/2010/main" val="890066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6</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Decision Tree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6944" y="1242460"/>
            <a:ext cx="8690112" cy="927652"/>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An example</a:t>
            </a:r>
            <a:r>
              <a:rPr lang="en-US" sz="2800" b="1" dirty="0"/>
              <a:t>: </a:t>
            </a:r>
          </a:p>
          <a:p>
            <a:pPr lvl="1" indent="0">
              <a:lnSpc>
                <a:spcPct val="110000"/>
              </a:lnSpc>
              <a:spcBef>
                <a:spcPts val="0"/>
              </a:spcBef>
              <a:buNone/>
            </a:pPr>
            <a:r>
              <a:rPr lang="tr-TR" sz="2400" dirty="0"/>
              <a:t>Dt for baseball data</a:t>
            </a:r>
            <a:endParaRPr lang="en-US" sz="2400" dirty="0"/>
          </a:p>
        </p:txBody>
      </p:sp>
      <p:pic>
        <p:nvPicPr>
          <p:cNvPr id="3" name="Picture 2">
            <a:extLst>
              <a:ext uri="{FF2B5EF4-FFF2-40B4-BE49-F238E27FC236}">
                <a16:creationId xmlns:a16="http://schemas.microsoft.com/office/drawing/2014/main" id="{7CCC5A4B-D3DC-42D8-B749-DB16F2EE6A60}"/>
              </a:ext>
            </a:extLst>
          </p:cNvPr>
          <p:cNvPicPr>
            <a:picLocks noChangeAspect="1"/>
          </p:cNvPicPr>
          <p:nvPr/>
        </p:nvPicPr>
        <p:blipFill>
          <a:blip r:embed="rId3"/>
          <a:stretch>
            <a:fillRect/>
          </a:stretch>
        </p:blipFill>
        <p:spPr>
          <a:xfrm>
            <a:off x="2286000" y="2284812"/>
            <a:ext cx="4267200" cy="4505325"/>
          </a:xfrm>
          <a:prstGeom prst="rect">
            <a:avLst/>
          </a:prstGeom>
        </p:spPr>
      </p:pic>
    </p:spTree>
    <p:extLst>
      <p:ext uri="{BB962C8B-B14F-4D97-AF65-F5344CB8AC3E}">
        <p14:creationId xmlns:p14="http://schemas.microsoft.com/office/powerpoint/2010/main" val="127581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7</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Decision Tree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5626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Baseball data</a:t>
            </a:r>
            <a:r>
              <a:rPr lang="en-US" sz="2800" b="1" dirty="0"/>
              <a:t>: </a:t>
            </a:r>
          </a:p>
          <a:p>
            <a:pPr marL="937260" lvl="1" indent="-342900">
              <a:lnSpc>
                <a:spcPct val="110000"/>
              </a:lnSpc>
              <a:spcBef>
                <a:spcPts val="0"/>
              </a:spcBef>
            </a:pPr>
            <a:r>
              <a:rPr lang="en-US" sz="2400" dirty="0"/>
              <a:t>For the Hitters data, a regression tree for predicting the log salary of a baseball player, based on the number of years that he has played in the major leagues and the number of hits that he made in the previous year.</a:t>
            </a:r>
            <a:endParaRPr lang="tr-TR" sz="2400" dirty="0"/>
          </a:p>
          <a:p>
            <a:pPr marL="937260" lvl="1" indent="-342900">
              <a:lnSpc>
                <a:spcPct val="110000"/>
              </a:lnSpc>
              <a:spcBef>
                <a:spcPts val="0"/>
              </a:spcBef>
            </a:pPr>
            <a:r>
              <a:rPr lang="en-US" sz="2400" dirty="0"/>
              <a:t>At a given internal node, the label (of the form </a:t>
            </a:r>
            <a:r>
              <a:rPr lang="en-US" sz="2400" dirty="0" err="1"/>
              <a:t>Xj</a:t>
            </a:r>
            <a:r>
              <a:rPr lang="en-US" sz="2400" dirty="0"/>
              <a:t> &lt; </a:t>
            </a:r>
            <a:r>
              <a:rPr lang="en-US" sz="2400" dirty="0" err="1"/>
              <a:t>tk</a:t>
            </a:r>
            <a:r>
              <a:rPr lang="en-US" sz="2400" dirty="0"/>
              <a:t>) indicates the left-hand branch emanating from that split, and the right-hand branch corresponds to </a:t>
            </a:r>
            <a:r>
              <a:rPr lang="en-US" sz="2400" dirty="0" err="1"/>
              <a:t>Xj</a:t>
            </a:r>
            <a:r>
              <a:rPr lang="en-US" sz="2400" dirty="0"/>
              <a:t> ≥ tk. For instance, the split at the top of the tree results in two large branches. The left-hand branch corresponds to Years=4.5</a:t>
            </a:r>
            <a:endParaRPr lang="tr-TR" sz="2400" dirty="0"/>
          </a:p>
          <a:p>
            <a:pPr marL="937260" lvl="1" indent="-342900">
              <a:lnSpc>
                <a:spcPct val="110000"/>
              </a:lnSpc>
              <a:spcBef>
                <a:spcPts val="0"/>
              </a:spcBef>
            </a:pPr>
            <a:r>
              <a:rPr lang="en-US" sz="2400" dirty="0"/>
              <a:t>The tree has two internal nodes and three terminal nodes, or leaves. The number in each leaf is the mean of the response for the observations that fall there</a:t>
            </a:r>
          </a:p>
        </p:txBody>
      </p:sp>
    </p:spTree>
    <p:extLst>
      <p:ext uri="{BB962C8B-B14F-4D97-AF65-F5344CB8AC3E}">
        <p14:creationId xmlns:p14="http://schemas.microsoft.com/office/powerpoint/2010/main" val="1117268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8</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Decision Tree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19200"/>
            <a:ext cx="8690112" cy="5638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Baseball data</a:t>
            </a:r>
            <a:r>
              <a:rPr lang="en-US" sz="2800" b="1" dirty="0"/>
              <a:t>: </a:t>
            </a:r>
          </a:p>
          <a:p>
            <a:pPr marL="937260" lvl="1" indent="-342900">
              <a:lnSpc>
                <a:spcPct val="110000"/>
              </a:lnSpc>
              <a:spcBef>
                <a:spcPts val="0"/>
              </a:spcBef>
            </a:pPr>
            <a:r>
              <a:rPr lang="en-US" sz="2400" dirty="0"/>
              <a:t>Years is the most important factor in determining Salary, and players with less experience earn lower salaries than more experienced players. </a:t>
            </a:r>
            <a:endParaRPr lang="tr-TR" sz="2400" dirty="0"/>
          </a:p>
          <a:p>
            <a:pPr marL="937260" lvl="1" indent="-342900">
              <a:lnSpc>
                <a:spcPct val="110000"/>
              </a:lnSpc>
              <a:spcBef>
                <a:spcPts val="0"/>
              </a:spcBef>
            </a:pPr>
            <a:r>
              <a:rPr lang="en-US" sz="2400" dirty="0"/>
              <a:t>Given that a player is less experienced, the number of Hits that he made in the previous year seems to play little role in his Salary. </a:t>
            </a:r>
            <a:endParaRPr lang="tr-TR" sz="2400" dirty="0"/>
          </a:p>
          <a:p>
            <a:pPr marL="937260" lvl="1" indent="-342900">
              <a:lnSpc>
                <a:spcPct val="110000"/>
              </a:lnSpc>
              <a:spcBef>
                <a:spcPts val="0"/>
              </a:spcBef>
            </a:pPr>
            <a:r>
              <a:rPr lang="en-US" sz="2400" dirty="0"/>
              <a:t>But among players who have been in the major leagues for five or more years, the number of Hits made in the previous year does affect Salary, and players who made more Hits last year tend to have higher salaries. </a:t>
            </a:r>
            <a:endParaRPr lang="tr-TR" sz="2400" dirty="0"/>
          </a:p>
          <a:p>
            <a:pPr marL="937260" lvl="1" indent="-342900">
              <a:lnSpc>
                <a:spcPct val="110000"/>
              </a:lnSpc>
              <a:spcBef>
                <a:spcPts val="0"/>
              </a:spcBef>
            </a:pPr>
            <a:r>
              <a:rPr lang="en-US" sz="2400" dirty="0"/>
              <a:t>Surely an over-simplification, but compared to a regression model, it is easy to display, interpret and explain</a:t>
            </a:r>
          </a:p>
        </p:txBody>
      </p:sp>
    </p:spTree>
    <p:extLst>
      <p:ext uri="{BB962C8B-B14F-4D97-AF65-F5344CB8AC3E}">
        <p14:creationId xmlns:p14="http://schemas.microsoft.com/office/powerpoint/2010/main" val="350816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9</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Decision Tree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19200"/>
            <a:ext cx="8690112" cy="5638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Splits</a:t>
            </a:r>
            <a:r>
              <a:rPr lang="en-US" sz="2800" b="1" dirty="0"/>
              <a:t>: </a:t>
            </a:r>
          </a:p>
          <a:p>
            <a:pPr marL="937260" lvl="1" indent="-342900">
              <a:lnSpc>
                <a:spcPct val="110000"/>
              </a:lnSpc>
              <a:spcBef>
                <a:spcPts val="0"/>
              </a:spcBef>
            </a:pPr>
            <a:r>
              <a:rPr lang="tr-TR" sz="2400" dirty="0"/>
              <a:t>The tree tries to reduce the mixture of the data regarding the target</a:t>
            </a:r>
          </a:p>
          <a:p>
            <a:pPr marL="937260" lvl="1" indent="-342900">
              <a:lnSpc>
                <a:spcPct val="110000"/>
              </a:lnSpc>
              <a:spcBef>
                <a:spcPts val="0"/>
              </a:spcBef>
            </a:pPr>
            <a:r>
              <a:rPr lang="tr-TR" sz="2400" dirty="0"/>
              <a:t>For numeric input the feature is tried to be split from a point with best gain ( gini and numeric error for classification and regression respectively)</a:t>
            </a:r>
          </a:p>
          <a:p>
            <a:pPr marL="937260" lvl="1" indent="-342900">
              <a:lnSpc>
                <a:spcPct val="110000"/>
              </a:lnSpc>
              <a:spcBef>
                <a:spcPts val="0"/>
              </a:spcBef>
            </a:pPr>
            <a:r>
              <a:rPr lang="tr-TR" sz="2400" dirty="0"/>
              <a:t>For categoric input the features are tried to be grouped with best gain</a:t>
            </a:r>
          </a:p>
          <a:p>
            <a:pPr marL="937260" lvl="1" indent="-342900">
              <a:lnSpc>
                <a:spcPct val="110000"/>
              </a:lnSpc>
              <a:spcBef>
                <a:spcPts val="0"/>
              </a:spcBef>
            </a:pPr>
            <a:r>
              <a:rPr lang="tr-TR" sz="2400" dirty="0"/>
              <a:t>It is not possible to consider every possibility, so it considers the best split for each branch with </a:t>
            </a:r>
            <a:r>
              <a:rPr lang="tr-TR" sz="2400" b="1" dirty="0"/>
              <a:t>greedy</a:t>
            </a:r>
            <a:r>
              <a:rPr lang="tr-TR" sz="2400" dirty="0"/>
              <a:t> approach</a:t>
            </a:r>
          </a:p>
          <a:p>
            <a:pPr marL="937260" lvl="1" indent="-342900">
              <a:lnSpc>
                <a:spcPct val="110000"/>
              </a:lnSpc>
              <a:spcBef>
                <a:spcPts val="0"/>
              </a:spcBef>
            </a:pPr>
            <a:r>
              <a:rPr lang="tr-TR" sz="2400" dirty="0"/>
              <a:t>The splits can be binary or more regarding the user’s desire in programs. Using binary is easier</a:t>
            </a:r>
          </a:p>
        </p:txBody>
      </p:sp>
    </p:spTree>
    <p:extLst>
      <p:ext uri="{BB962C8B-B14F-4D97-AF65-F5344CB8AC3E}">
        <p14:creationId xmlns:p14="http://schemas.microsoft.com/office/powerpoint/2010/main" val="2114377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1576</Words>
  <Application>Microsoft Office PowerPoint</Application>
  <PresentationFormat>On-screen Show (4:3)</PresentationFormat>
  <Paragraphs>151</Paragraphs>
  <Slides>19</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Impact</vt:lpstr>
      <vt:lpstr>Tahoma</vt:lpstr>
      <vt:lpstr>Times New Roman</vt:lpstr>
      <vt:lpstr>Wingdings</vt:lpstr>
      <vt:lpstr>NewsPrint</vt:lpstr>
      <vt:lpstr>Custom Design</vt:lpstr>
      <vt:lpstr>PowerPoint Presentation</vt:lpstr>
      <vt:lpstr>Tree-Based Models</vt:lpstr>
      <vt:lpstr>Tree Idea</vt:lpstr>
      <vt:lpstr>Decision Tree</vt:lpstr>
      <vt:lpstr>Decision Tree</vt:lpstr>
      <vt:lpstr>Decision Tree</vt:lpstr>
      <vt:lpstr>Decision Tree</vt:lpstr>
      <vt:lpstr>Decision Tree</vt:lpstr>
      <vt:lpstr>Decision Tree</vt:lpstr>
      <vt:lpstr>Decision Tree</vt:lpstr>
      <vt:lpstr>Decision Tree</vt:lpstr>
      <vt:lpstr>Decision Tree</vt:lpstr>
      <vt:lpstr>Decision Tree</vt:lpstr>
      <vt:lpstr>Decision Tree Pros and Cons</vt:lpstr>
      <vt:lpstr>Ensembling Concept</vt:lpstr>
      <vt:lpstr>More on Ensembling</vt:lpstr>
      <vt:lpstr>More on Ensembling</vt:lpstr>
      <vt:lpstr>Decision Tree Pros and Cons</vt:lpstr>
      <vt:lpstr>Decision Tree Pros and 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hdemirtas</dc:creator>
  <cp:lastModifiedBy>hdemirtas</cp:lastModifiedBy>
  <cp:revision>29</cp:revision>
  <dcterms:created xsi:type="dcterms:W3CDTF">2020-11-02T06:45:19Z</dcterms:created>
  <dcterms:modified xsi:type="dcterms:W3CDTF">2020-11-16T17:04:47Z</dcterms:modified>
</cp:coreProperties>
</file>