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4"/>
  </p:notesMasterIdLst>
  <p:handoutMasterIdLst>
    <p:handoutMasterId r:id="rId45"/>
  </p:handoutMasterIdLst>
  <p:sldIdLst>
    <p:sldId id="571" r:id="rId3"/>
    <p:sldId id="588" r:id="rId4"/>
    <p:sldId id="426" r:id="rId5"/>
    <p:sldId id="646" r:id="rId6"/>
    <p:sldId id="668" r:id="rId7"/>
    <p:sldId id="670" r:id="rId8"/>
    <p:sldId id="669" r:id="rId9"/>
    <p:sldId id="692" r:id="rId10"/>
    <p:sldId id="422" r:id="rId11"/>
    <p:sldId id="423" r:id="rId12"/>
    <p:sldId id="424" r:id="rId13"/>
    <p:sldId id="425" r:id="rId14"/>
    <p:sldId id="693" r:id="rId15"/>
    <p:sldId id="427" r:id="rId16"/>
    <p:sldId id="672" r:id="rId17"/>
    <p:sldId id="687" r:id="rId18"/>
    <p:sldId id="671" r:id="rId19"/>
    <p:sldId id="674" r:id="rId20"/>
    <p:sldId id="678" r:id="rId21"/>
    <p:sldId id="679" r:id="rId22"/>
    <p:sldId id="681" r:id="rId23"/>
    <p:sldId id="686" r:id="rId24"/>
    <p:sldId id="682" r:id="rId25"/>
    <p:sldId id="683" r:id="rId26"/>
    <p:sldId id="684" r:id="rId27"/>
    <p:sldId id="685" r:id="rId28"/>
    <p:sldId id="675" r:id="rId29"/>
    <p:sldId id="676" r:id="rId30"/>
    <p:sldId id="677" r:id="rId31"/>
    <p:sldId id="688" r:id="rId32"/>
    <p:sldId id="689" r:id="rId33"/>
    <p:sldId id="690" r:id="rId34"/>
    <p:sldId id="691" r:id="rId35"/>
    <p:sldId id="428" r:id="rId36"/>
    <p:sldId id="694" r:id="rId37"/>
    <p:sldId id="695" r:id="rId38"/>
    <p:sldId id="429" r:id="rId39"/>
    <p:sldId id="430" r:id="rId40"/>
    <p:sldId id="431" r:id="rId41"/>
    <p:sldId id="434" r:id="rId42"/>
    <p:sldId id="6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6" autoAdjust="0"/>
    <p:restoredTop sz="95498" autoAdjust="0"/>
  </p:normalViewPr>
  <p:slideViewPr>
    <p:cSldViewPr>
      <p:cViewPr varScale="1">
        <p:scale>
          <a:sx n="87" d="100"/>
          <a:sy n="87" d="100"/>
        </p:scale>
        <p:origin x="65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A6C9F-A115-40CF-A001-08F69D624FC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373FF-FCF4-4F6A-BD75-B7521BA0C930}">
      <dgm:prSet phldrT="[Text]" custT="1"/>
      <dgm:spPr>
        <a:solidFill>
          <a:srgbClr val="477D59"/>
        </a:solidFill>
      </dgm:spPr>
      <dgm:t>
        <a:bodyPr/>
        <a:lstStyle/>
        <a:p>
          <a:r>
            <a:rPr lang="en-US" sz="2200" b="1" dirty="0">
              <a:latin typeface="Calibri" panose="020F0502020204030204" pitchFamily="34" charset="0"/>
            </a:rPr>
            <a:t>Single linkage</a:t>
          </a:r>
          <a:endParaRPr lang="en-US" sz="2200" dirty="0">
            <a:latin typeface="Calibri" panose="020F0502020204030204" pitchFamily="34" charset="0"/>
          </a:endParaRPr>
        </a:p>
      </dgm:t>
    </dgm:pt>
    <dgm:pt modelId="{26EA43B8-2E92-48A7-AD60-D67DE67E85AD}" type="parTrans" cxnId="{433358F8-6C56-4C8C-90E6-E5351023521D}">
      <dgm:prSet/>
      <dgm:spPr/>
      <dgm:t>
        <a:bodyPr/>
        <a:lstStyle/>
        <a:p>
          <a:endParaRPr lang="en-US"/>
        </a:p>
      </dgm:t>
    </dgm:pt>
    <dgm:pt modelId="{C701EBED-40B1-42AB-9FC4-159E48BAEDAE}" type="sibTrans" cxnId="{433358F8-6C56-4C8C-90E6-E5351023521D}">
      <dgm:prSet/>
      <dgm:spPr/>
      <dgm:t>
        <a:bodyPr/>
        <a:lstStyle/>
        <a:p>
          <a:endParaRPr lang="en-US"/>
        </a:p>
      </dgm:t>
    </dgm:pt>
    <dgm:pt modelId="{A42F4DFA-09B2-4AB1-833D-CDFEE446529C}">
      <dgm:prSet phldrT="[Text]" custT="1"/>
      <dgm:spPr>
        <a:solidFill>
          <a:schemeClr val="bg1">
            <a:alpha val="89804"/>
          </a:schemeClr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</a:rPr>
            <a:t>The similarity between two clusters is defined by the similarity of the pair of observations (one from each cluster) that are the most similar.</a:t>
          </a:r>
        </a:p>
      </dgm:t>
    </dgm:pt>
    <dgm:pt modelId="{DDEBA15C-BA3A-4E24-AC5E-DFB94AE22748}" type="parTrans" cxnId="{F8132B01-D3B0-4609-9B24-2C7611849ED9}">
      <dgm:prSet/>
      <dgm:spPr/>
      <dgm:t>
        <a:bodyPr/>
        <a:lstStyle/>
        <a:p>
          <a:endParaRPr lang="en-US"/>
        </a:p>
      </dgm:t>
    </dgm:pt>
    <dgm:pt modelId="{5119DEE6-0C56-4264-962D-13054CF49EA2}" type="sibTrans" cxnId="{F8132B01-D3B0-4609-9B24-2C7611849ED9}">
      <dgm:prSet/>
      <dgm:spPr/>
      <dgm:t>
        <a:bodyPr/>
        <a:lstStyle/>
        <a:p>
          <a:endParaRPr lang="en-US"/>
        </a:p>
      </dgm:t>
    </dgm:pt>
    <dgm:pt modelId="{AA3D9D14-7DFA-4BE6-90E4-E7D600EC3FF9}">
      <dgm:prSet phldrT="[Text]" custT="1"/>
      <dgm:spPr>
        <a:solidFill>
          <a:srgbClr val="477D59"/>
        </a:solidFill>
      </dgm:spPr>
      <dgm:t>
        <a:bodyPr/>
        <a:lstStyle/>
        <a:p>
          <a:r>
            <a:rPr lang="en-US" sz="2200" b="1" dirty="0">
              <a:latin typeface="Calibri" panose="020F0502020204030204" pitchFamily="34" charset="0"/>
            </a:rPr>
            <a:t>Complete linkage</a:t>
          </a:r>
          <a:endParaRPr lang="en-US" sz="2200" dirty="0">
            <a:latin typeface="Calibri" panose="020F0502020204030204" pitchFamily="34" charset="0"/>
          </a:endParaRPr>
        </a:p>
      </dgm:t>
    </dgm:pt>
    <dgm:pt modelId="{B30A7538-D5FB-4260-80F0-CAFFAF024E44}" type="parTrans" cxnId="{28BE9217-B12E-4F7C-BA65-5996EF2D7576}">
      <dgm:prSet/>
      <dgm:spPr/>
      <dgm:t>
        <a:bodyPr/>
        <a:lstStyle/>
        <a:p>
          <a:endParaRPr lang="en-US"/>
        </a:p>
      </dgm:t>
    </dgm:pt>
    <dgm:pt modelId="{8FD39EE3-F618-40C2-8747-A1F95D6F9944}" type="sibTrans" cxnId="{28BE9217-B12E-4F7C-BA65-5996EF2D7576}">
      <dgm:prSet/>
      <dgm:spPr/>
      <dgm:t>
        <a:bodyPr/>
        <a:lstStyle/>
        <a:p>
          <a:endParaRPr lang="en-US"/>
        </a:p>
      </dgm:t>
    </dgm:pt>
    <dgm:pt modelId="{268EB52B-A081-4477-95A5-A8255698B0D1}">
      <dgm:prSet phldrT="[Text]" custT="1"/>
      <dgm:spPr>
        <a:solidFill>
          <a:schemeClr val="bg1">
            <a:alpha val="89804"/>
          </a:schemeClr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</a:rPr>
            <a:t>This</a:t>
          </a:r>
          <a:r>
            <a:rPr lang="en-US" sz="2200" b="1" dirty="0">
              <a:latin typeface="Calibri" panose="020F0502020204030204" pitchFamily="34" charset="0"/>
            </a:rPr>
            <a:t> </a:t>
          </a:r>
          <a:r>
            <a:rPr lang="en-US" sz="2200" dirty="0">
              <a:latin typeface="Calibri" panose="020F0502020204030204" pitchFamily="34" charset="0"/>
            </a:rPr>
            <a:t>clustering method defines the similarity between two clusters as the similarity of the pair of observations (one from each cluster) that are the most different.</a:t>
          </a:r>
        </a:p>
      </dgm:t>
    </dgm:pt>
    <dgm:pt modelId="{CAD9317E-B694-45EA-96DD-838618EE6101}" type="parTrans" cxnId="{B9A8B575-457C-445C-AD4A-CA60F4DBBCC1}">
      <dgm:prSet/>
      <dgm:spPr/>
      <dgm:t>
        <a:bodyPr/>
        <a:lstStyle/>
        <a:p>
          <a:endParaRPr lang="en-US"/>
        </a:p>
      </dgm:t>
    </dgm:pt>
    <dgm:pt modelId="{708A1AEA-35AD-4F3F-8C44-772B17D3FEFA}" type="sibTrans" cxnId="{B9A8B575-457C-445C-AD4A-CA60F4DBBCC1}">
      <dgm:prSet/>
      <dgm:spPr/>
      <dgm:t>
        <a:bodyPr/>
        <a:lstStyle/>
        <a:p>
          <a:endParaRPr lang="en-US"/>
        </a:p>
      </dgm:t>
    </dgm:pt>
    <dgm:pt modelId="{EEB5B94D-9E5B-4699-9C49-A6896C51DFD6}">
      <dgm:prSet phldrT="[Text]" custT="1"/>
      <dgm:spPr>
        <a:solidFill>
          <a:srgbClr val="477D59"/>
        </a:solidFill>
      </dgm:spPr>
      <dgm:t>
        <a:bodyPr/>
        <a:lstStyle/>
        <a:p>
          <a:r>
            <a:rPr lang="en-US" sz="2200" b="1" dirty="0">
              <a:latin typeface="Calibri" panose="020F0502020204030204" pitchFamily="34" charset="0"/>
            </a:rPr>
            <a:t>Average linkage</a:t>
          </a:r>
          <a:endParaRPr lang="en-US" sz="2200" dirty="0">
            <a:latin typeface="Calibri" panose="020F0502020204030204" pitchFamily="34" charset="0"/>
          </a:endParaRPr>
        </a:p>
      </dgm:t>
    </dgm:pt>
    <dgm:pt modelId="{F25B5E30-9655-4FAD-850A-9D3657DC6D5D}" type="parTrans" cxnId="{B2DC5F9B-463C-4E6C-B6D8-6D14AD6ECE4E}">
      <dgm:prSet/>
      <dgm:spPr/>
      <dgm:t>
        <a:bodyPr/>
        <a:lstStyle/>
        <a:p>
          <a:endParaRPr lang="en-US"/>
        </a:p>
      </dgm:t>
    </dgm:pt>
    <dgm:pt modelId="{0FC32664-7EDD-4FB3-8996-322930AA559A}" type="sibTrans" cxnId="{B2DC5F9B-463C-4E6C-B6D8-6D14AD6ECE4E}">
      <dgm:prSet/>
      <dgm:spPr/>
      <dgm:t>
        <a:bodyPr/>
        <a:lstStyle/>
        <a:p>
          <a:endParaRPr lang="en-US"/>
        </a:p>
      </dgm:t>
    </dgm:pt>
    <dgm:pt modelId="{ED7D8735-B8D1-408C-BB68-252937801DA4}">
      <dgm:prSet phldrT="[Text]" custT="1"/>
      <dgm:spPr>
        <a:solidFill>
          <a:schemeClr val="bg1">
            <a:alpha val="89804"/>
          </a:schemeClr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</a:rPr>
            <a:t>Defines the similarity between two clusters to be the average similarity computed over all</a:t>
          </a:r>
          <a:r>
            <a:rPr lang="en-US" sz="2200" i="1" dirty="0">
              <a:latin typeface="Calibri" panose="020F0502020204030204" pitchFamily="34" charset="0"/>
            </a:rPr>
            <a:t> </a:t>
          </a:r>
          <a:r>
            <a:rPr lang="en-US" sz="2200" dirty="0">
              <a:latin typeface="Calibri" panose="020F0502020204030204" pitchFamily="34" charset="0"/>
            </a:rPr>
            <a:t>pairs of observations between the two clusters.</a:t>
          </a:r>
        </a:p>
      </dgm:t>
    </dgm:pt>
    <dgm:pt modelId="{BAF27C38-F45A-459E-BE38-66F58A046731}" type="parTrans" cxnId="{D445E5DD-C3A4-4005-8AEB-1585F04D6106}">
      <dgm:prSet/>
      <dgm:spPr/>
      <dgm:t>
        <a:bodyPr/>
        <a:lstStyle/>
        <a:p>
          <a:endParaRPr lang="en-US"/>
        </a:p>
      </dgm:t>
    </dgm:pt>
    <dgm:pt modelId="{B6C4F8C8-44BE-48DA-9E71-C711111BF2B9}" type="sibTrans" cxnId="{D445E5DD-C3A4-4005-8AEB-1585F04D6106}">
      <dgm:prSet/>
      <dgm:spPr/>
      <dgm:t>
        <a:bodyPr/>
        <a:lstStyle/>
        <a:p>
          <a:endParaRPr lang="en-US"/>
        </a:p>
      </dgm:t>
    </dgm:pt>
    <dgm:pt modelId="{3751FCD9-1A9F-4135-A1DD-5D2FF20FD7CC}" type="pres">
      <dgm:prSet presAssocID="{94AA6C9F-A115-40CF-A001-08F69D624FCF}" presName="Name0" presStyleCnt="0">
        <dgm:presLayoutVars>
          <dgm:dir/>
          <dgm:animLvl val="lvl"/>
          <dgm:resizeHandles val="exact"/>
        </dgm:presLayoutVars>
      </dgm:prSet>
      <dgm:spPr/>
    </dgm:pt>
    <dgm:pt modelId="{A70C61E7-D51C-4D25-A7BD-42217F448FC1}" type="pres">
      <dgm:prSet presAssocID="{9C2373FF-FCF4-4F6A-BD75-B7521BA0C930}" presName="linNode" presStyleCnt="0"/>
      <dgm:spPr/>
    </dgm:pt>
    <dgm:pt modelId="{9B1D9621-8961-485B-8F8B-B812E3604A42}" type="pres">
      <dgm:prSet presAssocID="{9C2373FF-FCF4-4F6A-BD75-B7521BA0C930}" presName="parentText" presStyleLbl="node1" presStyleIdx="0" presStyleCnt="3" custScaleX="173941" custScaleY="82221" custLinFactNeighborX="-141" custLinFactNeighborY="-7412">
        <dgm:presLayoutVars>
          <dgm:chMax val="1"/>
          <dgm:bulletEnabled val="1"/>
        </dgm:presLayoutVars>
      </dgm:prSet>
      <dgm:spPr/>
    </dgm:pt>
    <dgm:pt modelId="{0DA773E3-F890-4D6B-B0EA-FEE65EFBE8A4}" type="pres">
      <dgm:prSet presAssocID="{9C2373FF-FCF4-4F6A-BD75-B7521BA0C930}" presName="descendantText" presStyleLbl="alignAccFollowNode1" presStyleIdx="0" presStyleCnt="3" custScaleX="399571" custScaleY="109790" custLinFactNeighborX="-4015" custLinFactNeighborY="-9329">
        <dgm:presLayoutVars>
          <dgm:bulletEnabled val="1"/>
        </dgm:presLayoutVars>
      </dgm:prSet>
      <dgm:spPr/>
    </dgm:pt>
    <dgm:pt modelId="{F00EEEF0-82EA-41E9-BAF6-DD2A81A028BE}" type="pres">
      <dgm:prSet presAssocID="{C701EBED-40B1-42AB-9FC4-159E48BAEDAE}" presName="sp" presStyleCnt="0"/>
      <dgm:spPr/>
    </dgm:pt>
    <dgm:pt modelId="{13E3D8E0-86EC-4CA9-8D35-F03BF055AAA8}" type="pres">
      <dgm:prSet presAssocID="{AA3D9D14-7DFA-4BE6-90E4-E7D600EC3FF9}" presName="linNode" presStyleCnt="0"/>
      <dgm:spPr/>
    </dgm:pt>
    <dgm:pt modelId="{D3309872-603E-4F61-98D3-FC8641E04FCA}" type="pres">
      <dgm:prSet presAssocID="{AA3D9D14-7DFA-4BE6-90E4-E7D600EC3FF9}" presName="parentText" presStyleLbl="node1" presStyleIdx="1" presStyleCnt="3" custScaleX="173905" custLinFactNeighborX="-139" custLinFactNeighborY="-5640">
        <dgm:presLayoutVars>
          <dgm:chMax val="1"/>
          <dgm:bulletEnabled val="1"/>
        </dgm:presLayoutVars>
      </dgm:prSet>
      <dgm:spPr/>
    </dgm:pt>
    <dgm:pt modelId="{A61E3D1F-F89D-4032-9DDC-11A24799F3A1}" type="pres">
      <dgm:prSet presAssocID="{AA3D9D14-7DFA-4BE6-90E4-E7D600EC3FF9}" presName="descendantText" presStyleLbl="alignAccFollowNode1" presStyleIdx="1" presStyleCnt="3" custScaleX="399571" custScaleY="115410" custLinFactNeighborX="-3979" custLinFactNeighborY="-7081">
        <dgm:presLayoutVars>
          <dgm:bulletEnabled val="1"/>
        </dgm:presLayoutVars>
      </dgm:prSet>
      <dgm:spPr/>
    </dgm:pt>
    <dgm:pt modelId="{D27E4EF0-5691-4013-84AF-1D7C4E453D3E}" type="pres">
      <dgm:prSet presAssocID="{8FD39EE3-F618-40C2-8747-A1F95D6F9944}" presName="sp" presStyleCnt="0"/>
      <dgm:spPr/>
    </dgm:pt>
    <dgm:pt modelId="{4667801C-2028-41C8-81F4-D285FCE69114}" type="pres">
      <dgm:prSet presAssocID="{EEB5B94D-9E5B-4699-9C49-A6896C51DFD6}" presName="linNode" presStyleCnt="0"/>
      <dgm:spPr/>
    </dgm:pt>
    <dgm:pt modelId="{09F67BD0-2434-4E3C-8D5C-5E4613B860DF}" type="pres">
      <dgm:prSet presAssocID="{EEB5B94D-9E5B-4699-9C49-A6896C51DFD6}" presName="parentText" presStyleLbl="node1" presStyleIdx="2" presStyleCnt="3" custScaleX="180891" custScaleY="88538" custLinFactNeighborX="-123" custLinFactNeighborY="-9227">
        <dgm:presLayoutVars>
          <dgm:chMax val="1"/>
          <dgm:bulletEnabled val="1"/>
        </dgm:presLayoutVars>
      </dgm:prSet>
      <dgm:spPr/>
    </dgm:pt>
    <dgm:pt modelId="{9DF6837C-A474-4C75-A9F3-7299DDEC9BE3}" type="pres">
      <dgm:prSet presAssocID="{EEB5B94D-9E5B-4699-9C49-A6896C51DFD6}" presName="descendantText" presStyleLbl="alignAccFollowNode1" presStyleIdx="2" presStyleCnt="3" custScaleX="399571" custScaleY="107471" custLinFactNeighborX="-1059" custLinFactNeighborY="-14798">
        <dgm:presLayoutVars>
          <dgm:bulletEnabled val="1"/>
        </dgm:presLayoutVars>
      </dgm:prSet>
      <dgm:spPr/>
    </dgm:pt>
  </dgm:ptLst>
  <dgm:cxnLst>
    <dgm:cxn modelId="{F8132B01-D3B0-4609-9B24-2C7611849ED9}" srcId="{9C2373FF-FCF4-4F6A-BD75-B7521BA0C930}" destId="{A42F4DFA-09B2-4AB1-833D-CDFEE446529C}" srcOrd="0" destOrd="0" parTransId="{DDEBA15C-BA3A-4E24-AC5E-DFB94AE22748}" sibTransId="{5119DEE6-0C56-4264-962D-13054CF49EA2}"/>
    <dgm:cxn modelId="{E36B7F09-DBFB-744B-B000-91BB3F8AA3E1}" type="presOf" srcId="{94AA6C9F-A115-40CF-A001-08F69D624FCF}" destId="{3751FCD9-1A9F-4135-A1DD-5D2FF20FD7CC}" srcOrd="0" destOrd="0" presId="urn:microsoft.com/office/officeart/2005/8/layout/vList5"/>
    <dgm:cxn modelId="{A264DC0F-390A-944F-9798-6CFA70E617A5}" type="presOf" srcId="{A42F4DFA-09B2-4AB1-833D-CDFEE446529C}" destId="{0DA773E3-F890-4D6B-B0EA-FEE65EFBE8A4}" srcOrd="0" destOrd="0" presId="urn:microsoft.com/office/officeart/2005/8/layout/vList5"/>
    <dgm:cxn modelId="{28BE9217-B12E-4F7C-BA65-5996EF2D7576}" srcId="{94AA6C9F-A115-40CF-A001-08F69D624FCF}" destId="{AA3D9D14-7DFA-4BE6-90E4-E7D600EC3FF9}" srcOrd="1" destOrd="0" parTransId="{B30A7538-D5FB-4260-80F0-CAFFAF024E44}" sibTransId="{8FD39EE3-F618-40C2-8747-A1F95D6F9944}"/>
    <dgm:cxn modelId="{4ACFCC44-FFD2-2D46-A86B-C2E5826BBD8F}" type="presOf" srcId="{AA3D9D14-7DFA-4BE6-90E4-E7D600EC3FF9}" destId="{D3309872-603E-4F61-98D3-FC8641E04FCA}" srcOrd="0" destOrd="0" presId="urn:microsoft.com/office/officeart/2005/8/layout/vList5"/>
    <dgm:cxn modelId="{655A404C-6B25-704E-8113-A3325F3FF40D}" type="presOf" srcId="{ED7D8735-B8D1-408C-BB68-252937801DA4}" destId="{9DF6837C-A474-4C75-A9F3-7299DDEC9BE3}" srcOrd="0" destOrd="0" presId="urn:microsoft.com/office/officeart/2005/8/layout/vList5"/>
    <dgm:cxn modelId="{B9A8B575-457C-445C-AD4A-CA60F4DBBCC1}" srcId="{AA3D9D14-7DFA-4BE6-90E4-E7D600EC3FF9}" destId="{268EB52B-A081-4477-95A5-A8255698B0D1}" srcOrd="0" destOrd="0" parTransId="{CAD9317E-B694-45EA-96DD-838618EE6101}" sibTransId="{708A1AEA-35AD-4F3F-8C44-772B17D3FEFA}"/>
    <dgm:cxn modelId="{AB117082-6B81-F946-BF60-A91BF8A7E9FE}" type="presOf" srcId="{9C2373FF-FCF4-4F6A-BD75-B7521BA0C930}" destId="{9B1D9621-8961-485B-8F8B-B812E3604A42}" srcOrd="0" destOrd="0" presId="urn:microsoft.com/office/officeart/2005/8/layout/vList5"/>
    <dgm:cxn modelId="{B2DC5F9B-463C-4E6C-B6D8-6D14AD6ECE4E}" srcId="{94AA6C9F-A115-40CF-A001-08F69D624FCF}" destId="{EEB5B94D-9E5B-4699-9C49-A6896C51DFD6}" srcOrd="2" destOrd="0" parTransId="{F25B5E30-9655-4FAD-850A-9D3657DC6D5D}" sibTransId="{0FC32664-7EDD-4FB3-8996-322930AA559A}"/>
    <dgm:cxn modelId="{71F1F0B7-C2E0-624B-9A20-4AFA0D1C352E}" type="presOf" srcId="{268EB52B-A081-4477-95A5-A8255698B0D1}" destId="{A61E3D1F-F89D-4032-9DDC-11A24799F3A1}" srcOrd="0" destOrd="0" presId="urn:microsoft.com/office/officeart/2005/8/layout/vList5"/>
    <dgm:cxn modelId="{DA6D9AB9-744A-1946-B8B6-2D2C31226B5C}" type="presOf" srcId="{EEB5B94D-9E5B-4699-9C49-A6896C51DFD6}" destId="{09F67BD0-2434-4E3C-8D5C-5E4613B860DF}" srcOrd="0" destOrd="0" presId="urn:microsoft.com/office/officeart/2005/8/layout/vList5"/>
    <dgm:cxn modelId="{D445E5DD-C3A4-4005-8AEB-1585F04D6106}" srcId="{EEB5B94D-9E5B-4699-9C49-A6896C51DFD6}" destId="{ED7D8735-B8D1-408C-BB68-252937801DA4}" srcOrd="0" destOrd="0" parTransId="{BAF27C38-F45A-459E-BE38-66F58A046731}" sibTransId="{B6C4F8C8-44BE-48DA-9E71-C711111BF2B9}"/>
    <dgm:cxn modelId="{433358F8-6C56-4C8C-90E6-E5351023521D}" srcId="{94AA6C9F-A115-40CF-A001-08F69D624FCF}" destId="{9C2373FF-FCF4-4F6A-BD75-B7521BA0C930}" srcOrd="0" destOrd="0" parTransId="{26EA43B8-2E92-48A7-AD60-D67DE67E85AD}" sibTransId="{C701EBED-40B1-42AB-9FC4-159E48BAEDAE}"/>
    <dgm:cxn modelId="{29E85426-D203-EE42-AD54-7D2BA158AAEA}" type="presParOf" srcId="{3751FCD9-1A9F-4135-A1DD-5D2FF20FD7CC}" destId="{A70C61E7-D51C-4D25-A7BD-42217F448FC1}" srcOrd="0" destOrd="0" presId="urn:microsoft.com/office/officeart/2005/8/layout/vList5"/>
    <dgm:cxn modelId="{BF3EC66C-5BF7-EB4F-B1F9-FB32C143CED3}" type="presParOf" srcId="{A70C61E7-D51C-4D25-A7BD-42217F448FC1}" destId="{9B1D9621-8961-485B-8F8B-B812E3604A42}" srcOrd="0" destOrd="0" presId="urn:microsoft.com/office/officeart/2005/8/layout/vList5"/>
    <dgm:cxn modelId="{319873BE-4501-F142-8C92-0F42DA81C4B4}" type="presParOf" srcId="{A70C61E7-D51C-4D25-A7BD-42217F448FC1}" destId="{0DA773E3-F890-4D6B-B0EA-FEE65EFBE8A4}" srcOrd="1" destOrd="0" presId="urn:microsoft.com/office/officeart/2005/8/layout/vList5"/>
    <dgm:cxn modelId="{531919A4-EBAB-0445-9FBB-012908DE5852}" type="presParOf" srcId="{3751FCD9-1A9F-4135-A1DD-5D2FF20FD7CC}" destId="{F00EEEF0-82EA-41E9-BAF6-DD2A81A028BE}" srcOrd="1" destOrd="0" presId="urn:microsoft.com/office/officeart/2005/8/layout/vList5"/>
    <dgm:cxn modelId="{D5A2EE81-71C4-EE45-A767-2AE40553EAFD}" type="presParOf" srcId="{3751FCD9-1A9F-4135-A1DD-5D2FF20FD7CC}" destId="{13E3D8E0-86EC-4CA9-8D35-F03BF055AAA8}" srcOrd="2" destOrd="0" presId="urn:microsoft.com/office/officeart/2005/8/layout/vList5"/>
    <dgm:cxn modelId="{08161DCC-3CA6-E341-B0DB-4536544F7655}" type="presParOf" srcId="{13E3D8E0-86EC-4CA9-8D35-F03BF055AAA8}" destId="{D3309872-603E-4F61-98D3-FC8641E04FCA}" srcOrd="0" destOrd="0" presId="urn:microsoft.com/office/officeart/2005/8/layout/vList5"/>
    <dgm:cxn modelId="{3981FDE4-BD3E-774D-BD88-539C11F66C60}" type="presParOf" srcId="{13E3D8E0-86EC-4CA9-8D35-F03BF055AAA8}" destId="{A61E3D1F-F89D-4032-9DDC-11A24799F3A1}" srcOrd="1" destOrd="0" presId="urn:microsoft.com/office/officeart/2005/8/layout/vList5"/>
    <dgm:cxn modelId="{4DBF9087-32FC-8542-A706-DF88FD80C089}" type="presParOf" srcId="{3751FCD9-1A9F-4135-A1DD-5D2FF20FD7CC}" destId="{D27E4EF0-5691-4013-84AF-1D7C4E453D3E}" srcOrd="3" destOrd="0" presId="urn:microsoft.com/office/officeart/2005/8/layout/vList5"/>
    <dgm:cxn modelId="{890BD2DD-4315-D947-A657-29E3A92DB8DC}" type="presParOf" srcId="{3751FCD9-1A9F-4135-A1DD-5D2FF20FD7CC}" destId="{4667801C-2028-41C8-81F4-D285FCE69114}" srcOrd="4" destOrd="0" presId="urn:microsoft.com/office/officeart/2005/8/layout/vList5"/>
    <dgm:cxn modelId="{1442E87C-55D8-D947-940F-1DB2834C266E}" type="presParOf" srcId="{4667801C-2028-41C8-81F4-D285FCE69114}" destId="{09F67BD0-2434-4E3C-8D5C-5E4613B860DF}" srcOrd="0" destOrd="0" presId="urn:microsoft.com/office/officeart/2005/8/layout/vList5"/>
    <dgm:cxn modelId="{C056B5C3-70B5-1148-B2C9-CB12414E28CA}" type="presParOf" srcId="{4667801C-2028-41C8-81F4-D285FCE69114}" destId="{9DF6837C-A474-4C75-A9F3-7299DDEC9BE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A6C9F-A115-40CF-A001-08F69D624FC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373FF-FCF4-4F6A-BD75-B7521BA0C930}">
      <dgm:prSet phldrT="[Text]" custT="1"/>
      <dgm:spPr>
        <a:solidFill>
          <a:srgbClr val="477D59"/>
        </a:solidFill>
      </dgm:spPr>
      <dgm:t>
        <a:bodyPr/>
        <a:lstStyle/>
        <a:p>
          <a:r>
            <a:rPr lang="en-US" sz="2200" b="1" dirty="0">
              <a:latin typeface="Calibri" panose="020F0502020204030204" pitchFamily="34" charset="0"/>
            </a:rPr>
            <a:t>Average group linkage </a:t>
          </a:r>
          <a:endParaRPr lang="en-US" sz="2200" dirty="0">
            <a:latin typeface="Calibri" panose="020F0502020204030204" pitchFamily="34" charset="0"/>
          </a:endParaRPr>
        </a:p>
      </dgm:t>
    </dgm:pt>
    <dgm:pt modelId="{26EA43B8-2E92-48A7-AD60-D67DE67E85AD}" type="parTrans" cxnId="{433358F8-6C56-4C8C-90E6-E5351023521D}">
      <dgm:prSet/>
      <dgm:spPr/>
      <dgm:t>
        <a:bodyPr/>
        <a:lstStyle/>
        <a:p>
          <a:endParaRPr lang="en-US"/>
        </a:p>
      </dgm:t>
    </dgm:pt>
    <dgm:pt modelId="{C701EBED-40B1-42AB-9FC4-159E48BAEDAE}" type="sibTrans" cxnId="{433358F8-6C56-4C8C-90E6-E5351023521D}">
      <dgm:prSet/>
      <dgm:spPr/>
      <dgm:t>
        <a:bodyPr/>
        <a:lstStyle/>
        <a:p>
          <a:endParaRPr lang="en-US"/>
        </a:p>
      </dgm:t>
    </dgm:pt>
    <dgm:pt modelId="{A42F4DFA-09B2-4AB1-833D-CDFEE446529C}">
      <dgm:prSet phldrT="[Text]" custT="1"/>
      <dgm:spPr>
        <a:solidFill>
          <a:schemeClr val="bg1">
            <a:alpha val="89804"/>
          </a:schemeClr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</a:rPr>
            <a:t>The similarity between two clusters is defined by the similarity of the pair of observations (one from each cluster) that are the most similar.</a:t>
          </a:r>
        </a:p>
      </dgm:t>
    </dgm:pt>
    <dgm:pt modelId="{DDEBA15C-BA3A-4E24-AC5E-DFB94AE22748}" type="parTrans" cxnId="{F8132B01-D3B0-4609-9B24-2C7611849ED9}">
      <dgm:prSet/>
      <dgm:spPr/>
      <dgm:t>
        <a:bodyPr/>
        <a:lstStyle/>
        <a:p>
          <a:endParaRPr lang="en-US"/>
        </a:p>
      </dgm:t>
    </dgm:pt>
    <dgm:pt modelId="{5119DEE6-0C56-4264-962D-13054CF49EA2}" type="sibTrans" cxnId="{F8132B01-D3B0-4609-9B24-2C7611849ED9}">
      <dgm:prSet/>
      <dgm:spPr/>
      <dgm:t>
        <a:bodyPr/>
        <a:lstStyle/>
        <a:p>
          <a:endParaRPr lang="en-US"/>
        </a:p>
      </dgm:t>
    </dgm:pt>
    <dgm:pt modelId="{AA3D9D14-7DFA-4BE6-90E4-E7D600EC3FF9}">
      <dgm:prSet phldrT="[Text]" custT="1"/>
      <dgm:spPr>
        <a:solidFill>
          <a:srgbClr val="477D59"/>
        </a:solidFill>
      </dgm:spPr>
      <dgm:t>
        <a:bodyPr/>
        <a:lstStyle/>
        <a:p>
          <a:r>
            <a:rPr lang="en-US" sz="2200" b="1" dirty="0">
              <a:latin typeface="Calibri" panose="020F0502020204030204" pitchFamily="34" charset="0"/>
            </a:rPr>
            <a:t>Ward’s method </a:t>
          </a:r>
          <a:endParaRPr lang="en-US" sz="2200" dirty="0">
            <a:latin typeface="Calibri" panose="020F0502020204030204" pitchFamily="34" charset="0"/>
          </a:endParaRPr>
        </a:p>
      </dgm:t>
    </dgm:pt>
    <dgm:pt modelId="{B30A7538-D5FB-4260-80F0-CAFFAF024E44}" type="parTrans" cxnId="{28BE9217-B12E-4F7C-BA65-5996EF2D7576}">
      <dgm:prSet/>
      <dgm:spPr/>
      <dgm:t>
        <a:bodyPr/>
        <a:lstStyle/>
        <a:p>
          <a:endParaRPr lang="en-US"/>
        </a:p>
      </dgm:t>
    </dgm:pt>
    <dgm:pt modelId="{8FD39EE3-F618-40C2-8747-A1F95D6F9944}" type="sibTrans" cxnId="{28BE9217-B12E-4F7C-BA65-5996EF2D7576}">
      <dgm:prSet/>
      <dgm:spPr/>
      <dgm:t>
        <a:bodyPr/>
        <a:lstStyle/>
        <a:p>
          <a:endParaRPr lang="en-US"/>
        </a:p>
      </dgm:t>
    </dgm:pt>
    <dgm:pt modelId="{268EB52B-A081-4477-95A5-A8255698B0D1}">
      <dgm:prSet phldrT="[Text]" custT="1"/>
      <dgm:spPr>
        <a:solidFill>
          <a:schemeClr val="bg1">
            <a:alpha val="89804"/>
          </a:schemeClr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</a:rPr>
            <a:t>Computes dissimilarity as the sum of the squared differences in similarity between each individual observation in the union of the two clusters and the centroid of the resulting merged cluster.</a:t>
          </a:r>
        </a:p>
      </dgm:t>
    </dgm:pt>
    <dgm:pt modelId="{CAD9317E-B694-45EA-96DD-838618EE6101}" type="parTrans" cxnId="{B9A8B575-457C-445C-AD4A-CA60F4DBBCC1}">
      <dgm:prSet/>
      <dgm:spPr/>
      <dgm:t>
        <a:bodyPr/>
        <a:lstStyle/>
        <a:p>
          <a:endParaRPr lang="en-US"/>
        </a:p>
      </dgm:t>
    </dgm:pt>
    <dgm:pt modelId="{708A1AEA-35AD-4F3F-8C44-772B17D3FEFA}" type="sibTrans" cxnId="{B9A8B575-457C-445C-AD4A-CA60F4DBBCC1}">
      <dgm:prSet/>
      <dgm:spPr/>
      <dgm:t>
        <a:bodyPr/>
        <a:lstStyle/>
        <a:p>
          <a:endParaRPr lang="en-US"/>
        </a:p>
      </dgm:t>
    </dgm:pt>
    <dgm:pt modelId="{3751FCD9-1A9F-4135-A1DD-5D2FF20FD7CC}" type="pres">
      <dgm:prSet presAssocID="{94AA6C9F-A115-40CF-A001-08F69D624FCF}" presName="Name0" presStyleCnt="0">
        <dgm:presLayoutVars>
          <dgm:dir/>
          <dgm:animLvl val="lvl"/>
          <dgm:resizeHandles val="exact"/>
        </dgm:presLayoutVars>
      </dgm:prSet>
      <dgm:spPr/>
    </dgm:pt>
    <dgm:pt modelId="{A70C61E7-D51C-4D25-A7BD-42217F448FC1}" type="pres">
      <dgm:prSet presAssocID="{9C2373FF-FCF4-4F6A-BD75-B7521BA0C930}" presName="linNode" presStyleCnt="0"/>
      <dgm:spPr/>
    </dgm:pt>
    <dgm:pt modelId="{9B1D9621-8961-485B-8F8B-B812E3604A42}" type="pres">
      <dgm:prSet presAssocID="{9C2373FF-FCF4-4F6A-BD75-B7521BA0C930}" presName="parentText" presStyleLbl="node1" presStyleIdx="0" presStyleCnt="2" custScaleX="173941" custScaleY="38920" custLinFactNeighborX="-127" custLinFactNeighborY="-3025">
        <dgm:presLayoutVars>
          <dgm:chMax val="1"/>
          <dgm:bulletEnabled val="1"/>
        </dgm:presLayoutVars>
      </dgm:prSet>
      <dgm:spPr/>
    </dgm:pt>
    <dgm:pt modelId="{0DA773E3-F890-4D6B-B0EA-FEE65EFBE8A4}" type="pres">
      <dgm:prSet presAssocID="{9C2373FF-FCF4-4F6A-BD75-B7521BA0C930}" presName="descendantText" presStyleLbl="alignAccFollowNode1" presStyleIdx="0" presStyleCnt="2" custScaleX="399571" custScaleY="46041" custLinFactNeighborX="-3938" custLinFactNeighborY="-2533">
        <dgm:presLayoutVars>
          <dgm:bulletEnabled val="1"/>
        </dgm:presLayoutVars>
      </dgm:prSet>
      <dgm:spPr/>
    </dgm:pt>
    <dgm:pt modelId="{F00EEEF0-82EA-41E9-BAF6-DD2A81A028BE}" type="pres">
      <dgm:prSet presAssocID="{C701EBED-40B1-42AB-9FC4-159E48BAEDAE}" presName="sp" presStyleCnt="0"/>
      <dgm:spPr/>
    </dgm:pt>
    <dgm:pt modelId="{13E3D8E0-86EC-4CA9-8D35-F03BF055AAA8}" type="pres">
      <dgm:prSet presAssocID="{AA3D9D14-7DFA-4BE6-90E4-E7D600EC3FF9}" presName="linNode" presStyleCnt="0"/>
      <dgm:spPr/>
    </dgm:pt>
    <dgm:pt modelId="{D3309872-603E-4F61-98D3-FC8641E04FCA}" type="pres">
      <dgm:prSet presAssocID="{AA3D9D14-7DFA-4BE6-90E4-E7D600EC3FF9}" presName="parentText" presStyleLbl="node1" presStyleIdx="1" presStyleCnt="2" custScaleX="164588" custScaleY="45951" custLinFactNeighborX="-127" custLinFactNeighborY="-6112">
        <dgm:presLayoutVars>
          <dgm:chMax val="1"/>
          <dgm:bulletEnabled val="1"/>
        </dgm:presLayoutVars>
      </dgm:prSet>
      <dgm:spPr/>
    </dgm:pt>
    <dgm:pt modelId="{A61E3D1F-F89D-4032-9DDC-11A24799F3A1}" type="pres">
      <dgm:prSet presAssocID="{AA3D9D14-7DFA-4BE6-90E4-E7D600EC3FF9}" presName="descendantText" presStyleLbl="alignAccFollowNode1" presStyleIdx="1" presStyleCnt="2" custScaleX="399571" custScaleY="56404" custLinFactNeighborX="-3988" custLinFactNeighborY="-8412">
        <dgm:presLayoutVars>
          <dgm:bulletEnabled val="1"/>
        </dgm:presLayoutVars>
      </dgm:prSet>
      <dgm:spPr/>
    </dgm:pt>
  </dgm:ptLst>
  <dgm:cxnLst>
    <dgm:cxn modelId="{F8132B01-D3B0-4609-9B24-2C7611849ED9}" srcId="{9C2373FF-FCF4-4F6A-BD75-B7521BA0C930}" destId="{A42F4DFA-09B2-4AB1-833D-CDFEE446529C}" srcOrd="0" destOrd="0" parTransId="{DDEBA15C-BA3A-4E24-AC5E-DFB94AE22748}" sibTransId="{5119DEE6-0C56-4264-962D-13054CF49EA2}"/>
    <dgm:cxn modelId="{28BE9217-B12E-4F7C-BA65-5996EF2D7576}" srcId="{94AA6C9F-A115-40CF-A001-08F69D624FCF}" destId="{AA3D9D14-7DFA-4BE6-90E4-E7D600EC3FF9}" srcOrd="1" destOrd="0" parTransId="{B30A7538-D5FB-4260-80F0-CAFFAF024E44}" sibTransId="{8FD39EE3-F618-40C2-8747-A1F95D6F9944}"/>
    <dgm:cxn modelId="{F68C522E-C2B6-C749-87AF-143B866B3A3F}" type="presOf" srcId="{AA3D9D14-7DFA-4BE6-90E4-E7D600EC3FF9}" destId="{D3309872-603E-4F61-98D3-FC8641E04FCA}" srcOrd="0" destOrd="0" presId="urn:microsoft.com/office/officeart/2005/8/layout/vList5"/>
    <dgm:cxn modelId="{D4D88A30-B2FF-C048-A17D-6351B0F1F474}" type="presOf" srcId="{9C2373FF-FCF4-4F6A-BD75-B7521BA0C930}" destId="{9B1D9621-8961-485B-8F8B-B812E3604A42}" srcOrd="0" destOrd="0" presId="urn:microsoft.com/office/officeart/2005/8/layout/vList5"/>
    <dgm:cxn modelId="{4E6FA730-C9E6-7244-B842-325F8D4322AC}" type="presOf" srcId="{94AA6C9F-A115-40CF-A001-08F69D624FCF}" destId="{3751FCD9-1A9F-4135-A1DD-5D2FF20FD7CC}" srcOrd="0" destOrd="0" presId="urn:microsoft.com/office/officeart/2005/8/layout/vList5"/>
    <dgm:cxn modelId="{13A8994E-D636-F948-97AB-F3068DE3C39C}" type="presOf" srcId="{A42F4DFA-09B2-4AB1-833D-CDFEE446529C}" destId="{0DA773E3-F890-4D6B-B0EA-FEE65EFBE8A4}" srcOrd="0" destOrd="0" presId="urn:microsoft.com/office/officeart/2005/8/layout/vList5"/>
    <dgm:cxn modelId="{B9A8B575-457C-445C-AD4A-CA60F4DBBCC1}" srcId="{AA3D9D14-7DFA-4BE6-90E4-E7D600EC3FF9}" destId="{268EB52B-A081-4477-95A5-A8255698B0D1}" srcOrd="0" destOrd="0" parTransId="{CAD9317E-B694-45EA-96DD-838618EE6101}" sibTransId="{708A1AEA-35AD-4F3F-8C44-772B17D3FEFA}"/>
    <dgm:cxn modelId="{2DDB8FC3-24CD-E44A-8D5D-4FA9D0180360}" type="presOf" srcId="{268EB52B-A081-4477-95A5-A8255698B0D1}" destId="{A61E3D1F-F89D-4032-9DDC-11A24799F3A1}" srcOrd="0" destOrd="0" presId="urn:microsoft.com/office/officeart/2005/8/layout/vList5"/>
    <dgm:cxn modelId="{433358F8-6C56-4C8C-90E6-E5351023521D}" srcId="{94AA6C9F-A115-40CF-A001-08F69D624FCF}" destId="{9C2373FF-FCF4-4F6A-BD75-B7521BA0C930}" srcOrd="0" destOrd="0" parTransId="{26EA43B8-2E92-48A7-AD60-D67DE67E85AD}" sibTransId="{C701EBED-40B1-42AB-9FC4-159E48BAEDAE}"/>
    <dgm:cxn modelId="{03CDEF81-E5FA-1545-A3C5-9D545502A915}" type="presParOf" srcId="{3751FCD9-1A9F-4135-A1DD-5D2FF20FD7CC}" destId="{A70C61E7-D51C-4D25-A7BD-42217F448FC1}" srcOrd="0" destOrd="0" presId="urn:microsoft.com/office/officeart/2005/8/layout/vList5"/>
    <dgm:cxn modelId="{F6A41CFA-F022-2E4E-8061-385CB0ED26D2}" type="presParOf" srcId="{A70C61E7-D51C-4D25-A7BD-42217F448FC1}" destId="{9B1D9621-8961-485B-8F8B-B812E3604A42}" srcOrd="0" destOrd="0" presId="urn:microsoft.com/office/officeart/2005/8/layout/vList5"/>
    <dgm:cxn modelId="{FE652F9B-7FD7-D644-B62C-C252C6A16EF7}" type="presParOf" srcId="{A70C61E7-D51C-4D25-A7BD-42217F448FC1}" destId="{0DA773E3-F890-4D6B-B0EA-FEE65EFBE8A4}" srcOrd="1" destOrd="0" presId="urn:microsoft.com/office/officeart/2005/8/layout/vList5"/>
    <dgm:cxn modelId="{E160130A-17AA-BC42-A3EA-999ED4012684}" type="presParOf" srcId="{3751FCD9-1A9F-4135-A1DD-5D2FF20FD7CC}" destId="{F00EEEF0-82EA-41E9-BAF6-DD2A81A028BE}" srcOrd="1" destOrd="0" presId="urn:microsoft.com/office/officeart/2005/8/layout/vList5"/>
    <dgm:cxn modelId="{6B5C6AAE-D517-1042-8962-3AB55663D512}" type="presParOf" srcId="{3751FCD9-1A9F-4135-A1DD-5D2FF20FD7CC}" destId="{13E3D8E0-86EC-4CA9-8D35-F03BF055AAA8}" srcOrd="2" destOrd="0" presId="urn:microsoft.com/office/officeart/2005/8/layout/vList5"/>
    <dgm:cxn modelId="{03D72738-F18D-5F40-9666-8C8AF47CC2D5}" type="presParOf" srcId="{13E3D8E0-86EC-4CA9-8D35-F03BF055AAA8}" destId="{D3309872-603E-4F61-98D3-FC8641E04FCA}" srcOrd="0" destOrd="0" presId="urn:microsoft.com/office/officeart/2005/8/layout/vList5"/>
    <dgm:cxn modelId="{88C7A52F-F1BB-0A42-8658-877180DBE0AB}" type="presParOf" srcId="{13E3D8E0-86EC-4CA9-8D35-F03BF055AAA8}" destId="{A61E3D1F-F89D-4032-9DDC-11A24799F3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773E3-F890-4D6B-B0EA-FEE65EFBE8A4}">
      <dsp:nvSpPr>
        <dsp:cNvPr id="0" name=""/>
        <dsp:cNvSpPr/>
      </dsp:nvSpPr>
      <dsp:spPr>
        <a:xfrm rot="5400000">
          <a:off x="4093950" y="-2569953"/>
          <a:ext cx="1222819" cy="6362726"/>
        </a:xfrm>
        <a:prstGeom prst="round2SameRect">
          <a:avLst/>
        </a:prstGeom>
        <a:solidFill>
          <a:schemeClr val="bg1">
            <a:alpha val="89804"/>
          </a:schemeClr>
        </a:solidFill>
        <a:ln w="222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</a:rPr>
            <a:t>The similarity between two clusters is defined by the similarity of the pair of observations (one from each cluster) that are the most similar.</a:t>
          </a:r>
        </a:p>
      </dsp:txBody>
      <dsp:txXfrm rot="-5400000">
        <a:off x="1523997" y="59693"/>
        <a:ext cx="6303033" cy="1103433"/>
      </dsp:txXfrm>
    </dsp:sp>
    <dsp:sp modelId="{9B1D9621-8961-485B-8F8B-B812E3604A42}">
      <dsp:nvSpPr>
        <dsp:cNvPr id="0" name=""/>
        <dsp:cNvSpPr/>
      </dsp:nvSpPr>
      <dsp:spPr>
        <a:xfrm>
          <a:off x="0" y="0"/>
          <a:ext cx="1558022" cy="1144701"/>
        </a:xfrm>
        <a:prstGeom prst="roundRect">
          <a:avLst/>
        </a:prstGeom>
        <a:solidFill>
          <a:srgbClr val="477D59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</a:rPr>
            <a:t>Single linkage</a:t>
          </a:r>
          <a:endParaRPr lang="en-US" sz="2200" kern="1200" dirty="0">
            <a:latin typeface="Calibri" panose="020F0502020204030204" pitchFamily="34" charset="0"/>
          </a:endParaRPr>
        </a:p>
      </dsp:txBody>
      <dsp:txXfrm>
        <a:off x="55880" y="55880"/>
        <a:ext cx="1446262" cy="1032941"/>
      </dsp:txXfrm>
    </dsp:sp>
    <dsp:sp modelId="{A61E3D1F-F89D-4032-9DDC-11A24799F3A1}">
      <dsp:nvSpPr>
        <dsp:cNvPr id="0" name=""/>
        <dsp:cNvSpPr/>
      </dsp:nvSpPr>
      <dsp:spPr>
        <a:xfrm rot="5400000">
          <a:off x="4062653" y="-1271244"/>
          <a:ext cx="1285413" cy="6362726"/>
        </a:xfrm>
        <a:prstGeom prst="round2SameRect">
          <a:avLst/>
        </a:prstGeom>
        <a:solidFill>
          <a:schemeClr val="bg1">
            <a:alpha val="89804"/>
          </a:schemeClr>
        </a:solidFill>
        <a:ln w="222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</a:rPr>
            <a:t>This</a:t>
          </a:r>
          <a:r>
            <a:rPr lang="en-US" sz="2200" b="1" kern="1200" dirty="0">
              <a:latin typeface="Calibri" panose="020F0502020204030204" pitchFamily="34" charset="0"/>
            </a:rPr>
            <a:t> </a:t>
          </a:r>
          <a:r>
            <a:rPr lang="en-US" sz="2200" kern="1200" dirty="0">
              <a:latin typeface="Calibri" panose="020F0502020204030204" pitchFamily="34" charset="0"/>
            </a:rPr>
            <a:t>clustering method defines the similarity between two clusters as the similarity of the pair of observations (one from each cluster) that are the most different.</a:t>
          </a:r>
        </a:p>
      </dsp:txBody>
      <dsp:txXfrm rot="-5400000">
        <a:off x="1523997" y="1330161"/>
        <a:ext cx="6299977" cy="1159915"/>
      </dsp:txXfrm>
    </dsp:sp>
    <dsp:sp modelId="{D3309872-603E-4F61-98D3-FC8641E04FCA}">
      <dsp:nvSpPr>
        <dsp:cNvPr id="0" name=""/>
        <dsp:cNvSpPr/>
      </dsp:nvSpPr>
      <dsp:spPr>
        <a:xfrm>
          <a:off x="0" y="1214351"/>
          <a:ext cx="1557700" cy="1392225"/>
        </a:xfrm>
        <a:prstGeom prst="roundRect">
          <a:avLst/>
        </a:prstGeom>
        <a:solidFill>
          <a:srgbClr val="477D59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</a:rPr>
            <a:t>Complete linkage</a:t>
          </a:r>
          <a:endParaRPr lang="en-US" sz="2200" kern="1200" dirty="0">
            <a:latin typeface="Calibri" panose="020F0502020204030204" pitchFamily="34" charset="0"/>
          </a:endParaRPr>
        </a:p>
      </dsp:txBody>
      <dsp:txXfrm>
        <a:off x="67963" y="1282314"/>
        <a:ext cx="1421774" cy="1256299"/>
      </dsp:txXfrm>
    </dsp:sp>
    <dsp:sp modelId="{9DF6837C-A474-4C75-A9F3-7299DDEC9BE3}">
      <dsp:nvSpPr>
        <dsp:cNvPr id="0" name=""/>
        <dsp:cNvSpPr/>
      </dsp:nvSpPr>
      <dsp:spPr>
        <a:xfrm rot="5400000">
          <a:off x="4158330" y="49591"/>
          <a:ext cx="1196990" cy="6313249"/>
        </a:xfrm>
        <a:prstGeom prst="round2SameRect">
          <a:avLst/>
        </a:prstGeom>
        <a:solidFill>
          <a:schemeClr val="bg1">
            <a:alpha val="89804"/>
          </a:schemeClr>
        </a:solidFill>
        <a:ln w="222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</a:rPr>
            <a:t>Defines the similarity between two clusters to be the average similarity computed over all</a:t>
          </a:r>
          <a:r>
            <a:rPr lang="en-US" sz="2200" i="1" kern="1200" dirty="0">
              <a:latin typeface="Calibri" panose="020F0502020204030204" pitchFamily="34" charset="0"/>
            </a:rPr>
            <a:t> </a:t>
          </a:r>
          <a:r>
            <a:rPr lang="en-US" sz="2200" kern="1200" dirty="0">
              <a:latin typeface="Calibri" panose="020F0502020204030204" pitchFamily="34" charset="0"/>
            </a:rPr>
            <a:t>pairs of observations between the two clusters.</a:t>
          </a:r>
        </a:p>
      </dsp:txBody>
      <dsp:txXfrm rot="-5400000">
        <a:off x="1600201" y="2666152"/>
        <a:ext cx="6254817" cy="1080126"/>
      </dsp:txXfrm>
    </dsp:sp>
    <dsp:sp modelId="{09F67BD0-2434-4E3C-8D5C-5E4613B860DF}">
      <dsp:nvSpPr>
        <dsp:cNvPr id="0" name=""/>
        <dsp:cNvSpPr/>
      </dsp:nvSpPr>
      <dsp:spPr>
        <a:xfrm>
          <a:off x="0" y="2626248"/>
          <a:ext cx="1607675" cy="1232648"/>
        </a:xfrm>
        <a:prstGeom prst="roundRect">
          <a:avLst/>
        </a:prstGeom>
        <a:solidFill>
          <a:srgbClr val="477D59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</a:rPr>
            <a:t>Average linkage</a:t>
          </a:r>
          <a:endParaRPr lang="en-US" sz="2200" kern="1200" dirty="0">
            <a:latin typeface="Calibri" panose="020F0502020204030204" pitchFamily="34" charset="0"/>
          </a:endParaRPr>
        </a:p>
      </dsp:txBody>
      <dsp:txXfrm>
        <a:off x="60173" y="2686421"/>
        <a:ext cx="1487329" cy="1112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773E3-F890-4D6B-B0EA-FEE65EFBE8A4}">
      <dsp:nvSpPr>
        <dsp:cNvPr id="0" name=""/>
        <dsp:cNvSpPr/>
      </dsp:nvSpPr>
      <dsp:spPr>
        <a:xfrm rot="5400000">
          <a:off x="4017736" y="-2341329"/>
          <a:ext cx="1375263" cy="6362726"/>
        </a:xfrm>
        <a:prstGeom prst="round2SameRect">
          <a:avLst/>
        </a:prstGeom>
        <a:solidFill>
          <a:schemeClr val="bg1">
            <a:alpha val="89804"/>
          </a:schemeClr>
        </a:solidFill>
        <a:ln w="222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</a:rPr>
            <a:t>The similarity between two clusters is defined by the similarity of the pair of observations (one from each cluster) that are the most similar.</a:t>
          </a:r>
        </a:p>
      </dsp:txBody>
      <dsp:txXfrm rot="-5400000">
        <a:off x="1524005" y="219537"/>
        <a:ext cx="6295591" cy="1240993"/>
      </dsp:txXfrm>
    </dsp:sp>
    <dsp:sp modelId="{9B1D9621-8961-485B-8F8B-B812E3604A42}">
      <dsp:nvSpPr>
        <dsp:cNvPr id="0" name=""/>
        <dsp:cNvSpPr/>
      </dsp:nvSpPr>
      <dsp:spPr>
        <a:xfrm>
          <a:off x="0" y="76150"/>
          <a:ext cx="1558022" cy="1453194"/>
        </a:xfrm>
        <a:prstGeom prst="roundRect">
          <a:avLst/>
        </a:prstGeom>
        <a:solidFill>
          <a:srgbClr val="477D59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</a:rPr>
            <a:t>Average group linkage </a:t>
          </a:r>
          <a:endParaRPr lang="en-US" sz="2200" kern="1200" dirty="0">
            <a:latin typeface="Calibri" panose="020F0502020204030204" pitchFamily="34" charset="0"/>
          </a:endParaRPr>
        </a:p>
      </dsp:txBody>
      <dsp:txXfrm>
        <a:off x="70939" y="147089"/>
        <a:ext cx="1416144" cy="1311316"/>
      </dsp:txXfrm>
    </dsp:sp>
    <dsp:sp modelId="{A61E3D1F-F89D-4032-9DDC-11A24799F3A1}">
      <dsp:nvSpPr>
        <dsp:cNvPr id="0" name=""/>
        <dsp:cNvSpPr/>
      </dsp:nvSpPr>
      <dsp:spPr>
        <a:xfrm rot="5400000">
          <a:off x="3829032" y="-780424"/>
          <a:ext cx="1684810" cy="6431994"/>
        </a:xfrm>
        <a:prstGeom prst="round2SameRect">
          <a:avLst/>
        </a:prstGeom>
        <a:solidFill>
          <a:schemeClr val="bg1">
            <a:alpha val="89804"/>
          </a:schemeClr>
        </a:solidFill>
        <a:ln w="222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</a:rPr>
            <a:t>Computes dissimilarity as the sum of the squared differences in similarity between each individual observation in the union of the two clusters and the centroid of the resulting merged cluster.</a:t>
          </a:r>
        </a:p>
      </dsp:txBody>
      <dsp:txXfrm rot="-5400000">
        <a:off x="1455440" y="1675414"/>
        <a:ext cx="6349748" cy="1520318"/>
      </dsp:txXfrm>
    </dsp:sp>
    <dsp:sp modelId="{D3309872-603E-4F61-98D3-FC8641E04FCA}">
      <dsp:nvSpPr>
        <dsp:cNvPr id="0" name=""/>
        <dsp:cNvSpPr/>
      </dsp:nvSpPr>
      <dsp:spPr>
        <a:xfrm>
          <a:off x="0" y="1600773"/>
          <a:ext cx="1490295" cy="1715718"/>
        </a:xfrm>
        <a:prstGeom prst="roundRect">
          <a:avLst/>
        </a:prstGeom>
        <a:solidFill>
          <a:srgbClr val="477D59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</a:rPr>
            <a:t>Ward’s method </a:t>
          </a:r>
          <a:endParaRPr lang="en-US" sz="2200" kern="1200" dirty="0">
            <a:latin typeface="Calibri" panose="020F0502020204030204" pitchFamily="34" charset="0"/>
          </a:endParaRPr>
        </a:p>
      </dsp:txBody>
      <dsp:txXfrm>
        <a:off x="72750" y="1673523"/>
        <a:ext cx="1344795" cy="157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6.1 depicts Euclidean distance for two observations consisting of two variable measurements.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/>
              <a:t>Euclidean distance is highly influenced by the scale on which variables are measured.</a:t>
            </a:r>
          </a:p>
          <a:p>
            <a:pPr marL="765810" lvl="1" indent="-171450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Therefore, it is common to standardize the units of each variable </a:t>
            </a:r>
            <a:r>
              <a:rPr lang="en-US" i="1" dirty="0">
                <a:latin typeface="+mn-lt"/>
              </a:rPr>
              <a:t>j </a:t>
            </a:r>
            <a:r>
              <a:rPr lang="en-US" dirty="0"/>
              <a:t>of each observation </a:t>
            </a:r>
            <a:r>
              <a:rPr lang="en-US" i="1" dirty="0">
                <a:latin typeface="+mn-lt"/>
              </a:rPr>
              <a:t>u</a:t>
            </a:r>
            <a:r>
              <a:rPr lang="en-US" dirty="0"/>
              <a:t>; </a:t>
            </a:r>
          </a:p>
          <a:p>
            <a:pPr marL="1040130" lvl="2" indent="-171450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Example: </a:t>
            </a:r>
            <a:r>
              <a:rPr lang="en-US" i="1" dirty="0">
                <a:latin typeface="+mn-lt"/>
              </a:rPr>
              <a:t>u</a:t>
            </a:r>
            <a:r>
              <a:rPr lang="en-US" i="1" baseline="-25000" dirty="0"/>
              <a:t>j</a:t>
            </a:r>
            <a:r>
              <a:rPr lang="en-US" dirty="0"/>
              <a:t>, the value of variable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j</a:t>
            </a:r>
            <a:r>
              <a:rPr lang="en-US" i="1" dirty="0"/>
              <a:t> </a:t>
            </a:r>
            <a:r>
              <a:rPr lang="en-US" dirty="0"/>
              <a:t>in observation </a:t>
            </a:r>
            <a:r>
              <a:rPr lang="en-US" i="1" dirty="0">
                <a:latin typeface="+mn-lt"/>
              </a:rPr>
              <a:t>u</a:t>
            </a:r>
            <a:r>
              <a:rPr lang="en-US" dirty="0"/>
              <a:t>, is replaced with its </a:t>
            </a:r>
            <a:r>
              <a:rPr lang="en-US" i="1" dirty="0">
                <a:latin typeface="+mn-lt"/>
              </a:rPr>
              <a:t>z</a:t>
            </a:r>
            <a:r>
              <a:rPr lang="en-US" dirty="0"/>
              <a:t>-score, </a:t>
            </a:r>
            <a:r>
              <a:rPr lang="en-US" i="1" dirty="0">
                <a:latin typeface="+mn-lt"/>
              </a:rPr>
              <a:t>z</a:t>
            </a:r>
            <a:r>
              <a:rPr lang="en-US" i="1" baseline="-25000" dirty="0">
                <a:latin typeface="+mn-lt"/>
              </a:rPr>
              <a:t>j</a:t>
            </a:r>
            <a:r>
              <a:rPr lang="en-US" dirty="0"/>
              <a:t>.</a:t>
            </a:r>
          </a:p>
          <a:p>
            <a:r>
              <a:rPr lang="en-US" dirty="0"/>
              <a:t>The conversion to </a:t>
            </a:r>
            <a:r>
              <a:rPr lang="en-US" i="1" dirty="0"/>
              <a:t>z</a:t>
            </a:r>
            <a:r>
              <a:rPr lang="en-US" dirty="0"/>
              <a:t>-scores also makes it easier to identify outlier measurements, which</a:t>
            </a:r>
          </a:p>
          <a:p>
            <a:r>
              <a:rPr lang="en-US" dirty="0"/>
              <a:t>can distort the Euclidean distance between observations.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56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6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8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60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5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3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3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31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1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92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12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9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8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24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37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98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9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48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03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08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12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8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5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2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5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88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3200"/>
              <a:t>Fall 20</a:t>
            </a:r>
            <a:r>
              <a:rPr lang="tr-TR" sz="3200"/>
              <a:t>20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67818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hdemirtas.academic@gmail.com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Measuring similarity between observations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Illustration (contd.):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customer, KTC has corresponding to a vector of measurements on seven customer variables, that is, (Age, Female, Income, Married, Children, Car Loan, Mortgage).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Example:  The observation </a:t>
            </a:r>
            <a:r>
              <a:rPr lang="en-US" i="1" dirty="0"/>
              <a:t>u </a:t>
            </a:r>
            <a:r>
              <a:rPr lang="en-US" dirty="0"/>
              <a:t>= (61, 0, 57881, 1, 2, 0, 0) corresponds to a 61-year-old male with an annual income of $57,881, married with two children, but no car loan and no mortgage.</a:t>
            </a:r>
          </a:p>
          <a:p>
            <a:pPr marL="937260" lvl="1" indent="-342900"/>
            <a:endParaRPr lang="en-US" dirty="0"/>
          </a:p>
          <a:p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90CB28-9486-4E4B-92C7-3435E8B4D027}"/>
              </a:ext>
            </a:extLst>
          </p:cNvPr>
          <p:cNvSpPr txBox="1">
            <a:spLocks/>
          </p:cNvSpPr>
          <p:nvPr/>
        </p:nvSpPr>
        <p:spPr>
          <a:xfrm>
            <a:off x="228600" y="546652"/>
            <a:ext cx="8690112" cy="596348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3600" dirty="0"/>
              <a:t>Unsupervised Learning – An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31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01" y="1981200"/>
            <a:ext cx="6489899" cy="321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937260" lvl="1" indent="-342900"/>
            <a:endParaRPr lang="en-US" dirty="0"/>
          </a:p>
          <a:p>
            <a:pPr marL="937260" lvl="1" indent="-34290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Euclidean distance becomes smaller as a pair of observations become more similar with respect to their variable values.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2F74A6-39E5-4B76-8D50-0CFBCD320372}"/>
              </a:ext>
            </a:extLst>
          </p:cNvPr>
          <p:cNvSpPr txBox="1">
            <a:spLocks/>
          </p:cNvSpPr>
          <p:nvPr/>
        </p:nvSpPr>
        <p:spPr>
          <a:xfrm>
            <a:off x="228600" y="546652"/>
            <a:ext cx="8690112" cy="596348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3600" dirty="0"/>
              <a:t>Unsupervised Learning – An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730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Euclidean distance is highly influenced by the scale on which variables are measured.</a:t>
            </a:r>
          </a:p>
          <a:p>
            <a:pPr marL="937260" lvl="1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Therefore, it is common to standardize the units of each variable </a:t>
            </a:r>
            <a:r>
              <a:rPr lang="en-US" i="1" dirty="0">
                <a:latin typeface="+mn-lt"/>
              </a:rPr>
              <a:t>j</a:t>
            </a:r>
            <a:r>
              <a:rPr lang="en-US" dirty="0"/>
              <a:t> of each observation </a:t>
            </a:r>
            <a:r>
              <a:rPr lang="en-US" i="1" dirty="0">
                <a:latin typeface="+mn-lt"/>
              </a:rPr>
              <a:t>u</a:t>
            </a:r>
            <a:r>
              <a:rPr lang="en-US" dirty="0"/>
              <a:t>; </a:t>
            </a:r>
          </a:p>
          <a:p>
            <a:pPr marL="1211580" lvl="2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 </a:t>
            </a:r>
            <a:r>
              <a:rPr lang="en-US" i="1" dirty="0">
                <a:latin typeface="+mn-lt"/>
              </a:rPr>
              <a:t>u</a:t>
            </a:r>
            <a:r>
              <a:rPr lang="en-US" i="1" baseline="-25000" dirty="0">
                <a:latin typeface="+mn-lt"/>
              </a:rPr>
              <a:t>j</a:t>
            </a:r>
            <a:r>
              <a:rPr lang="en-US" dirty="0"/>
              <a:t>, the value of variable j in observation </a:t>
            </a:r>
            <a:r>
              <a:rPr lang="en-US" i="1" dirty="0">
                <a:latin typeface="+mn-lt"/>
              </a:rPr>
              <a:t>u</a:t>
            </a:r>
            <a:r>
              <a:rPr lang="en-US" dirty="0"/>
              <a:t>, is replaced with its </a:t>
            </a:r>
            <a:r>
              <a:rPr lang="en-US" i="1" dirty="0">
                <a:latin typeface="+mn-lt"/>
              </a:rPr>
              <a:t>z</a:t>
            </a:r>
            <a:r>
              <a:rPr lang="en-US" dirty="0"/>
              <a:t>-score, </a:t>
            </a:r>
            <a:r>
              <a:rPr lang="en-US" i="1" dirty="0">
                <a:latin typeface="+mn-lt"/>
              </a:rPr>
              <a:t>z</a:t>
            </a:r>
            <a:r>
              <a:rPr lang="en-US" i="1" baseline="-25000" dirty="0">
                <a:latin typeface="+mn-lt"/>
              </a:rPr>
              <a:t>j</a:t>
            </a:r>
            <a:r>
              <a:rPr lang="en-US" dirty="0"/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conversion to </a:t>
            </a:r>
            <a:r>
              <a:rPr lang="en-US" i="1" dirty="0">
                <a:latin typeface="+mn-lt"/>
              </a:rPr>
              <a:t>z</a:t>
            </a:r>
            <a:r>
              <a:rPr lang="en-US" dirty="0"/>
              <a:t>-scores also makes it easier to identify outlier measurements, which can distort the Euclidean distance between observations.</a:t>
            </a:r>
          </a:p>
          <a:p>
            <a:pPr marL="937260" lvl="1" indent="-342900"/>
            <a:endParaRPr lang="en-US" dirty="0"/>
          </a:p>
          <a:p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937260" lvl="1" indent="-342900"/>
            <a:endParaRPr lang="en-US" dirty="0"/>
          </a:p>
          <a:p>
            <a:pPr marL="937260" lvl="1" indent="-34290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F99F14-5975-407A-8FA7-26CDD6BC44F0}"/>
              </a:ext>
            </a:extLst>
          </p:cNvPr>
          <p:cNvSpPr txBox="1">
            <a:spLocks/>
          </p:cNvSpPr>
          <p:nvPr/>
        </p:nvSpPr>
        <p:spPr>
          <a:xfrm>
            <a:off x="228600" y="546652"/>
            <a:ext cx="8690112" cy="596348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3600" dirty="0"/>
              <a:t>Unsupervised Learning – Distance Metric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654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28600" y="1865244"/>
                <a:ext cx="8690112" cy="4687956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/>
                  <a:t>Matching coefficient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Simplest overlap measure of similarity between two observations.</a:t>
                </a:r>
              </a:p>
              <a:p>
                <a:pPr marL="937260" lvl="1" indent="-3429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Achieved by counting the number of variables with matching values.</a:t>
                </a:r>
              </a:p>
              <a:p>
                <a:pPr marL="937260" lvl="1" indent="-3429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Used when clustering observations solely on the basis of categorical variables encoded as 0–1 (or dummy variables)</a:t>
                </a:r>
              </a:p>
              <a:p>
                <a:pPr marL="937260" lvl="1" indent="-3429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Matching coefficient: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variables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with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matching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value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for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observations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+mn-lt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+mn-lt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variables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/>
              </a:p>
              <a:p>
                <a:pPr marL="937260" lvl="1" indent="-342900"/>
                <a:endParaRPr lang="en-US" dirty="0"/>
              </a:p>
              <a:p>
                <a:pPr marL="937260" lvl="1" indent="-34290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28600" y="1865244"/>
                <a:ext cx="8690112" cy="4687956"/>
              </a:xfrm>
              <a:prstGeom prst="rect">
                <a:avLst/>
              </a:prstGeom>
              <a:blipFill rotWithShape="1">
                <a:blip r:embed="rId3"/>
                <a:stretch>
                  <a:fillRect l="-911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6D4E6A-D331-4DC2-B07A-27BF1021AED8}"/>
              </a:ext>
            </a:extLst>
          </p:cNvPr>
          <p:cNvSpPr txBox="1">
            <a:spLocks/>
          </p:cNvSpPr>
          <p:nvPr/>
        </p:nvSpPr>
        <p:spPr>
          <a:xfrm>
            <a:off x="228600" y="546652"/>
            <a:ext cx="8690112" cy="596348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3600" dirty="0"/>
              <a:t>Unsupervised Learning – Distance Metric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672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28600" y="1865244"/>
                <a:ext cx="8690112" cy="4687956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Weakness of matching coefficient - If two observations both have a 0 entry for a categorical variable, this is counted as a sign of similarity between the two observations. </a:t>
                </a:r>
              </a:p>
              <a:p>
                <a:pPr marL="937260" lvl="1" indent="-3429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However, matching 0 entries do not necessarily imply similarity.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/>
                  <a:t>Jaccard’s coefficient</a:t>
                </a:r>
                <a:r>
                  <a:rPr lang="en-US" dirty="0"/>
                  <a:t>: A similarity measure that does not count matching zero entries.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variables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with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matching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nonzero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value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observations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+mn-lt"/>
                              </a:rPr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+mn-lt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</m:t>
                            </m:r>
                          </m:e>
                        </m:eqArr>
                      </m:num>
                      <m:den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total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variables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)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–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(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variables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with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matching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zero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values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observations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+mn-lt"/>
                              </a:rPr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+mn-lt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) </m:t>
                            </m:r>
                          </m:e>
                        </m:eqArr>
                      </m:den>
                    </m:f>
                  </m:oMath>
                </a14:m>
                <a:endParaRPr lang="en-US" dirty="0"/>
              </a:p>
              <a:p>
                <a:pPr marL="342900" indent="-342900"/>
                <a:endParaRPr lang="en-US" dirty="0"/>
              </a:p>
              <a:p>
                <a:pPr marL="937260" lvl="1" indent="-342900"/>
                <a:endParaRPr lang="en-US" dirty="0"/>
              </a:p>
              <a:p>
                <a:pPr marL="937260" lvl="1" indent="-34290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28600" y="1865244"/>
                <a:ext cx="8690112" cy="4687956"/>
              </a:xfrm>
              <a:prstGeom prst="rect">
                <a:avLst/>
              </a:prstGeom>
              <a:blipFill rotWithShape="1">
                <a:blip r:embed="rId3"/>
                <a:stretch>
                  <a:fillRect l="-911" r="-631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40DE1-35D5-476E-8660-1D73F5ECEE61}"/>
              </a:ext>
            </a:extLst>
          </p:cNvPr>
          <p:cNvSpPr txBox="1">
            <a:spLocks/>
          </p:cNvSpPr>
          <p:nvPr/>
        </p:nvSpPr>
        <p:spPr>
          <a:xfrm>
            <a:off x="228600" y="546652"/>
            <a:ext cx="8690112" cy="596348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3600" dirty="0"/>
              <a:t>Unsupervised Learning – Distance Metric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768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Unsupervised Learning – Clustering Methods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8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B2742-5DFF-4D90-91BC-0E66B8AC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86000"/>
            <a:ext cx="5334000" cy="4152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EA6642-B8D7-440E-8AC6-BB628690E80E}"/>
              </a:ext>
            </a:extLst>
          </p:cNvPr>
          <p:cNvSpPr txBox="1">
            <a:spLocks/>
          </p:cNvSpPr>
          <p:nvPr/>
        </p:nvSpPr>
        <p:spPr>
          <a:xfrm>
            <a:off x="228600" y="1448718"/>
            <a:ext cx="1981201" cy="531563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000" dirty="0"/>
              <a:t>General concept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773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8"/>
            <a:ext cx="8690112" cy="5422141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</a:t>
            </a:r>
            <a:endParaRPr lang="en-US" sz="2800" b="1" dirty="0"/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K number is given by human to tell the algorithm how many clusters will be created</a:t>
            </a:r>
          </a:p>
          <a:p>
            <a:pPr marL="1383030" lvl="2" indent="-514350">
              <a:lnSpc>
                <a:spcPct val="110000"/>
              </a:lnSpc>
              <a:spcBef>
                <a:spcPts val="0"/>
              </a:spcBef>
            </a:pPr>
            <a:r>
              <a:rPr lang="tr-TR" sz="2200" dirty="0"/>
              <a:t>K can be found by trying different K values and getting best performing K according to </a:t>
            </a:r>
          </a:p>
          <a:p>
            <a:pPr marL="1657350" lvl="3" indent="-51435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000" dirty="0"/>
              <a:t>The Elbow Method</a:t>
            </a:r>
            <a:r>
              <a:rPr lang="tr-TR" sz="2000" dirty="0"/>
              <a:t>: Total distance of data points to cluster center</a:t>
            </a:r>
          </a:p>
          <a:p>
            <a:pPr marL="1657350" lvl="3" indent="-51435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sz="2000" dirty="0"/>
              <a:t>The Silhouette Method: Belonging rating of data points between -1 and 1 to a cluster compared to other clusters</a:t>
            </a:r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An initial p1 is placed in the space</a:t>
            </a:r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Another p2 point is placed a far opposite place compared to p2. Then p3 point is placed far away from p1 and p2</a:t>
            </a:r>
          </a:p>
          <a:p>
            <a:pPr marL="1108710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tr-TR" sz="2400" dirty="0"/>
              <a:t>Points p4 .... pK are placed in the space in this manner</a:t>
            </a:r>
            <a:endParaRPr lang="en-US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849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2 clusters example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5004F-1D18-4A7F-8133-0296D6E0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2177746"/>
            <a:ext cx="4374365" cy="37436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9" y="2135437"/>
            <a:ext cx="4267202" cy="28937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dirty="0"/>
              <a:t>Pick cluster centers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dirty="0"/>
              <a:t>Assign data points to centers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dirty="0"/>
              <a:t>Compute the new centers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tr-TR" dirty="0"/>
              <a:t>Assing data points to new centers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255850-876F-48B9-97C9-19804A8BB4A0}"/>
              </a:ext>
            </a:extLst>
          </p:cNvPr>
          <p:cNvSpPr txBox="1">
            <a:spLocks/>
          </p:cNvSpPr>
          <p:nvPr/>
        </p:nvSpPr>
        <p:spPr>
          <a:xfrm>
            <a:off x="5757274" y="6012683"/>
            <a:ext cx="2156218" cy="66275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800" dirty="0">
                <a:solidFill>
                  <a:srgbClr val="00B050"/>
                </a:solidFill>
              </a:rPr>
              <a:t>Converged </a:t>
            </a:r>
            <a:r>
              <a:rPr lang="tr-TR" sz="28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2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049B2-59B8-4E41-A5A7-337932D8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2172666"/>
            <a:ext cx="5238750" cy="42767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73113F-2F46-4F7F-99CC-9D5DACE2697C}"/>
              </a:ext>
            </a:extLst>
          </p:cNvPr>
          <p:cNvSpPr txBox="1">
            <a:spLocks/>
          </p:cNvSpPr>
          <p:nvPr/>
        </p:nvSpPr>
        <p:spPr>
          <a:xfrm>
            <a:off x="228599" y="2135437"/>
            <a:ext cx="1981201" cy="531563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000" dirty="0"/>
              <a:t>Generated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6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Unsupervised vs Supervised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C1DD4-21AA-4765-8CD3-2CB255B1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55" y="2172666"/>
            <a:ext cx="5229225" cy="4314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BF8E7-FB04-4087-B7F9-392BEED63A3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3219451" cy="15221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000" dirty="0"/>
              <a:t>Randomly chosen initial points are added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000" dirty="0"/>
              <a:t>Classes are assigned to them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18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DDC1A-8FA9-4808-B6AC-866F32E9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21" y="2806258"/>
            <a:ext cx="4268779" cy="343358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F982AF-02D5-4206-9CD2-C9BC09CDFB9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2895601" cy="3791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000" dirty="0"/>
              <a:t>Iteration 1: centroid move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400A7B-7B30-4164-AE74-02824A0D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" y="2806259"/>
            <a:ext cx="4161230" cy="34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C1DD4-21AA-4765-8CD3-2CB255B1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1" y="2806259"/>
            <a:ext cx="4161230" cy="3433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29EB5-7475-4A9F-B058-A5A72957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14" y="2819400"/>
            <a:ext cx="4323478" cy="34335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CDEA5C-7C98-4612-83F8-E6E9E21967AD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2590801" cy="3791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000" dirty="0"/>
              <a:t>Iteration 1: final 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755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C3AA3-EDC9-4B02-A0A7-B95690E3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013" y="2819400"/>
            <a:ext cx="4284611" cy="3375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E56087-F566-4A77-BDFF-CB3F2E1D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" y="2819400"/>
            <a:ext cx="4250075" cy="33752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E97DA9-8F57-4B2E-85FF-3A80A7D5F3A5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1447801" cy="3791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000" dirty="0"/>
              <a:t>Iteration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156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6A5C0-4486-4516-8109-7D50A063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21" y="2819400"/>
            <a:ext cx="4249884" cy="3444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3BD254-A7A3-41E8-A470-420F8C352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2819400"/>
            <a:ext cx="4372859" cy="344480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BBB71F-DC3B-40B4-AC6B-86F073DC46DF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1447801" cy="3791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000" dirty="0"/>
              <a:t>Iteration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826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2897D-1786-453D-A544-13E9F83A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48" y="2848335"/>
            <a:ext cx="4366073" cy="3454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C11E9A-7DCD-419E-9010-F1EF4B76B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2852210"/>
            <a:ext cx="4249884" cy="34448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B4B4C4-039F-41FB-8118-1BC06A286CE3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1447801" cy="3791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000" dirty="0"/>
              <a:t>Iteration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577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8458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working method cont. – 4 clusters example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B062A8-4612-4649-A347-016195B4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819400"/>
            <a:ext cx="4313869" cy="3454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7581B6-D036-415F-9FE9-C9A3BE2D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2819400"/>
            <a:ext cx="4366073" cy="345422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6DBB72-701E-4801-B5C5-055C3ACCA44F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1447801" cy="3791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000" dirty="0"/>
              <a:t>Iteration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5146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6553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iterations and convergence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7848602" cy="31223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K-means is a special case of a general procedure known as the Expectation Maximization (EM) algorithm</a:t>
            </a:r>
            <a:r>
              <a:rPr lang="tr-TR" altLang="en-US" dirty="0">
                <a:ea typeface="ＭＳ Ｐゴシック" panose="020B0600070205080204" pitchFamily="34" charset="-128"/>
              </a:rPr>
              <a:t>. </a:t>
            </a:r>
            <a:r>
              <a:rPr lang="en-US" altLang="en-US" dirty="0">
                <a:ea typeface="ＭＳ Ｐゴシック" panose="020B0600070205080204" pitchFamily="34" charset="-128"/>
              </a:rPr>
              <a:t>EM is </a:t>
            </a:r>
            <a:r>
              <a:rPr lang="tr-TR" altLang="en-US" dirty="0">
                <a:ea typeface="ＭＳ Ｐゴシック" panose="020B0600070205080204" pitchFamily="34" charset="-128"/>
              </a:rPr>
              <a:t>claimed to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tr-TR" altLang="en-US" dirty="0">
                <a:ea typeface="ＭＳ Ｐゴシック" panose="020B0600070205080204" pitchFamily="34" charset="-128"/>
              </a:rPr>
              <a:t>be known as an algorithm that </a:t>
            </a:r>
            <a:r>
              <a:rPr lang="en-US" altLang="en-US" dirty="0">
                <a:ea typeface="ＭＳ Ｐゴシック" panose="020B0600070205080204" pitchFamily="34" charset="-128"/>
              </a:rPr>
              <a:t>converge</a:t>
            </a:r>
            <a:r>
              <a:rPr lang="tr-TR" altLang="en-US" dirty="0">
                <a:ea typeface="ＭＳ Ｐゴシック" panose="020B0600070205080204" pitchFamily="34" charset="-128"/>
              </a:rPr>
              <a:t> 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>
                <a:ea typeface="ＭＳ Ｐゴシック" panose="020B0600070205080204" pitchFamily="34" charset="-128"/>
              </a:rPr>
              <a:t>The error is monotonically decreasing</a:t>
            </a:r>
            <a:endParaRPr lang="tr-TR" dirty="0"/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/>
              <a:t>Practically it converges fast	</a:t>
            </a:r>
          </a:p>
        </p:txBody>
      </p:sp>
    </p:spTree>
    <p:extLst>
      <p:ext uri="{BB962C8B-B14F-4D97-AF65-F5344CB8AC3E}">
        <p14:creationId xmlns:p14="http://schemas.microsoft.com/office/powerpoint/2010/main" val="351729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6553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Outliers in K-means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9" y="2135436"/>
            <a:ext cx="7848602" cy="68396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It does not have any features to handle outliers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F296B2-B6A3-4620-9939-5A428831B734}"/>
              </a:ext>
            </a:extLst>
          </p:cNvPr>
          <p:cNvSpPr txBox="1">
            <a:spLocks/>
          </p:cNvSpPr>
          <p:nvPr/>
        </p:nvSpPr>
        <p:spPr>
          <a:xfrm>
            <a:off x="228600" y="3740427"/>
            <a:ext cx="6553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K-means utilizes features numerically</a:t>
            </a:r>
            <a:endParaRPr lang="en-US" sz="28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A4D3DB-F793-4D9D-8E61-6D3D197F154E}"/>
              </a:ext>
            </a:extLst>
          </p:cNvPr>
          <p:cNvSpPr txBox="1">
            <a:spLocks/>
          </p:cNvSpPr>
          <p:nvPr/>
        </p:nvSpPr>
        <p:spPr>
          <a:xfrm>
            <a:off x="228599" y="4516204"/>
            <a:ext cx="7848602" cy="95142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Features are used as numeric meaning they needed to be scaled regarding their importance before usage</a:t>
            </a:r>
          </a:p>
        </p:txBody>
      </p:sp>
    </p:spTree>
    <p:extLst>
      <p:ext uri="{BB962C8B-B14F-4D97-AF65-F5344CB8AC3E}">
        <p14:creationId xmlns:p14="http://schemas.microsoft.com/office/powerpoint/2010/main" val="3130598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Centroid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65532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800" b="1" dirty="0"/>
              <a:t>K-means outlier solution?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8" y="2135435"/>
            <a:ext cx="8610601" cy="3362905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/>
              <a:t>K-medoids</a:t>
            </a:r>
          </a:p>
          <a:p>
            <a:pPr marL="1165860" lvl="1" indent="-571500">
              <a:lnSpc>
                <a:spcPct val="110000"/>
              </a:lnSpc>
              <a:spcBef>
                <a:spcPts val="0"/>
              </a:spcBef>
            </a:pPr>
            <a:r>
              <a:rPr lang="tr-TR" sz="2400" dirty="0"/>
              <a:t>Uses medoids ( a real data point instead of centroid ) for cluster centers. </a:t>
            </a:r>
          </a:p>
          <a:p>
            <a:pPr marL="1165860" lvl="1" indent="-571500">
              <a:lnSpc>
                <a:spcPct val="110000"/>
              </a:lnSpc>
              <a:spcBef>
                <a:spcPts val="0"/>
              </a:spcBef>
            </a:pPr>
            <a:r>
              <a:rPr lang="tr-TR" sz="2400" dirty="0"/>
              <a:t>When an outlier tries to deviate clusters from grouped data and there is no data close to that center, the data center is chosen from closest actual data point</a:t>
            </a:r>
          </a:p>
        </p:txBody>
      </p:sp>
    </p:spTree>
    <p:extLst>
      <p:ext uri="{BB962C8B-B14F-4D97-AF65-F5344CB8AC3E}">
        <p14:creationId xmlns:p14="http://schemas.microsoft.com/office/powerpoint/2010/main" val="83594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Supervised vs Unsupervised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57410-B878-496C-8FF3-B4346471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781726"/>
            <a:ext cx="4352339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245AEA-DB7E-467A-917C-E5CCB7CF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823" y="1792590"/>
            <a:ext cx="4184674" cy="4114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CE5ECB-10DA-451B-809C-BE757C6AA304}"/>
              </a:ext>
            </a:extLst>
          </p:cNvPr>
          <p:cNvSpPr txBox="1">
            <a:spLocks/>
          </p:cNvSpPr>
          <p:nvPr/>
        </p:nvSpPr>
        <p:spPr>
          <a:xfrm>
            <a:off x="223520" y="1293342"/>
            <a:ext cx="4332019" cy="48838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400" dirty="0"/>
              <a:t>Labeled data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E4D76F-973E-4342-AD50-C562CAABBF25}"/>
              </a:ext>
            </a:extLst>
          </p:cNvPr>
          <p:cNvSpPr txBox="1">
            <a:spLocks/>
          </p:cNvSpPr>
          <p:nvPr/>
        </p:nvSpPr>
        <p:spPr>
          <a:xfrm>
            <a:off x="203200" y="5932153"/>
            <a:ext cx="8690112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What to do when there is no labels?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20EF44-1019-40E5-B578-20E247C25343}"/>
              </a:ext>
            </a:extLst>
          </p:cNvPr>
          <p:cNvSpPr txBox="1">
            <a:spLocks/>
          </p:cNvSpPr>
          <p:nvPr/>
        </p:nvSpPr>
        <p:spPr>
          <a:xfrm>
            <a:off x="4746824" y="1293342"/>
            <a:ext cx="4171888" cy="48838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400" dirty="0"/>
              <a:t>There is no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708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Density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14478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800" b="1" dirty="0"/>
              <a:t>DBSCAN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9" y="2135435"/>
            <a:ext cx="7848602" cy="912565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Centroid based algorithms cannot detect clusters which are not gathered regarding distance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E467C-AAC9-46A0-B543-634460978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11509"/>
            <a:ext cx="6439523" cy="33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30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Density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14478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800" b="1" dirty="0"/>
              <a:t>DBSCAN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9" y="2135435"/>
            <a:ext cx="7848602" cy="912565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Data points close to each other are accepted as a group for density based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48B96-F06D-4F82-92B7-10D0123F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3352800"/>
            <a:ext cx="4438650" cy="28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2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Density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14478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800" b="1" dirty="0"/>
              <a:t>DBSCAN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B51FD-96B0-47F8-B630-DDDB7277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2135435"/>
            <a:ext cx="5638800" cy="32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9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Density algorithms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359659"/>
            <a:ext cx="1447800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2800" b="1" dirty="0"/>
              <a:t>DBSCAN</a:t>
            </a:r>
            <a:endParaRPr lang="en-US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69B6D-4721-4DDF-94D5-70E49B9424A6}"/>
              </a:ext>
            </a:extLst>
          </p:cNvPr>
          <p:cNvSpPr txBox="1">
            <a:spLocks/>
          </p:cNvSpPr>
          <p:nvPr/>
        </p:nvSpPr>
        <p:spPr>
          <a:xfrm>
            <a:off x="228598" y="2135435"/>
            <a:ext cx="8690111" cy="3579565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000" dirty="0"/>
              <a:t>In an epsilon distance, the algorithm checks number of points that are near a point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000" dirty="0"/>
              <a:t>If the number of neighbor data points are above a threshold (manually given) that point is accepted as a core point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000" dirty="0"/>
              <a:t>Border points are close to core points, however they do not have enough neighbors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000" dirty="0"/>
              <a:t>Core points and border points form a cluster together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000" dirty="0"/>
              <a:t>The points which can not form a core point alone or close to a core point are accepted as noise</a:t>
            </a:r>
          </a:p>
        </p:txBody>
      </p:sp>
    </p:spTree>
    <p:extLst>
      <p:ext uri="{BB962C8B-B14F-4D97-AF65-F5344CB8AC3E}">
        <p14:creationId xmlns:p14="http://schemas.microsoft.com/office/powerpoint/2010/main" val="1777046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Hierarchical clustering</a:t>
            </a:r>
            <a:r>
              <a:rPr lang="en-US" dirty="0"/>
              <a:t>: Bottom-up approach</a:t>
            </a:r>
          </a:p>
          <a:p>
            <a:pPr marL="937260" lvl="1" indent="-342900"/>
            <a:r>
              <a:rPr lang="en-US" dirty="0"/>
              <a:t>Determines the similarity of two clusters by considering the similarity between the observations composing either cluster. </a:t>
            </a:r>
          </a:p>
          <a:p>
            <a:pPr marL="937260" lvl="1" indent="-342900"/>
            <a:r>
              <a:rPr lang="en-US" dirty="0"/>
              <a:t>Starts with each observation in its own cluster and then iteratively combines the two clusters that are the most similar into a single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426168-DC4D-4E8F-A9BF-868125D4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Connectivity based algorithms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543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Hierarchical clustering</a:t>
            </a:r>
            <a:r>
              <a:rPr lang="en-US" dirty="0"/>
              <a:t>: </a:t>
            </a:r>
            <a:r>
              <a:rPr lang="tr-TR" dirty="0"/>
              <a:t>It has two types</a:t>
            </a:r>
            <a:endParaRPr lang="en-US" dirty="0"/>
          </a:p>
          <a:p>
            <a:pPr marL="937260" lvl="1" indent="-342900"/>
            <a:r>
              <a:rPr lang="en-GB" b="1" dirty="0"/>
              <a:t>Agglomerative</a:t>
            </a:r>
            <a:r>
              <a:rPr lang="tr-TR" b="1" dirty="0"/>
              <a:t>: </a:t>
            </a:r>
            <a:r>
              <a:rPr lang="en-US" dirty="0"/>
              <a:t>This is a "bottom-up" approach: each observation starts in its own cluster, and pairs of clusters are merged as one moves up the hierarchy </a:t>
            </a:r>
          </a:p>
          <a:p>
            <a:pPr marL="937260" lvl="1" indent="-342900"/>
            <a:r>
              <a:rPr lang="en-US" b="1" dirty="0"/>
              <a:t>Divisive</a:t>
            </a:r>
            <a:r>
              <a:rPr lang="en-US" dirty="0"/>
              <a:t>: This is a "top-down" approach: all observations start in one cluster, and splits are performed recursively as one moves down the hierarchy.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426168-DC4D-4E8F-A9BF-868125D4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Connectivity based algorithms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0000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426168-DC4D-4E8F-A9BF-868125D4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Connectivity based algorithms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3D423-F921-4AFB-8A32-1B322323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562100"/>
            <a:ext cx="7667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89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Methods to obtain a cluster similarity measure:</a:t>
            </a:r>
          </a:p>
          <a:p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533400" y="2514600"/>
          <a:ext cx="7924800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21E7166-BC84-46DA-AA0D-8F29A453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Connectivity based algorithms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8891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Methods to obtain a cluster similarity measure:(contd.)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533400" y="25146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D288471-5E74-4AC8-BA59-23B44BA8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Connectivity based algorithms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163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67" y="1997186"/>
            <a:ext cx="5893434" cy="454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9809B34-09F8-4A6E-A49D-25820FF7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Connectivity based algorithms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913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Unsupervised Learning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25991-33CE-4B33-9FC9-1504BDA0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02" y="2017395"/>
            <a:ext cx="4391196" cy="44754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C86F5-C4B6-41E0-A6AC-2D7903842841}"/>
              </a:ext>
            </a:extLst>
          </p:cNvPr>
          <p:cNvSpPr txBox="1">
            <a:spLocks/>
          </p:cNvSpPr>
          <p:nvPr/>
        </p:nvSpPr>
        <p:spPr>
          <a:xfrm>
            <a:off x="223520" y="1293342"/>
            <a:ext cx="4332019" cy="48838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400" dirty="0"/>
              <a:t>Answer: Grouping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825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97" y="2619828"/>
            <a:ext cx="5613611" cy="415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9695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dendrogram is a chart that depicts the set of nested clusters resulting at each step of aggregation.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A63E4E-DCA9-41D4-AB4B-1C6CDE7CFEB5}"/>
              </a:ext>
            </a:extLst>
          </p:cNvPr>
          <p:cNvSpPr txBox="1">
            <a:spLocks/>
          </p:cNvSpPr>
          <p:nvPr/>
        </p:nvSpPr>
        <p:spPr>
          <a:xfrm>
            <a:off x="228600" y="546652"/>
            <a:ext cx="8690112" cy="596348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3600"/>
              <a:t>Connectivity based algorithms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6522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26944" y="1152525"/>
            <a:ext cx="8690112" cy="10668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Isolation forest is an unsupervised learning algorithm for anomaly detection that works on the principle of isolating anomalies,</a:t>
            </a:r>
            <a:r>
              <a:rPr lang="tr-TR" sz="2200" dirty="0"/>
              <a:t> </a:t>
            </a:r>
            <a:r>
              <a:rPr lang="en-US" sz="2200" dirty="0"/>
              <a:t>instead of the most common techniques of profiling normal points.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A63E4E-DCA9-41D4-AB4B-1C6CDE7CFEB5}"/>
              </a:ext>
            </a:extLst>
          </p:cNvPr>
          <p:cNvSpPr txBox="1">
            <a:spLocks/>
          </p:cNvSpPr>
          <p:nvPr/>
        </p:nvSpPr>
        <p:spPr>
          <a:xfrm>
            <a:off x="228600" y="546652"/>
            <a:ext cx="8690112" cy="596348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3600" dirty="0"/>
              <a:t>A bonus: Isolation Forest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93BB0-ECE6-45AB-8355-DCFDA9EC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2" y="2228850"/>
            <a:ext cx="8193156" cy="45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6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Unsupervised Learning – Clustering Concept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865244"/>
            <a:ext cx="8690112" cy="23257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Clustering</a:t>
            </a:r>
            <a:r>
              <a:rPr lang="en-US" sz="2800" b="1" dirty="0"/>
              <a:t>: 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tr-TR" sz="2400" dirty="0"/>
              <a:t>Groups data regarding similarity / dissimilarity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tr-TR" sz="2400" dirty="0"/>
              <a:t>Flat clustering and hierachical clustering are two major types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tr-TR" sz="2400" dirty="0"/>
              <a:t>Distance based versions are popular and k-means is the most popular one among clustering algorithms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792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Unsupervised Learning – 3 Major Types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19808" y="1205947"/>
            <a:ext cx="8690112" cy="5286927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Centroid algorithms (partioning - flat)</a:t>
            </a:r>
            <a:endParaRPr lang="en-US" sz="2800" b="1" dirty="0"/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Usually start with a random (partial) partitioning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Refine it iteratively</a:t>
            </a:r>
            <a:r>
              <a:rPr lang="tr-TR" sz="2400" dirty="0"/>
              <a:t> 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K</a:t>
            </a:r>
            <a:r>
              <a:rPr lang="tr-TR" sz="2400" dirty="0"/>
              <a:t>-</a:t>
            </a:r>
            <a:r>
              <a:rPr lang="en-US" sz="2400" dirty="0"/>
              <a:t>means clustering</a:t>
            </a:r>
            <a:r>
              <a:rPr lang="tr-TR" sz="2400" dirty="0"/>
              <a:t> is the most popular one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b="1" dirty="0"/>
              <a:t>Density algorithms 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Dense regions are clustered</a:t>
            </a:r>
            <a:endParaRPr lang="en-US" dirty="0"/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tr-TR" sz="2400" dirty="0"/>
              <a:t>DBSCAN is the most popular one</a:t>
            </a: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Hierarchical algorithms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Bottom-up, agglomerative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(Top-down, divisive)</a:t>
            </a:r>
          </a:p>
        </p:txBody>
      </p:sp>
    </p:spTree>
    <p:extLst>
      <p:ext uri="{BB962C8B-B14F-4D97-AF65-F5344CB8AC3E}">
        <p14:creationId xmlns:p14="http://schemas.microsoft.com/office/powerpoint/2010/main" val="340151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Unsupervised Learning – Clustering Concept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713B-45DD-4D27-A377-D9779AAC4363}"/>
              </a:ext>
            </a:extLst>
          </p:cNvPr>
          <p:cNvSpPr txBox="1">
            <a:spLocks/>
          </p:cNvSpPr>
          <p:nvPr/>
        </p:nvSpPr>
        <p:spPr>
          <a:xfrm>
            <a:off x="228600" y="1865244"/>
            <a:ext cx="8690112" cy="4446104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Hard clustering</a:t>
            </a:r>
            <a:endParaRPr lang="tr-TR" sz="2800" b="1" dirty="0"/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Each document belongs to exactly one cluster</a:t>
            </a:r>
            <a:endParaRPr lang="tr-TR" sz="2400" dirty="0"/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More common and easier to do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Soft clustering</a:t>
            </a:r>
            <a:endParaRPr lang="en-US" sz="2800" b="1" dirty="0"/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Makes more sense for applications like creating browsable hierarchies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You may want to put a pair of sneakers in two clusters: (</a:t>
            </a:r>
            <a:r>
              <a:rPr lang="en-US" sz="2400" dirty="0" err="1"/>
              <a:t>i</a:t>
            </a:r>
            <a:r>
              <a:rPr lang="en-US" sz="2400" dirty="0"/>
              <a:t>) sports apparel and (ii) shoes</a:t>
            </a: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400" dirty="0"/>
              <a:t>We will cover hard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004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Unsupervised Learning – Distance metric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4E25A5C-C46E-4840-9873-8323546456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865244"/>
                <a:ext cx="8690112" cy="4687956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/>
                  <a:t>Measuring similarity between observations</a:t>
                </a:r>
                <a:endParaRPr lang="en-US" dirty="0"/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en-US" b="1" dirty="0"/>
                  <a:t>Euclidean distance</a:t>
                </a:r>
                <a:r>
                  <a:rPr lang="en-US" dirty="0"/>
                  <a:t>: Most common method to measure dissimilarity between observations, when observations include continuous variables.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en-US" dirty="0"/>
                  <a:t>Let observations </a:t>
                </a:r>
                <a:r>
                  <a:rPr lang="en-US" i="1" dirty="0">
                    <a:latin typeface="+mn-lt"/>
                  </a:rPr>
                  <a:t>u</a:t>
                </a:r>
                <a:r>
                  <a:rPr lang="en-US" i="1" dirty="0"/>
                  <a:t> </a:t>
                </a:r>
                <a:r>
                  <a:rPr lang="en-US" dirty="0"/>
                  <a:t>= (</a:t>
                </a:r>
                <a:r>
                  <a:rPr lang="en-US" i="1" dirty="0">
                    <a:latin typeface="+mn-lt"/>
                  </a:rPr>
                  <a:t>u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>
                    <a:latin typeface="+mn-lt"/>
                  </a:rPr>
                  <a:t>u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en-US" i="1" dirty="0"/>
                  <a:t>. . . </a:t>
                </a:r>
                <a:r>
                  <a:rPr lang="en-US" dirty="0"/>
                  <a:t>, </a:t>
                </a:r>
                <a:r>
                  <a:rPr lang="en-US" i="1" dirty="0">
                    <a:latin typeface="+mn-lt"/>
                  </a:rPr>
                  <a:t>u</a:t>
                </a:r>
                <a:r>
                  <a:rPr lang="en-US" i="1" baseline="-25000" dirty="0">
                    <a:latin typeface="+mn-lt"/>
                  </a:rPr>
                  <a:t>q</a:t>
                </a:r>
                <a:r>
                  <a:rPr lang="en-US" dirty="0"/>
                  <a:t>) and </a:t>
                </a:r>
                <a:r>
                  <a:rPr lang="en-US" i="1" dirty="0">
                    <a:latin typeface="+mn-lt"/>
                  </a:rPr>
                  <a:t>v</a:t>
                </a:r>
                <a:r>
                  <a:rPr lang="en-US" i="1" dirty="0"/>
                  <a:t> </a:t>
                </a:r>
                <a:r>
                  <a:rPr lang="en-US" dirty="0"/>
                  <a:t>= (</a:t>
                </a:r>
                <a:r>
                  <a:rPr lang="en-US" i="1" dirty="0">
                    <a:latin typeface="+mn-lt"/>
                  </a:rPr>
                  <a:t>v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>
                    <a:latin typeface="+mn-lt"/>
                  </a:rPr>
                  <a:t>v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en-US" i="1" dirty="0"/>
                  <a:t>. . . </a:t>
                </a:r>
                <a:r>
                  <a:rPr lang="en-US" dirty="0"/>
                  <a:t>, </a:t>
                </a:r>
                <a:r>
                  <a:rPr lang="en-US" i="1" dirty="0">
                    <a:latin typeface="+mn-lt"/>
                  </a:rPr>
                  <a:t>v</a:t>
                </a:r>
                <a:r>
                  <a:rPr lang="en-US" i="1" baseline="-25000" dirty="0">
                    <a:latin typeface="+mn-lt"/>
                  </a:rPr>
                  <a:t>q</a:t>
                </a:r>
                <a:r>
                  <a:rPr lang="en-US" dirty="0"/>
                  <a:t>) each comprise measurements of </a:t>
                </a:r>
                <a:r>
                  <a:rPr lang="en-US" i="1" dirty="0"/>
                  <a:t>q </a:t>
                </a:r>
                <a:r>
                  <a:rPr lang="en-US" dirty="0"/>
                  <a:t>variables.</a:t>
                </a:r>
              </a:p>
              <a:p>
                <a:pPr marL="342900" indent="-342900">
                  <a:lnSpc>
                    <a:spcPct val="100000"/>
                  </a:lnSpc>
                  <a:buFont typeface="Arial" pitchFamily="34" charset="0"/>
                  <a:buChar char="•"/>
                </a:pPr>
                <a:r>
                  <a:rPr lang="en-US" dirty="0"/>
                  <a:t>The Euclidean distance between observations </a:t>
                </a:r>
                <a:r>
                  <a:rPr lang="en-US" i="1" dirty="0">
                    <a:latin typeface="+mn-lt"/>
                  </a:rPr>
                  <a:t>u </a:t>
                </a:r>
                <a:r>
                  <a:rPr lang="en-US" dirty="0"/>
                  <a:t>and </a:t>
                </a:r>
                <a:r>
                  <a:rPr lang="en-US" i="1" dirty="0">
                    <a:latin typeface="+mn-lt"/>
                  </a:rPr>
                  <a:t>v </a:t>
                </a:r>
                <a:r>
                  <a:rPr lang="en-US" dirty="0"/>
                  <a:t>is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r>
                            <a:rPr lang="en-US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r>
                            <a:rPr lang="en-US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∙+</m:t>
                          </m:r>
                          <m:r>
                            <a:rPr lang="en-US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342900" indent="-342900">
                  <a:lnSpc>
                    <a:spcPct val="100000"/>
                  </a:lnSpc>
                </a:pPr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/>
              </a:p>
              <a:p>
                <a:pPr marL="937260" lvl="1" indent="-342900"/>
                <a:endParaRPr lang="en-US" dirty="0"/>
              </a:p>
              <a:p>
                <a:pPr marL="937260" lvl="1" indent="-34290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4E25A5C-C46E-4840-9873-83235464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65244"/>
                <a:ext cx="8690112" cy="4687956"/>
              </a:xfrm>
              <a:prstGeom prst="rect">
                <a:avLst/>
              </a:prstGeom>
              <a:blipFill>
                <a:blip r:embed="rId3"/>
                <a:stretch>
                  <a:fillRect l="-1051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9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Measuring similarity between observations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Illustration: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KTC is a financial advising company that provides personalized financial advice to its clients.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KTC would like to segment its customers into several groups (or clusters) so that </a:t>
            </a:r>
          </a:p>
          <a:p>
            <a:pPr marL="937260" lvl="1" indent="-34290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The customers within a group are similar and dissimilar with respect to key characteristics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FC43EA-52C5-4C1A-8B44-312686C14AD2}"/>
              </a:ext>
            </a:extLst>
          </p:cNvPr>
          <p:cNvSpPr txBox="1">
            <a:spLocks/>
          </p:cNvSpPr>
          <p:nvPr/>
        </p:nvSpPr>
        <p:spPr>
          <a:xfrm>
            <a:off x="228600" y="546652"/>
            <a:ext cx="8690112" cy="596348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3600" dirty="0"/>
              <a:t>Unsupervised Learning – An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8904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1692</Words>
  <Application>Microsoft Office PowerPoint</Application>
  <PresentationFormat>On-screen Show (4:3)</PresentationFormat>
  <Paragraphs>303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Unsupervised vs Supervised</vt:lpstr>
      <vt:lpstr>Supervised vs Unsupervised</vt:lpstr>
      <vt:lpstr>Unsupervised Learning</vt:lpstr>
      <vt:lpstr>Unsupervised Learning – Clustering Concept</vt:lpstr>
      <vt:lpstr>Unsupervised Learning – 3 Major Types</vt:lpstr>
      <vt:lpstr>Unsupervised Learning – Clustering Concept</vt:lpstr>
      <vt:lpstr>Unsupervised Learning – Distance metric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Unsupervised Learning – Clustering Methods</vt:lpstr>
      <vt:lpstr>Centroid algorithms</vt:lpstr>
      <vt:lpstr>Centroid algorithms</vt:lpstr>
      <vt:lpstr>Centroid algorithms</vt:lpstr>
      <vt:lpstr>Centroid algorithms</vt:lpstr>
      <vt:lpstr>Centroid algorithms</vt:lpstr>
      <vt:lpstr>Centroid algorithms</vt:lpstr>
      <vt:lpstr>Centroid algorithms</vt:lpstr>
      <vt:lpstr>Centroid algorithms</vt:lpstr>
      <vt:lpstr>Centroid algorithms</vt:lpstr>
      <vt:lpstr>Centroid algorithms</vt:lpstr>
      <vt:lpstr>Centroid algorithms</vt:lpstr>
      <vt:lpstr>Centroid algorithms</vt:lpstr>
      <vt:lpstr>Centroid algorithms</vt:lpstr>
      <vt:lpstr>Centroid algorithms</vt:lpstr>
      <vt:lpstr>Density algorithms</vt:lpstr>
      <vt:lpstr>Density algorithms</vt:lpstr>
      <vt:lpstr>Density algorithms</vt:lpstr>
      <vt:lpstr>Density algorithms</vt:lpstr>
      <vt:lpstr>Connectivity based algorithms</vt:lpstr>
      <vt:lpstr>Connectivity based algorithms</vt:lpstr>
      <vt:lpstr>Connectivity based algorithms</vt:lpstr>
      <vt:lpstr>Connectivity based algorithms</vt:lpstr>
      <vt:lpstr>Connectivity based algorithms</vt:lpstr>
      <vt:lpstr>Connectivity based algorithms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lastModifiedBy>hdemirtas</cp:lastModifiedBy>
  <cp:revision>94</cp:revision>
  <dcterms:created xsi:type="dcterms:W3CDTF">2020-11-02T06:45:19Z</dcterms:created>
  <dcterms:modified xsi:type="dcterms:W3CDTF">2020-12-06T20:44:15Z</dcterms:modified>
</cp:coreProperties>
</file>