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74"/>
  </p:notesMasterIdLst>
  <p:handoutMasterIdLst>
    <p:handoutMasterId r:id="rId75"/>
  </p:handoutMasterIdLst>
  <p:sldIdLst>
    <p:sldId id="523" r:id="rId3"/>
    <p:sldId id="509" r:id="rId4"/>
    <p:sldId id="510" r:id="rId5"/>
    <p:sldId id="511" r:id="rId6"/>
    <p:sldId id="512" r:id="rId7"/>
    <p:sldId id="513" r:id="rId8"/>
    <p:sldId id="514" r:id="rId9"/>
    <p:sldId id="515" r:id="rId10"/>
    <p:sldId id="516" r:id="rId11"/>
    <p:sldId id="517" r:id="rId12"/>
    <p:sldId id="518" r:id="rId13"/>
    <p:sldId id="519" r:id="rId14"/>
    <p:sldId id="520" r:id="rId15"/>
    <p:sldId id="521" r:id="rId16"/>
    <p:sldId id="403" r:id="rId17"/>
    <p:sldId id="404" r:id="rId18"/>
    <p:sldId id="405" r:id="rId19"/>
    <p:sldId id="407" r:id="rId20"/>
    <p:sldId id="408" r:id="rId21"/>
    <p:sldId id="409" r:id="rId22"/>
    <p:sldId id="410" r:id="rId23"/>
    <p:sldId id="424" r:id="rId24"/>
    <p:sldId id="425" r:id="rId25"/>
    <p:sldId id="426" r:id="rId26"/>
    <p:sldId id="427" r:id="rId27"/>
    <p:sldId id="428" r:id="rId28"/>
    <p:sldId id="431" r:id="rId29"/>
    <p:sldId id="432" r:id="rId30"/>
    <p:sldId id="433" r:id="rId31"/>
    <p:sldId id="434" r:id="rId32"/>
    <p:sldId id="435" r:id="rId33"/>
    <p:sldId id="436" r:id="rId34"/>
    <p:sldId id="437" r:id="rId35"/>
    <p:sldId id="438" r:id="rId36"/>
    <p:sldId id="439" r:id="rId37"/>
    <p:sldId id="442" r:id="rId38"/>
    <p:sldId id="488" r:id="rId39"/>
    <p:sldId id="446" r:id="rId40"/>
    <p:sldId id="447" r:id="rId41"/>
    <p:sldId id="449" r:id="rId42"/>
    <p:sldId id="450" r:id="rId43"/>
    <p:sldId id="508" r:id="rId44"/>
    <p:sldId id="490" r:id="rId45"/>
    <p:sldId id="453" r:id="rId46"/>
    <p:sldId id="491" r:id="rId47"/>
    <p:sldId id="456" r:id="rId48"/>
    <p:sldId id="457" r:id="rId49"/>
    <p:sldId id="458" r:id="rId50"/>
    <p:sldId id="492" r:id="rId51"/>
    <p:sldId id="460" r:id="rId52"/>
    <p:sldId id="493" r:id="rId53"/>
    <p:sldId id="462" r:id="rId54"/>
    <p:sldId id="464" r:id="rId55"/>
    <p:sldId id="465" r:id="rId56"/>
    <p:sldId id="494" r:id="rId57"/>
    <p:sldId id="495" r:id="rId58"/>
    <p:sldId id="472" r:id="rId59"/>
    <p:sldId id="474" r:id="rId60"/>
    <p:sldId id="475" r:id="rId61"/>
    <p:sldId id="476" r:id="rId62"/>
    <p:sldId id="477" r:id="rId63"/>
    <p:sldId id="478" r:id="rId64"/>
    <p:sldId id="479" r:id="rId65"/>
    <p:sldId id="481" r:id="rId66"/>
    <p:sldId id="482" r:id="rId67"/>
    <p:sldId id="497" r:id="rId68"/>
    <p:sldId id="496" r:id="rId69"/>
    <p:sldId id="486" r:id="rId70"/>
    <p:sldId id="500" r:id="rId71"/>
    <p:sldId id="498" r:id="rId72"/>
    <p:sldId id="499"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SR" initials="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EF0"/>
    <a:srgbClr val="005828"/>
    <a:srgbClr val="00582A"/>
    <a:srgbClr val="2F473E"/>
    <a:srgbClr val="D2DCFE"/>
    <a:srgbClr val="DAE3FE"/>
    <a:srgbClr val="B9C9FD"/>
    <a:srgbClr val="C0CDF6"/>
    <a:srgbClr val="C7D8E7"/>
    <a:srgbClr val="D2E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0" autoAdjust="0"/>
    <p:restoredTop sz="72694" autoAdjust="0"/>
  </p:normalViewPr>
  <p:slideViewPr>
    <p:cSldViewPr>
      <p:cViewPr varScale="1">
        <p:scale>
          <a:sx n="66" d="100"/>
          <a:sy n="66" d="100"/>
        </p:scale>
        <p:origin x="2021"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6D2403-FCA1-4E78-B8EF-CA33F6D73DAC}" type="datetimeFigureOut">
              <a:rPr lang="en-US" smtClean="0"/>
              <a:t>10/5/2020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B9F8BB-9B9C-46BA-8928-718CB01E0D3A}" type="slidenum">
              <a:rPr lang="en-US" smtClean="0"/>
              <a:t>‹#›</a:t>
            </a:fld>
            <a:endParaRPr lang="en-US" dirty="0"/>
          </a:p>
        </p:txBody>
      </p:sp>
    </p:spTree>
    <p:extLst>
      <p:ext uri="{BB962C8B-B14F-4D97-AF65-F5344CB8AC3E}">
        <p14:creationId xmlns:p14="http://schemas.microsoft.com/office/powerpoint/2010/main" val="1921627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E61AA-7EA1-4D72-A013-B26ADC009518}" type="datetimeFigureOut">
              <a:rPr lang="en-US" smtClean="0"/>
              <a:t>10/5/2020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60B61-172D-4509-B931-6E88C4E54591}" type="slidenum">
              <a:rPr lang="en-US" smtClean="0"/>
              <a:t>‹#›</a:t>
            </a:fld>
            <a:endParaRPr lang="en-US" dirty="0"/>
          </a:p>
        </p:txBody>
      </p:sp>
    </p:spTree>
    <p:extLst>
      <p:ext uri="{BB962C8B-B14F-4D97-AF65-F5344CB8AC3E}">
        <p14:creationId xmlns:p14="http://schemas.microsoft.com/office/powerpoint/2010/main" val="141606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1</a:t>
            </a:fld>
            <a:endParaRPr lang="en-US" dirty="0"/>
          </a:p>
        </p:txBody>
      </p:sp>
    </p:spTree>
    <p:extLst>
      <p:ext uri="{BB962C8B-B14F-4D97-AF65-F5344CB8AC3E}">
        <p14:creationId xmlns:p14="http://schemas.microsoft.com/office/powerpoint/2010/main" val="281328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a:t>Example for supply chain analytics:</a:t>
            </a:r>
          </a:p>
          <a:p>
            <a:pPr marL="0" indent="0">
              <a:buFont typeface="Arial" pitchFamily="34" charset="0"/>
              <a:buNone/>
            </a:pPr>
            <a:endParaRPr lang="en-US" dirty="0"/>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ConAgra Foods uses predictive and prescriptive analytics to better plan capacity utilization by incorporating the inherent uncertainty in commodities pricing. </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ConAgra realized a 100 percent return on their investment in analytics in under three months—an unheard of result for a major technology investment.</a:t>
            </a: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10</a:t>
            </a:fld>
            <a:endParaRPr lang="en-US" dirty="0"/>
          </a:p>
        </p:txBody>
      </p:sp>
    </p:spTree>
    <p:extLst>
      <p:ext uri="{BB962C8B-B14F-4D97-AF65-F5344CB8AC3E}">
        <p14:creationId xmlns:p14="http://schemas.microsoft.com/office/powerpoint/2010/main" val="1373837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Example of analytics for government agencies:</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The New York State Department has worked with IBM to use prescriptive analytics in the development of a more effective approach to tax collection. The result was an increase in collections from delinquent payers of $83 million over two years.</a:t>
            </a:r>
          </a:p>
          <a:p>
            <a:pPr marL="45720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dirty="0"/>
          </a:p>
          <a:p>
            <a:pPr marL="171450" indent="-171450">
              <a:buFont typeface="Arial" pitchFamily="34" charset="0"/>
              <a:buChar char="•"/>
            </a:pPr>
            <a:r>
              <a:rPr lang="en-US" dirty="0"/>
              <a:t>Example of analytics for nonprofit agencies: </a:t>
            </a:r>
          </a:p>
          <a:p>
            <a:pPr marL="0" indent="0">
              <a:buFont typeface="Arial" pitchFamily="34" charset="0"/>
              <a:buNone/>
            </a:pP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a:solidFill>
                  <a:schemeClr val="tx1"/>
                </a:solidFill>
                <a:latin typeface="+mn-lt"/>
                <a:ea typeface="+mn-ea"/>
                <a:cs typeface="+mn-cs"/>
              </a:rPr>
              <a:t>Catholic Relief Services (CRS) is the official international humanitarian agency of the U.S. Catholic community. The CRS mission is to provide relief for the victims of both natural and human-made disasters and to help people in need around the world through its health, educational, and agricultural programs. </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a:solidFill>
                  <a:schemeClr val="tx1"/>
                </a:solidFill>
                <a:latin typeface="+mn-lt"/>
                <a:ea typeface="+mn-ea"/>
                <a:cs typeface="+mn-cs"/>
              </a:rPr>
              <a:t>CRS uses an analytical spreadsheet model to assist in the allocation of its annual budget based on the impact that its various relief efforts and programs will have in different countries.</a:t>
            </a: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11</a:t>
            </a:fld>
            <a:endParaRPr lang="en-US" dirty="0"/>
          </a:p>
        </p:txBody>
      </p:sp>
    </p:spTree>
    <p:extLst>
      <p:ext uri="{BB962C8B-B14F-4D97-AF65-F5344CB8AC3E}">
        <p14:creationId xmlns:p14="http://schemas.microsoft.com/office/powerpoint/2010/main" val="1603949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12</a:t>
            </a:fld>
            <a:endParaRPr lang="en-US" dirty="0"/>
          </a:p>
        </p:txBody>
      </p:sp>
    </p:spTree>
    <p:extLst>
      <p:ext uri="{BB962C8B-B14F-4D97-AF65-F5344CB8AC3E}">
        <p14:creationId xmlns:p14="http://schemas.microsoft.com/office/powerpoint/2010/main" val="932809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13</a:t>
            </a:fld>
            <a:endParaRPr lang="en-US" dirty="0"/>
          </a:p>
        </p:txBody>
      </p:sp>
    </p:spTree>
    <p:extLst>
      <p:ext uri="{BB962C8B-B14F-4D97-AF65-F5344CB8AC3E}">
        <p14:creationId xmlns:p14="http://schemas.microsoft.com/office/powerpoint/2010/main" val="318038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a:solidFill>
                  <a:schemeClr val="tx1"/>
                </a:solidFill>
                <a:latin typeface="+mn-lt"/>
                <a:ea typeface="+mn-ea"/>
                <a:cs typeface="+mn-cs"/>
              </a:rPr>
              <a:t>Online experimentation involves exposing various subgroups to different versions of a Web site and tracking the results.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b="0" i="0" u="none" strike="noStrike" kern="1200" baseline="0" dirty="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a:solidFill>
                  <a:schemeClr val="tx1"/>
                </a:solidFill>
                <a:latin typeface="+mn-lt"/>
                <a:ea typeface="+mn-ea"/>
                <a:cs typeface="+mn-cs"/>
              </a:rPr>
              <a:t>Because of the massive pool of Internet users, experiments can be conducted without risking the disruption of the overall business of the company. </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Such experiments are proving to be invaluable because they enable the company to use trial-and-error in determining statistically what makes a difference in their Web site traffic and sales.</a:t>
            </a: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14</a:t>
            </a:fld>
            <a:endParaRPr lang="en-US" dirty="0"/>
          </a:p>
        </p:txBody>
      </p:sp>
    </p:spTree>
    <p:extLst>
      <p:ext uri="{BB962C8B-B14F-4D97-AF65-F5344CB8AC3E}">
        <p14:creationId xmlns:p14="http://schemas.microsoft.com/office/powerpoint/2010/main" val="1553724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When we collect data, we are gathering past observed values, or realizations of a variable.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By collecting these past realizations of one or more variables, our goal is to learn more about the variation of a particular business situation.</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16</a:t>
            </a:fld>
            <a:endParaRPr lang="en-US" dirty="0"/>
          </a:p>
        </p:txBody>
      </p:sp>
    </p:spTree>
    <p:extLst>
      <p:ext uri="{BB962C8B-B14F-4D97-AF65-F5344CB8AC3E}">
        <p14:creationId xmlns:p14="http://schemas.microsoft.com/office/powerpoint/2010/main" val="1162572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For the data in Table 2.1:</a:t>
            </a:r>
          </a:p>
          <a:p>
            <a:pPr marL="628650" lvl="1" indent="-171450">
              <a:buFont typeface="Arial" panose="020B0604020202020204" pitchFamily="34" charset="0"/>
              <a:buChar char="•"/>
            </a:pPr>
            <a:r>
              <a:rPr lang="en-US" dirty="0"/>
              <a:t>Variables: </a:t>
            </a:r>
            <a:r>
              <a:rPr lang="en-US" sz="1200" b="0" i="0" u="none" strike="noStrike" kern="1200" baseline="0" dirty="0">
                <a:solidFill>
                  <a:schemeClr val="tx1"/>
                </a:solidFill>
                <a:latin typeface="+mn-lt"/>
                <a:ea typeface="+mn-ea"/>
                <a:cs typeface="+mn-cs"/>
              </a:rPr>
              <a:t>Symbol, Industry, Share Price, and Volume</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Observation: Each row in Table 2.1</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Variation: Time, customers, items, etc.</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17</a:t>
            </a:fld>
            <a:endParaRPr lang="en-US" dirty="0"/>
          </a:p>
        </p:txBody>
      </p:sp>
    </p:spTree>
    <p:extLst>
      <p:ext uri="{BB962C8B-B14F-4D97-AF65-F5344CB8AC3E}">
        <p14:creationId xmlns:p14="http://schemas.microsoft.com/office/powerpoint/2010/main" val="1797879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Examples: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Population: With the thousands of publicly traded companies in the United States, tracking and analyzing all of these stocks every day would be too</a:t>
            </a:r>
          </a:p>
          <a:p>
            <a:r>
              <a:rPr lang="en-US" sz="1200" b="0" i="0" u="none" strike="noStrike" kern="1200" baseline="0" dirty="0">
                <a:solidFill>
                  <a:schemeClr val="tx1"/>
                </a:solidFill>
                <a:latin typeface="+mn-lt"/>
                <a:ea typeface="+mn-ea"/>
                <a:cs typeface="+mn-cs"/>
              </a:rPr>
              <a:t>time consuming and expensive.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Sample: The Dow represents a sample of 30 stocks of large public companies based in the United States, and it is often interpreted to represent</a:t>
            </a:r>
          </a:p>
          <a:p>
            <a:r>
              <a:rPr lang="en-US" sz="1200" b="0" i="0" u="none" strike="noStrike" kern="1200" baseline="0" dirty="0">
                <a:solidFill>
                  <a:schemeClr val="tx1"/>
                </a:solidFill>
                <a:latin typeface="+mn-lt"/>
                <a:ea typeface="+mn-ea"/>
                <a:cs typeface="+mn-cs"/>
              </a:rPr>
              <a:t>the larger population of all publicly traded companies.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Quantitative data: The values for Volume in the Dow data in Table 2.1 can be summed to calculate a total volume of all shares traded by companies included in the Dow.</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Categorical data: The data in the Industry column in Table 2.1 are categorical - the number of companies in the Dow that are in the telecommunications industry can be counted.</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18</a:t>
            </a:fld>
            <a:endParaRPr lang="en-US" dirty="0"/>
          </a:p>
        </p:txBody>
      </p:sp>
    </p:spTree>
    <p:extLst>
      <p:ext uri="{BB962C8B-B14F-4D97-AF65-F5344CB8AC3E}">
        <p14:creationId xmlns:p14="http://schemas.microsoft.com/office/powerpoint/2010/main" val="1797879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Example: </a:t>
            </a:r>
          </a:p>
          <a:p>
            <a:endParaRPr lang="en-US" sz="1200" b="0" i="0" u="none" strike="noStrike" kern="1200" baseline="0" dirty="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Cross-sectional data: The data in Table 2.1 are cross-sectional because they describe the 30 companies that comprise the Dow at the same point in time (April 2013).</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19</a:t>
            </a:fld>
            <a:endParaRPr lang="en-US" dirty="0"/>
          </a:p>
        </p:txBody>
      </p:sp>
    </p:spTree>
    <p:extLst>
      <p:ext uri="{BB962C8B-B14F-4D97-AF65-F5344CB8AC3E}">
        <p14:creationId xmlns:p14="http://schemas.microsoft.com/office/powerpoint/2010/main" val="1797879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Example: </a:t>
            </a:r>
            <a:r>
              <a:rPr lang="en-US" sz="1200" b="0" i="0" u="none" strike="noStrike" kern="1200" baseline="0" dirty="0">
                <a:solidFill>
                  <a:schemeClr val="tx1"/>
                </a:solidFill>
                <a:latin typeface="+mn-lt"/>
                <a:ea typeface="+mn-ea"/>
                <a:cs typeface="+mn-cs"/>
                <a:sym typeface="Wingdings" panose="05000000000000000000" pitchFamily="2" charset="2"/>
              </a:rPr>
              <a:t>(contd.)</a:t>
            </a:r>
            <a:r>
              <a:rPr lang="en-US" sz="1200" b="0" i="0" u="none" strike="noStrike" kern="1200" baseline="0" dirty="0">
                <a:solidFill>
                  <a:schemeClr val="tx1"/>
                </a:solidFill>
                <a:latin typeface="+mn-lt"/>
                <a:ea typeface="+mn-ea"/>
                <a:cs typeface="+mn-cs"/>
              </a:rPr>
              <a:t> </a:t>
            </a:r>
          </a:p>
          <a:p>
            <a:endParaRPr lang="en-US" sz="1200" b="1" i="0" u="none" strike="noStrike" kern="1200" baseline="0" dirty="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Time series data: </a:t>
            </a:r>
            <a:r>
              <a:rPr lang="en-US" dirty="0"/>
              <a:t>Figure 2.1 </a:t>
            </a:r>
            <a:r>
              <a:rPr lang="en-US" sz="1200" b="0" i="0" u="none" strike="noStrike" kern="1200" baseline="0" dirty="0">
                <a:solidFill>
                  <a:schemeClr val="tx1"/>
                </a:solidFill>
                <a:latin typeface="+mn-lt"/>
                <a:ea typeface="+mn-ea"/>
                <a:cs typeface="+mn-cs"/>
              </a:rPr>
              <a:t>illustrates that the DJI was near 10,000 in 2002 and climbed to above 14,000 in 2007. However, the financial crisis in 2008 led to a significant decline in the DJI to between 6000 and 7000 by 2009. Since 2009, the DJI has been generally increasing and topped 14,000 in April 2013.</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20</a:t>
            </a:fld>
            <a:endParaRPr lang="en-US" dirty="0"/>
          </a:p>
        </p:txBody>
      </p:sp>
    </p:spTree>
    <p:extLst>
      <p:ext uri="{BB962C8B-B14F-4D97-AF65-F5344CB8AC3E}">
        <p14:creationId xmlns:p14="http://schemas.microsoft.com/office/powerpoint/2010/main" val="1797879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a:t>
            </a:fld>
            <a:endParaRPr lang="en-US" dirty="0"/>
          </a:p>
        </p:txBody>
      </p:sp>
    </p:spTree>
    <p:extLst>
      <p:ext uri="{BB962C8B-B14F-4D97-AF65-F5344CB8AC3E}">
        <p14:creationId xmlns:p14="http://schemas.microsoft.com/office/powerpoint/2010/main" val="1012511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Example: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Experimental study: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If a pharmaceutical firm is interested in conducting an experiment to learn about how a new drug affects blood pressure, then blood pressure is the variable of interest in the study.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dosage level of the new drug is another variable that is hoped to have a causal effect on blood pressure.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obtain data about the effect of the new drug, researchers select a sample of individuals.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dosage level of the new drug is controlled as different groups of individuals are given different dosage levels.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Before and after the study, data on blood pressure are collected for each group.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Statistical analysis of these experimental data can help determine how the new drug affects blood pressure.</a:t>
            </a:r>
          </a:p>
          <a:p>
            <a:pPr marL="0" indent="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21</a:t>
            </a:fld>
            <a:endParaRPr lang="en-US" dirty="0"/>
          </a:p>
        </p:txBody>
      </p:sp>
    </p:spTree>
    <p:extLst>
      <p:ext uri="{BB962C8B-B14F-4D97-AF65-F5344CB8AC3E}">
        <p14:creationId xmlns:p14="http://schemas.microsoft.com/office/powerpoint/2010/main" val="1797879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22</a:t>
            </a:fld>
            <a:endParaRPr lang="en-US" dirty="0"/>
          </a:p>
        </p:txBody>
      </p:sp>
    </p:spTree>
    <p:extLst>
      <p:ext uri="{BB962C8B-B14F-4D97-AF65-F5344CB8AC3E}">
        <p14:creationId xmlns:p14="http://schemas.microsoft.com/office/powerpoint/2010/main" val="2122632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in Table 2.3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24</a:t>
            </a:fld>
            <a:endParaRPr lang="en-US" dirty="0"/>
          </a:p>
        </p:txBody>
      </p:sp>
    </p:spTree>
    <p:extLst>
      <p:ext uri="{BB962C8B-B14F-4D97-AF65-F5344CB8AC3E}">
        <p14:creationId xmlns:p14="http://schemas.microsoft.com/office/powerpoint/2010/main" val="1363123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frequency distribution of soft drink purchases (table 2.4) is obtained</a:t>
            </a:r>
            <a:r>
              <a:rPr lang="en-US" sz="1200" baseline="0" dirty="0"/>
              <a:t> by </a:t>
            </a:r>
            <a:r>
              <a:rPr lang="en-US" sz="1200" b="0" i="0" u="none" strike="noStrike" kern="1200" baseline="0" dirty="0">
                <a:solidFill>
                  <a:schemeClr val="tx1"/>
                </a:solidFill>
                <a:latin typeface="+mn-lt"/>
                <a:ea typeface="+mn-ea"/>
                <a:cs typeface="+mn-cs"/>
              </a:rPr>
              <a:t>counting the number of times each soft drink appears in Table 2.3.</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Coca-Cola appears 19 times, Diet Coke appears 8 times, Dr. Pepper appears 5 times, Pepsi appears 13 times, and Sprite appears 5 times.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This frequency distribution provides a summary of how the 50 soft drink purchases are distributed across the five soft drinks. </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F60B61-172D-4509-B931-6E88C4E54591}" type="slidenum">
              <a:rPr lang="en-US" smtClean="0"/>
              <a:t>25</a:t>
            </a:fld>
            <a:endParaRPr lang="en-US" dirty="0"/>
          </a:p>
        </p:txBody>
      </p:sp>
    </p:spTree>
    <p:extLst>
      <p:ext uri="{BB962C8B-B14F-4D97-AF65-F5344CB8AC3E}">
        <p14:creationId xmlns:p14="http://schemas.microsoft.com/office/powerpoint/2010/main" val="1363123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Figure 2.9 shows the sample of 50 soft drink purchases in an Excel spreadsheet.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Column D contains the five different soft drink categories as the bins.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cell E2, enter the formula =COUNTIF($A$2:$B$26, D2), where A2:B26 is the range for the sample data, and D2 is the bin (Coca-Cola) to match. </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COUNTIF function in Excel counts the number of times a certain value appears in the indicated range.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this case, we want to count the number of times Coca-Cola appears in the sample data. The result is a value of 19 in cell E2, indicating that Coca-Cola appears 19 times in the sample data.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The formula from cell E2 to cells E3 to E6 can be copied to get frequency counts for Diet Coke, Pepsi, Dr. Pepper, and Sprite. By using the absolute reference $A$2:$B$26  in the formula.</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F60B61-172D-4509-B931-6E88C4E54591}" type="slidenum">
              <a:rPr lang="en-US" smtClean="0"/>
              <a:t>26</a:t>
            </a:fld>
            <a:endParaRPr lang="en-US" dirty="0"/>
          </a:p>
        </p:txBody>
      </p:sp>
    </p:spTree>
    <p:extLst>
      <p:ext uri="{BB962C8B-B14F-4D97-AF65-F5344CB8AC3E}">
        <p14:creationId xmlns:p14="http://schemas.microsoft.com/office/powerpoint/2010/main" val="1363123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0" u="none" strike="noStrike" kern="1200" baseline="0" dirty="0">
                    <a:solidFill>
                      <a:schemeClr val="tx1"/>
                    </a:solidFill>
                    <a:latin typeface="+mn-lt"/>
                    <a:ea typeface="+mn-ea"/>
                    <a:cs typeface="+mn-cs"/>
                  </a:rPr>
                  <a:t>Number of bins</a:t>
                </a:r>
                <a:r>
                  <a:rPr lang="en-US" sz="1200" b="0" i="0" u="none" strike="noStrike" kern="1200" baseline="0" dirty="0">
                    <a:solidFill>
                      <a:schemeClr val="tx1"/>
                    </a:solidFill>
                    <a:latin typeface="+mn-lt"/>
                    <a:ea typeface="+mn-ea"/>
                    <a:cs typeface="+mn-cs"/>
                  </a:rPr>
                  <a:t>:</a:t>
                </a:r>
                <a:r>
                  <a:rPr lang="en-US" sz="1200" b="1"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Bins are formed by specifying the ranges used to group the data.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Generally, use between 5 and 20 bins. </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Small number of data items - five or six bins.</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Larger number of data items - more bins are required.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goal is to use enough bins to show the variation in the data, but not so many classes that some contain only a few data items.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u="none" strike="noStrike" kern="1200" baseline="0" dirty="0">
                    <a:solidFill>
                      <a:schemeClr val="tx1"/>
                    </a:solidFill>
                    <a:latin typeface="+mn-lt"/>
                    <a:ea typeface="+mn-ea"/>
                    <a:cs typeface="+mn-cs"/>
                  </a:rPr>
                  <a:t>Width of the bins</a:t>
                </a:r>
                <a:r>
                  <a:rPr lang="en-US" sz="1200" b="0" i="0" u="none" strike="noStrike" kern="1200" baseline="0" dirty="0">
                    <a:solidFill>
                      <a:schemeClr val="tx1"/>
                    </a:solidFill>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It should be the same for each bin.</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Thus the choices of the number of bins and the width of bins are not independent decisions.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larger number of bins means a smaller bin width and vice versa.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	Approximate bin width = </a:t>
                </a:r>
                <a14:m>
                  <m:oMath xmlns:m="http://schemas.openxmlformats.org/officeDocument/2006/math">
                    <m:f>
                      <m:fPr>
                        <m:ctrlPr>
                          <a:rPr lang="en-US" sz="100" b="0" i="1" u="none" strike="noStrike" kern="1200" baseline="0" smtClean="0">
                            <a:solidFill>
                              <a:schemeClr val="tx1"/>
                            </a:solidFill>
                            <a:latin typeface="Cambria Math" panose="02040503050406030204" pitchFamily="18" charset="0"/>
                            <a:ea typeface="+mn-ea"/>
                            <a:cs typeface="+mn-cs"/>
                          </a:rPr>
                        </m:ctrlPr>
                      </m:fPr>
                      <m:num>
                        <m:r>
                          <m:rPr>
                            <m:nor/>
                          </m:rPr>
                          <a:rPr lang="en-US" sz="800" dirty="0" smtClean="0"/>
                          <m:t>Largest</m:t>
                        </m:r>
                        <m:r>
                          <m:rPr>
                            <m:nor/>
                          </m:rPr>
                          <a:rPr lang="en-US" sz="800" dirty="0" smtClean="0"/>
                          <m:t> </m:t>
                        </m:r>
                        <m:r>
                          <m:rPr>
                            <m:nor/>
                          </m:rPr>
                          <a:rPr lang="en-US" sz="800" dirty="0" smtClean="0"/>
                          <m:t>data</m:t>
                        </m:r>
                        <m:r>
                          <m:rPr>
                            <m:nor/>
                          </m:rPr>
                          <a:rPr lang="en-US" sz="800" dirty="0" smtClean="0"/>
                          <m:t> </m:t>
                        </m:r>
                        <m:r>
                          <m:rPr>
                            <m:nor/>
                          </m:rPr>
                          <a:rPr lang="en-US" sz="800" dirty="0" smtClean="0"/>
                          <m:t>value</m:t>
                        </m:r>
                        <m:r>
                          <a:rPr lang="en-US" sz="800" b="0" i="1" dirty="0" smtClean="0">
                            <a:latin typeface="Cambria Math"/>
                          </a:rPr>
                          <m:t> −</m:t>
                        </m:r>
                        <m:r>
                          <m:rPr>
                            <m:nor/>
                          </m:rPr>
                          <a:rPr lang="en-US" sz="800" b="0" i="0" dirty="0" smtClean="0"/>
                          <m:t> </m:t>
                        </m:r>
                        <m:r>
                          <m:rPr>
                            <m:nor/>
                          </m:rPr>
                          <a:rPr lang="en-US" sz="800" b="0" i="0" dirty="0" smtClean="0"/>
                          <m:t>smallest</m:t>
                        </m:r>
                        <m:r>
                          <m:rPr>
                            <m:nor/>
                          </m:rPr>
                          <a:rPr lang="en-US" sz="800" dirty="0" smtClean="0"/>
                          <m:t> </m:t>
                        </m:r>
                        <m:r>
                          <m:rPr>
                            <m:nor/>
                          </m:rPr>
                          <a:rPr lang="en-US" sz="800" dirty="0" smtClean="0"/>
                          <m:t>data</m:t>
                        </m:r>
                        <m:r>
                          <m:rPr>
                            <m:nor/>
                          </m:rPr>
                          <a:rPr lang="en-US" sz="800" dirty="0" smtClean="0"/>
                          <m:t> </m:t>
                        </m:r>
                        <m:r>
                          <m:rPr>
                            <m:nor/>
                          </m:rPr>
                          <a:rPr lang="en-US" sz="800" dirty="0" smtClean="0"/>
                          <m:t>value</m:t>
                        </m:r>
                      </m:num>
                      <m:den>
                        <m:r>
                          <m:rPr>
                            <m:nor/>
                          </m:rPr>
                          <a:rPr lang="en-US" sz="800" b="0" i="0" dirty="0" smtClean="0"/>
                          <m:t>Number</m:t>
                        </m:r>
                        <m:r>
                          <m:rPr>
                            <m:nor/>
                          </m:rPr>
                          <a:rPr lang="en-US" sz="800" b="0" i="0" dirty="0" smtClean="0"/>
                          <m:t> </m:t>
                        </m:r>
                        <m:r>
                          <m:rPr>
                            <m:nor/>
                          </m:rPr>
                          <a:rPr lang="en-US" sz="800" b="0" i="0" dirty="0" smtClean="0"/>
                          <m:t>of</m:t>
                        </m:r>
                        <m:r>
                          <m:rPr>
                            <m:nor/>
                          </m:rPr>
                          <a:rPr lang="en-US" sz="800" b="0" i="0" dirty="0" smtClean="0"/>
                          <m:t> </m:t>
                        </m:r>
                        <m:r>
                          <m:rPr>
                            <m:nor/>
                          </m:rPr>
                          <a:rPr lang="en-US" sz="800" b="0" i="0" dirty="0" smtClean="0"/>
                          <m:t>bins</m:t>
                        </m:r>
                      </m:den>
                    </m:f>
                  </m:oMath>
                </a14:m>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1" i="0" u="none" strike="noStrike" kern="1200" baseline="0" dirty="0">
                    <a:solidFill>
                      <a:schemeClr val="tx1"/>
                    </a:solidFill>
                    <a:latin typeface="+mn-lt"/>
                    <a:ea typeface="+mn-ea"/>
                    <a:cs typeface="+mn-cs"/>
                  </a:rPr>
                  <a:t>Bin limits</a:t>
                </a:r>
                <a:r>
                  <a:rPr lang="en-US" sz="1200" b="0" i="0" u="none" strike="noStrike" kern="1200" baseline="0" dirty="0">
                    <a:solidFill>
                      <a:schemeClr val="tx1"/>
                    </a:solidFill>
                    <a:latin typeface="+mn-lt"/>
                    <a:ea typeface="+mn-ea"/>
                    <a:cs typeface="+mn-cs"/>
                  </a:rPr>
                  <a:t>:</a:t>
                </a:r>
                <a:r>
                  <a:rPr lang="en-US" sz="1200" b="1"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Bin limits must be chosen so that each data item belongs to one and only one class. </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lower bin limit identifies the smallest possible data value assigned to the bin. </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upper bin limit identifies the largest possible data value assigned to the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Number of bins</a:t>
                </a:r>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Bins are formed by specifying the ranges used to group the data.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generally use between 5 and 20 bins. </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Small number of data items - five or six bins.</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Larger number of data items - more bins are required.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goal is to use enough bins to show the variation in the data, but not so many classes that some contain only a few data items.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Width of the bins</a:t>
                </a:r>
                <a:r>
                  <a:rPr lang="en-US" sz="1200" b="0" i="0" u="none" strike="noStrike" kern="1200" baseline="0" dirty="0" smtClean="0">
                    <a:solidFill>
                      <a:schemeClr val="tx1"/>
                    </a:solidFill>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latin typeface="+mn-lt"/>
                    <a:ea typeface="+mn-ea"/>
                    <a:cs typeface="+mn-cs"/>
                  </a:rPr>
                  <a:t>It should be the same for each bin.</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Thus the choices of the number of bins and the width of bins are not independent decisions.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 larger number of bins means a smaller bin width and vice versa.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Approximate Bin Width = </a:t>
                </a:r>
                <a:r>
                  <a:rPr lang="en-US" sz="100" b="0" i="0" u="none" strike="noStrike" kern="1200" baseline="0" smtClean="0">
                    <a:solidFill>
                      <a:schemeClr val="tx1"/>
                    </a:solidFill>
                    <a:latin typeface="Cambria Math"/>
                    <a:ea typeface="+mn-ea"/>
                    <a:cs typeface="+mn-cs"/>
                  </a:rPr>
                  <a:t>(</a:t>
                </a:r>
                <a:r>
                  <a:rPr lang="en-US" sz="800" b="0" i="0" u="none" strike="noStrike" kern="1200" baseline="0" dirty="0" smtClean="0">
                    <a:solidFill>
                      <a:schemeClr val="tx1"/>
                    </a:solidFill>
                    <a:latin typeface="Cambria Math"/>
                    <a:ea typeface="+mn-ea"/>
                    <a:cs typeface="+mn-cs"/>
                  </a:rPr>
                  <a:t>"</a:t>
                </a:r>
                <a:r>
                  <a:rPr lang="en-US" sz="800" i="0" dirty="0" smtClean="0"/>
                  <a:t>Largest data value</a:t>
                </a:r>
                <a:r>
                  <a:rPr lang="en-US" sz="800" b="0" i="0" dirty="0" smtClean="0">
                    <a:latin typeface="Cambria Math"/>
                  </a:rPr>
                  <a:t>"  −"</a:t>
                </a:r>
                <a:r>
                  <a:rPr lang="en-US" sz="800" b="0" i="0" dirty="0" smtClean="0"/>
                  <a:t> smalle</a:t>
                </a:r>
                <a:r>
                  <a:rPr lang="en-US" sz="800" i="0" dirty="0" smtClean="0"/>
                  <a:t>st data value</a:t>
                </a:r>
                <a:r>
                  <a:rPr lang="en-US" sz="100" b="0" i="0" u="none" strike="noStrike" kern="1200" baseline="0" smtClean="0">
                    <a:solidFill>
                      <a:schemeClr val="tx1"/>
                    </a:solidFill>
                    <a:latin typeface="Cambria Math"/>
                    <a:ea typeface="+mn-ea"/>
                    <a:cs typeface="+mn-cs"/>
                  </a:rPr>
                  <a:t>" )/</a:t>
                </a:r>
                <a:r>
                  <a:rPr lang="en-US" sz="800" b="0" i="0" u="none" strike="noStrike" kern="1200" baseline="0" dirty="0" smtClean="0">
                    <a:solidFill>
                      <a:schemeClr val="tx1"/>
                    </a:solidFill>
                    <a:latin typeface="Cambria Math"/>
                    <a:ea typeface="+mn-ea"/>
                    <a:cs typeface="+mn-cs"/>
                  </a:rPr>
                  <a:t>"</a:t>
                </a:r>
                <a:r>
                  <a:rPr lang="en-US" sz="800" b="0" i="0" dirty="0" smtClean="0"/>
                  <a:t>Number of bins</a:t>
                </a:r>
                <a:r>
                  <a:rPr lang="en-US" sz="100" b="0" i="0" u="none" strike="noStrike" kern="1200" baseline="0" smtClean="0">
                    <a:solidFill>
                      <a:schemeClr val="tx1"/>
                    </a:solidFill>
                    <a:latin typeface="Cambria Math"/>
                    <a:ea typeface="+mn-ea"/>
                    <a:cs typeface="+mn-cs"/>
                  </a:rPr>
                  <a:t>" </a:t>
                </a: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Bin limits</a:t>
                </a:r>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Bin limits must be chosen so that each data item belongs to one and only one class. </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lower bin limit identifies the smallest possible data value assigned to the bin. </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upper bin limit identifies the largest possible data value assigned to the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54F60B61-172D-4509-B931-6E88C4E54591}" type="slidenum">
              <a:rPr lang="en-US" smtClean="0"/>
              <a:t>27</a:t>
            </a:fld>
            <a:endParaRPr lang="en-US" dirty="0"/>
          </a:p>
        </p:txBody>
      </p:sp>
    </p:spTree>
    <p:extLst>
      <p:ext uri="{BB962C8B-B14F-4D97-AF65-F5344CB8AC3E}">
        <p14:creationId xmlns:p14="http://schemas.microsoft.com/office/powerpoint/2010/main" val="502953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0" u="none" strike="noStrike" kern="1200" baseline="0" dirty="0">
                    <a:solidFill>
                      <a:schemeClr val="tx1"/>
                    </a:solidFill>
                    <a:latin typeface="+mn-lt"/>
                    <a:ea typeface="+mn-ea"/>
                    <a:cs typeface="+mn-cs"/>
                  </a:rPr>
                  <a:t>Number of bins</a:t>
                </a:r>
                <a:r>
                  <a:rPr lang="en-US"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number of data items in Table 2.6 is relatively small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 20). Hence, we choose to develop a frequency distribution with five bins.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1" i="0" u="none" strike="noStrike" kern="1200" baseline="0" dirty="0">
                    <a:solidFill>
                      <a:schemeClr val="tx1"/>
                    </a:solidFill>
                    <a:latin typeface="+mn-lt"/>
                    <a:ea typeface="+mn-ea"/>
                    <a:cs typeface="+mn-cs"/>
                  </a:rPr>
                  <a:t>Width of bins</a:t>
                </a:r>
                <a:r>
                  <a:rPr lang="en-US"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largest data value is 33, and the smallest data value is 12.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Because we decided to summarize the data with five classes, using the expression “</a:t>
                </a:r>
                <a:r>
                  <a:rPr lang="en-US" sz="2400" b="0" i="0" u="none" strike="noStrike" kern="1200" baseline="0" dirty="0">
                    <a:solidFill>
                      <a:schemeClr val="tx1"/>
                    </a:solidFill>
                    <a:latin typeface="+mn-lt"/>
                    <a:ea typeface="+mn-ea"/>
                    <a:cs typeface="+mn-cs"/>
                  </a:rPr>
                  <a:t>Approximate bin width = </a:t>
                </a:r>
                <a14:m>
                  <m:oMath xmlns:m="http://schemas.openxmlformats.org/officeDocument/2006/math">
                    <m:f>
                      <m:fPr>
                        <m:ctrlPr>
                          <a:rPr lang="en-US" sz="600" b="0" i="1" u="none" strike="noStrike" kern="1200" baseline="0" smtClean="0">
                            <a:solidFill>
                              <a:schemeClr val="tx1"/>
                            </a:solidFill>
                            <a:latin typeface="Cambria Math" panose="02040503050406030204" pitchFamily="18" charset="0"/>
                            <a:ea typeface="+mn-ea"/>
                            <a:cs typeface="+mn-cs"/>
                          </a:rPr>
                        </m:ctrlPr>
                      </m:fPr>
                      <m:num>
                        <m:r>
                          <m:rPr>
                            <m:nor/>
                          </m:rPr>
                          <a:rPr lang="en-US" sz="1200" dirty="0" smtClean="0"/>
                          <m:t>Largest</m:t>
                        </m:r>
                        <m:r>
                          <m:rPr>
                            <m:nor/>
                          </m:rPr>
                          <a:rPr lang="en-US" sz="1200" dirty="0" smtClean="0"/>
                          <m:t> </m:t>
                        </m:r>
                        <m:r>
                          <m:rPr>
                            <m:nor/>
                          </m:rPr>
                          <a:rPr lang="en-US" sz="1200" dirty="0" smtClean="0"/>
                          <m:t>data</m:t>
                        </m:r>
                        <m:r>
                          <m:rPr>
                            <m:nor/>
                          </m:rPr>
                          <a:rPr lang="en-US" sz="1200" dirty="0" smtClean="0"/>
                          <m:t> </m:t>
                        </m:r>
                        <m:r>
                          <m:rPr>
                            <m:nor/>
                          </m:rPr>
                          <a:rPr lang="en-US" sz="1200" dirty="0" smtClean="0"/>
                          <m:t>value</m:t>
                        </m:r>
                        <m:r>
                          <a:rPr lang="en-US" sz="1200" b="0" i="1" dirty="0" smtClean="0">
                            <a:latin typeface="Cambria Math"/>
                          </a:rPr>
                          <m:t> −</m:t>
                        </m:r>
                        <m:r>
                          <m:rPr>
                            <m:nor/>
                          </m:rPr>
                          <a:rPr lang="en-US" sz="1200" b="0" i="0" dirty="0" smtClean="0"/>
                          <m:t> </m:t>
                        </m:r>
                        <m:r>
                          <m:rPr>
                            <m:nor/>
                          </m:rPr>
                          <a:rPr lang="en-US" sz="1200" b="0" i="0" dirty="0" smtClean="0"/>
                          <m:t>smallest</m:t>
                        </m:r>
                        <m:r>
                          <m:rPr>
                            <m:nor/>
                          </m:rPr>
                          <a:rPr lang="en-US" sz="1200" dirty="0" smtClean="0"/>
                          <m:t> </m:t>
                        </m:r>
                        <m:r>
                          <m:rPr>
                            <m:nor/>
                          </m:rPr>
                          <a:rPr lang="en-US" sz="1200" dirty="0" smtClean="0"/>
                          <m:t>data</m:t>
                        </m:r>
                        <m:r>
                          <m:rPr>
                            <m:nor/>
                          </m:rPr>
                          <a:rPr lang="en-US" sz="1200" dirty="0" smtClean="0"/>
                          <m:t> </m:t>
                        </m:r>
                        <m:r>
                          <m:rPr>
                            <m:nor/>
                          </m:rPr>
                          <a:rPr lang="en-US" sz="1200" dirty="0" smtClean="0"/>
                          <m:t>value</m:t>
                        </m:r>
                      </m:num>
                      <m:den>
                        <m:r>
                          <m:rPr>
                            <m:nor/>
                          </m:rPr>
                          <a:rPr lang="en-US" sz="1200" b="0" i="0" dirty="0" smtClean="0"/>
                          <m:t>Number</m:t>
                        </m:r>
                        <m:r>
                          <m:rPr>
                            <m:nor/>
                          </m:rPr>
                          <a:rPr lang="en-US" sz="1200" b="0" i="0" dirty="0" smtClean="0"/>
                          <m:t> </m:t>
                        </m:r>
                        <m:r>
                          <m:rPr>
                            <m:nor/>
                          </m:rPr>
                          <a:rPr lang="en-US" sz="1200" b="0" i="0" dirty="0" smtClean="0"/>
                          <m:t>of</m:t>
                        </m:r>
                        <m:r>
                          <m:rPr>
                            <m:nor/>
                          </m:rPr>
                          <a:rPr lang="en-US" sz="1200" b="0" i="0" dirty="0" smtClean="0"/>
                          <m:t> </m:t>
                        </m:r>
                        <m:r>
                          <m:rPr>
                            <m:nor/>
                          </m:rPr>
                          <a:rPr lang="en-US" sz="1200" b="0" i="0" dirty="0" smtClean="0"/>
                          <m:t>bins</m:t>
                        </m:r>
                      </m:den>
                    </m:f>
                  </m:oMath>
                </a14:m>
                <a:r>
                  <a:rPr lang="en-US" sz="1200" b="0" i="0" u="none" strike="noStrike" kern="1200" baseline="0" dirty="0">
                    <a:solidFill>
                      <a:schemeClr val="tx1"/>
                    </a:solidFill>
                    <a:latin typeface="+mn-lt"/>
                    <a:ea typeface="+mn-ea"/>
                    <a:cs typeface="+mn-cs"/>
                  </a:rPr>
                  <a:t>”, provides an approximate bin width of (33 – 12)/5 = 4.2.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We therefore decided to round up and use a bin width of five days in the frequency distribution.</a:t>
                </a:r>
              </a:p>
              <a:p>
                <a:pPr marL="171450" indent="-171450">
                  <a:buFont typeface="Arial" panose="020B0604020202020204" pitchFamily="34" charset="0"/>
                  <a:buChar char="•"/>
                </a:pPr>
                <a:endParaRPr lang="en-US" sz="1200" b="1" i="0" u="none" strike="noStrike" kern="1200" baseline="0" dirty="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u="none" strike="noStrike" kern="1200" baseline="0" dirty="0">
                    <a:solidFill>
                      <a:schemeClr val="tx1"/>
                    </a:solidFill>
                    <a:latin typeface="+mn-lt"/>
                    <a:ea typeface="+mn-ea"/>
                    <a:cs typeface="+mn-cs"/>
                  </a:rPr>
                  <a:t>Bin limits</a:t>
                </a:r>
                <a:r>
                  <a:rPr lang="en-US"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We selected 10 days as the lower bin limit and 14 days as the upper bin limit for the first class. This bin is denoted 10–14 in Table 2.7.</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smallest data value, 12, is included in the 10–14 bin. We then selected 15 days as the lower bin limit and 19 days as the upper bin limit of the next class.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We continued defining the lower and upper bin limits to obtain a total of five classes: 10–14, 15–19, 20–24, 25–29, and 30–34.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difference between the upper bin limits of adjacent bins is the bin width. Using the first two upper bin limits of 14 and 19, we see that the bin width is 19 </a:t>
                </a:r>
                <a:r>
                  <a:rPr lang="en-US" sz="1200" b="0" i="0" u="none" strike="noStrike" kern="1200" baseline="0" dirty="0">
                    <a:solidFill>
                      <a:schemeClr val="tx1"/>
                    </a:solidFill>
                    <a:latin typeface="Arial"/>
                    <a:ea typeface="+mn-ea"/>
                    <a:cs typeface="Arial"/>
                  </a:rPr>
                  <a:t>–</a:t>
                </a:r>
                <a:r>
                  <a:rPr lang="en-US" sz="1200" b="0" i="0" u="none" strike="noStrike" kern="1200" baseline="0" dirty="0">
                    <a:solidFill>
                      <a:schemeClr val="tx1"/>
                    </a:solidFill>
                    <a:latin typeface="+mn-lt"/>
                    <a:ea typeface="+mn-ea"/>
                    <a:cs typeface="+mn-cs"/>
                  </a:rPr>
                  <a:t> 14 = 5.</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With the number of bins, bin width, and bin limits determined, a frequency distribution can be obtained by counting the number of data values belonging to each bin.</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0" indent="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Using the </a:t>
                </a:r>
                <a:r>
                  <a:rPr lang="en-US" sz="1200" b="1" i="0" u="none" strike="noStrike" kern="1200" baseline="0" dirty="0">
                    <a:solidFill>
                      <a:schemeClr val="tx1"/>
                    </a:solidFill>
                    <a:latin typeface="+mn-lt"/>
                    <a:ea typeface="+mn-ea"/>
                    <a:cs typeface="+mn-cs"/>
                  </a:rPr>
                  <a:t>frequency distribution </a:t>
                </a:r>
                <a:r>
                  <a:rPr lang="en-US" sz="1200" b="0" i="0" u="none" strike="noStrike" kern="1200" baseline="0" dirty="0">
                    <a:solidFill>
                      <a:schemeClr val="tx1"/>
                    </a:solidFill>
                    <a:latin typeface="+mn-lt"/>
                    <a:ea typeface="+mn-ea"/>
                    <a:cs typeface="+mn-cs"/>
                  </a:rPr>
                  <a:t>in Table 2.7, we can observe that: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most frequently occurring audit times are in the bin of 15–19 days.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Eight of the 20 audit times are in this bin.</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Only one audit required 30 or more days.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a:solidFill>
                    <a:schemeClr val="tx1"/>
                  </a:solidFill>
                  <a:latin typeface="+mn-lt"/>
                  <a:ea typeface="+mn-ea"/>
                  <a:cs typeface="+mn-cs"/>
                </a:endParaRPr>
              </a:p>
              <a:p>
                <a:endParaRPr lang="en-US" sz="1200" b="1" i="0" u="none" strike="noStrike" kern="1200" baseline="0" dirty="0">
                  <a:solidFill>
                    <a:schemeClr val="tx1"/>
                  </a:solidFill>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Number of bins: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number of data items in Table 2.6 is relatively small (</a:t>
                </a:r>
                <a:r>
                  <a:rPr lang="en-US" sz="1200" b="0" i="1" u="none" strike="noStrike" kern="1200" baseline="0" dirty="0" smtClean="0">
                    <a:solidFill>
                      <a:schemeClr val="tx1"/>
                    </a:solidFill>
                    <a:latin typeface="+mn-lt"/>
                    <a:ea typeface="+mn-ea"/>
                    <a:cs typeface="+mn-cs"/>
                  </a:rPr>
                  <a:t>n </a:t>
                </a:r>
                <a:r>
                  <a:rPr lang="en-US" sz="1200" b="0" i="0" u="none" strike="noStrike" kern="1200" baseline="0" dirty="0" smtClean="0">
                    <a:solidFill>
                      <a:schemeClr val="tx1"/>
                    </a:solidFill>
                    <a:latin typeface="+mn-lt"/>
                    <a:ea typeface="+mn-ea"/>
                    <a:cs typeface="+mn-cs"/>
                  </a:rPr>
                  <a:t>= 20). Hence we choose to develop a frequency distribution with five bins.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Width of bins: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largest data value is 33, and the smallest data value is 12.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Because we decided to summarize the data with five classes, using the expression “</a:t>
                </a:r>
                <a:r>
                  <a:rPr lang="en-US" sz="2400" b="0" i="0" u="none" strike="noStrike" kern="1200" baseline="0" dirty="0" smtClean="0">
                    <a:solidFill>
                      <a:schemeClr val="tx1"/>
                    </a:solidFill>
                    <a:latin typeface="+mn-lt"/>
                    <a:ea typeface="+mn-ea"/>
                    <a:cs typeface="+mn-cs"/>
                  </a:rPr>
                  <a:t>Approximate Bin Width = </a:t>
                </a:r>
                <a:r>
                  <a:rPr lang="en-US" sz="600" b="0" i="0" u="none" strike="noStrike" kern="1200" baseline="0" smtClean="0">
                    <a:solidFill>
                      <a:schemeClr val="tx1"/>
                    </a:solidFill>
                    <a:latin typeface="Cambria Math"/>
                    <a:ea typeface="+mn-ea"/>
                    <a:cs typeface="+mn-cs"/>
                  </a:rPr>
                  <a:t>(</a:t>
                </a:r>
                <a:r>
                  <a:rPr lang="en-US" sz="1200" b="0" i="0" u="none" strike="noStrike" kern="1200" baseline="0" dirty="0" smtClean="0">
                    <a:solidFill>
                      <a:schemeClr val="tx1"/>
                    </a:solidFill>
                    <a:latin typeface="Cambria Math"/>
                    <a:ea typeface="+mn-ea"/>
                    <a:cs typeface="+mn-cs"/>
                  </a:rPr>
                  <a:t>"</a:t>
                </a:r>
                <a:r>
                  <a:rPr lang="en-US" sz="1200" i="0" dirty="0" smtClean="0"/>
                  <a:t>Largest data value</a:t>
                </a:r>
                <a:r>
                  <a:rPr lang="en-US" sz="1200" b="0" i="0" dirty="0" smtClean="0">
                    <a:latin typeface="Cambria Math"/>
                  </a:rPr>
                  <a:t>"  −"</a:t>
                </a:r>
                <a:r>
                  <a:rPr lang="en-US" sz="1200" b="0" i="0" dirty="0" smtClean="0"/>
                  <a:t> smallest</a:t>
                </a:r>
                <a:r>
                  <a:rPr lang="en-US" sz="1200" i="0" dirty="0" smtClean="0"/>
                  <a:t> data value</a:t>
                </a:r>
                <a:r>
                  <a:rPr lang="en-US" sz="1200" i="0" dirty="0" smtClean="0">
                    <a:latin typeface="Cambria Math"/>
                  </a:rPr>
                  <a:t>" </a:t>
                </a:r>
                <a:r>
                  <a:rPr lang="en-US" sz="600" b="0" i="0" u="none" strike="noStrike" kern="1200" baseline="0" smtClean="0">
                    <a:solidFill>
                      <a:schemeClr val="tx1"/>
                    </a:solidFill>
                    <a:latin typeface="Cambria Math"/>
                    <a:ea typeface="+mn-ea"/>
                    <a:cs typeface="+mn-cs"/>
                  </a:rPr>
                  <a:t>)/</a:t>
                </a:r>
                <a:r>
                  <a:rPr lang="en-US" sz="1200" b="0" i="0" u="none" strike="noStrike" kern="1200" baseline="0" dirty="0" smtClean="0">
                    <a:solidFill>
                      <a:schemeClr val="tx1"/>
                    </a:solidFill>
                    <a:latin typeface="Cambria Math"/>
                    <a:ea typeface="+mn-ea"/>
                    <a:cs typeface="+mn-cs"/>
                  </a:rPr>
                  <a:t>"</a:t>
                </a:r>
                <a:r>
                  <a:rPr lang="en-US" sz="1200" b="0" i="0" dirty="0" smtClean="0"/>
                  <a:t>Number of bins</a:t>
                </a:r>
                <a:r>
                  <a:rPr lang="en-US" sz="1200" b="0" i="0" dirty="0" smtClean="0">
                    <a:latin typeface="Cambria Math"/>
                  </a:rPr>
                  <a:t>" </a:t>
                </a:r>
                <a:r>
                  <a:rPr lang="en-US" sz="1200" b="0" i="0" u="none" strike="noStrike" kern="1200" baseline="0" dirty="0" smtClean="0">
                    <a:solidFill>
                      <a:schemeClr val="tx1"/>
                    </a:solidFill>
                    <a:latin typeface="+mn-lt"/>
                    <a:ea typeface="+mn-ea"/>
                    <a:cs typeface="+mn-cs"/>
                  </a:rPr>
                  <a:t>” provides an approximate bin width of (33 2 12)/5 = 4.2.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therefore decided to round up and use a bin width of five days in the frequency distribution.</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Bin limits: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selected 10 days as the lower bin limit and 14 days as the upper bin limit for the first class. This bin is denoted 10–14 in Table 2.7.</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smallest data value, 12, is included in the 10–14 bin. We then selected 15 days as the lower bin limit and 19 days as the upper bin limit of the next class.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continued defining the lower and upper bin limits to obtain a total of five classes: 10–14, 15–19, 20–24, 25–29, and 30–34.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difference between the upper bin limits of adjacent bins is the bin width. Using the first two upper bin limits of 14 and 19, we see that the bin width is 19 </a:t>
                </a:r>
                <a:r>
                  <a:rPr lang="en-US" sz="1200" b="0" i="0" u="none" strike="noStrike" kern="1200" baseline="0" dirty="0" smtClean="0">
                    <a:solidFill>
                      <a:schemeClr val="tx1"/>
                    </a:solidFill>
                    <a:latin typeface="Arial"/>
                    <a:ea typeface="+mn-ea"/>
                    <a:cs typeface="Arial"/>
                  </a:rPr>
                  <a:t>–</a:t>
                </a:r>
                <a:r>
                  <a:rPr lang="en-US" sz="1200" b="0" i="0" u="none" strike="noStrike" kern="1200" baseline="0" dirty="0" smtClean="0">
                    <a:solidFill>
                      <a:schemeClr val="tx1"/>
                    </a:solidFill>
                    <a:latin typeface="+mn-lt"/>
                    <a:ea typeface="+mn-ea"/>
                    <a:cs typeface="+mn-cs"/>
                  </a:rPr>
                  <a:t> 14 = 5.</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With the number of bins, bin width, and bin limits determined, a frequency distribution can be obtained by counting the number of data values belonging to each bin.</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0" indent="0">
                  <a:buFont typeface="Arial" panose="020B0604020202020204" pitchFamily="34" charset="0"/>
                  <a:buNone/>
                </a:pP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Using the </a:t>
                </a:r>
                <a:r>
                  <a:rPr lang="en-US" sz="1200" b="1" i="0" u="none" strike="noStrike" kern="1200" baseline="0" dirty="0" smtClean="0">
                    <a:solidFill>
                      <a:schemeClr val="tx1"/>
                    </a:solidFill>
                    <a:latin typeface="+mn-lt"/>
                    <a:ea typeface="+mn-ea"/>
                    <a:cs typeface="+mn-cs"/>
                  </a:rPr>
                  <a:t>frequency distribution (Table 2.7)</a:t>
                </a:r>
                <a:r>
                  <a:rPr lang="en-US" sz="1200" b="0" i="0" u="none" strike="noStrike" kern="1200" baseline="0" dirty="0" smtClean="0">
                    <a:solidFill>
                      <a:schemeClr val="tx1"/>
                    </a:solidFill>
                    <a:latin typeface="+mn-lt"/>
                    <a:ea typeface="+mn-ea"/>
                    <a:cs typeface="+mn-cs"/>
                  </a:rPr>
                  <a:t>, we can observe that:</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most frequently occurring audit times are in the bin of 15–19 days.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Eight of the 20 audit times are in this bin.</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Only one audit required 30 or more days.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54F60B61-172D-4509-B931-6E88C4E54591}" type="slidenum">
              <a:rPr lang="en-US" smtClean="0"/>
              <a:t>28</a:t>
            </a:fld>
            <a:endParaRPr lang="en-US" dirty="0"/>
          </a:p>
        </p:txBody>
      </p:sp>
    </p:spTree>
    <p:extLst>
      <p:ext uri="{BB962C8B-B14F-4D97-AF65-F5344CB8AC3E}">
        <p14:creationId xmlns:p14="http://schemas.microsoft.com/office/powerpoint/2010/main" val="5029534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Figure 2.10 shows the data from Table 2.6 entered into an Excel Worksheet.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sample of 20 audit times is contained in cells A2:D6.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upper limits of the defined bins are in cells A10:A14.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We can use the FREQUENCY function in Excel to count the number of observations in each bin:</a:t>
            </a:r>
          </a:p>
          <a:p>
            <a:pPr marL="0" indent="0">
              <a:buFont typeface="Arial" panose="020B0604020202020204" pitchFamily="34" charset="0"/>
              <a:buNone/>
            </a:pPr>
            <a:r>
              <a:rPr lang="en-US" sz="1200" b="0" i="0" u="none" strike="noStrike" kern="1200" baseline="0" dirty="0">
                <a:solidFill>
                  <a:schemeClr val="tx1"/>
                </a:solidFill>
                <a:latin typeface="+mn-lt"/>
                <a:ea typeface="+mn-ea"/>
                <a:cs typeface="+mn-cs"/>
              </a:rPr>
              <a:t>	Step 1. Select cells B10:B14</a:t>
            </a:r>
          </a:p>
          <a:p>
            <a:r>
              <a:rPr lang="en-US" sz="1200" b="0" i="0" u="none" strike="noStrike" kern="1200" baseline="0" dirty="0">
                <a:solidFill>
                  <a:schemeClr val="tx1"/>
                </a:solidFill>
                <a:latin typeface="+mn-lt"/>
                <a:ea typeface="+mn-ea"/>
                <a:cs typeface="+mn-cs"/>
              </a:rPr>
              <a:t>	Step 2. Enter the formula =FREQUENCY(A2:D6, A10:A14). The range A2:D6 defines the data set, and the range A10:A14 defines the bins</a:t>
            </a:r>
          </a:p>
          <a:p>
            <a:r>
              <a:rPr lang="en-US" sz="1200" b="0" i="0" u="none" strike="noStrike" kern="1200" baseline="0" dirty="0">
                <a:solidFill>
                  <a:schemeClr val="tx1"/>
                </a:solidFill>
                <a:latin typeface="+mn-lt"/>
                <a:ea typeface="+mn-ea"/>
                <a:cs typeface="+mn-cs"/>
              </a:rPr>
              <a:t>	Step 3.</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Press </a:t>
            </a:r>
            <a:r>
              <a:rPr lang="en-US" sz="1200" b="1" i="0" u="none" strike="noStrike" kern="1200" baseline="0" dirty="0">
                <a:solidFill>
                  <a:schemeClr val="tx1"/>
                </a:solidFill>
                <a:latin typeface="+mn-lt"/>
                <a:ea typeface="+mn-ea"/>
                <a:cs typeface="+mn-cs"/>
              </a:rPr>
              <a:t>CTRL+SHIFT+ENTER</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Excel will then fill in the values for the number of observations in each bin in cells B10 through B14 because these were the cells selected in Step 1 above.</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29</a:t>
            </a:fld>
            <a:endParaRPr lang="en-US" dirty="0"/>
          </a:p>
        </p:txBody>
      </p:sp>
    </p:spTree>
    <p:extLst>
      <p:ext uri="{BB962C8B-B14F-4D97-AF65-F5344CB8AC3E}">
        <p14:creationId xmlns:p14="http://schemas.microsoft.com/office/powerpoint/2010/main" val="502953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30</a:t>
            </a:fld>
            <a:endParaRPr lang="en-US" dirty="0"/>
          </a:p>
        </p:txBody>
      </p:sp>
    </p:spTree>
    <p:extLst>
      <p:ext uri="{BB962C8B-B14F-4D97-AF65-F5344CB8AC3E}">
        <p14:creationId xmlns:p14="http://schemas.microsoft.com/office/powerpoint/2010/main" val="5029534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figure 2.11, note that the class with the greatest frequency is shown by the rectangle appearing above the class of 15–19 days.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height of the rectangle shows that the frequency of this class is 8.</a:t>
            </a:r>
          </a:p>
        </p:txBody>
      </p:sp>
      <p:sp>
        <p:nvSpPr>
          <p:cNvPr id="4" name="Slide Number Placeholder 3"/>
          <p:cNvSpPr>
            <a:spLocks noGrp="1"/>
          </p:cNvSpPr>
          <p:nvPr>
            <p:ph type="sldNum" sz="quarter" idx="10"/>
          </p:nvPr>
        </p:nvSpPr>
        <p:spPr/>
        <p:txBody>
          <a:bodyPr/>
          <a:lstStyle/>
          <a:p>
            <a:fld id="{54F60B61-172D-4509-B931-6E88C4E54591}" type="slidenum">
              <a:rPr lang="en-US" smtClean="0"/>
              <a:t>31</a:t>
            </a:fld>
            <a:endParaRPr lang="en-US" dirty="0"/>
          </a:p>
        </p:txBody>
      </p:sp>
    </p:spTree>
    <p:extLst>
      <p:ext uri="{BB962C8B-B14F-4D97-AF65-F5344CB8AC3E}">
        <p14:creationId xmlns:p14="http://schemas.microsoft.com/office/powerpoint/2010/main" val="502953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dirty="0">
                <a:solidFill>
                  <a:schemeClr val="tx1"/>
                </a:solidFill>
                <a:latin typeface="+mn-lt"/>
                <a:ea typeface="+mn-ea"/>
                <a:cs typeface="+mn-cs"/>
              </a:rPr>
              <a:t>Companies that apply analytics often follow a trajectory similar to that shown in Figure 1.2.</a:t>
            </a:r>
          </a:p>
          <a:p>
            <a:pPr marL="0" indent="0">
              <a:buFont typeface="Arial" pitchFamily="34" charset="0"/>
              <a:buNone/>
            </a:pPr>
            <a:endParaRPr lang="en-US" sz="1200" b="0" i="0" u="none" strike="noStrike" kern="1200" baseline="0" dirty="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a:solidFill>
                  <a:schemeClr val="tx1"/>
                </a:solidFill>
                <a:latin typeface="+mn-lt"/>
                <a:ea typeface="+mn-ea"/>
                <a:cs typeface="+mn-cs"/>
              </a:rPr>
              <a:t>Organizations start with basic analytics in the lower left.</a:t>
            </a:r>
          </a:p>
          <a:p>
            <a:pPr marL="171450" indent="-171450">
              <a:buFont typeface="Arial"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a:solidFill>
                  <a:schemeClr val="tx1"/>
                </a:solidFill>
                <a:latin typeface="+mn-lt"/>
                <a:ea typeface="+mn-ea"/>
                <a:cs typeface="+mn-cs"/>
              </a:rPr>
              <a:t>As they realize the advantages of these analytic techniques, they often progress to more sophisticated techniques in an effort to reap the derived competitive advantage.</a:t>
            </a:r>
          </a:p>
          <a:p>
            <a:pPr marL="171450" indent="-171450">
              <a:buFont typeface="Arial"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a:solidFill>
                  <a:schemeClr val="tx1"/>
                </a:solidFill>
                <a:latin typeface="+mn-lt"/>
                <a:ea typeface="+mn-ea"/>
                <a:cs typeface="+mn-cs"/>
              </a:rPr>
              <a:t>Predictive and prescriptive analytics are sometimes therefore referred to as advanced analytics.</a:t>
            </a:r>
          </a:p>
          <a:p>
            <a:pPr marL="628650" lvl="1" indent="-171450">
              <a:buFont typeface="Arial" pitchFamily="34" charset="0"/>
              <a:buChar char="•"/>
            </a:pPr>
            <a:endParaRPr lang="en-US" sz="1200" b="0" i="0" u="none" strike="noStrike" kern="1200" baseline="0" dirty="0">
              <a:solidFill>
                <a:schemeClr val="tx1"/>
              </a:solidFill>
              <a:latin typeface="+mn-lt"/>
              <a:ea typeface="+mn-ea"/>
              <a:cs typeface="+mn-cs"/>
            </a:endParaRPr>
          </a:p>
          <a:p>
            <a:pPr marL="628650" lvl="1" indent="-171450">
              <a:buFont typeface="Arial" pitchFamily="34" charset="0"/>
              <a:buChar char="•"/>
            </a:pPr>
            <a:endParaRPr lang="en-US" sz="1200" b="0" i="0" u="none" strike="noStrike" kern="1200" baseline="0" dirty="0">
              <a:solidFill>
                <a:schemeClr val="tx1"/>
              </a:solidFill>
              <a:latin typeface="+mn-lt"/>
              <a:ea typeface="+mn-ea"/>
              <a:cs typeface="+mn-cs"/>
            </a:endParaRPr>
          </a:p>
          <a:p>
            <a:pPr marL="628650" lvl="1" indent="-171450">
              <a:buFont typeface="Arial" pitchFamily="34" charset="0"/>
              <a:buChar cha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a:t>
            </a:fld>
            <a:endParaRPr lang="en-US" dirty="0"/>
          </a:p>
        </p:txBody>
      </p:sp>
    </p:spTree>
    <p:extLst>
      <p:ext uri="{BB962C8B-B14F-4D97-AF65-F5344CB8AC3E}">
        <p14:creationId xmlns:p14="http://schemas.microsoft.com/office/powerpoint/2010/main" val="20501376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Histograms can be created in Excel using the Data Analysis ToolPak. Following are the steps to create histogram in Excel.</a:t>
            </a:r>
          </a:p>
          <a:p>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Step 1. Click the </a:t>
            </a:r>
            <a:r>
              <a:rPr lang="en-US" sz="1200" b="1" i="0" u="none" strike="noStrike" kern="1200" baseline="0" dirty="0">
                <a:solidFill>
                  <a:schemeClr val="tx1"/>
                </a:solidFill>
                <a:latin typeface="+mn-lt"/>
                <a:ea typeface="+mn-ea"/>
                <a:cs typeface="+mn-cs"/>
              </a:rPr>
              <a:t>DATA </a:t>
            </a:r>
            <a:r>
              <a:rPr lang="en-US" sz="1200" b="0" i="0" u="none" strike="noStrike" kern="1200" baseline="0" dirty="0">
                <a:solidFill>
                  <a:schemeClr val="tx1"/>
                </a:solidFill>
                <a:latin typeface="+mn-lt"/>
                <a:ea typeface="+mn-ea"/>
                <a:cs typeface="+mn-cs"/>
              </a:rPr>
              <a:t>tab in the Ribbon</a:t>
            </a:r>
          </a:p>
          <a:p>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Step 2. Click </a:t>
            </a:r>
            <a:r>
              <a:rPr lang="en-US" sz="1200" b="1" i="0" u="none" strike="noStrike" kern="1200" baseline="0" dirty="0">
                <a:solidFill>
                  <a:schemeClr val="tx1"/>
                </a:solidFill>
                <a:latin typeface="+mn-lt"/>
                <a:ea typeface="+mn-ea"/>
                <a:cs typeface="+mn-cs"/>
              </a:rPr>
              <a:t>Data Analysis </a:t>
            </a:r>
            <a:r>
              <a:rPr lang="en-US" sz="1200" b="0" i="0" u="none" strike="noStrike" kern="1200" baseline="0" dirty="0">
                <a:solidFill>
                  <a:schemeClr val="tx1"/>
                </a:solidFill>
                <a:latin typeface="+mn-lt"/>
                <a:ea typeface="+mn-ea"/>
                <a:cs typeface="+mn-cs"/>
              </a:rPr>
              <a:t>in the </a:t>
            </a:r>
            <a:r>
              <a:rPr lang="en-US" sz="1200" b="1" i="0" u="none" strike="noStrike" kern="1200" baseline="0" dirty="0">
                <a:solidFill>
                  <a:schemeClr val="tx1"/>
                </a:solidFill>
                <a:latin typeface="+mn-lt"/>
                <a:ea typeface="+mn-ea"/>
                <a:cs typeface="+mn-cs"/>
              </a:rPr>
              <a:t>Analysis </a:t>
            </a:r>
            <a:r>
              <a:rPr lang="en-US" sz="1200" b="0" i="0" u="none" strike="noStrike" kern="1200" baseline="0" dirty="0">
                <a:solidFill>
                  <a:schemeClr val="tx1"/>
                </a:solidFill>
                <a:latin typeface="+mn-lt"/>
                <a:ea typeface="+mn-ea"/>
                <a:cs typeface="+mn-cs"/>
              </a:rPr>
              <a:t>group</a:t>
            </a:r>
          </a:p>
          <a:p>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Step 3. When the </a:t>
            </a:r>
            <a:r>
              <a:rPr lang="en-US" sz="1200" b="1" i="0" u="none" strike="noStrike" kern="1200" baseline="0" dirty="0">
                <a:solidFill>
                  <a:schemeClr val="tx1"/>
                </a:solidFill>
                <a:latin typeface="+mn-lt"/>
                <a:ea typeface="+mn-ea"/>
                <a:cs typeface="+mn-cs"/>
              </a:rPr>
              <a:t>Data Analysis </a:t>
            </a:r>
            <a:r>
              <a:rPr lang="en-US" sz="1200" b="0" i="0" u="none" strike="noStrike" kern="1200" baseline="0" dirty="0">
                <a:solidFill>
                  <a:schemeClr val="tx1"/>
                </a:solidFill>
                <a:latin typeface="+mn-lt"/>
                <a:ea typeface="+mn-ea"/>
                <a:cs typeface="+mn-cs"/>
              </a:rPr>
              <a:t>dialog box opens, choose </a:t>
            </a:r>
            <a:r>
              <a:rPr lang="en-US" sz="1200" b="1" i="0" u="none" strike="noStrike" kern="1200" baseline="0" dirty="0">
                <a:solidFill>
                  <a:schemeClr val="tx1"/>
                </a:solidFill>
                <a:latin typeface="+mn-lt"/>
                <a:ea typeface="+mn-ea"/>
                <a:cs typeface="+mn-cs"/>
              </a:rPr>
              <a:t>Histogram </a:t>
            </a:r>
            <a:r>
              <a:rPr lang="en-US" sz="1200" b="0" i="0" u="none" strike="noStrike" kern="1200" baseline="0" dirty="0">
                <a:solidFill>
                  <a:schemeClr val="tx1"/>
                </a:solidFill>
                <a:latin typeface="+mn-lt"/>
                <a:ea typeface="+mn-ea"/>
                <a:cs typeface="+mn-cs"/>
              </a:rPr>
              <a:t>from the list of </a:t>
            </a:r>
            <a:r>
              <a:rPr lang="en-US" sz="1200" b="1" i="0" u="none" strike="noStrike" kern="1200" baseline="0" dirty="0">
                <a:solidFill>
                  <a:schemeClr val="tx1"/>
                </a:solidFill>
                <a:latin typeface="+mn-lt"/>
                <a:ea typeface="+mn-ea"/>
                <a:cs typeface="+mn-cs"/>
              </a:rPr>
              <a:t>Analysis Tools</a:t>
            </a:r>
            <a:r>
              <a:rPr lang="en-US" sz="1200" b="0" i="0" u="none" strike="noStrike" kern="1200" baseline="0" dirty="0">
                <a:solidFill>
                  <a:schemeClr val="tx1"/>
                </a:solidFill>
                <a:latin typeface="+mn-lt"/>
                <a:ea typeface="+mn-ea"/>
                <a:cs typeface="+mn-cs"/>
              </a:rPr>
              <a:t>, and click </a:t>
            </a:r>
            <a:r>
              <a:rPr lang="en-US" sz="1200" b="1" i="0" u="none" strike="noStrike" kern="1200" baseline="0" dirty="0">
                <a:solidFill>
                  <a:schemeClr val="tx1"/>
                </a:solidFill>
                <a:latin typeface="+mn-lt"/>
                <a:ea typeface="+mn-ea"/>
                <a:cs typeface="+mn-cs"/>
              </a:rPr>
              <a:t>OK</a:t>
            </a:r>
          </a:p>
          <a:p>
            <a:r>
              <a:rPr lang="en-US" sz="1200" b="0" i="0" u="none" strike="noStrike" kern="1200" baseline="0" dirty="0">
                <a:solidFill>
                  <a:schemeClr val="tx1"/>
                </a:solidFill>
                <a:latin typeface="+mn-lt"/>
                <a:ea typeface="+mn-ea"/>
                <a:cs typeface="+mn-cs"/>
              </a:rPr>
              <a:t>		In the </a:t>
            </a:r>
            <a:r>
              <a:rPr lang="en-US" sz="1200" b="1" i="0" u="none" strike="noStrike" kern="1200" baseline="0" dirty="0">
                <a:solidFill>
                  <a:schemeClr val="tx1"/>
                </a:solidFill>
                <a:latin typeface="+mn-lt"/>
                <a:ea typeface="+mn-ea"/>
                <a:cs typeface="+mn-cs"/>
              </a:rPr>
              <a:t>Input Range: </a:t>
            </a:r>
            <a:r>
              <a:rPr lang="en-US" sz="1200" b="0" i="0" u="none" strike="noStrike" kern="1200" baseline="0" dirty="0">
                <a:solidFill>
                  <a:schemeClr val="tx1"/>
                </a:solidFill>
                <a:latin typeface="+mn-lt"/>
                <a:ea typeface="+mn-ea"/>
                <a:cs typeface="+mn-cs"/>
              </a:rPr>
              <a:t>box, enter </a:t>
            </a:r>
            <a:r>
              <a:rPr lang="en-US" sz="1200" b="0" i="1" u="none" strike="noStrike" kern="1200" baseline="0" dirty="0">
                <a:solidFill>
                  <a:schemeClr val="tx1"/>
                </a:solidFill>
                <a:latin typeface="+mn-lt"/>
                <a:ea typeface="+mn-ea"/>
                <a:cs typeface="+mn-cs"/>
              </a:rPr>
              <a:t>A2:D6</a:t>
            </a:r>
          </a:p>
          <a:p>
            <a:r>
              <a:rPr lang="en-US" sz="1200" b="0" i="0" u="none" strike="noStrike" kern="1200" baseline="0" dirty="0">
                <a:solidFill>
                  <a:schemeClr val="tx1"/>
                </a:solidFill>
                <a:latin typeface="+mn-lt"/>
                <a:ea typeface="+mn-ea"/>
                <a:cs typeface="+mn-cs"/>
              </a:rPr>
              <a:t>		In the </a:t>
            </a:r>
            <a:r>
              <a:rPr lang="en-US" sz="1200" b="1" i="0" u="none" strike="noStrike" kern="1200" baseline="0" dirty="0">
                <a:solidFill>
                  <a:schemeClr val="tx1"/>
                </a:solidFill>
                <a:latin typeface="+mn-lt"/>
                <a:ea typeface="+mn-ea"/>
                <a:cs typeface="+mn-cs"/>
              </a:rPr>
              <a:t>Bin Range: </a:t>
            </a:r>
            <a:r>
              <a:rPr lang="en-US" sz="1200" b="0" i="0" u="none" strike="noStrike" kern="1200" baseline="0" dirty="0">
                <a:solidFill>
                  <a:schemeClr val="tx1"/>
                </a:solidFill>
                <a:latin typeface="+mn-lt"/>
                <a:ea typeface="+mn-ea"/>
                <a:cs typeface="+mn-cs"/>
              </a:rPr>
              <a:t>box, enter </a:t>
            </a:r>
            <a:r>
              <a:rPr lang="en-US" sz="1200" b="0" i="1" u="none" strike="noStrike" kern="1200" baseline="0" dirty="0">
                <a:solidFill>
                  <a:schemeClr val="tx1"/>
                </a:solidFill>
                <a:latin typeface="+mn-lt"/>
                <a:ea typeface="+mn-ea"/>
                <a:cs typeface="+mn-cs"/>
              </a:rPr>
              <a:t>A10:A14</a:t>
            </a:r>
          </a:p>
          <a:p>
            <a:r>
              <a:rPr lang="en-US" sz="1200" b="0" i="0" u="none" strike="noStrike" kern="1200" baseline="0" dirty="0">
                <a:solidFill>
                  <a:schemeClr val="tx1"/>
                </a:solidFill>
                <a:latin typeface="+mn-lt"/>
                <a:ea typeface="+mn-ea"/>
                <a:cs typeface="+mn-cs"/>
              </a:rPr>
              <a:t>		Under </a:t>
            </a:r>
            <a:r>
              <a:rPr lang="en-US" sz="1200" b="1" i="0" u="none" strike="noStrike" kern="1200" baseline="0" dirty="0">
                <a:solidFill>
                  <a:schemeClr val="tx1"/>
                </a:solidFill>
                <a:latin typeface="+mn-lt"/>
                <a:ea typeface="+mn-ea"/>
                <a:cs typeface="+mn-cs"/>
              </a:rPr>
              <a:t>Output Options:</a:t>
            </a:r>
            <a:r>
              <a:rPr lang="en-US" sz="1200" b="0" i="0" u="none" strike="noStrike" kern="1200" baseline="0" dirty="0">
                <a:solidFill>
                  <a:schemeClr val="tx1"/>
                </a:solidFill>
                <a:latin typeface="+mn-lt"/>
                <a:ea typeface="+mn-ea"/>
                <a:cs typeface="+mn-cs"/>
              </a:rPr>
              <a:t>, select </a:t>
            </a:r>
            <a:r>
              <a:rPr lang="en-US" sz="1200" b="1" i="0" u="none" strike="noStrike" kern="1200" baseline="0" dirty="0">
                <a:solidFill>
                  <a:schemeClr val="tx1"/>
                </a:solidFill>
                <a:latin typeface="+mn-lt"/>
                <a:ea typeface="+mn-ea"/>
                <a:cs typeface="+mn-cs"/>
              </a:rPr>
              <a:t>New Worksheet Ply:</a:t>
            </a:r>
          </a:p>
          <a:p>
            <a:r>
              <a:rPr lang="en-US" sz="1200" b="0" i="0" u="none" strike="noStrike" kern="1200" baseline="0" dirty="0">
                <a:solidFill>
                  <a:schemeClr val="tx1"/>
                </a:solidFill>
                <a:latin typeface="+mn-lt"/>
                <a:ea typeface="+mn-ea"/>
                <a:cs typeface="+mn-cs"/>
              </a:rPr>
              <a:t>		Select the check box for </a:t>
            </a:r>
            <a:r>
              <a:rPr lang="en-US" sz="1200" b="1" i="0" u="none" strike="noStrike" kern="1200" baseline="0" dirty="0">
                <a:solidFill>
                  <a:schemeClr val="tx1"/>
                </a:solidFill>
                <a:latin typeface="+mn-lt"/>
                <a:ea typeface="+mn-ea"/>
                <a:cs typeface="+mn-cs"/>
              </a:rPr>
              <a:t>Chart Output </a:t>
            </a:r>
          </a:p>
          <a:p>
            <a:r>
              <a:rPr lang="en-US" sz="1200" b="0" i="0" u="none" strike="noStrike" kern="1200" baseline="0" dirty="0">
                <a:solidFill>
                  <a:schemeClr val="tx1"/>
                </a:solidFill>
                <a:latin typeface="+mn-lt"/>
                <a:ea typeface="+mn-ea"/>
                <a:cs typeface="+mn-cs"/>
              </a:rPr>
              <a:t>		Click </a:t>
            </a:r>
            <a:r>
              <a:rPr lang="en-US" sz="1200" b="1" i="0" u="none" strike="noStrike" kern="1200" baseline="0" dirty="0">
                <a:solidFill>
                  <a:schemeClr val="tx1"/>
                </a:solidFill>
                <a:latin typeface="+mn-lt"/>
                <a:ea typeface="+mn-ea"/>
                <a:cs typeface="+mn-cs"/>
              </a:rPr>
              <a:t>OK</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F60B61-172D-4509-B931-6E88C4E54591}" type="slidenum">
              <a:rPr lang="en-US" smtClean="0"/>
              <a:t>32</a:t>
            </a:fld>
            <a:endParaRPr lang="en-US" dirty="0"/>
          </a:p>
        </p:txBody>
      </p:sp>
    </p:spTree>
    <p:extLst>
      <p:ext uri="{BB962C8B-B14F-4D97-AF65-F5344CB8AC3E}">
        <p14:creationId xmlns:p14="http://schemas.microsoft.com/office/powerpoint/2010/main" val="502953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figure 2.13, we have modified the bin ranges in column A by typing the values shown in Figure 2.13 into cells A2:A6 so that the chart created by Excel shows both the lower and upper limits for each bin.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We have also removed the gaps between the columns in the histogram in Excel to match the traditional format of histograms. </a:t>
            </a:r>
          </a:p>
          <a:p>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remove the gaps between the columns in the Histogram created by Excel, follow these steps:</a:t>
            </a:r>
          </a:p>
          <a:p>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Step 1. Right-click on one of the columns in the histogram</a:t>
            </a:r>
          </a:p>
          <a:p>
            <a:r>
              <a:rPr lang="en-US" sz="1200" b="0" i="0" u="none" strike="noStrike" kern="1200" baseline="0" dirty="0">
                <a:solidFill>
                  <a:schemeClr val="tx1"/>
                </a:solidFill>
                <a:latin typeface="+mn-lt"/>
                <a:ea typeface="+mn-ea"/>
                <a:cs typeface="+mn-cs"/>
              </a:rPr>
              <a:t>		Select </a:t>
            </a:r>
            <a:r>
              <a:rPr lang="en-US" sz="1200" b="1" i="0" u="none" strike="noStrike" kern="1200" baseline="0" dirty="0">
                <a:solidFill>
                  <a:schemeClr val="tx1"/>
                </a:solidFill>
                <a:latin typeface="+mn-lt"/>
                <a:ea typeface="+mn-ea"/>
                <a:cs typeface="+mn-cs"/>
              </a:rPr>
              <a:t>Format Data Series…</a:t>
            </a:r>
          </a:p>
          <a:p>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Step 2. When the </a:t>
            </a:r>
            <a:r>
              <a:rPr lang="en-US" sz="1200" b="1" i="0" u="none" strike="noStrike" kern="1200" baseline="0" dirty="0">
                <a:solidFill>
                  <a:schemeClr val="tx1"/>
                </a:solidFill>
                <a:latin typeface="+mn-lt"/>
                <a:ea typeface="+mn-ea"/>
                <a:cs typeface="+mn-cs"/>
              </a:rPr>
              <a:t>Format Data Series </a:t>
            </a:r>
            <a:r>
              <a:rPr lang="en-US" sz="1200" b="0" i="0" u="none" strike="noStrike" kern="1200" baseline="0" dirty="0">
                <a:solidFill>
                  <a:schemeClr val="tx1"/>
                </a:solidFill>
                <a:latin typeface="+mn-lt"/>
                <a:ea typeface="+mn-ea"/>
                <a:cs typeface="+mn-cs"/>
              </a:rPr>
              <a:t>pane opens, click the </a:t>
            </a:r>
            <a:r>
              <a:rPr lang="en-US" sz="1200" b="1" i="0" u="none" strike="noStrike" kern="1200" baseline="0" dirty="0">
                <a:solidFill>
                  <a:schemeClr val="tx1"/>
                </a:solidFill>
                <a:latin typeface="+mn-lt"/>
                <a:ea typeface="+mn-ea"/>
                <a:cs typeface="+mn-cs"/>
              </a:rPr>
              <a:t>Series Options </a:t>
            </a:r>
            <a:r>
              <a:rPr lang="en-US" sz="1200" b="0" i="0" u="none" strike="noStrike" kern="1200" baseline="0" dirty="0">
                <a:solidFill>
                  <a:schemeClr val="tx1"/>
                </a:solidFill>
                <a:latin typeface="+mn-lt"/>
                <a:ea typeface="+mn-ea"/>
                <a:cs typeface="+mn-cs"/>
              </a:rPr>
              <a:t>button.</a:t>
            </a:r>
          </a:p>
          <a:p>
            <a:r>
              <a:rPr lang="en-US" sz="1200" b="0" i="0" u="none" strike="noStrike" kern="1200" baseline="0" dirty="0">
                <a:solidFill>
                  <a:schemeClr val="tx1"/>
                </a:solidFill>
                <a:latin typeface="+mn-lt"/>
                <a:ea typeface="+mn-ea"/>
                <a:cs typeface="+mn-cs"/>
              </a:rPr>
              <a:t>		Set the </a:t>
            </a:r>
            <a:r>
              <a:rPr lang="en-US" sz="1200" b="1" i="0" u="none" strike="noStrike" kern="1200" baseline="0" dirty="0">
                <a:solidFill>
                  <a:schemeClr val="tx1"/>
                </a:solidFill>
                <a:latin typeface="+mn-lt"/>
                <a:ea typeface="+mn-ea"/>
                <a:cs typeface="+mn-cs"/>
              </a:rPr>
              <a:t>Gap Width </a:t>
            </a:r>
            <a:r>
              <a:rPr lang="en-US" sz="1200" b="0" i="0" u="none" strike="noStrike" kern="1200" baseline="0" dirty="0">
                <a:solidFill>
                  <a:schemeClr val="tx1"/>
                </a:solidFill>
                <a:latin typeface="+mn-lt"/>
                <a:ea typeface="+mn-ea"/>
                <a:cs typeface="+mn-cs"/>
              </a:rPr>
              <a:t>to 0%</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F60B61-172D-4509-B931-6E88C4E54591}" type="slidenum">
              <a:rPr lang="en-US" smtClean="0"/>
              <a:t>33</a:t>
            </a:fld>
            <a:endParaRPr lang="en-US" dirty="0"/>
          </a:p>
        </p:txBody>
      </p:sp>
    </p:spTree>
    <p:extLst>
      <p:ext uri="{BB962C8B-B14F-4D97-AF65-F5344CB8AC3E}">
        <p14:creationId xmlns:p14="http://schemas.microsoft.com/office/powerpoint/2010/main" val="502953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34</a:t>
            </a:fld>
            <a:endParaRPr lang="en-US" dirty="0"/>
          </a:p>
        </p:txBody>
      </p:sp>
    </p:spTree>
    <p:extLst>
      <p:ext uri="{BB962C8B-B14F-4D97-AF65-F5344CB8AC3E}">
        <p14:creationId xmlns:p14="http://schemas.microsoft.com/office/powerpoint/2010/main" val="502953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Panel A: </a:t>
            </a:r>
            <a:r>
              <a:rPr lang="en-US" sz="1200" b="0" i="0" u="none" strike="noStrike" kern="1200" baseline="0" dirty="0">
                <a:solidFill>
                  <a:schemeClr val="tx1"/>
                </a:solidFill>
                <a:latin typeface="+mn-lt"/>
                <a:ea typeface="+mn-ea"/>
                <a:cs typeface="+mn-cs"/>
              </a:rPr>
              <a:t>Moderately skewed to the left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Here, tail extends farther to the left than to the right.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Example: Exam scores, with no scores above 100 percent, most of the scores above 70 percent, and only a few really low scores.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Panel B: Moderately skewed to the right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Tail extends farther to the right than to the left. </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Example: Housing prices; a few expensive houses create the skewness in the right tail.</a:t>
            </a:r>
          </a:p>
          <a:p>
            <a:pPr marL="628650" lvl="1"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Panel C: Symmetric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left tail mirrors the shape of the right tail. </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Example: Data for SAT scores, the heights and weights of people, and so on lead to histograms that are roughly symmetric.</a:t>
            </a:r>
          </a:p>
          <a:p>
            <a:pPr marL="628650" lvl="1"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Panel D: Highly skewed to the right</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Example: Data on housing prices, salaries, purchase amounts, and so on often result in histograms skewed to the right.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r>
              <a:rPr lang="en-US" dirty="0"/>
              <a:t>Positive skewness:</a:t>
            </a:r>
            <a:r>
              <a:rPr lang="en-US" baseline="0" dirty="0"/>
              <a:t> right-skewed</a:t>
            </a:r>
          </a:p>
          <a:p>
            <a:r>
              <a:rPr lang="en-US" baseline="0" dirty="0"/>
              <a:t>Negative skewness: left-skewed</a:t>
            </a:r>
          </a:p>
          <a:p>
            <a:r>
              <a:rPr lang="en-US" baseline="0" dirty="0"/>
              <a:t>0 skewness: symmetric (usually)</a:t>
            </a:r>
          </a:p>
          <a:p>
            <a:endParaRPr lang="en-US" baseline="0" dirty="0"/>
          </a:p>
          <a:p>
            <a:r>
              <a:rPr lang="en-US" baseline="0" dirty="0"/>
              <a:t>Kurtosis: total “</a:t>
            </a:r>
            <a:r>
              <a:rPr lang="en-US" baseline="0" dirty="0" err="1"/>
              <a:t>tailedness</a:t>
            </a:r>
            <a:r>
              <a:rPr lang="en-US" baseline="0" dirty="0"/>
              <a:t>” in the distribution. (Normal </a:t>
            </a:r>
            <a:r>
              <a:rPr lang="en-US" baseline="0" dirty="0" err="1"/>
              <a:t>distr</a:t>
            </a:r>
            <a:r>
              <a:rPr lang="en-US" baseline="0" dirty="0"/>
              <a:t>: 3)</a:t>
            </a:r>
          </a:p>
          <a:p>
            <a:endParaRPr lang="en-US" baseline="0" dirty="0"/>
          </a:p>
        </p:txBody>
      </p:sp>
      <p:sp>
        <p:nvSpPr>
          <p:cNvPr id="4" name="Slide Number Placeholder 3"/>
          <p:cNvSpPr>
            <a:spLocks noGrp="1"/>
          </p:cNvSpPr>
          <p:nvPr>
            <p:ph type="sldNum" sz="quarter" idx="10"/>
          </p:nvPr>
        </p:nvSpPr>
        <p:spPr/>
        <p:txBody>
          <a:bodyPr/>
          <a:lstStyle/>
          <a:p>
            <a:fld id="{54F60B61-172D-4509-B931-6E88C4E54591}" type="slidenum">
              <a:rPr lang="en-US" smtClean="0"/>
              <a:t>35</a:t>
            </a:fld>
            <a:endParaRPr lang="en-US" dirty="0"/>
          </a:p>
        </p:txBody>
      </p:sp>
    </p:spTree>
    <p:extLst>
      <p:ext uri="{BB962C8B-B14F-4D97-AF65-F5344CB8AC3E}">
        <p14:creationId xmlns:p14="http://schemas.microsoft.com/office/powerpoint/2010/main" val="5029534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36</a:t>
            </a:fld>
            <a:endParaRPr lang="en-US" dirty="0"/>
          </a:p>
        </p:txBody>
      </p:sp>
    </p:spTree>
    <p:extLst>
      <p:ext uri="{BB962C8B-B14F-4D97-AF65-F5344CB8AC3E}">
        <p14:creationId xmlns:p14="http://schemas.microsoft.com/office/powerpoint/2010/main" val="21226321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a:t>Arithmetic Mean:</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Provides a measure of central location for the data.</a:t>
                </a:r>
                <a:r>
                  <a:rPr lang="en-US" baseline="0" dirty="0"/>
                  <a:t> </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Denoted by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a:rPr>
                          <m:t>𝑥</m:t>
                        </m:r>
                      </m:e>
                    </m:acc>
                    <m:r>
                      <a:rPr lang="en-US" b="0" i="1" dirty="0" smtClean="0">
                        <a:latin typeface="Cambria Math"/>
                      </a:rPr>
                      <m:t> </m:t>
                    </m:r>
                  </m:oMath>
                </a14:m>
                <a:r>
                  <a:rPr lang="en-US" dirty="0"/>
                  <a:t>for sample data. </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Denoted by </a:t>
                </a:r>
                <a:r>
                  <a:rPr lang="en-US" i="1" dirty="0"/>
                  <a:t>µ </a:t>
                </a:r>
                <a:r>
                  <a:rPr lang="en-US" dirty="0"/>
                  <a:t>for population data.</a:t>
                </a:r>
                <a:endParaRPr lang="en-US" i="1" dirty="0"/>
              </a:p>
              <a:p>
                <a:endParaRPr lang="en-US" dirty="0"/>
              </a:p>
              <a:p>
                <a:endParaRPr lang="en-US" dirty="0"/>
              </a:p>
            </p:txBody>
          </p:sp>
        </mc:Choice>
        <mc:Fallback xmlns="">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Provides a measure of central location for the data.</a:t>
                </a:r>
                <a:r>
                  <a:rPr lang="en-US" baseline="0" dirty="0" smtClean="0"/>
                  <a:t> </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Denoted by </a:t>
                </a:r>
                <a:r>
                  <a:rPr lang="en-US" b="0" i="0" dirty="0" smtClean="0">
                    <a:latin typeface="Cambria Math"/>
                  </a:rPr>
                  <a:t>𝑥 ̅  </a:t>
                </a:r>
                <a:r>
                  <a:rPr lang="en-US" dirty="0" smtClean="0"/>
                  <a:t>for sample data. </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Denoted by </a:t>
                </a:r>
                <a:r>
                  <a:rPr lang="en-US" i="1" dirty="0" smtClean="0"/>
                  <a:t>µ </a:t>
                </a:r>
                <a:r>
                  <a:rPr lang="en-US" dirty="0" smtClean="0"/>
                  <a:t>for population data</a:t>
                </a:r>
                <a:endParaRPr lang="en-US" i="1" dirty="0" smtClean="0"/>
              </a:p>
              <a:p>
                <a:endParaRPr lang="en-US" dirty="0" smtClean="0"/>
              </a:p>
              <a:p>
                <a:endParaRPr lang="en-US" dirty="0"/>
              </a:p>
            </p:txBody>
          </p:sp>
        </mc:Fallback>
      </mc:AlternateContent>
      <p:sp>
        <p:nvSpPr>
          <p:cNvPr id="4" name="Slide Number Placeholder 3"/>
          <p:cNvSpPr>
            <a:spLocks noGrp="1"/>
          </p:cNvSpPr>
          <p:nvPr>
            <p:ph type="sldNum" sz="quarter" idx="10"/>
          </p:nvPr>
        </p:nvSpPr>
        <p:spPr/>
        <p:txBody>
          <a:bodyPr/>
          <a:lstStyle/>
          <a:p>
            <a:fld id="{54F60B61-172D-4509-B931-6E88C4E54591}" type="slidenum">
              <a:rPr lang="en-US" smtClean="0"/>
              <a:t>37</a:t>
            </a:fld>
            <a:endParaRPr lang="en-US" dirty="0"/>
          </a:p>
        </p:txBody>
      </p:sp>
    </p:spTree>
    <p:extLst>
      <p:ext uri="{BB962C8B-B14F-4D97-AF65-F5344CB8AC3E}">
        <p14:creationId xmlns:p14="http://schemas.microsoft.com/office/powerpoint/2010/main" val="35743285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38</a:t>
            </a:fld>
            <a:endParaRPr lang="en-US" dirty="0"/>
          </a:p>
        </p:txBody>
      </p:sp>
    </p:spTree>
    <p:extLst>
      <p:ext uri="{BB962C8B-B14F-4D97-AF65-F5344CB8AC3E}">
        <p14:creationId xmlns:p14="http://schemas.microsoft.com/office/powerpoint/2010/main" val="1499435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a:solidFill>
                  <a:schemeClr val="tx1"/>
                </a:solidFill>
                <a:latin typeface="+mn-lt"/>
                <a:ea typeface="+mn-ea"/>
                <a:cs typeface="+mn-cs"/>
              </a:rPr>
              <a:t>Because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 5 is odd, </a:t>
            </a:r>
            <a:r>
              <a:rPr lang="en-US" dirty="0"/>
              <a:t>median is the middlemost value in the data set, 46.</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39</a:t>
            </a:fld>
            <a:endParaRPr lang="en-US" dirty="0"/>
          </a:p>
        </p:txBody>
      </p:sp>
    </p:spTree>
    <p:extLst>
      <p:ext uri="{BB962C8B-B14F-4D97-AF65-F5344CB8AC3E}">
        <p14:creationId xmlns:p14="http://schemas.microsoft.com/office/powerpoint/2010/main" val="34023676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Data: house selling prices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Because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 12 is even, the median is the average of the middle two values: 199,500 and 208,000.</a:t>
            </a: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40</a:t>
            </a:fld>
            <a:endParaRPr lang="en-US" dirty="0"/>
          </a:p>
        </p:txBody>
      </p:sp>
    </p:spTree>
    <p:extLst>
      <p:ext uri="{BB962C8B-B14F-4D97-AF65-F5344CB8AC3E}">
        <p14:creationId xmlns:p14="http://schemas.microsoft.com/office/powerpoint/2010/main" val="41040445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41</a:t>
            </a:fld>
            <a:endParaRPr lang="en-US" dirty="0"/>
          </a:p>
        </p:txBody>
      </p:sp>
    </p:spTree>
    <p:extLst>
      <p:ext uri="{BB962C8B-B14F-4D97-AF65-F5344CB8AC3E}">
        <p14:creationId xmlns:p14="http://schemas.microsoft.com/office/powerpoint/2010/main" val="3903830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4</a:t>
            </a:fld>
            <a:endParaRPr lang="en-US" dirty="0"/>
          </a:p>
        </p:txBody>
      </p:sp>
    </p:spTree>
    <p:extLst>
      <p:ext uri="{BB962C8B-B14F-4D97-AF65-F5344CB8AC3E}">
        <p14:creationId xmlns:p14="http://schemas.microsoft.com/office/powerpoint/2010/main" val="14157402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43</a:t>
            </a:fld>
            <a:endParaRPr lang="en-US" dirty="0"/>
          </a:p>
        </p:txBody>
      </p:sp>
    </p:spTree>
    <p:extLst>
      <p:ext uri="{BB962C8B-B14F-4D97-AF65-F5344CB8AC3E}">
        <p14:creationId xmlns:p14="http://schemas.microsoft.com/office/powerpoint/2010/main" val="14924844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45</a:t>
            </a:fld>
            <a:endParaRPr lang="en-US" dirty="0"/>
          </a:p>
        </p:txBody>
      </p:sp>
    </p:spTree>
    <p:extLst>
      <p:ext uri="{BB962C8B-B14F-4D97-AF65-F5344CB8AC3E}">
        <p14:creationId xmlns:p14="http://schemas.microsoft.com/office/powerpoint/2010/main" val="24361420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47</a:t>
            </a:fld>
            <a:endParaRPr lang="en-US" dirty="0"/>
          </a:p>
        </p:txBody>
      </p:sp>
    </p:spTree>
    <p:extLst>
      <p:ext uri="{BB962C8B-B14F-4D97-AF65-F5344CB8AC3E}">
        <p14:creationId xmlns:p14="http://schemas.microsoft.com/office/powerpoint/2010/main" val="17622069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48</a:t>
            </a:fld>
            <a:endParaRPr lang="en-US" dirty="0"/>
          </a:p>
        </p:txBody>
      </p:sp>
    </p:spTree>
    <p:extLst>
      <p:ext uri="{BB962C8B-B14F-4D97-AF65-F5344CB8AC3E}">
        <p14:creationId xmlns:p14="http://schemas.microsoft.com/office/powerpoint/2010/main" val="41040445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49</a:t>
            </a:fld>
            <a:endParaRPr lang="en-US" dirty="0"/>
          </a:p>
        </p:txBody>
      </p:sp>
    </p:spTree>
    <p:extLst>
      <p:ext uri="{BB962C8B-B14F-4D97-AF65-F5344CB8AC3E}">
        <p14:creationId xmlns:p14="http://schemas.microsoft.com/office/powerpoint/2010/main" val="41263843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50</a:t>
            </a:fld>
            <a:endParaRPr lang="en-US" dirty="0"/>
          </a:p>
        </p:txBody>
      </p:sp>
    </p:spTree>
    <p:extLst>
      <p:ext uri="{BB962C8B-B14F-4D97-AF65-F5344CB8AC3E}">
        <p14:creationId xmlns:p14="http://schemas.microsoft.com/office/powerpoint/2010/main" val="3729416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51</a:t>
            </a:fld>
            <a:endParaRPr lang="en-US" dirty="0"/>
          </a:p>
        </p:txBody>
      </p:sp>
    </p:spTree>
    <p:extLst>
      <p:ext uri="{BB962C8B-B14F-4D97-AF65-F5344CB8AC3E}">
        <p14:creationId xmlns:p14="http://schemas.microsoft.com/office/powerpoint/2010/main" val="41263843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coefficient of variation tells that the sample standard deviation is 18.2 percent of the value of the sample mean.</a:t>
            </a: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52</a:t>
            </a:fld>
            <a:endParaRPr lang="en-US" dirty="0"/>
          </a:p>
        </p:txBody>
      </p:sp>
    </p:spTree>
    <p:extLst>
      <p:ext uri="{BB962C8B-B14F-4D97-AF65-F5344CB8AC3E}">
        <p14:creationId xmlns:p14="http://schemas.microsoft.com/office/powerpoint/2010/main" val="17524203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54</a:t>
            </a:fld>
            <a:endParaRPr lang="en-US" dirty="0"/>
          </a:p>
        </p:txBody>
      </p:sp>
    </p:spTree>
    <p:extLst>
      <p:ext uri="{BB962C8B-B14F-4D97-AF65-F5344CB8AC3E}">
        <p14:creationId xmlns:p14="http://schemas.microsoft.com/office/powerpoint/2010/main" val="39038302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55</a:t>
            </a:fld>
            <a:endParaRPr lang="en-US" dirty="0"/>
          </a:p>
        </p:txBody>
      </p:sp>
    </p:spTree>
    <p:extLst>
      <p:ext uri="{BB962C8B-B14F-4D97-AF65-F5344CB8AC3E}">
        <p14:creationId xmlns:p14="http://schemas.microsoft.com/office/powerpoint/2010/main" val="2447994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Example for use of prescriptive models:</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dirty="0"/>
          </a:p>
          <a:p>
            <a:pPr marL="628650" marR="0" lvl="2"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GE Asset Management uses optimization models to decide how to invest its own cash received from insurance policies and other financial products, as well as the cash of its clients such as Genworth Financial. </a:t>
            </a:r>
          </a:p>
          <a:p>
            <a:pPr>
              <a:lnSpc>
                <a:spcPct val="100000"/>
              </a:lnSpc>
            </a:pPr>
            <a:endParaRPr lang="en-US" dirty="0"/>
          </a:p>
          <a:p>
            <a:pPr marL="628650" lvl="1" indent="-171450">
              <a:lnSpc>
                <a:spcPct val="100000"/>
              </a:lnSpc>
              <a:buFont typeface="Arial" pitchFamily="34" charset="0"/>
              <a:buChar char="•"/>
            </a:pPr>
            <a:r>
              <a:rPr lang="en-US" dirty="0"/>
              <a:t>The estimated benefit from the optimization models was $75 million over a five-year period.</a:t>
            </a:r>
          </a:p>
          <a:p>
            <a:pPr marL="628650" lvl="1" indent="-171450">
              <a:lnSpc>
                <a:spcPct val="100000"/>
              </a:lnSpc>
              <a:buFont typeface="Arial" pitchFamily="34" charset="0"/>
              <a:buChar char="•"/>
            </a:pPr>
            <a:endParaRPr lang="en-US" dirty="0"/>
          </a:p>
          <a:p>
            <a:pPr marL="171450" lvl="0" indent="-171450">
              <a:lnSpc>
                <a:spcPct val="100000"/>
              </a:lnSpc>
              <a:buFont typeface="Arial" pitchFamily="34" charset="0"/>
              <a:buChar char="•"/>
            </a:pPr>
            <a:endParaRPr lang="en-US" dirty="0"/>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Example for use of simulation:</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dirty="0"/>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Deployment by Hypo Real Estate International of simulation models to successfully manage commercial real estate risk.</a:t>
            </a:r>
          </a:p>
          <a:p>
            <a:pPr marL="628650" marR="0" lvl="2"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dirty="0"/>
          </a:p>
          <a:p>
            <a:pPr marL="628650" marR="0" lvl="2"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dirty="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5</a:t>
            </a:fld>
            <a:endParaRPr lang="en-US" dirty="0"/>
          </a:p>
        </p:txBody>
      </p:sp>
    </p:spTree>
    <p:extLst>
      <p:ext uri="{BB962C8B-B14F-4D97-AF65-F5344CB8AC3E}">
        <p14:creationId xmlns:p14="http://schemas.microsoft.com/office/powerpoint/2010/main" val="8281364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itchFamily="34" charset="0"/>
                  <a:buChar char="•"/>
                </a:pPr>
                <a:r>
                  <a:rPr lang="en-US" dirty="0"/>
                  <a:t>The </a:t>
                </a:r>
                <a:r>
                  <a:rPr lang="en-US" i="1" dirty="0">
                    <a:latin typeface="Times New Roman" pitchFamily="18" charset="0"/>
                    <a:cs typeface="Times New Roman" pitchFamily="18" charset="0"/>
                  </a:rPr>
                  <a:t>z </a:t>
                </a:r>
                <a:r>
                  <a:rPr lang="en-US" dirty="0"/>
                  <a:t>-score can be interpreted as the number of standard deviations </a:t>
                </a:r>
                <a14:m>
                  <m:oMath xmlns:m="http://schemas.openxmlformats.org/officeDocument/2006/math">
                    <m:sSub>
                      <m:sSubPr>
                        <m:ctrlPr>
                          <a:rPr lang="en-US" i="1" smtClean="0">
                            <a:latin typeface="Cambria Math" panose="02040503050406030204" pitchFamily="18" charset="0"/>
                          </a:rPr>
                        </m:ctrlPr>
                      </m:sSubPr>
                      <m:e>
                        <m:r>
                          <a:rPr lang="en-US" i="1">
                            <a:latin typeface="Cambria Math"/>
                          </a:rPr>
                          <m:t>𝑥</m:t>
                        </m:r>
                      </m:e>
                      <m:sub>
                        <m:r>
                          <a:rPr lang="en-US" i="1">
                            <a:latin typeface="Cambria Math"/>
                          </a:rPr>
                          <m:t>𝑖</m:t>
                        </m:r>
                      </m:sub>
                    </m:sSub>
                  </m:oMath>
                </a14:m>
                <a:r>
                  <a:rPr lang="en-US" dirty="0"/>
                  <a:t> is from the mean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a:rPr>
                          <m:t>𝑥</m:t>
                        </m:r>
                      </m:e>
                    </m:acc>
                  </m:oMath>
                </a14:m>
                <a:r>
                  <a:rPr lang="en-US" dirty="0"/>
                  <a:t>.</a:t>
                </a:r>
              </a:p>
            </p:txBody>
          </p:sp>
        </mc:Choice>
        <mc:Fallback xmlns="">
          <p:sp>
            <p:nvSpPr>
              <p:cNvPr id="3" name="Notes Placeholder 2"/>
              <p:cNvSpPr>
                <a:spLocks noGrp="1"/>
              </p:cNvSpPr>
              <p:nvPr>
                <p:ph type="body" idx="1"/>
              </p:nvPr>
            </p:nvSpPr>
            <p:spPr/>
            <p:txBody>
              <a:bodyPr/>
              <a:lstStyle/>
              <a:p>
                <a:r>
                  <a:rPr lang="en-US" dirty="0" smtClean="0"/>
                  <a:t>The </a:t>
                </a:r>
                <a:r>
                  <a:rPr lang="en-US" i="1" dirty="0" smtClean="0">
                    <a:latin typeface="Times New Roman" pitchFamily="18" charset="0"/>
                    <a:cs typeface="Times New Roman" pitchFamily="18" charset="0"/>
                  </a:rPr>
                  <a:t>z </a:t>
                </a:r>
                <a:r>
                  <a:rPr lang="en-US" dirty="0" smtClean="0"/>
                  <a:t>-score can be interpreted as the number of standard deviations </a:t>
                </a:r>
                <a:r>
                  <a:rPr lang="en-US" i="0">
                    <a:latin typeface="Cambria Math"/>
                  </a:rPr>
                  <a:t>𝑥</a:t>
                </a:r>
                <a:r>
                  <a:rPr lang="en-US" i="0" smtClean="0">
                    <a:latin typeface="Cambria Math"/>
                  </a:rPr>
                  <a:t>_</a:t>
                </a:r>
                <a:r>
                  <a:rPr lang="en-US" i="0">
                    <a:latin typeface="Cambria Math"/>
                  </a:rPr>
                  <a:t>𝑖</a:t>
                </a:r>
                <a:r>
                  <a:rPr lang="en-US" dirty="0" smtClean="0"/>
                  <a:t> is from the mean </a:t>
                </a:r>
                <a:r>
                  <a:rPr lang="en-US" i="0">
                    <a:latin typeface="Cambria Math"/>
                  </a:rPr>
                  <a:t>𝑥</a:t>
                </a:r>
                <a:r>
                  <a:rPr lang="en-US" i="0" smtClean="0">
                    <a:latin typeface="Cambria Math"/>
                  </a:rPr>
                  <a:t> ̅</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54F60B61-172D-4509-B931-6E88C4E54591}" type="slidenum">
              <a:rPr lang="en-US" smtClean="0"/>
              <a:t>56</a:t>
            </a:fld>
            <a:endParaRPr lang="en-US" dirty="0"/>
          </a:p>
        </p:txBody>
      </p:sp>
    </p:spTree>
    <p:extLst>
      <p:ext uri="{BB962C8B-B14F-4D97-AF65-F5344CB8AC3E}">
        <p14:creationId xmlns:p14="http://schemas.microsoft.com/office/powerpoint/2010/main" val="5030360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𝑧</m:t>
                        </m:r>
                      </m:e>
                      <m:sub>
                        <m:r>
                          <a:rPr lang="en-US" b="0" i="1" smtClean="0">
                            <a:latin typeface="Cambria Math"/>
                          </a:rPr>
                          <m:t>1</m:t>
                        </m:r>
                      </m:sub>
                    </m:sSub>
                  </m:oMath>
                </a14:m>
                <a:r>
                  <a:rPr lang="en-US" dirty="0"/>
                  <a:t> = .25 would indicate that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𝑥</m:t>
                        </m:r>
                      </m:e>
                      <m:sub>
                        <m:r>
                          <a:rPr lang="en-US" b="0" i="1" smtClean="0">
                            <a:latin typeface="Cambria Math"/>
                          </a:rPr>
                          <m:t>1</m:t>
                        </m:r>
                      </m:sub>
                    </m:sSub>
                  </m:oMath>
                </a14:m>
                <a:r>
                  <a:rPr lang="en-US" dirty="0"/>
                  <a:t> is .25 standard deviations greater than the sample mean.</a:t>
                </a:r>
              </a:p>
              <a:p>
                <a:pPr marL="171450" indent="-171450">
                  <a:buFont typeface="Arial" pitchFamily="34" charset="0"/>
                  <a:buChar char="•"/>
                </a:pPr>
                <a:endParaRPr lang="en-US" dirty="0"/>
              </a:p>
              <a:p>
                <a:pPr marL="171450" indent="-171450">
                  <a:buFont typeface="Arial" pitchFamily="34" charset="0"/>
                  <a:buChar char="•"/>
                </a:pPr>
                <a:endParaRPr lang="en-US" dirty="0"/>
              </a:p>
              <a:p>
                <a:endParaRPr lang="en-US" dirty="0"/>
              </a:p>
            </p:txBody>
          </p:sp>
        </mc:Choice>
        <mc:Fallback xmlns="">
          <p:sp>
            <p:nvSpPr>
              <p:cNvPr id="3" name="Notes Placeholder 2"/>
              <p:cNvSpPr>
                <a:spLocks noGrp="1"/>
              </p:cNvSpPr>
              <p:nvPr>
                <p:ph type="body" idx="1"/>
              </p:nvPr>
            </p:nvSpPr>
            <p:spPr/>
            <p:txBody>
              <a:bodyPr/>
              <a:lstStyle/>
              <a:p>
                <a:pPr marL="171450" indent="-171450">
                  <a:buFont typeface="Arial" pitchFamily="34" charset="0"/>
                  <a:buChar char="•"/>
                </a:pPr>
                <a:r>
                  <a:rPr lang="en-US" b="0" i="0" smtClean="0">
                    <a:latin typeface="Cambria Math"/>
                  </a:rPr>
                  <a:t>𝑧_1</a:t>
                </a:r>
                <a:r>
                  <a:rPr lang="en-US" dirty="0" smtClean="0"/>
                  <a:t> = .25 would indicate that </a:t>
                </a:r>
                <a:r>
                  <a:rPr lang="en-US" b="0" i="0" smtClean="0">
                    <a:latin typeface="Cambria Math"/>
                  </a:rPr>
                  <a:t>𝑥_</a:t>
                </a:r>
                <a:r>
                  <a:rPr lang="en-US" b="0" i="0" smtClean="0">
                    <a:latin typeface="Cambria Math"/>
                  </a:rPr>
                  <a:t>1</a:t>
                </a:r>
                <a:r>
                  <a:rPr lang="en-US" dirty="0" smtClean="0"/>
                  <a:t> is .25 standard deviations greater than the sample mean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i="0" smtClean="0">
                    <a:latin typeface="Cambria Math"/>
                  </a:rPr>
                  <a:t>𝑧</a:t>
                </a:r>
                <a:r>
                  <a:rPr lang="en-US" b="0" i="0" smtClean="0">
                    <a:latin typeface="Cambria Math"/>
                  </a:rPr>
                  <a:t>_3</a:t>
                </a:r>
                <a:r>
                  <a:rPr lang="en-US" dirty="0" smtClean="0"/>
                  <a:t> = </a:t>
                </a:r>
                <a:r>
                  <a:rPr lang="en-US" dirty="0" smtClean="0">
                    <a:latin typeface="Arial"/>
                    <a:cs typeface="Arial"/>
                  </a:rPr>
                  <a:t>–</a:t>
                </a:r>
                <a:r>
                  <a:rPr lang="en-US" dirty="0" smtClean="0"/>
                  <a:t>.</a:t>
                </a:r>
                <a:r>
                  <a:rPr lang="en-US" dirty="0" smtClean="0"/>
                  <a:t>25 would indicate that </a:t>
                </a:r>
                <a:r>
                  <a:rPr lang="en-US" b="0" i="0" smtClean="0">
                    <a:latin typeface="Cambria Math"/>
                  </a:rPr>
                  <a:t>𝑥_</a:t>
                </a:r>
                <a:r>
                  <a:rPr lang="en-US" b="0" i="0" smtClean="0">
                    <a:latin typeface="Cambria Math"/>
                  </a:rPr>
                  <a:t>3</a:t>
                </a:r>
                <a:r>
                  <a:rPr lang="en-US" dirty="0" smtClean="0"/>
                  <a:t> is .25 standard deviations </a:t>
                </a:r>
                <a:r>
                  <a:rPr lang="en-US" dirty="0" smtClean="0"/>
                  <a:t>less than </a:t>
                </a:r>
                <a:r>
                  <a:rPr lang="en-US" dirty="0" smtClean="0"/>
                  <a:t>the sample mean</a:t>
                </a:r>
              </a:p>
              <a:p>
                <a:pPr marL="171450" indent="-171450">
                  <a:buFont typeface="Arial" pitchFamily="34" charset="0"/>
                  <a:buChar char="•"/>
                </a:pPr>
                <a:endParaRPr lang="en-US" dirty="0" smtClean="0"/>
              </a:p>
              <a:p>
                <a:pPr marL="171450" indent="-171450">
                  <a:buFont typeface="Arial" pitchFamily="34" charset="0"/>
                  <a:buChar char="•"/>
                </a:pPr>
                <a:endParaRPr lang="en-US" dirty="0" smtClean="0"/>
              </a:p>
              <a:p>
                <a:pPr/>
                <a:endParaRPr lang="en-US" dirty="0"/>
              </a:p>
            </p:txBody>
          </p:sp>
        </mc:Fallback>
      </mc:AlternateContent>
      <p:sp>
        <p:nvSpPr>
          <p:cNvPr id="4" name="Slide Number Placeholder 3"/>
          <p:cNvSpPr>
            <a:spLocks noGrp="1"/>
          </p:cNvSpPr>
          <p:nvPr>
            <p:ph type="sldNum" sz="quarter" idx="10"/>
          </p:nvPr>
        </p:nvSpPr>
        <p:spPr/>
        <p:txBody>
          <a:bodyPr/>
          <a:lstStyle/>
          <a:p>
            <a:fld id="{54F60B61-172D-4509-B931-6E88C4E54591}" type="slidenum">
              <a:rPr lang="en-US" smtClean="0"/>
              <a:t>57</a:t>
            </a:fld>
            <a:endParaRPr lang="en-US" dirty="0"/>
          </a:p>
        </p:txBody>
      </p:sp>
    </p:spTree>
    <p:extLst>
      <p:ext uri="{BB962C8B-B14F-4D97-AF65-F5344CB8AC3E}">
        <p14:creationId xmlns:p14="http://schemas.microsoft.com/office/powerpoint/2010/main" val="24480728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Empirical rule:</a:t>
            </a:r>
            <a:r>
              <a:rPr lang="en-US" dirty="0"/>
              <a:t> </a:t>
            </a: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height of adult males in the United States has a bell-shaped distribution with a mean of approximately 69.5 inches and standard deviation of approximately 3 inches. </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Using the empirical rule, the following conclusions can be drawn.</a:t>
            </a:r>
          </a:p>
          <a:p>
            <a:pPr marL="1085850" lvl="2"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Approximately 68 percent of adult males in the United States have heights between 69.5 </a:t>
            </a:r>
            <a:r>
              <a:rPr lang="en-US" dirty="0"/>
              <a:t>–</a:t>
            </a:r>
            <a:r>
              <a:rPr lang="en-US" sz="1200" b="0" i="0" u="none" strike="noStrike" kern="1200" baseline="0" dirty="0">
                <a:solidFill>
                  <a:schemeClr val="tx1"/>
                </a:solidFill>
                <a:latin typeface="+mn-lt"/>
                <a:ea typeface="+mn-ea"/>
                <a:cs typeface="+mn-cs"/>
              </a:rPr>
              <a:t> 3 = 66.5 and 69.5 + 3 = 72.5 inches.</a:t>
            </a:r>
          </a:p>
          <a:p>
            <a:pPr marL="1085850" lvl="2"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Approximately 95 percent of adult males in the United States have heights between 63.5 and 75.5 inches.</a:t>
            </a:r>
          </a:p>
          <a:p>
            <a:pPr marL="1085850" lvl="2"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Almost all adult males in the United States have heights between 60.5 and 78.5 inches.</a:t>
            </a:r>
          </a:p>
          <a:p>
            <a:pPr marL="1085850" lvl="2"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b="0" dirty="0"/>
              <a:t>Outliers:</a:t>
            </a:r>
          </a:p>
          <a:p>
            <a:pPr marL="171450" lvl="0" indent="-171450">
              <a:buFont typeface="Arial" pitchFamily="34" charset="0"/>
              <a:buChar char="•"/>
            </a:pPr>
            <a:r>
              <a:rPr lang="en-US" sz="1200" b="0" i="0" u="none" strike="noStrike" kern="1200" baseline="0" dirty="0">
                <a:solidFill>
                  <a:schemeClr val="tx1"/>
                </a:solidFill>
                <a:latin typeface="+mn-lt"/>
                <a:ea typeface="+mn-ea"/>
                <a:cs typeface="+mn-cs"/>
              </a:rPr>
              <a:t>An outlier may be a data value that has been incorrectly recorded; if so, it can be corrected before further analysis. </a:t>
            </a:r>
          </a:p>
          <a:p>
            <a:pPr marL="171450" lvl="0" indent="-171450">
              <a:buFont typeface="Arial" pitchFamily="34" charset="0"/>
              <a:buChar char="•"/>
            </a:pPr>
            <a:r>
              <a:rPr lang="en-US" sz="1200" b="0" i="0" u="none" strike="noStrike" kern="1200" baseline="0" dirty="0">
                <a:solidFill>
                  <a:schemeClr val="tx1"/>
                </a:solidFill>
                <a:latin typeface="+mn-lt"/>
                <a:ea typeface="+mn-ea"/>
                <a:cs typeface="+mn-cs"/>
              </a:rPr>
              <a:t>It may also be from an observation that doesn’t belong to the population we are studying and was incorrectly included in the data set; if so, it can be removed.</a:t>
            </a:r>
          </a:p>
          <a:p>
            <a:pPr marL="171450" lvl="0" indent="-171450">
              <a:buFont typeface="Arial" pitchFamily="34" charset="0"/>
              <a:buChar char="•"/>
            </a:pPr>
            <a:r>
              <a:rPr lang="en-US" sz="1200" b="0" i="0" u="none" strike="noStrike" kern="1200" baseline="0" dirty="0">
                <a:solidFill>
                  <a:schemeClr val="tx1"/>
                </a:solidFill>
                <a:latin typeface="+mn-lt"/>
                <a:ea typeface="+mn-ea"/>
                <a:cs typeface="+mn-cs"/>
              </a:rPr>
              <a:t>It may be an unusual data value that has been recorded correctly and is a member of the population we are studying. In such cases, the observation should remain.</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58</a:t>
            </a:fld>
            <a:endParaRPr lang="en-US" dirty="0"/>
          </a:p>
        </p:txBody>
      </p:sp>
    </p:spTree>
    <p:extLst>
      <p:ext uri="{BB962C8B-B14F-4D97-AF65-F5344CB8AC3E}">
        <p14:creationId xmlns:p14="http://schemas.microsoft.com/office/powerpoint/2010/main" val="29872144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Steps used to construct the box plot for the home sales data:</a:t>
            </a:r>
          </a:p>
          <a:p>
            <a:pPr marL="628650" lvl="1" indent="-171450">
              <a:lnSpc>
                <a:spcPct val="150000"/>
              </a:lnSpc>
              <a:buFont typeface="Arial" panose="020B0604020202020204" pitchFamily="34" charset="0"/>
              <a:buChar char="•"/>
            </a:pPr>
            <a:r>
              <a:rPr lang="en-US" sz="1200" b="0" i="0" u="none" strike="noStrike" kern="1200" baseline="0" dirty="0">
                <a:solidFill>
                  <a:schemeClr val="tx1"/>
                </a:solidFill>
                <a:latin typeface="+mn-lt"/>
                <a:ea typeface="+mn-ea"/>
                <a:cs typeface="+mn-cs"/>
              </a:rPr>
              <a:t>A box is drawn with the ends of the box located at the first and third quartiles. For the home sales data, </a:t>
            </a:r>
            <a:r>
              <a:rPr lang="en-US" sz="1200" b="0" i="1" u="none" strike="noStrike" kern="1200" baseline="0" dirty="0">
                <a:solidFill>
                  <a:schemeClr val="tx1"/>
                </a:solidFill>
                <a:latin typeface="+mn-lt"/>
                <a:ea typeface="+mn-ea"/>
                <a:cs typeface="+mn-cs"/>
              </a:rPr>
              <a:t>Q</a:t>
            </a:r>
            <a:r>
              <a:rPr lang="en-US" sz="1200" b="0" i="0" u="none" strike="noStrike" kern="1200" baseline="0" dirty="0">
                <a:solidFill>
                  <a:schemeClr val="tx1"/>
                </a:solidFill>
                <a:latin typeface="+mn-lt"/>
                <a:ea typeface="+mn-ea"/>
                <a:cs typeface="+mn-cs"/>
              </a:rPr>
              <a:t>1 = 139,000 and </a:t>
            </a:r>
            <a:r>
              <a:rPr lang="en-US" sz="1200" b="0" i="1" u="none" strike="noStrike" kern="1200" baseline="0" dirty="0">
                <a:solidFill>
                  <a:schemeClr val="tx1"/>
                </a:solidFill>
                <a:latin typeface="+mn-lt"/>
                <a:ea typeface="+mn-ea"/>
                <a:cs typeface="+mn-cs"/>
              </a:rPr>
              <a:t>Q</a:t>
            </a:r>
            <a:r>
              <a:rPr lang="en-US" sz="1200" b="0" i="0" u="none" strike="noStrike" kern="1200" baseline="0" dirty="0">
                <a:solidFill>
                  <a:schemeClr val="tx1"/>
                </a:solidFill>
                <a:latin typeface="+mn-lt"/>
                <a:ea typeface="+mn-ea"/>
                <a:cs typeface="+mn-cs"/>
              </a:rPr>
              <a:t>3 = 256,625. This box contains the middle 50 percent of the data.</a:t>
            </a:r>
          </a:p>
          <a:p>
            <a:pPr marL="628650" lvl="1" indent="-171450">
              <a:lnSpc>
                <a:spcPct val="150000"/>
              </a:lnSpc>
              <a:buFont typeface="Arial" panose="020B0604020202020204" pitchFamily="34" charset="0"/>
              <a:buChar char="•"/>
            </a:pPr>
            <a:r>
              <a:rPr lang="en-US" sz="1200" b="0" i="0" u="none" strike="noStrike" kern="1200" baseline="0" dirty="0">
                <a:solidFill>
                  <a:schemeClr val="tx1"/>
                </a:solidFill>
                <a:latin typeface="+mn-lt"/>
                <a:ea typeface="+mn-ea"/>
                <a:cs typeface="+mn-cs"/>
              </a:rPr>
              <a:t>A vertical line is drawn in the box at the location of the median (203,750 for the home sales data).</a:t>
            </a:r>
          </a:p>
          <a:p>
            <a:pPr marL="628650" lvl="1" indent="-171450">
              <a:lnSpc>
                <a:spcPct val="150000"/>
              </a:lnSpc>
              <a:buFont typeface="Arial" panose="020B0604020202020204" pitchFamily="34" charset="0"/>
              <a:buChar char="•"/>
            </a:pPr>
            <a:r>
              <a:rPr lang="en-US" sz="1200" b="0" i="0" u="none" strike="noStrike" kern="1200" baseline="0" dirty="0">
                <a:solidFill>
                  <a:schemeClr val="tx1"/>
                </a:solidFill>
                <a:latin typeface="+mn-lt"/>
                <a:ea typeface="+mn-ea"/>
                <a:cs typeface="+mn-cs"/>
              </a:rPr>
              <a:t>By using the interquartile range, IQR = </a:t>
            </a:r>
            <a:r>
              <a:rPr lang="en-US" sz="1200" b="0" i="1" u="none" strike="noStrike" kern="1200" baseline="0" dirty="0">
                <a:solidFill>
                  <a:schemeClr val="tx1"/>
                </a:solidFill>
                <a:latin typeface="+mn-lt"/>
                <a:ea typeface="+mn-ea"/>
                <a:cs typeface="+mn-cs"/>
              </a:rPr>
              <a:t>Q</a:t>
            </a:r>
            <a:r>
              <a:rPr lang="en-US" sz="1200" b="0" i="0" u="none" strike="noStrike" kern="1200" baseline="-25000" dirty="0">
                <a:solidFill>
                  <a:schemeClr val="tx1"/>
                </a:solidFill>
                <a:latin typeface="+mn-lt"/>
                <a:ea typeface="+mn-ea"/>
                <a:cs typeface="+mn-cs"/>
              </a:rPr>
              <a:t>3</a:t>
            </a:r>
            <a:r>
              <a:rPr 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Arial"/>
                <a:ea typeface="+mn-ea"/>
                <a:cs typeface="Arial"/>
              </a:rPr>
              <a:t>–</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Q</a:t>
            </a:r>
            <a:r>
              <a:rPr lang="en-US" sz="1200" b="0" i="0" u="none" strike="noStrike" kern="1200" baseline="-25000" dirty="0">
                <a:solidFill>
                  <a:schemeClr val="tx1"/>
                </a:solidFill>
                <a:latin typeface="+mn-lt"/>
                <a:ea typeface="+mn-ea"/>
                <a:cs typeface="+mn-cs"/>
              </a:rPr>
              <a:t>1</a:t>
            </a:r>
            <a:r>
              <a:rPr lang="en-US" sz="1200" b="0" i="0" u="none" strike="noStrike" kern="1200" baseline="0" dirty="0">
                <a:solidFill>
                  <a:schemeClr val="tx1"/>
                </a:solidFill>
                <a:latin typeface="+mn-lt"/>
                <a:ea typeface="+mn-ea"/>
                <a:cs typeface="+mn-cs"/>
              </a:rPr>
              <a:t>, limits are located. The limits for the box plot are 1.5(IQR) below </a:t>
            </a:r>
            <a:r>
              <a:rPr lang="en-US" sz="1200" b="0" i="1" u="none" strike="noStrike" kern="1200" baseline="0" dirty="0">
                <a:solidFill>
                  <a:schemeClr val="tx1"/>
                </a:solidFill>
                <a:latin typeface="+mn-lt"/>
                <a:ea typeface="+mn-ea"/>
                <a:cs typeface="+mn-cs"/>
              </a:rPr>
              <a:t>Q</a:t>
            </a:r>
            <a:r>
              <a:rPr lang="en-US" sz="1200" b="0" i="0" u="none" strike="noStrike" kern="1200" baseline="0" dirty="0">
                <a:solidFill>
                  <a:schemeClr val="tx1"/>
                </a:solidFill>
                <a:latin typeface="+mn-lt"/>
                <a:ea typeface="+mn-ea"/>
                <a:cs typeface="+mn-cs"/>
              </a:rPr>
              <a:t>1 and 1.5(IQR) above </a:t>
            </a:r>
            <a:r>
              <a:rPr lang="en-US" sz="1200" b="0" i="1" u="none" strike="noStrike" kern="1200" baseline="0" dirty="0">
                <a:solidFill>
                  <a:schemeClr val="tx1"/>
                </a:solidFill>
                <a:latin typeface="+mn-lt"/>
                <a:ea typeface="+mn-ea"/>
                <a:cs typeface="+mn-cs"/>
              </a:rPr>
              <a:t>Q</a:t>
            </a:r>
            <a:r>
              <a:rPr lang="en-US" sz="1200" b="0" i="0" u="none" strike="noStrike" kern="1200" baseline="0" dirty="0">
                <a:solidFill>
                  <a:schemeClr val="tx1"/>
                </a:solidFill>
                <a:latin typeface="+mn-lt"/>
                <a:ea typeface="+mn-ea"/>
                <a:cs typeface="+mn-cs"/>
              </a:rPr>
              <a:t>3. For the home sales data, IQR = </a:t>
            </a:r>
            <a:r>
              <a:rPr lang="en-US" sz="1200" b="0" i="1" u="none" strike="noStrike" kern="1200" baseline="0" dirty="0">
                <a:solidFill>
                  <a:schemeClr val="tx1"/>
                </a:solidFill>
                <a:latin typeface="+mn-lt"/>
                <a:ea typeface="+mn-ea"/>
                <a:cs typeface="+mn-cs"/>
              </a:rPr>
              <a:t>Q</a:t>
            </a:r>
            <a:r>
              <a:rPr lang="en-US" sz="1200" b="0" i="0" u="none" strike="noStrike" kern="1200" baseline="-25000" dirty="0">
                <a:solidFill>
                  <a:schemeClr val="tx1"/>
                </a:solidFill>
                <a:latin typeface="+mn-lt"/>
                <a:ea typeface="+mn-ea"/>
                <a:cs typeface="+mn-cs"/>
              </a:rPr>
              <a:t>3</a:t>
            </a:r>
            <a:r>
              <a:rPr 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Arial"/>
                <a:ea typeface="+mn-ea"/>
                <a:cs typeface="Arial"/>
              </a:rPr>
              <a:t>–</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Q</a:t>
            </a:r>
            <a:r>
              <a:rPr lang="en-US" sz="1200" b="0" i="0" u="none" strike="noStrike" kern="1200" baseline="-25000" dirty="0">
                <a:solidFill>
                  <a:schemeClr val="tx1"/>
                </a:solidFill>
                <a:latin typeface="+mn-lt"/>
                <a:ea typeface="+mn-ea"/>
                <a:cs typeface="+mn-cs"/>
              </a:rPr>
              <a:t>1</a:t>
            </a:r>
            <a:r>
              <a:rPr lang="en-US" sz="1200" b="0" i="0" u="none" strike="noStrike" kern="1200" baseline="0" dirty="0">
                <a:solidFill>
                  <a:schemeClr val="tx1"/>
                </a:solidFill>
                <a:latin typeface="+mn-lt"/>
                <a:ea typeface="+mn-ea"/>
                <a:cs typeface="+mn-cs"/>
              </a:rPr>
              <a:t> = 256,625  </a:t>
            </a:r>
            <a:r>
              <a:rPr lang="en-US" sz="1200" b="0" i="0" u="none" strike="noStrike" kern="1200" baseline="0" dirty="0">
                <a:solidFill>
                  <a:schemeClr val="tx1"/>
                </a:solidFill>
                <a:latin typeface="Arial"/>
                <a:ea typeface="+mn-ea"/>
                <a:cs typeface="Arial"/>
              </a:rPr>
              <a:t>–</a:t>
            </a:r>
            <a:r>
              <a:rPr lang="en-US" sz="1200" b="0" i="0" u="none" strike="noStrike" kern="1200" baseline="0" dirty="0">
                <a:solidFill>
                  <a:schemeClr val="tx1"/>
                </a:solidFill>
                <a:latin typeface="+mn-lt"/>
                <a:ea typeface="+mn-ea"/>
                <a:cs typeface="+mn-cs"/>
              </a:rPr>
              <a:t> 139,000 = 117,625. Thus, the limits are 139,000 </a:t>
            </a:r>
            <a:r>
              <a:rPr lang="en-US" sz="1200" b="0" i="0" u="none" strike="noStrike" kern="1200" baseline="0" dirty="0">
                <a:solidFill>
                  <a:schemeClr val="tx1"/>
                </a:solidFill>
                <a:latin typeface="Arial"/>
                <a:ea typeface="+mn-ea"/>
                <a:cs typeface="Arial"/>
              </a:rPr>
              <a:t>–</a:t>
            </a:r>
            <a:r>
              <a:rPr lang="en-US" sz="1200" b="0" i="0" u="none" strike="noStrike" kern="1200" baseline="0" dirty="0">
                <a:solidFill>
                  <a:schemeClr val="tx1"/>
                </a:solidFill>
                <a:latin typeface="+mn-lt"/>
                <a:ea typeface="+mn-ea"/>
                <a:cs typeface="+mn-cs"/>
              </a:rPr>
              <a:t> 1.5(117,625) = </a:t>
            </a:r>
            <a:r>
              <a:rPr lang="en-US" sz="1200" b="0" i="0" u="none" strike="noStrike" kern="1200" baseline="0" dirty="0">
                <a:solidFill>
                  <a:schemeClr val="tx1"/>
                </a:solidFill>
                <a:latin typeface="Arial"/>
                <a:ea typeface="+mn-ea"/>
                <a:cs typeface="Arial"/>
              </a:rPr>
              <a:t>–</a:t>
            </a:r>
            <a:r>
              <a:rPr lang="en-US" sz="1200" b="0" i="0" u="none" strike="noStrike" kern="1200" baseline="0" dirty="0">
                <a:solidFill>
                  <a:schemeClr val="tx1"/>
                </a:solidFill>
                <a:latin typeface="+mn-lt"/>
                <a:ea typeface="+mn-ea"/>
                <a:cs typeface="+mn-cs"/>
              </a:rPr>
              <a:t>37,437.5 and 256,625 + 1.5(117,625) = 433,062.5. Data outside these limits are considered outliers.</a:t>
            </a:r>
          </a:p>
          <a:p>
            <a:pPr marL="628650" lvl="1" indent="-171450">
              <a:lnSpc>
                <a:spcPct val="150000"/>
              </a:lnSpc>
              <a:buFont typeface="Arial" panose="020B0604020202020204" pitchFamily="34" charset="0"/>
              <a:buChar char="•"/>
            </a:pPr>
            <a:r>
              <a:rPr lang="en-US" sz="1200" b="0" i="0" u="none" strike="noStrike" kern="1200" baseline="0" dirty="0">
                <a:solidFill>
                  <a:schemeClr val="tx1"/>
                </a:solidFill>
                <a:latin typeface="+mn-lt"/>
                <a:ea typeface="+mn-ea"/>
                <a:cs typeface="+mn-cs"/>
              </a:rPr>
              <a:t>The dashed lines in Figure 2.21 are called </a:t>
            </a:r>
            <a:r>
              <a:rPr lang="en-US" sz="1200" b="0" i="1" u="none" strike="noStrike" kern="1200" baseline="0" dirty="0">
                <a:solidFill>
                  <a:schemeClr val="tx1"/>
                </a:solidFill>
                <a:latin typeface="+mn-lt"/>
                <a:ea typeface="+mn-ea"/>
                <a:cs typeface="+mn-cs"/>
              </a:rPr>
              <a:t>whiskers</a:t>
            </a:r>
            <a:r>
              <a:rPr lang="en-US" sz="1200" b="0" i="0" u="none" strike="noStrike" kern="1200" baseline="0" dirty="0">
                <a:solidFill>
                  <a:schemeClr val="tx1"/>
                </a:solidFill>
                <a:latin typeface="+mn-lt"/>
                <a:ea typeface="+mn-ea"/>
                <a:cs typeface="+mn-cs"/>
              </a:rPr>
              <a:t>. The whiskers are drawn from the ends of the box to the smallest and largest values inside the limits computed in step 3. Thus, the whiskers end at home sales values of 108,000 and 298,000.</a:t>
            </a:r>
          </a:p>
          <a:p>
            <a:pPr marL="628650" lvl="1" indent="-171450">
              <a:lnSpc>
                <a:spcPct val="150000"/>
              </a:lnSpc>
              <a:buFont typeface="Arial" panose="020B0604020202020204" pitchFamily="34" charset="0"/>
              <a:buChar char="•"/>
            </a:pPr>
            <a:r>
              <a:rPr lang="en-US" sz="1200" b="0" i="0" u="none" strike="noStrike" kern="1200" baseline="0" dirty="0">
                <a:solidFill>
                  <a:schemeClr val="tx1"/>
                </a:solidFill>
                <a:latin typeface="+mn-lt"/>
                <a:ea typeface="+mn-ea"/>
                <a:cs typeface="+mn-cs"/>
              </a:rPr>
              <a:t>Finally, the location of each outlier is shown with an asterisk (*). In Figure 2.21, we see one outlier, 456,250.</a:t>
            </a:r>
          </a:p>
          <a:p>
            <a:pPr marL="0" marR="0" indent="0" algn="l" defTabSz="914400" rtl="0" eaLnBrk="1" fontAlgn="auto" latinLnBrk="0" hangingPunct="1">
              <a:lnSpc>
                <a:spcPct val="150000"/>
              </a:lnSpc>
              <a:spcBef>
                <a:spcPts val="0"/>
              </a:spcBef>
              <a:spcAft>
                <a:spcPts val="0"/>
              </a:spcAft>
              <a:buClrTx/>
              <a:buSzTx/>
              <a:buFont typeface="Arial" pitchFamily="34" charset="0"/>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59</a:t>
            </a:fld>
            <a:endParaRPr lang="en-US" dirty="0"/>
          </a:p>
        </p:txBody>
      </p:sp>
    </p:spTree>
    <p:extLst>
      <p:ext uri="{BB962C8B-B14F-4D97-AF65-F5344CB8AC3E}">
        <p14:creationId xmlns:p14="http://schemas.microsoft.com/office/powerpoint/2010/main" val="26319511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compare home sales from several different communities, we have created box plots for recent home sales in each community.</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most expensive houses appear to be in Shadyside and the cheapest houses in Hamilton. </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median home selling price in Groton is about the same as the median home selling price in Irving. However, home sales prices in Irving have much greater variability. </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Homes appear to be selling in Irving for many different prices, from very low to very high. </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Home selling prices have the least variation in Groton and Hamilton. </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Unusually expensive home sales (relative to the respective distribution of home sales vales) have occurred in Fairview, Groton, and Irving, which appear as outliers. </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Groton is the only location with a low outlier, but note that most homes sell for very similar prices in Groton, so the selling price does not have to be too far from the median to be considered an outlier.</a:t>
                </a:r>
              </a:p>
              <a:p>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200" dirty="0"/>
              </a:p>
            </p:txBody>
          </p:sp>
        </mc:Choice>
        <mc:Fallback xmlns="">
          <p:sp>
            <p:nvSpPr>
              <p:cNvPr id="3" name="Notes Placeholder 2"/>
              <p:cNvSpPr>
                <a:spLocks noGrp="1"/>
              </p:cNvSpPr>
              <p:nvPr>
                <p:ph type="body" idx="1"/>
              </p:nvPr>
            </p:nvSpPr>
            <p:spPr/>
            <p:txBody>
              <a:bodyPr/>
              <a:lstStyle/>
              <a:p>
                <a:r>
                  <a:rPr lang="en-US" dirty="0" smtClean="0"/>
                  <a:t>Steps used to construct the box plot follow:</a:t>
                </a:r>
              </a:p>
              <a:p>
                <a:pPr marL="171450" indent="-171450">
                  <a:buFont typeface="Arial" pitchFamily="34" charset="0"/>
                  <a:buChar char="•"/>
                </a:pPr>
                <a:r>
                  <a:rPr lang="en-US" dirty="0" smtClean="0"/>
                  <a:t>A box is drawn with the ends of the box</a:t>
                </a:r>
                <a:r>
                  <a:rPr lang="en-US" baseline="0" dirty="0" smtClean="0"/>
                  <a:t> located at the first and the third quartiles. This box contains middle 50% of the data</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A vertical</a:t>
                </a:r>
                <a:r>
                  <a:rPr lang="en-US" sz="1200" baseline="0" dirty="0" smtClean="0"/>
                  <a:t> line is drawn in the box at the location of the median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By using the interquartile range, IQR = </a:t>
                </a:r>
                <a:r>
                  <a:rPr lang="en-US" i="0">
                    <a:latin typeface="Cambria Math"/>
                  </a:rPr>
                  <a:t>𝑄</a:t>
                </a:r>
                <a:r>
                  <a:rPr lang="en-US" i="0" smtClean="0">
                    <a:latin typeface="Cambria Math"/>
                  </a:rPr>
                  <a:t>_</a:t>
                </a:r>
                <a:r>
                  <a:rPr lang="en-US" b="0" i="0" smtClean="0">
                    <a:latin typeface="Cambria Math"/>
                  </a:rPr>
                  <a:t>3</a:t>
                </a:r>
                <a:r>
                  <a:rPr lang="en-US" sz="1200" dirty="0" smtClean="0"/>
                  <a:t> -</a:t>
                </a:r>
                <a:r>
                  <a:rPr lang="en-US" i="0" smtClean="0">
                    <a:latin typeface="Cambria Math"/>
                  </a:rPr>
                  <a:t>〖</a:t>
                </a:r>
                <a:r>
                  <a:rPr lang="en-US" b="0" i="0" smtClean="0">
                    <a:latin typeface="Cambria Math"/>
                  </a:rPr>
                  <a:t> </a:t>
                </a:r>
                <a:r>
                  <a:rPr lang="en-US" i="0">
                    <a:latin typeface="Cambria Math"/>
                  </a:rPr>
                  <a:t>𝑄</a:t>
                </a:r>
                <a:r>
                  <a:rPr lang="en-US" i="0" smtClean="0">
                    <a:latin typeface="Cambria Math"/>
                  </a:rPr>
                  <a:t>〗_</a:t>
                </a:r>
                <a:r>
                  <a:rPr lang="en-US" b="0" i="0" smtClean="0">
                    <a:latin typeface="Cambria Math"/>
                  </a:rPr>
                  <a:t>1</a:t>
                </a:r>
                <a:r>
                  <a:rPr lang="en-US" sz="1200" dirty="0" smtClean="0"/>
                  <a:t>, limits are located at 1.5(IQR)</a:t>
                </a:r>
                <a:r>
                  <a:rPr lang="en-US" sz="1200" baseline="0" dirty="0" smtClean="0"/>
                  <a:t> below </a:t>
                </a:r>
                <a:r>
                  <a:rPr lang="en-US" i="0">
                    <a:latin typeface="Cambria Math"/>
                  </a:rPr>
                  <a:t>𝑄</a:t>
                </a:r>
                <a:r>
                  <a:rPr lang="en-US" i="0" smtClean="0">
                    <a:latin typeface="Cambria Math"/>
                  </a:rPr>
                  <a:t>_</a:t>
                </a:r>
                <a:r>
                  <a:rPr lang="en-US" b="0" i="0" smtClean="0">
                    <a:latin typeface="Cambria Math"/>
                  </a:rPr>
                  <a:t>1</a:t>
                </a:r>
                <a:r>
                  <a:rPr lang="en-US" sz="1200" dirty="0" smtClean="0"/>
                  <a:t> and 1.5(IQR)</a:t>
                </a:r>
                <a:r>
                  <a:rPr lang="en-US" sz="1200" baseline="0" dirty="0" smtClean="0"/>
                  <a:t> </a:t>
                </a:r>
                <a:r>
                  <a:rPr lang="en-US" sz="1200" baseline="0" dirty="0" smtClean="0"/>
                  <a:t>above </a:t>
                </a:r>
                <a:r>
                  <a:rPr lang="en-US" i="0">
                    <a:latin typeface="Cambria Math"/>
                  </a:rPr>
                  <a:t>𝑄</a:t>
                </a:r>
                <a:r>
                  <a:rPr lang="en-US" i="0" smtClean="0">
                    <a:latin typeface="Cambria Math"/>
                  </a:rPr>
                  <a:t>_</a:t>
                </a:r>
                <a:r>
                  <a:rPr lang="en-US" b="0" i="0" smtClean="0">
                    <a:latin typeface="Cambria Math"/>
                  </a:rPr>
                  <a:t>3</a:t>
                </a:r>
                <a:r>
                  <a:rPr lang="en-US" sz="1200" dirty="0" smtClean="0"/>
                  <a:t>. Data outside these limits are considered</a:t>
                </a:r>
                <a:r>
                  <a:rPr lang="en-US" sz="1200" baseline="0" dirty="0" smtClean="0"/>
                  <a:t> as outliers</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200" dirty="0" smtClean="0"/>
              </a:p>
            </p:txBody>
          </p:sp>
        </mc:Fallback>
      </mc:AlternateContent>
      <p:sp>
        <p:nvSpPr>
          <p:cNvPr id="4" name="Slide Number Placeholder 3"/>
          <p:cNvSpPr>
            <a:spLocks noGrp="1"/>
          </p:cNvSpPr>
          <p:nvPr>
            <p:ph type="sldNum" sz="quarter" idx="10"/>
          </p:nvPr>
        </p:nvSpPr>
        <p:spPr/>
        <p:txBody>
          <a:bodyPr/>
          <a:lstStyle/>
          <a:p>
            <a:fld id="{54F60B61-172D-4509-B931-6E88C4E54591}" type="slidenum">
              <a:rPr lang="en-US" smtClean="0"/>
              <a:t>60</a:t>
            </a:fld>
            <a:endParaRPr lang="en-US" dirty="0"/>
          </a:p>
        </p:txBody>
      </p:sp>
    </p:spTree>
    <p:extLst>
      <p:ext uri="{BB962C8B-B14F-4D97-AF65-F5344CB8AC3E}">
        <p14:creationId xmlns:p14="http://schemas.microsoft.com/office/powerpoint/2010/main" val="20615147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085850" lvl="2" indent="-171450">
                  <a:lnSpc>
                    <a:spcPct val="100000"/>
                  </a:lnSpc>
                  <a:spcBef>
                    <a:spcPts val="0"/>
                  </a:spcBef>
                  <a:buFont typeface="Arial" panose="020B0604020202020204" pitchFamily="34" charset="0"/>
                  <a:buChar char="•"/>
                </a:pPr>
                <a:r>
                  <a:rPr lang="en-US" dirty="0"/>
                  <a:t>Population correlation coefficient is denoted by</a:t>
                </a:r>
                <a:r>
                  <a:rPr lang="en-US" sz="1800" i="1" dirty="0"/>
                  <a:t> </a:t>
                </a:r>
                <a14:m>
                  <m:oMath xmlns:m="http://schemas.openxmlformats.org/officeDocument/2006/math">
                    <m:sSub>
                      <m:sSubPr>
                        <m:ctrlPr>
                          <a:rPr lang="en-US" sz="1800" i="1">
                            <a:latin typeface="Cambria Math" panose="02040503050406030204" pitchFamily="18" charset="0"/>
                          </a:rPr>
                        </m:ctrlPr>
                      </m:sSubPr>
                      <m:e>
                        <m:r>
                          <a:rPr lang="el-GR" sz="1800" i="1">
                            <a:latin typeface="Cambria Math"/>
                          </a:rPr>
                          <m:t>𝜌</m:t>
                        </m:r>
                      </m:e>
                      <m:sub>
                        <m:r>
                          <a:rPr lang="en-US" sz="1800" i="1">
                            <a:latin typeface="Cambria Math"/>
                          </a:rPr>
                          <m:t>𝑥𝑦</m:t>
                        </m:r>
                      </m:sub>
                    </m:sSub>
                  </m:oMath>
                </a14:m>
                <a:r>
                  <a:rPr lang="en-US" sz="1800" i="0" dirty="0"/>
                  <a:t>.</a:t>
                </a:r>
                <a:r>
                  <a:rPr lang="en-US" sz="1800" i="1" dirty="0"/>
                  <a:t>		</a:t>
                </a:r>
                <a:endParaRPr lang="en-US" i="1" dirty="0">
                  <a:latin typeface="Cambria Math"/>
                </a:endParaRPr>
              </a:p>
              <a:p>
                <a:pPr marL="1497330" lvl="3" indent="-171450">
                  <a:lnSpc>
                    <a:spcPct val="100000"/>
                  </a:lnSpc>
                  <a:spcBef>
                    <a:spcPts val="0"/>
                  </a:spcBef>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l-GR" i="1" smtClean="0">
                            <a:latin typeface="Cambria Math"/>
                          </a:rPr>
                          <m:t>𝜌</m:t>
                        </m:r>
                      </m:e>
                      <m:sub>
                        <m:r>
                          <a:rPr lang="en-US" i="1">
                            <a:latin typeface="Cambria Math"/>
                          </a:rPr>
                          <m:t>𝑥𝑦</m:t>
                        </m:r>
                      </m:sub>
                    </m:sSub>
                  </m:oMath>
                </a14:m>
                <a:r>
                  <a:rPr lang="en-US" dirty="0"/>
                  <a:t> =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l-GR" i="1" smtClean="0">
                                <a:latin typeface="Cambria Math"/>
                              </a:rPr>
                              <m:t>𝜎</m:t>
                            </m:r>
                          </m:e>
                          <m:sub>
                            <m:r>
                              <a:rPr lang="en-US" i="1">
                                <a:latin typeface="Cambria Math"/>
                              </a:rPr>
                              <m:t>𝑥𝑦</m:t>
                            </m:r>
                          </m:sub>
                        </m:sSub>
                      </m:num>
                      <m:den>
                        <m:sSub>
                          <m:sSubPr>
                            <m:ctrlPr>
                              <a:rPr lang="en-US" i="1">
                                <a:latin typeface="Cambria Math" panose="02040503050406030204" pitchFamily="18" charset="0"/>
                              </a:rPr>
                            </m:ctrlPr>
                          </m:sSubPr>
                          <m:e>
                            <m:r>
                              <a:rPr lang="el-GR" i="1">
                                <a:latin typeface="Cambria Math"/>
                              </a:rPr>
                              <m:t>𝜎</m:t>
                            </m:r>
                          </m:e>
                          <m:sub>
                            <m:r>
                              <a:rPr lang="en-US" i="1">
                                <a:latin typeface="Cambria Math"/>
                              </a:rPr>
                              <m:t>𝑥</m:t>
                            </m:r>
                          </m:sub>
                        </m:sSub>
                        <m:sSub>
                          <m:sSubPr>
                            <m:ctrlPr>
                              <a:rPr lang="en-US" i="1">
                                <a:latin typeface="Cambria Math" panose="02040503050406030204" pitchFamily="18" charset="0"/>
                              </a:rPr>
                            </m:ctrlPr>
                          </m:sSubPr>
                          <m:e>
                            <m:r>
                              <a:rPr lang="el-GR" i="1">
                                <a:latin typeface="Cambria Math"/>
                              </a:rPr>
                              <m:t>𝜎</m:t>
                            </m:r>
                          </m:e>
                          <m:sub>
                            <m:r>
                              <a:rPr lang="en-US" i="1">
                                <a:latin typeface="Cambria Math"/>
                              </a:rPr>
                              <m:t>𝑦</m:t>
                            </m:r>
                          </m:sub>
                        </m:sSub>
                      </m:den>
                    </m:f>
                  </m:oMath>
                </a14:m>
                <a:r>
                  <a:rPr lang="en-US" dirty="0"/>
                  <a:t> </a:t>
                </a:r>
                <a:endParaRPr lang="en-US" i="1" dirty="0"/>
              </a:p>
              <a:p>
                <a:pPr marL="1771650" lvl="4" indent="-171450">
                  <a:lnSpc>
                    <a:spcPct val="100000"/>
                  </a:lnSpc>
                  <a:spcBef>
                    <a:spcPts val="0"/>
                  </a:spcBef>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l-GR" i="1">
                            <a:latin typeface="Cambria Math"/>
                          </a:rPr>
                          <m:t>𝜎</m:t>
                        </m:r>
                      </m:e>
                      <m:sub>
                        <m:r>
                          <a:rPr lang="en-US" i="1">
                            <a:latin typeface="Cambria Math"/>
                          </a:rPr>
                          <m:t>𝑥𝑦</m:t>
                        </m:r>
                      </m:sub>
                    </m:sSub>
                  </m:oMath>
                </a14:m>
                <a:r>
                  <a:rPr lang="en-US" dirty="0"/>
                  <a:t> = population covariance = </a:t>
                </a:r>
                <a14:m>
                  <m:oMath xmlns:m="http://schemas.openxmlformats.org/officeDocument/2006/math">
                    <m:f>
                      <m:fPr>
                        <m:ctrlPr>
                          <a:rPr lang="en-US" i="1">
                            <a:latin typeface="Cambria Math" panose="02040503050406030204" pitchFamily="18" charset="0"/>
                          </a:rPr>
                        </m:ctrlPr>
                      </m:fPr>
                      <m:num>
                        <m:nary>
                          <m:naryPr>
                            <m:chr m:val="∑"/>
                            <m:subHide m:val="on"/>
                            <m:supHide m:val="on"/>
                            <m:ctrlPr>
                              <a:rPr lang="en-US" i="1">
                                <a:latin typeface="Cambria Math" panose="02040503050406030204" pitchFamily="18" charset="0"/>
                              </a:rPr>
                            </m:ctrlPr>
                          </m:naryP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b="0" i="1" smtClean="0">
                                    <a:latin typeface="Cambria Math"/>
                                  </a:rPr>
                                  <m:t> </m:t>
                                </m:r>
                                <m:r>
                                  <a:rPr lang="en-US" i="1">
                                    <a:latin typeface="Cambria Math"/>
                                  </a:rPr>
                                  <m:t>−</m:t>
                                </m:r>
                                <m:r>
                                  <a:rPr lang="en-US" b="0" i="1" smtClean="0">
                                    <a:latin typeface="Cambria Math"/>
                                  </a:rPr>
                                  <m:t> </m:t>
                                </m:r>
                                <m:sSub>
                                  <m:sSubPr>
                                    <m:ctrlPr>
                                      <a:rPr lang="en-US" i="1">
                                        <a:latin typeface="Cambria Math" panose="02040503050406030204" pitchFamily="18" charset="0"/>
                                      </a:rPr>
                                    </m:ctrlPr>
                                  </m:sSubPr>
                                  <m:e>
                                    <m:r>
                                      <m:rPr>
                                        <m:nor/>
                                      </m:rPr>
                                      <a:rPr lang="en-US" i="1" dirty="0"/>
                                      <m:t>µ </m:t>
                                    </m:r>
                                  </m:e>
                                  <m:sub>
                                    <m:r>
                                      <a:rPr lang="en-US" i="1">
                                        <a:latin typeface="Cambria Math"/>
                                      </a:rPr>
                                      <m:t>𝑥</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b="0" i="1" smtClean="0">
                                    <a:latin typeface="Cambria Math"/>
                                  </a:rPr>
                                  <m:t> </m:t>
                                </m:r>
                                <m:r>
                                  <a:rPr lang="en-US" i="1">
                                    <a:latin typeface="Cambria Math"/>
                                  </a:rPr>
                                  <m:t>−</m:t>
                                </m:r>
                                <m:r>
                                  <a:rPr lang="en-US" b="0" i="1" smtClean="0">
                                    <a:latin typeface="Cambria Math"/>
                                  </a:rPr>
                                  <m:t> </m:t>
                                </m:r>
                                <m:sSub>
                                  <m:sSubPr>
                                    <m:ctrlPr>
                                      <a:rPr lang="en-US" i="1">
                                        <a:latin typeface="Cambria Math" panose="02040503050406030204" pitchFamily="18" charset="0"/>
                                      </a:rPr>
                                    </m:ctrlPr>
                                  </m:sSubPr>
                                  <m:e>
                                    <m:r>
                                      <m:rPr>
                                        <m:nor/>
                                      </m:rPr>
                                      <a:rPr lang="en-US" i="1" dirty="0"/>
                                      <m:t>µ </m:t>
                                    </m:r>
                                  </m:e>
                                  <m:sub>
                                    <m:r>
                                      <a:rPr lang="en-US" i="1">
                                        <a:latin typeface="Cambria Math"/>
                                      </a:rPr>
                                      <m:t>𝑦</m:t>
                                    </m:r>
                                  </m:sub>
                                </m:sSub>
                              </m:e>
                            </m:d>
                          </m:e>
                        </m:nary>
                      </m:num>
                      <m:den>
                        <m:r>
                          <a:rPr lang="en-US" i="1">
                            <a:latin typeface="Cambria Math"/>
                          </a:rPr>
                          <m:t>𝑁</m:t>
                        </m:r>
                      </m:den>
                    </m:f>
                  </m:oMath>
                </a14:m>
                <a:r>
                  <a:rPr lang="en-US" dirty="0"/>
                  <a:t>.</a:t>
                </a:r>
              </a:p>
              <a:p>
                <a:pPr marL="1771650" lvl="4" indent="-171450">
                  <a:lnSpc>
                    <a:spcPct val="100000"/>
                  </a:lnSpc>
                  <a:spcBef>
                    <a:spcPts val="0"/>
                  </a:spcBef>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l-GR" i="1">
                            <a:latin typeface="Cambria Math"/>
                          </a:rPr>
                          <m:t>𝜎</m:t>
                        </m:r>
                      </m:e>
                      <m:sub>
                        <m:r>
                          <a:rPr lang="en-US" i="1">
                            <a:latin typeface="Cambria Math"/>
                          </a:rPr>
                          <m:t>𝑥</m:t>
                        </m:r>
                      </m:sub>
                    </m:sSub>
                  </m:oMath>
                </a14:m>
                <a:r>
                  <a:rPr lang="en-US" dirty="0"/>
                  <a:t> = population standard deviation of </a:t>
                </a:r>
                <a:r>
                  <a:rPr lang="en-US" i="1" dirty="0">
                    <a:latin typeface="+mn-lt"/>
                  </a:rPr>
                  <a:t>x</a:t>
                </a:r>
                <a:r>
                  <a:rPr lang="en-US" i="1" dirty="0"/>
                  <a:t> </a:t>
                </a:r>
                <a:r>
                  <a:rPr lang="en-US" dirty="0"/>
                  <a:t>= </a:t>
                </a:r>
                <a14:m>
                  <m:oMath xmlns:m="http://schemas.openxmlformats.org/officeDocument/2006/math">
                    <m:rad>
                      <m:radPr>
                        <m:degHide m:val="on"/>
                        <m:ctrlPr>
                          <a:rPr lang="en-US" i="1" smtClean="0">
                            <a:latin typeface="Cambria Math" panose="02040503050406030204" pitchFamily="18" charset="0"/>
                          </a:rPr>
                        </m:ctrlPr>
                      </m:radPr>
                      <m:deg/>
                      <m:e>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nary>
                                  <m:naryPr>
                                    <m:chr m:val="∑"/>
                                    <m:subHide m:val="on"/>
                                    <m:supHide m:val="on"/>
                                    <m:ctrlPr>
                                      <a:rPr lang="en-US" i="1" dirty="0">
                                        <a:latin typeface="Cambria Math" panose="02040503050406030204" pitchFamily="18" charset="0"/>
                                      </a:rPr>
                                    </m:ctrlPr>
                                  </m:naryPr>
                                  <m:sub/>
                                  <m:sup/>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a:rPr>
                                              <m:t>𝑥</m:t>
                                            </m:r>
                                          </m:e>
                                          <m:sub>
                                            <m:r>
                                              <a:rPr lang="en-US" i="1" dirty="0">
                                                <a:latin typeface="Cambria Math"/>
                                              </a:rPr>
                                              <m:t>𝑖</m:t>
                                            </m:r>
                                          </m:sub>
                                        </m:sSub>
                                        <m:r>
                                          <a:rPr lang="en-US" b="0" i="1" dirty="0" smtClean="0">
                                            <a:latin typeface="Cambria Math"/>
                                          </a:rPr>
                                          <m:t> </m:t>
                                        </m:r>
                                        <m:r>
                                          <a:rPr lang="en-US" i="1" dirty="0">
                                            <a:latin typeface="Cambria Math"/>
                                          </a:rPr>
                                          <m:t>−</m:t>
                                        </m:r>
                                        <m:sSub>
                                          <m:sSubPr>
                                            <m:ctrlPr>
                                              <a:rPr lang="en-US" i="1" smtClean="0">
                                                <a:latin typeface="Cambria Math" panose="02040503050406030204" pitchFamily="18" charset="0"/>
                                              </a:rPr>
                                            </m:ctrlPr>
                                          </m:sSubPr>
                                          <m:e>
                                            <m:r>
                                              <m:rPr>
                                                <m:nor/>
                                              </m:rPr>
                                              <a:rPr lang="en-US" i="1" dirty="0"/>
                                              <m:t>µ </m:t>
                                            </m:r>
                                          </m:e>
                                          <m:sub>
                                            <m:r>
                                              <a:rPr lang="en-US" i="1">
                                                <a:latin typeface="Cambria Math"/>
                                              </a:rPr>
                                              <m:t>𝑥</m:t>
                                            </m:r>
                                          </m:sub>
                                        </m:sSub>
                                      </m:e>
                                    </m:d>
                                  </m:e>
                                </m:nary>
                              </m:e>
                              <m:sup>
                                <m:r>
                                  <a:rPr lang="en-US" i="1" dirty="0">
                                    <a:latin typeface="Cambria Math"/>
                                  </a:rPr>
                                  <m:t>2</m:t>
                                </m:r>
                              </m:sup>
                            </m:sSup>
                          </m:num>
                          <m:den>
                            <m:r>
                              <a:rPr lang="en-US" i="1" dirty="0">
                                <a:latin typeface="Cambria Math"/>
                              </a:rPr>
                              <m:t>𝑁</m:t>
                            </m:r>
                          </m:den>
                        </m:f>
                      </m:e>
                    </m:rad>
                  </m:oMath>
                </a14:m>
                <a:r>
                  <a:rPr lang="en-US" dirty="0"/>
                  <a:t>.</a:t>
                </a:r>
              </a:p>
              <a:p>
                <a:pPr marL="1771650" lvl="4" indent="-171450">
                  <a:lnSpc>
                    <a:spcPct val="100000"/>
                  </a:lnSpc>
                  <a:spcBef>
                    <a:spcPts val="0"/>
                  </a:spcBef>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l-GR" i="1">
                            <a:latin typeface="Cambria Math"/>
                          </a:rPr>
                          <m:t>𝜎</m:t>
                        </m:r>
                      </m:e>
                      <m:sub>
                        <m:r>
                          <a:rPr lang="en-US" i="1">
                            <a:latin typeface="Cambria Math"/>
                          </a:rPr>
                          <m:t>𝑦</m:t>
                        </m:r>
                      </m:sub>
                    </m:sSub>
                  </m:oMath>
                </a14:m>
                <a:r>
                  <a:rPr lang="en-US" dirty="0"/>
                  <a:t> = population standard deviation of </a:t>
                </a:r>
                <a:r>
                  <a:rPr lang="en-US" i="1" dirty="0">
                    <a:latin typeface="+mn-lt"/>
                  </a:rPr>
                  <a:t>y</a:t>
                </a:r>
                <a:r>
                  <a:rPr lang="en-US" i="1" dirty="0"/>
                  <a:t> </a:t>
                </a:r>
                <a:r>
                  <a:rPr lang="en-US" dirty="0"/>
                  <a:t>= </a:t>
                </a:r>
                <a14:m>
                  <m:oMath xmlns:m="http://schemas.openxmlformats.org/officeDocument/2006/math">
                    <m:rad>
                      <m:radPr>
                        <m:degHide m:val="on"/>
                        <m:ctrlPr>
                          <a:rPr lang="en-US" i="1">
                            <a:latin typeface="Cambria Math" panose="02040503050406030204" pitchFamily="18" charset="0"/>
                          </a:rPr>
                        </m:ctrlPr>
                      </m:radPr>
                      <m:deg/>
                      <m:e>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nary>
                                  <m:naryPr>
                                    <m:chr m:val="∑"/>
                                    <m:subHide m:val="on"/>
                                    <m:supHide m:val="on"/>
                                    <m:ctrlPr>
                                      <a:rPr lang="en-US" i="1" dirty="0">
                                        <a:latin typeface="Cambria Math" panose="02040503050406030204" pitchFamily="18" charset="0"/>
                                      </a:rPr>
                                    </m:ctrlPr>
                                  </m:naryPr>
                                  <m:sub/>
                                  <m:sup/>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a:rPr>
                                              <m:t>𝑦</m:t>
                                            </m:r>
                                          </m:e>
                                          <m:sub>
                                            <m:r>
                                              <a:rPr lang="en-US" i="1" dirty="0">
                                                <a:latin typeface="Cambria Math"/>
                                              </a:rPr>
                                              <m:t>𝑖</m:t>
                                            </m:r>
                                          </m:sub>
                                        </m:sSub>
                                        <m:r>
                                          <a:rPr lang="en-US" b="0" i="1" dirty="0" smtClean="0">
                                            <a:latin typeface="Cambria Math"/>
                                          </a:rPr>
                                          <m:t> </m:t>
                                        </m:r>
                                        <m:r>
                                          <a:rPr lang="en-US" i="1" dirty="0">
                                            <a:latin typeface="Cambria Math"/>
                                          </a:rPr>
                                          <m:t>−</m:t>
                                        </m:r>
                                        <m:sSub>
                                          <m:sSubPr>
                                            <m:ctrlPr>
                                              <a:rPr lang="en-US" i="1" smtClean="0">
                                                <a:latin typeface="Cambria Math" panose="02040503050406030204" pitchFamily="18" charset="0"/>
                                              </a:rPr>
                                            </m:ctrlPr>
                                          </m:sSubPr>
                                          <m:e>
                                            <m:r>
                                              <m:rPr>
                                                <m:nor/>
                                              </m:rPr>
                                              <a:rPr lang="en-US" i="1" dirty="0"/>
                                              <m:t>µ </m:t>
                                            </m:r>
                                          </m:e>
                                          <m:sub>
                                            <m:r>
                                              <a:rPr lang="en-US" i="1">
                                                <a:latin typeface="Cambria Math"/>
                                              </a:rPr>
                                              <m:t>𝑦</m:t>
                                            </m:r>
                                          </m:sub>
                                        </m:sSub>
                                      </m:e>
                                    </m:d>
                                  </m:e>
                                </m:nary>
                              </m:e>
                              <m:sup>
                                <m:r>
                                  <a:rPr lang="en-US" i="1" dirty="0">
                                    <a:latin typeface="Cambria Math"/>
                                  </a:rPr>
                                  <m:t>2</m:t>
                                </m:r>
                              </m:sup>
                            </m:sSup>
                          </m:num>
                          <m:den>
                            <m:r>
                              <a:rPr lang="en-US" i="1" dirty="0">
                                <a:latin typeface="Cambria Math"/>
                              </a:rPr>
                              <m:t>𝑁</m:t>
                            </m:r>
                          </m:den>
                        </m:f>
                      </m:e>
                    </m:rad>
                  </m:oMath>
                </a14:m>
                <a:r>
                  <a:rPr lang="en-US" dirty="0"/>
                  <a:t>.</a:t>
                </a:r>
              </a:p>
              <a:p>
                <a:pPr lvl="2" indent="0">
                  <a:lnSpc>
                    <a:spcPct val="100000"/>
                  </a:lnSpc>
                  <a:buNone/>
                </a:pPr>
                <a:endParaRPr lang="en-US" dirty="0"/>
              </a:p>
              <a:p>
                <a:pPr marL="1211580" lvl="2" indent="-342900">
                  <a:lnSpc>
                    <a:spcPct val="100000"/>
                  </a:lnSpc>
                </a:pPr>
                <a:endParaRPr lang="en-US" dirty="0"/>
              </a:p>
              <a:p>
                <a:endParaRPr lang="en-US" dirty="0"/>
              </a:p>
            </p:txBody>
          </p:sp>
        </mc:Choice>
        <mc:Fallback xmlns="">
          <p:sp>
            <p:nvSpPr>
              <p:cNvPr id="3" name="Notes Placeholder 2"/>
              <p:cNvSpPr>
                <a:spLocks noGrp="1"/>
              </p:cNvSpPr>
              <p:nvPr>
                <p:ph type="body" idx="1"/>
              </p:nvPr>
            </p:nvSpPr>
            <p:spPr/>
            <p:txBody>
              <a:bodyPr/>
              <a:lstStyle/>
              <a:p>
                <a:pPr lvl="2" indent="0">
                  <a:lnSpc>
                    <a:spcPct val="100000"/>
                  </a:lnSpc>
                  <a:spcBef>
                    <a:spcPts val="0"/>
                  </a:spcBef>
                  <a:buNone/>
                </a:pPr>
                <a:r>
                  <a:rPr lang="en-US" dirty="0" smtClean="0"/>
                  <a:t>Population </a:t>
                </a:r>
                <a:r>
                  <a:rPr lang="en-US" dirty="0"/>
                  <a:t>correlation coefficient</a:t>
                </a:r>
                <a:r>
                  <a:rPr lang="en-US" sz="1800" i="1" dirty="0"/>
                  <a:t>,</a:t>
                </a:r>
                <a:r>
                  <a:rPr lang="en-US" sz="1800" i="1" dirty="0" smtClean="0"/>
                  <a:t> </a:t>
                </a:r>
                <a:r>
                  <a:rPr lang="el-GR" sz="1800" i="0">
                    <a:latin typeface="Cambria Math"/>
                  </a:rPr>
                  <a:t>𝜌</a:t>
                </a:r>
                <a:r>
                  <a:rPr lang="en-US" sz="1800" i="0">
                    <a:latin typeface="Cambria Math"/>
                  </a:rPr>
                  <a:t>_𝑥𝑦</a:t>
                </a:r>
                <a:r>
                  <a:rPr lang="en-US" sz="1800" i="1" dirty="0"/>
                  <a:t>		</a:t>
                </a:r>
                <a:endParaRPr lang="en-US" i="1" dirty="0">
                  <a:latin typeface="Cambria Math"/>
                </a:endParaRPr>
              </a:p>
              <a:p>
                <a:pPr marL="1211580" lvl="2" indent="-342900">
                  <a:lnSpc>
                    <a:spcPct val="100000"/>
                  </a:lnSpc>
                  <a:spcBef>
                    <a:spcPts val="0"/>
                  </a:spcBef>
                </a:pPr>
                <a:r>
                  <a:rPr lang="el-GR" i="0" smtClean="0">
                    <a:latin typeface="Cambria Math"/>
                  </a:rPr>
                  <a:t>𝜌</a:t>
                </a:r>
                <a:r>
                  <a:rPr lang="en-US" i="0">
                    <a:latin typeface="Cambria Math"/>
                  </a:rPr>
                  <a:t>_𝑥𝑦</a:t>
                </a:r>
                <a:r>
                  <a:rPr lang="en-US" dirty="0"/>
                  <a:t> = </a:t>
                </a:r>
                <a:r>
                  <a:rPr lang="el-GR" i="0" smtClean="0">
                    <a:latin typeface="Cambria Math"/>
                  </a:rPr>
                  <a:t>𝜎</a:t>
                </a:r>
                <a:r>
                  <a:rPr lang="en-US" i="0">
                    <a:latin typeface="Cambria Math"/>
                  </a:rPr>
                  <a:t>_𝑥𝑦/(</a:t>
                </a:r>
                <a:r>
                  <a:rPr lang="el-GR" i="0">
                    <a:latin typeface="Cambria Math"/>
                  </a:rPr>
                  <a:t>𝜎</a:t>
                </a:r>
                <a:r>
                  <a:rPr lang="en-US" i="0">
                    <a:latin typeface="Cambria Math"/>
                  </a:rPr>
                  <a:t>_𝑥 </a:t>
                </a:r>
                <a:r>
                  <a:rPr lang="el-GR" i="0">
                    <a:latin typeface="Cambria Math"/>
                  </a:rPr>
                  <a:t>𝜎</a:t>
                </a:r>
                <a:r>
                  <a:rPr lang="en-US" i="0">
                    <a:latin typeface="Cambria Math"/>
                  </a:rPr>
                  <a:t>_𝑦 )</a:t>
                </a:r>
                <a:r>
                  <a:rPr lang="en-US" dirty="0" smtClean="0"/>
                  <a:t> </a:t>
                </a:r>
                <a:endParaRPr lang="en-US" i="1" dirty="0"/>
              </a:p>
              <a:p>
                <a:pPr marL="1485900" lvl="3" indent="-342900">
                  <a:lnSpc>
                    <a:spcPct val="100000"/>
                  </a:lnSpc>
                  <a:spcBef>
                    <a:spcPts val="0"/>
                  </a:spcBef>
                </a:pPr>
                <a:r>
                  <a:rPr lang="el-GR" i="0">
                    <a:latin typeface="Cambria Math"/>
                  </a:rPr>
                  <a:t>𝜌</a:t>
                </a:r>
                <a:r>
                  <a:rPr lang="en-US" i="0">
                    <a:latin typeface="Cambria Math"/>
                  </a:rPr>
                  <a:t>_𝑥𝑦</a:t>
                </a:r>
                <a:r>
                  <a:rPr lang="en-US" dirty="0" smtClean="0"/>
                  <a:t> </a:t>
                </a:r>
                <a:r>
                  <a:rPr lang="en-US" dirty="0"/>
                  <a:t>= </a:t>
                </a:r>
                <a:r>
                  <a:rPr lang="en-US" dirty="0" smtClean="0"/>
                  <a:t>population </a:t>
                </a:r>
                <a:r>
                  <a:rPr lang="en-US" dirty="0"/>
                  <a:t>correlation coefficient </a:t>
                </a:r>
              </a:p>
              <a:p>
                <a:pPr marL="1485900" lvl="3" indent="-342900">
                  <a:lnSpc>
                    <a:spcPct val="100000"/>
                  </a:lnSpc>
                  <a:spcBef>
                    <a:spcPts val="0"/>
                  </a:spcBef>
                </a:pPr>
                <a:r>
                  <a:rPr lang="el-GR" i="0">
                    <a:latin typeface="Cambria Math"/>
                  </a:rPr>
                  <a:t>𝜎</a:t>
                </a:r>
                <a:r>
                  <a:rPr lang="en-US" i="0">
                    <a:latin typeface="Cambria Math"/>
                  </a:rPr>
                  <a:t>_𝑥𝑦</a:t>
                </a:r>
                <a:r>
                  <a:rPr lang="en-US" dirty="0" smtClean="0"/>
                  <a:t> </a:t>
                </a:r>
                <a:r>
                  <a:rPr lang="en-US" dirty="0"/>
                  <a:t>= </a:t>
                </a:r>
                <a:r>
                  <a:rPr lang="en-US" dirty="0" smtClean="0"/>
                  <a:t>population covariance = </a:t>
                </a:r>
                <a:r>
                  <a:rPr lang="en-US" i="0">
                    <a:latin typeface="Cambria Math"/>
                  </a:rPr>
                  <a:t>(∑▒(𝑥_𝑖</a:t>
                </a:r>
                <a:r>
                  <a:rPr lang="en-US" b="0" i="0" smtClean="0">
                    <a:latin typeface="Cambria Math"/>
                  </a:rPr>
                  <a:t>  </a:t>
                </a:r>
                <a:r>
                  <a:rPr lang="en-US" i="0">
                    <a:latin typeface="Cambria Math"/>
                  </a:rPr>
                  <a:t>−</a:t>
                </a:r>
                <a:r>
                  <a:rPr lang="en-US" b="0" i="0" smtClean="0">
                    <a:latin typeface="Cambria Math"/>
                  </a:rPr>
                  <a:t> </a:t>
                </a:r>
                <a:r>
                  <a:rPr lang="en-US" b="0" i="0">
                    <a:latin typeface="Cambria Math"/>
                  </a:rPr>
                  <a:t>〖</a:t>
                </a:r>
                <a:r>
                  <a:rPr lang="en-US" b="0" i="0" dirty="0">
                    <a:latin typeface="Cambria Math"/>
                  </a:rPr>
                  <a:t>"</a:t>
                </a:r>
                <a:r>
                  <a:rPr lang="en-US" i="0" dirty="0"/>
                  <a:t>µ </a:t>
                </a:r>
                <a:r>
                  <a:rPr lang="en-US" i="0" dirty="0">
                    <a:latin typeface="Cambria Math"/>
                  </a:rPr>
                  <a:t>" </a:t>
                </a:r>
                <a:r>
                  <a:rPr lang="en-US" i="0">
                    <a:latin typeface="Cambria Math"/>
                  </a:rPr>
                  <a:t>〗_𝑥 )(𝑦_𝑖</a:t>
                </a:r>
                <a:r>
                  <a:rPr lang="en-US" b="0" i="0" smtClean="0">
                    <a:latin typeface="Cambria Math"/>
                  </a:rPr>
                  <a:t>  </a:t>
                </a:r>
                <a:r>
                  <a:rPr lang="en-US" i="0">
                    <a:latin typeface="Cambria Math"/>
                  </a:rPr>
                  <a:t>−</a:t>
                </a:r>
                <a:r>
                  <a:rPr lang="en-US" b="0" i="0" smtClean="0">
                    <a:latin typeface="Cambria Math"/>
                  </a:rPr>
                  <a:t> </a:t>
                </a:r>
                <a:r>
                  <a:rPr lang="en-US" b="0" i="0">
                    <a:latin typeface="Cambria Math"/>
                  </a:rPr>
                  <a:t>〖</a:t>
                </a:r>
                <a:r>
                  <a:rPr lang="en-US" b="0" i="0" dirty="0">
                    <a:latin typeface="Cambria Math"/>
                  </a:rPr>
                  <a:t>"</a:t>
                </a:r>
                <a:r>
                  <a:rPr lang="en-US" i="0" dirty="0"/>
                  <a:t>µ </a:t>
                </a:r>
                <a:r>
                  <a:rPr lang="en-US" i="0" dirty="0">
                    <a:latin typeface="Cambria Math"/>
                  </a:rPr>
                  <a:t>" </a:t>
                </a:r>
                <a:r>
                  <a:rPr lang="en-US" i="0">
                    <a:latin typeface="Cambria Math"/>
                  </a:rPr>
                  <a:t>〗_𝑦 ) )/𝑁</a:t>
                </a:r>
                <a:endParaRPr lang="en-US" dirty="0"/>
              </a:p>
              <a:p>
                <a:pPr marL="1485900" lvl="3" indent="-342900">
                  <a:lnSpc>
                    <a:spcPct val="100000"/>
                  </a:lnSpc>
                  <a:spcBef>
                    <a:spcPts val="0"/>
                  </a:spcBef>
                </a:pPr>
                <a:r>
                  <a:rPr lang="el-GR" i="0">
                    <a:latin typeface="Cambria Math"/>
                  </a:rPr>
                  <a:t>𝜎</a:t>
                </a:r>
                <a:r>
                  <a:rPr lang="en-US" i="0">
                    <a:latin typeface="Cambria Math"/>
                  </a:rPr>
                  <a:t>_𝑥</a:t>
                </a:r>
                <a:r>
                  <a:rPr lang="en-US" dirty="0" smtClean="0"/>
                  <a:t> </a:t>
                </a:r>
                <a:r>
                  <a:rPr lang="en-US" dirty="0"/>
                  <a:t>= </a:t>
                </a:r>
                <a:r>
                  <a:rPr lang="en-US" dirty="0" smtClean="0"/>
                  <a:t>population </a:t>
                </a:r>
                <a:r>
                  <a:rPr lang="en-US" dirty="0"/>
                  <a:t>standard deviation of </a:t>
                </a:r>
                <a:r>
                  <a:rPr lang="en-US" i="1" dirty="0" smtClean="0">
                    <a:latin typeface="+mn-lt"/>
                  </a:rPr>
                  <a:t>x</a:t>
                </a:r>
                <a:r>
                  <a:rPr lang="en-US" i="1" dirty="0" smtClean="0"/>
                  <a:t> </a:t>
                </a:r>
                <a:r>
                  <a:rPr lang="en-US" dirty="0" smtClean="0"/>
                  <a:t>= </a:t>
                </a:r>
                <a:r>
                  <a:rPr lang="en-US" i="0" smtClean="0">
                    <a:latin typeface="Cambria Math"/>
                  </a:rPr>
                  <a:t>√(</a:t>
                </a:r>
                <a:r>
                  <a:rPr lang="en-US" i="0" dirty="0">
                    <a:latin typeface="Cambria Math"/>
                  </a:rPr>
                  <a:t>∑▒(𝑥_𝑖</a:t>
                </a:r>
                <a:r>
                  <a:rPr lang="en-US" b="0" i="0" dirty="0" smtClean="0">
                    <a:latin typeface="Cambria Math"/>
                  </a:rPr>
                  <a:t>  </a:t>
                </a:r>
                <a:r>
                  <a:rPr lang="en-US" i="0" dirty="0">
                    <a:latin typeface="Cambria Math"/>
                  </a:rPr>
                  <a:t>−</a:t>
                </a:r>
                <a:r>
                  <a:rPr lang="en-US" b="0" i="0" dirty="0" smtClean="0">
                    <a:latin typeface="Cambria Math"/>
                  </a:rPr>
                  <a:t> </a:t>
                </a:r>
                <a:r>
                  <a:rPr lang="en-US" b="0" i="0" dirty="0">
                    <a:latin typeface="Cambria Math"/>
                  </a:rPr>
                  <a:t>"</a:t>
                </a:r>
                <a:r>
                  <a:rPr lang="en-US" i="0" dirty="0"/>
                  <a:t>µ</a:t>
                </a:r>
                <a:r>
                  <a:rPr lang="en-US" i="0" dirty="0">
                    <a:latin typeface="Cambria Math"/>
                  </a:rPr>
                  <a:t>" ) ^2/𝑁</a:t>
                </a:r>
                <a:r>
                  <a:rPr lang="en-US" i="0" smtClean="0">
                    <a:latin typeface="Cambria Math"/>
                  </a:rPr>
                  <a:t>)</a:t>
                </a:r>
                <a:endParaRPr lang="en-US" dirty="0"/>
              </a:p>
              <a:p>
                <a:pPr marL="1485900" lvl="3" indent="-342900">
                  <a:lnSpc>
                    <a:spcPct val="100000"/>
                  </a:lnSpc>
                  <a:spcBef>
                    <a:spcPts val="0"/>
                  </a:spcBef>
                </a:pPr>
                <a:r>
                  <a:rPr lang="el-GR" i="0">
                    <a:latin typeface="Cambria Math"/>
                  </a:rPr>
                  <a:t>𝜎</a:t>
                </a:r>
                <a:r>
                  <a:rPr lang="en-US" i="0">
                    <a:latin typeface="Cambria Math"/>
                  </a:rPr>
                  <a:t>_𝑦</a:t>
                </a:r>
                <a:r>
                  <a:rPr lang="en-US" dirty="0" smtClean="0"/>
                  <a:t> </a:t>
                </a:r>
                <a:r>
                  <a:rPr lang="en-US" dirty="0"/>
                  <a:t>= </a:t>
                </a:r>
                <a:r>
                  <a:rPr lang="en-US" dirty="0" smtClean="0"/>
                  <a:t>population </a:t>
                </a:r>
                <a:r>
                  <a:rPr lang="en-US" dirty="0"/>
                  <a:t>standard deviation of </a:t>
                </a:r>
                <a:r>
                  <a:rPr lang="en-US" i="1" dirty="0" smtClean="0">
                    <a:latin typeface="+mn-lt"/>
                  </a:rPr>
                  <a:t>y</a:t>
                </a:r>
                <a:r>
                  <a:rPr lang="en-US" i="1" dirty="0" smtClean="0"/>
                  <a:t> </a:t>
                </a:r>
                <a:r>
                  <a:rPr lang="en-US" dirty="0" smtClean="0"/>
                  <a:t>= </a:t>
                </a:r>
                <a:r>
                  <a:rPr lang="en-US" i="0">
                    <a:latin typeface="Cambria Math"/>
                  </a:rPr>
                  <a:t>√(</a:t>
                </a:r>
                <a:r>
                  <a:rPr lang="en-US" i="0" dirty="0">
                    <a:latin typeface="Cambria Math"/>
                  </a:rPr>
                  <a:t>∑▒(</a:t>
                </a:r>
                <a:r>
                  <a:rPr lang="en-US" b="0" i="0" dirty="0" smtClean="0">
                    <a:latin typeface="Cambria Math"/>
                  </a:rPr>
                  <a:t>𝑦</a:t>
                </a:r>
                <a:r>
                  <a:rPr lang="en-US" b="0" i="0" dirty="0">
                    <a:latin typeface="Cambria Math"/>
                  </a:rPr>
                  <a:t>_</a:t>
                </a:r>
                <a:r>
                  <a:rPr lang="en-US" i="0" dirty="0">
                    <a:latin typeface="Cambria Math"/>
                  </a:rPr>
                  <a:t>𝑖</a:t>
                </a:r>
                <a:r>
                  <a:rPr lang="en-US" b="0" i="0" dirty="0" smtClean="0">
                    <a:latin typeface="Cambria Math"/>
                  </a:rPr>
                  <a:t>  </a:t>
                </a:r>
                <a:r>
                  <a:rPr lang="en-US" i="0" dirty="0">
                    <a:latin typeface="Cambria Math"/>
                  </a:rPr>
                  <a:t>−</a:t>
                </a:r>
                <a:r>
                  <a:rPr lang="en-US" b="0" i="0" dirty="0" smtClean="0">
                    <a:latin typeface="Cambria Math"/>
                  </a:rPr>
                  <a:t> </a:t>
                </a:r>
                <a:r>
                  <a:rPr lang="en-US" b="0" i="0" dirty="0">
                    <a:latin typeface="Cambria Math"/>
                  </a:rPr>
                  <a:t>"</a:t>
                </a:r>
                <a:r>
                  <a:rPr lang="en-US" i="0" dirty="0"/>
                  <a:t>µ</a:t>
                </a:r>
                <a:r>
                  <a:rPr lang="en-US" i="0" dirty="0">
                    <a:latin typeface="Cambria Math"/>
                  </a:rPr>
                  <a:t>" ) ^2/𝑁</a:t>
                </a:r>
                <a:r>
                  <a:rPr lang="en-US" i="0">
                    <a:latin typeface="Cambria Math"/>
                  </a:rPr>
                  <a:t>)</a:t>
                </a:r>
                <a:endParaRPr lang="en-US" dirty="0" smtClean="0"/>
              </a:p>
              <a:p>
                <a:pPr lvl="2" indent="0">
                  <a:lnSpc>
                    <a:spcPct val="100000"/>
                  </a:lnSpc>
                  <a:buNone/>
                </a:pPr>
                <a:endParaRPr lang="en-US" dirty="0" smtClean="0"/>
              </a:p>
              <a:p>
                <a:pPr marL="1211580" lvl="2" indent="-342900">
                  <a:lnSpc>
                    <a:spcPct val="100000"/>
                  </a:lnSpc>
                </a:pPr>
                <a:endParaRPr lang="en-US" dirty="0" smtClean="0"/>
              </a:p>
              <a:p>
                <a:endParaRPr lang="en-US" dirty="0"/>
              </a:p>
            </p:txBody>
          </p:sp>
        </mc:Fallback>
      </mc:AlternateContent>
      <p:sp>
        <p:nvSpPr>
          <p:cNvPr id="4" name="Slide Number Placeholder 3"/>
          <p:cNvSpPr>
            <a:spLocks noGrp="1"/>
          </p:cNvSpPr>
          <p:nvPr>
            <p:ph type="sldNum" sz="quarter" idx="10"/>
          </p:nvPr>
        </p:nvSpPr>
        <p:spPr/>
        <p:txBody>
          <a:bodyPr/>
          <a:lstStyle/>
          <a:p>
            <a:fld id="{54F60B61-172D-4509-B931-6E88C4E54591}" type="slidenum">
              <a:rPr lang="en-US" smtClean="0"/>
              <a:t>63</a:t>
            </a:fld>
            <a:endParaRPr lang="en-US" dirty="0"/>
          </a:p>
        </p:txBody>
      </p:sp>
    </p:spTree>
    <p:extLst>
      <p:ext uri="{BB962C8B-B14F-4D97-AF65-F5344CB8AC3E}">
        <p14:creationId xmlns:p14="http://schemas.microsoft.com/office/powerpoint/2010/main" val="38936787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scatter chart in the figure suggests that higher daily high temperatures are associated with higher bottled water sales.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This is an example of a positive relationship because when one variable (high temperature) increases, the other variable (sales of bottled water) generally also increases.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scatter chart also suggests that a straight line could be used as an approximation for the relationship between high temperature and sales of bottled water.</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65</a:t>
            </a:fld>
            <a:endParaRPr lang="en-US" dirty="0"/>
          </a:p>
        </p:txBody>
      </p:sp>
    </p:spTree>
    <p:extLst>
      <p:ext uri="{BB962C8B-B14F-4D97-AF65-F5344CB8AC3E}">
        <p14:creationId xmlns:p14="http://schemas.microsoft.com/office/powerpoint/2010/main" val="21322189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66</a:t>
            </a:fld>
            <a:endParaRPr lang="en-US" dirty="0"/>
          </a:p>
        </p:txBody>
      </p:sp>
    </p:spTree>
    <p:extLst>
      <p:ext uri="{BB962C8B-B14F-4D97-AF65-F5344CB8AC3E}">
        <p14:creationId xmlns:p14="http://schemas.microsoft.com/office/powerpoint/2010/main" val="40017007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We have already obtained the value</a:t>
                </a:r>
                <a:r>
                  <a:rPr lang="en-US" sz="1200" baseline="0" dirty="0"/>
                  <a:t> of </a:t>
                </a:r>
                <a14:m>
                  <m:oMath xmlns:m="http://schemas.openxmlformats.org/officeDocument/2006/math">
                    <m:sSub>
                      <m:sSubPr>
                        <m:ctrlPr>
                          <a:rPr lang="en-US" i="1" smtClean="0">
                            <a:latin typeface="Cambria Math" panose="02040503050406030204" pitchFamily="18" charset="0"/>
                          </a:rPr>
                        </m:ctrlPr>
                      </m:sSubPr>
                      <m:e>
                        <m:r>
                          <a:rPr lang="en-US" i="1">
                            <a:latin typeface="Cambria Math"/>
                          </a:rPr>
                          <m:t>𝑠</m:t>
                        </m:r>
                      </m:e>
                      <m:sub>
                        <m:r>
                          <a:rPr lang="en-US" i="1">
                            <a:latin typeface="Cambria Math"/>
                          </a:rPr>
                          <m:t>𝑥𝑦</m:t>
                        </m:r>
                      </m:sub>
                    </m:sSub>
                  </m:oMath>
                </a14:m>
                <a:r>
                  <a:rPr lang="en-US" sz="1200" dirty="0"/>
                  <a:t> as 12.8.</a:t>
                </a:r>
              </a:p>
              <a:p>
                <a:pPr marL="171450" indent="-171450">
                  <a:lnSpc>
                    <a:spcPct val="150000"/>
                  </a:lnSpc>
                  <a:buFont typeface="Arial" panose="020B0604020202020204" pitchFamily="34" charset="0"/>
                  <a:buChar char="•"/>
                </a:pPr>
                <a:r>
                  <a:rPr lang="en-US" sz="1200" b="0" i="0" u="none" strike="noStrike" kern="1200" baseline="0" dirty="0">
                    <a:solidFill>
                      <a:schemeClr val="tx1"/>
                    </a:solidFill>
                    <a:latin typeface="+mn-lt"/>
                    <a:ea typeface="+mn-ea"/>
                    <a:cs typeface="+mn-cs"/>
                  </a:rPr>
                  <a:t>Using data in Table 2.14, we can compute sample standard deviations for </a:t>
                </a:r>
                <a:r>
                  <a:rPr lang="en-US" sz="1200" b="0" i="1" u="none" strike="noStrike" kern="1200" baseline="0" dirty="0">
                    <a:solidFill>
                      <a:schemeClr val="tx1"/>
                    </a:solidFill>
                    <a:latin typeface="+mn-lt"/>
                    <a:ea typeface="+mn-ea"/>
                    <a:cs typeface="+mn-cs"/>
                  </a:rPr>
                  <a:t>x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y</a:t>
                </a:r>
                <a:r>
                  <a:rPr lang="en-US" sz="1200" b="0" i="0" u="none" strike="noStrike" kern="1200" baseline="0" dirty="0">
                    <a:solidFill>
                      <a:schemeClr val="tx1"/>
                    </a:solidFill>
                    <a:latin typeface="+mn-lt"/>
                    <a:ea typeface="+mn-ea"/>
                    <a:cs typeface="+mn-cs"/>
                  </a:rPr>
                  <a:t>.</a:t>
                </a:r>
              </a:p>
              <a:p>
                <a:pPr marL="171450" indent="-171450">
                  <a:lnSpc>
                    <a:spcPct val="150000"/>
                  </a:lnSpc>
                  <a:buFont typeface="Arial" panose="020B0604020202020204" pitchFamily="34" charset="0"/>
                  <a:buChar char="•"/>
                </a:pP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a:rPr>
                          <m:t> </m:t>
                        </m:r>
                        <m:r>
                          <a:rPr lang="en-US" sz="1200" i="1">
                            <a:latin typeface="Cambria Math"/>
                          </a:rPr>
                          <m:t>𝑠</m:t>
                        </m:r>
                      </m:e>
                      <m:sub>
                        <m:r>
                          <a:rPr lang="en-US" sz="1200" i="1">
                            <a:latin typeface="Cambria Math"/>
                          </a:rPr>
                          <m:t>𝑥</m:t>
                        </m:r>
                      </m:sub>
                    </m:sSub>
                    <m:r>
                      <m:rPr>
                        <m:nor/>
                      </m:rPr>
                      <a:rPr lang="en-US" sz="1200" dirty="0"/>
                      <m:t>=</m:t>
                    </m:r>
                    <m:rad>
                      <m:radPr>
                        <m:degHide m:val="on"/>
                        <m:ctrlPr>
                          <a:rPr lang="en-US" sz="1200" i="1">
                            <a:latin typeface="Cambria Math" panose="02040503050406030204" pitchFamily="18" charset="0"/>
                          </a:rPr>
                        </m:ctrlPr>
                      </m:radPr>
                      <m:deg/>
                      <m:e>
                        <m:f>
                          <m:fPr>
                            <m:ctrlPr>
                              <a:rPr lang="en-US" sz="1200" i="1" dirty="0">
                                <a:latin typeface="Cambria Math" panose="02040503050406030204" pitchFamily="18" charset="0"/>
                              </a:rPr>
                            </m:ctrlPr>
                          </m:fPr>
                          <m:num>
                            <m:sSup>
                              <m:sSupPr>
                                <m:ctrlPr>
                                  <a:rPr lang="en-US" sz="1200" i="1" dirty="0">
                                    <a:latin typeface="Cambria Math" panose="02040503050406030204" pitchFamily="18" charset="0"/>
                                  </a:rPr>
                                </m:ctrlPr>
                              </m:sSupPr>
                              <m:e>
                                <m:nary>
                                  <m:naryPr>
                                    <m:chr m:val="∑"/>
                                    <m:subHide m:val="on"/>
                                    <m:supHide m:val="on"/>
                                    <m:ctrlPr>
                                      <a:rPr lang="en-US" sz="1200" i="1" dirty="0">
                                        <a:latin typeface="Cambria Math" panose="02040503050406030204" pitchFamily="18" charset="0"/>
                                      </a:rPr>
                                    </m:ctrlPr>
                                  </m:naryPr>
                                  <m:sub/>
                                  <m:sup/>
                                  <m:e>
                                    <m:d>
                                      <m:dPr>
                                        <m:ctrlPr>
                                          <a:rPr lang="en-US" sz="1200" i="1" dirty="0">
                                            <a:latin typeface="Cambria Math" panose="02040503050406030204" pitchFamily="18" charset="0"/>
                                          </a:rPr>
                                        </m:ctrlPr>
                                      </m:dPr>
                                      <m:e>
                                        <m:sSub>
                                          <m:sSubPr>
                                            <m:ctrlPr>
                                              <a:rPr lang="en-US" sz="1200" i="1" dirty="0">
                                                <a:latin typeface="Cambria Math" panose="02040503050406030204" pitchFamily="18" charset="0"/>
                                              </a:rPr>
                                            </m:ctrlPr>
                                          </m:sSubPr>
                                          <m:e>
                                            <m:r>
                                              <a:rPr lang="en-US" sz="1200" i="1" dirty="0">
                                                <a:latin typeface="Cambria Math"/>
                                              </a:rPr>
                                              <m:t>𝑥</m:t>
                                            </m:r>
                                          </m:e>
                                          <m:sub>
                                            <m:r>
                                              <a:rPr lang="en-US" sz="1200" i="1" dirty="0">
                                                <a:latin typeface="Cambria Math"/>
                                              </a:rPr>
                                              <m:t>𝑖</m:t>
                                            </m:r>
                                          </m:sub>
                                        </m:sSub>
                                        <m:r>
                                          <a:rPr lang="en-US" sz="1200" i="1" dirty="0">
                                            <a:latin typeface="Cambria Math"/>
                                          </a:rPr>
                                          <m:t>−</m:t>
                                        </m:r>
                                        <m:acc>
                                          <m:accPr>
                                            <m:chr m:val="̅"/>
                                            <m:ctrlPr>
                                              <a:rPr lang="en-US" sz="1200" i="1" dirty="0">
                                                <a:latin typeface="Cambria Math" panose="02040503050406030204" pitchFamily="18" charset="0"/>
                                              </a:rPr>
                                            </m:ctrlPr>
                                          </m:accPr>
                                          <m:e>
                                            <m:r>
                                              <a:rPr lang="en-US" sz="1200" i="1" dirty="0">
                                                <a:latin typeface="Cambria Math"/>
                                              </a:rPr>
                                              <m:t>𝑥</m:t>
                                            </m:r>
                                          </m:e>
                                        </m:acc>
                                      </m:e>
                                    </m:d>
                                  </m:e>
                                </m:nary>
                              </m:e>
                              <m:sup>
                                <m:r>
                                  <a:rPr lang="en-US" sz="1200" i="1" dirty="0">
                                    <a:latin typeface="Cambria Math"/>
                                  </a:rPr>
                                  <m:t>2</m:t>
                                </m:r>
                              </m:sup>
                            </m:sSup>
                          </m:num>
                          <m:den>
                            <m:r>
                              <a:rPr lang="en-US" sz="1200" i="1" dirty="0">
                                <a:latin typeface="Cambria Math"/>
                              </a:rPr>
                              <m:t>𝑛</m:t>
                            </m:r>
                            <m:r>
                              <a:rPr lang="en-US" sz="1200" i="1" dirty="0">
                                <a:latin typeface="Cambria Math"/>
                              </a:rPr>
                              <m:t>−1</m:t>
                            </m:r>
                          </m:den>
                        </m:f>
                      </m:e>
                    </m:rad>
                  </m:oMath>
                </a14:m>
                <a:r>
                  <a:rPr lang="en-US" sz="1200" dirty="0"/>
                  <a:t> = 4.36</a:t>
                </a:r>
              </a:p>
              <a:p>
                <a:pPr marL="171450" indent="-171450">
                  <a:lnSpc>
                    <a:spcPct val="150000"/>
                  </a:lnSpc>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rPr>
                        </m:ctrlPr>
                      </m:sSubPr>
                      <m:e>
                        <m:r>
                          <a:rPr lang="en-US" sz="1200" i="1">
                            <a:latin typeface="Cambria Math"/>
                          </a:rPr>
                          <m:t>𝑠</m:t>
                        </m:r>
                      </m:e>
                      <m:sub>
                        <m:r>
                          <a:rPr lang="en-US" sz="1200" b="0" i="1" smtClean="0">
                            <a:latin typeface="Cambria Math"/>
                          </a:rPr>
                          <m:t>𝑦</m:t>
                        </m:r>
                      </m:sub>
                    </m:sSub>
                    <m:r>
                      <m:rPr>
                        <m:nor/>
                      </m:rPr>
                      <a:rPr lang="en-US" sz="1200" dirty="0"/>
                      <m:t>=</m:t>
                    </m:r>
                    <m:rad>
                      <m:radPr>
                        <m:degHide m:val="on"/>
                        <m:ctrlPr>
                          <a:rPr lang="en-US" sz="1200" i="1">
                            <a:latin typeface="Cambria Math" panose="02040503050406030204" pitchFamily="18" charset="0"/>
                          </a:rPr>
                        </m:ctrlPr>
                      </m:radPr>
                      <m:deg/>
                      <m:e>
                        <m:f>
                          <m:fPr>
                            <m:ctrlPr>
                              <a:rPr lang="en-US" sz="1200" i="1" dirty="0">
                                <a:latin typeface="Cambria Math" panose="02040503050406030204" pitchFamily="18" charset="0"/>
                              </a:rPr>
                            </m:ctrlPr>
                          </m:fPr>
                          <m:num>
                            <m:sSup>
                              <m:sSupPr>
                                <m:ctrlPr>
                                  <a:rPr lang="en-US" sz="1200" i="1" dirty="0">
                                    <a:latin typeface="Cambria Math" panose="02040503050406030204" pitchFamily="18" charset="0"/>
                                  </a:rPr>
                                </m:ctrlPr>
                              </m:sSupPr>
                              <m:e>
                                <m:nary>
                                  <m:naryPr>
                                    <m:chr m:val="∑"/>
                                    <m:subHide m:val="on"/>
                                    <m:supHide m:val="on"/>
                                    <m:ctrlPr>
                                      <a:rPr lang="en-US" sz="1200" i="1" dirty="0">
                                        <a:latin typeface="Cambria Math" panose="02040503050406030204" pitchFamily="18" charset="0"/>
                                      </a:rPr>
                                    </m:ctrlPr>
                                  </m:naryPr>
                                  <m:sub/>
                                  <m:sup/>
                                  <m:e>
                                    <m:d>
                                      <m:dPr>
                                        <m:ctrlPr>
                                          <a:rPr lang="en-US" sz="1200" i="1" dirty="0">
                                            <a:latin typeface="Cambria Math" panose="02040503050406030204" pitchFamily="18" charset="0"/>
                                          </a:rPr>
                                        </m:ctrlPr>
                                      </m:dPr>
                                      <m:e>
                                        <m:sSub>
                                          <m:sSubPr>
                                            <m:ctrlPr>
                                              <a:rPr lang="en-US" sz="1200" i="1" dirty="0">
                                                <a:latin typeface="Cambria Math" panose="02040503050406030204" pitchFamily="18" charset="0"/>
                                              </a:rPr>
                                            </m:ctrlPr>
                                          </m:sSubPr>
                                          <m:e>
                                            <m:r>
                                              <a:rPr lang="en-US" sz="1200" b="0" i="1" dirty="0" smtClean="0">
                                                <a:latin typeface="Cambria Math"/>
                                              </a:rPr>
                                              <m:t>𝑦</m:t>
                                            </m:r>
                                          </m:e>
                                          <m:sub>
                                            <m:r>
                                              <a:rPr lang="en-US" sz="1200" i="1" dirty="0">
                                                <a:latin typeface="Cambria Math"/>
                                              </a:rPr>
                                              <m:t>𝑖</m:t>
                                            </m:r>
                                          </m:sub>
                                        </m:sSub>
                                        <m:r>
                                          <a:rPr lang="en-US" sz="1200" i="1" dirty="0">
                                            <a:latin typeface="Cambria Math"/>
                                          </a:rPr>
                                          <m:t>−</m:t>
                                        </m:r>
                                        <m:acc>
                                          <m:accPr>
                                            <m:chr m:val="̅"/>
                                            <m:ctrlPr>
                                              <a:rPr lang="en-US" sz="1200" i="1" dirty="0">
                                                <a:latin typeface="Cambria Math" panose="02040503050406030204" pitchFamily="18" charset="0"/>
                                              </a:rPr>
                                            </m:ctrlPr>
                                          </m:accPr>
                                          <m:e>
                                            <m:r>
                                              <a:rPr lang="en-US" sz="1200" b="0" i="1" dirty="0" smtClean="0">
                                                <a:latin typeface="Cambria Math"/>
                                              </a:rPr>
                                              <m:t>𝑦</m:t>
                                            </m:r>
                                          </m:e>
                                        </m:acc>
                                      </m:e>
                                    </m:d>
                                  </m:e>
                                </m:nary>
                              </m:e>
                              <m:sup>
                                <m:r>
                                  <a:rPr lang="en-US" sz="1200" i="1" dirty="0">
                                    <a:latin typeface="Cambria Math"/>
                                  </a:rPr>
                                  <m:t>2</m:t>
                                </m:r>
                              </m:sup>
                            </m:sSup>
                          </m:num>
                          <m:den>
                            <m:r>
                              <a:rPr lang="en-US" sz="1200" i="1" dirty="0">
                                <a:latin typeface="Cambria Math"/>
                              </a:rPr>
                              <m:t>𝑛</m:t>
                            </m:r>
                            <m:r>
                              <a:rPr lang="en-US" sz="1200" i="1" dirty="0">
                                <a:latin typeface="Cambria Math"/>
                              </a:rPr>
                              <m:t>−1</m:t>
                            </m:r>
                          </m:den>
                        </m:f>
                      </m:e>
                    </m:rad>
                  </m:oMath>
                </a14:m>
                <a:r>
                  <a:rPr lang="en-US" sz="1200" dirty="0"/>
                  <a:t> =</a:t>
                </a:r>
                <a:r>
                  <a:rPr lang="en-US" sz="1200" baseline="0" dirty="0"/>
                  <a:t> 3.15</a:t>
                </a:r>
                <a:endParaRPr lang="en-US" dirty="0"/>
              </a:p>
            </p:txBody>
          </p:sp>
        </mc:Choice>
        <mc:Fallback xmlns="">
          <p:sp>
            <p:nvSpPr>
              <p:cNvPr id="3" name="Notes Placeholder 2"/>
              <p:cNvSpPr>
                <a:spLocks noGrp="1"/>
              </p:cNvSpPr>
              <p:nvPr>
                <p:ph type="body" idx="1"/>
              </p:nvPr>
            </p:nvSpPr>
            <p:spPr/>
            <p:txBody>
              <a:bodyPr/>
              <a:lstStyle/>
              <a:p>
                <a:r>
                  <a:rPr lang="en-US" sz="1200" dirty="0" smtClean="0"/>
                  <a:t>The standard</a:t>
                </a:r>
                <a:r>
                  <a:rPr lang="en-US" sz="1200" baseline="0" dirty="0" smtClean="0"/>
                  <a:t> deviations for </a:t>
                </a:r>
                <a:r>
                  <a:rPr lang="en-US" sz="1200" i="1" baseline="0" dirty="0" smtClean="0">
                    <a:latin typeface="Times New Roman" pitchFamily="18" charset="0"/>
                    <a:cs typeface="Times New Roman" pitchFamily="18" charset="0"/>
                  </a:rPr>
                  <a:t>x</a:t>
                </a:r>
                <a:r>
                  <a:rPr lang="en-US" sz="1200" baseline="0" dirty="0" smtClean="0"/>
                  <a:t> and </a:t>
                </a:r>
                <a:r>
                  <a:rPr lang="en-US" sz="1200" i="1" baseline="0" dirty="0" smtClean="0"/>
                  <a:t>y</a:t>
                </a:r>
                <a:r>
                  <a:rPr lang="en-US" sz="1200" baseline="0" dirty="0" smtClean="0"/>
                  <a:t> are computed as,</a:t>
                </a:r>
              </a:p>
              <a:p>
                <a:r>
                  <a:rPr lang="en-US" sz="1200" i="0" smtClean="0">
                    <a:latin typeface="Cambria Math"/>
                  </a:rPr>
                  <a:t>〖</a:t>
                </a:r>
                <a:r>
                  <a:rPr lang="en-US" sz="1200" b="0" i="0" smtClean="0">
                    <a:latin typeface="Cambria Math"/>
                  </a:rPr>
                  <a:t> </a:t>
                </a:r>
                <a:r>
                  <a:rPr lang="en-US" sz="1200" i="0">
                    <a:latin typeface="Cambria Math"/>
                  </a:rPr>
                  <a:t>𝑠</a:t>
                </a:r>
                <a:r>
                  <a:rPr lang="en-US" sz="1200" i="0" smtClean="0">
                    <a:latin typeface="Cambria Math"/>
                  </a:rPr>
                  <a:t>〗_</a:t>
                </a:r>
                <a:r>
                  <a:rPr lang="en-US" sz="1200" i="0">
                    <a:latin typeface="Cambria Math"/>
                  </a:rPr>
                  <a:t>𝑥</a:t>
                </a:r>
                <a:r>
                  <a:rPr lang="en-US" sz="1200" i="0" dirty="0">
                    <a:latin typeface="Cambria Math"/>
                  </a:rPr>
                  <a:t> "=</a:t>
                </a:r>
                <a:r>
                  <a:rPr lang="en-US" sz="1200" i="0">
                    <a:latin typeface="Cambria Math"/>
                  </a:rPr>
                  <a:t>" √(</a:t>
                </a:r>
                <a:r>
                  <a:rPr lang="en-US" sz="1200" i="0" dirty="0">
                    <a:latin typeface="Cambria Math"/>
                  </a:rPr>
                  <a:t>∑▒(𝑥_𝑖−𝑥 ̅ ) ^2/(𝑛−1)</a:t>
                </a:r>
                <a:r>
                  <a:rPr lang="en-US" sz="1200" i="0">
                    <a:latin typeface="Cambria Math"/>
                  </a:rPr>
                  <a:t>)</a:t>
                </a:r>
                <a:r>
                  <a:rPr lang="en-US" sz="1200" dirty="0" smtClean="0"/>
                  <a:t> = </a:t>
                </a:r>
                <a:r>
                  <a:rPr lang="en-US" sz="1200" i="0" smtClean="0">
                    <a:latin typeface="Cambria Math"/>
                  </a:rPr>
                  <a:t>√(</a:t>
                </a:r>
                <a:r>
                  <a:rPr lang="en-US" sz="1200" b="0" i="0" smtClean="0">
                    <a:latin typeface="Cambria Math"/>
                  </a:rPr>
                  <a:t>20/9)=1.49</a:t>
                </a:r>
                <a:endParaRPr lang="en-US" sz="1200" dirty="0" smtClean="0"/>
              </a:p>
              <a:p>
                <a:r>
                  <a:rPr lang="en-US" sz="1200" i="0">
                    <a:latin typeface="Cambria Math"/>
                  </a:rPr>
                  <a:t>𝑠_</a:t>
                </a:r>
                <a:r>
                  <a:rPr lang="en-US" sz="1200" b="0" i="0" smtClean="0">
                    <a:latin typeface="Cambria Math"/>
                  </a:rPr>
                  <a:t>𝑦</a:t>
                </a:r>
                <a:r>
                  <a:rPr lang="en-US" sz="1200" b="0" i="0" dirty="0">
                    <a:latin typeface="Cambria Math"/>
                  </a:rPr>
                  <a:t> "</a:t>
                </a:r>
                <a:r>
                  <a:rPr lang="en-US" sz="1200" i="0" dirty="0">
                    <a:latin typeface="Cambria Math"/>
                  </a:rPr>
                  <a:t>=</a:t>
                </a:r>
                <a:r>
                  <a:rPr lang="en-US" sz="1200" i="0">
                    <a:latin typeface="Cambria Math"/>
                  </a:rPr>
                  <a:t>" √(</a:t>
                </a:r>
                <a:r>
                  <a:rPr lang="en-US" sz="1200" i="0" dirty="0">
                    <a:latin typeface="Cambria Math"/>
                  </a:rPr>
                  <a:t>∑</a:t>
                </a:r>
                <a:r>
                  <a:rPr lang="en-US" sz="1200" b="0" i="0" dirty="0" smtClean="0">
                    <a:latin typeface="Cambria Math"/>
                  </a:rPr>
                  <a:t>▒</a:t>
                </a:r>
                <a:r>
                  <a:rPr lang="en-US" sz="1200" b="0" i="0" dirty="0">
                    <a:latin typeface="Cambria Math"/>
                  </a:rPr>
                  <a:t>(</a:t>
                </a:r>
                <a:r>
                  <a:rPr lang="en-US" sz="1200" b="0" i="0" dirty="0" smtClean="0">
                    <a:latin typeface="Cambria Math"/>
                  </a:rPr>
                  <a:t>𝑦</a:t>
                </a:r>
                <a:r>
                  <a:rPr lang="en-US" sz="1200" b="0" i="0" dirty="0">
                    <a:latin typeface="Cambria Math"/>
                  </a:rPr>
                  <a:t>_</a:t>
                </a:r>
                <a:r>
                  <a:rPr lang="en-US" sz="1200" i="0" dirty="0">
                    <a:latin typeface="Cambria Math"/>
                  </a:rPr>
                  <a:t>𝑖−</a:t>
                </a:r>
                <a:r>
                  <a:rPr lang="en-US" sz="1200" b="0" i="0" dirty="0" smtClean="0">
                    <a:latin typeface="Cambria Math"/>
                  </a:rPr>
                  <a:t>𝑦</a:t>
                </a:r>
                <a:r>
                  <a:rPr lang="en-US" sz="1200" b="0" i="0" dirty="0">
                    <a:latin typeface="Cambria Math"/>
                  </a:rPr>
                  <a:t> ̅</a:t>
                </a:r>
                <a:r>
                  <a:rPr lang="en-US" sz="1200" b="0" i="0" dirty="0" smtClean="0">
                    <a:latin typeface="Cambria Math"/>
                  </a:rPr>
                  <a:t> ) </a:t>
                </a:r>
                <a:r>
                  <a:rPr lang="en-US" sz="1200" b="0" i="0" dirty="0">
                    <a:latin typeface="Cambria Math"/>
                  </a:rPr>
                  <a:t>^</a:t>
                </a:r>
                <a:r>
                  <a:rPr lang="en-US" sz="1200" i="0" dirty="0">
                    <a:latin typeface="Cambria Math"/>
                  </a:rPr>
                  <a:t>2/(𝑛−1)</a:t>
                </a:r>
                <a:r>
                  <a:rPr lang="en-US" sz="1200" i="0">
                    <a:latin typeface="Cambria Math"/>
                  </a:rPr>
                  <a:t>)</a:t>
                </a:r>
                <a:r>
                  <a:rPr lang="en-US" sz="1200" dirty="0"/>
                  <a:t> = </a:t>
                </a:r>
                <a:r>
                  <a:rPr lang="en-US" sz="1200" i="0">
                    <a:latin typeface="Cambria Math"/>
                  </a:rPr>
                  <a:t>√(</a:t>
                </a:r>
                <a:r>
                  <a:rPr lang="en-US" sz="1200" b="0" i="0" smtClean="0">
                    <a:latin typeface="Cambria Math"/>
                  </a:rPr>
                  <a:t>566</a:t>
                </a:r>
                <a:r>
                  <a:rPr lang="en-US" sz="1200" b="0" i="0">
                    <a:latin typeface="Cambria Math"/>
                  </a:rPr>
                  <a:t>/</a:t>
                </a:r>
                <a:r>
                  <a:rPr lang="en-US" sz="1200" i="0">
                    <a:latin typeface="Cambria Math"/>
                  </a:rPr>
                  <a:t>9)=</a:t>
                </a:r>
                <a:r>
                  <a:rPr lang="en-US" sz="1200" b="0" i="0" smtClean="0">
                    <a:latin typeface="Cambria Math"/>
                  </a:rPr>
                  <a:t>7.93</a:t>
                </a:r>
                <a:endParaRPr lang="en-US" dirty="0"/>
              </a:p>
            </p:txBody>
          </p:sp>
        </mc:Fallback>
      </mc:AlternateContent>
      <p:sp>
        <p:nvSpPr>
          <p:cNvPr id="4" name="Slide Number Placeholder 3"/>
          <p:cNvSpPr>
            <a:spLocks noGrp="1"/>
          </p:cNvSpPr>
          <p:nvPr>
            <p:ph type="sldNum" sz="quarter" idx="10"/>
          </p:nvPr>
        </p:nvSpPr>
        <p:spPr/>
        <p:txBody>
          <a:bodyPr/>
          <a:lstStyle/>
          <a:p>
            <a:fld id="{54F60B61-172D-4509-B931-6E88C4E54591}" type="slidenum">
              <a:rPr lang="en-US" smtClean="0"/>
              <a:t>67</a:t>
            </a:fld>
            <a:endParaRPr lang="en-US" dirty="0"/>
          </a:p>
        </p:txBody>
      </p:sp>
    </p:spTree>
    <p:extLst>
      <p:ext uri="{BB962C8B-B14F-4D97-AF65-F5344CB8AC3E}">
        <p14:creationId xmlns:p14="http://schemas.microsoft.com/office/powerpoint/2010/main" val="11590851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scatter diagram in Figure 2.26 shows the relationship between the amount spent by a small retail store for environmental control (heating and cooling) and the daily high outside temperature over 100 days.</a:t>
                </a:r>
              </a:p>
              <a:p>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sample correlation coefficient for these data is </a:t>
                </a:r>
                <a:r>
                  <a:rPr lang="en-US" sz="1200" b="0" i="1" u="none" strike="noStrike" kern="1200" baseline="0" dirty="0">
                    <a:solidFill>
                      <a:schemeClr val="tx1"/>
                    </a:solidFill>
                    <a:latin typeface="+mn-lt"/>
                    <a:ea typeface="+mn-ea"/>
                    <a:cs typeface="+mn-cs"/>
                  </a:rPr>
                  <a:t>r</a:t>
                </a:r>
                <a:r>
                  <a:rPr lang="en-US" sz="1200" b="0" i="1" u="none" strike="noStrike" kern="1200" baseline="-25000" dirty="0">
                    <a:solidFill>
                      <a:schemeClr val="tx1"/>
                    </a:solidFill>
                    <a:latin typeface="+mn-lt"/>
                    <a:ea typeface="+mn-ea"/>
                    <a:cs typeface="+mn-cs"/>
                  </a:rPr>
                  <a:t>xy</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Arial"/>
                    <a:ea typeface="+mn-ea"/>
                    <a:cs typeface="Arial"/>
                  </a:rPr>
                  <a:t>–</a:t>
                </a:r>
                <a:r>
                  <a:rPr lang="en-US" sz="1200" b="0" i="0" u="none" strike="noStrike" kern="1200" baseline="0" dirty="0">
                    <a:solidFill>
                      <a:schemeClr val="tx1"/>
                    </a:solidFill>
                    <a:latin typeface="+mn-lt"/>
                    <a:ea typeface="+mn-ea"/>
                    <a:cs typeface="+mn-cs"/>
                  </a:rPr>
                  <a:t>0.007 and indicates that there is no linear relationship between the two variables.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However, Figure 2.26 provides strong visual evidence of a nonlinear relationship.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That is, we can see that as the daily high outside temperature increases, the money spent on environmental control first decreases as less heating is required and then increases as greater cooling is required.</a:t>
                </a:r>
              </a:p>
              <a:p>
                <a:endParaRPr lang="en-US" sz="1200" b="0" i="0" u="none" strike="noStrike" kern="1200" baseline="0" dirty="0">
                  <a:solidFill>
                    <a:schemeClr val="tx1"/>
                  </a:solidFill>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dirty="0" smtClean="0"/>
                  <a:t>The standard</a:t>
                </a:r>
                <a:r>
                  <a:rPr lang="en-US" sz="1200" baseline="0" dirty="0" smtClean="0"/>
                  <a:t> deviations for </a:t>
                </a:r>
                <a:r>
                  <a:rPr lang="en-US" sz="1200" i="1" baseline="0" dirty="0" smtClean="0">
                    <a:latin typeface="Times New Roman" pitchFamily="18" charset="0"/>
                    <a:cs typeface="Times New Roman" pitchFamily="18" charset="0"/>
                  </a:rPr>
                  <a:t>x</a:t>
                </a:r>
                <a:r>
                  <a:rPr lang="en-US" sz="1200" baseline="0" dirty="0" smtClean="0"/>
                  <a:t> and </a:t>
                </a:r>
                <a:r>
                  <a:rPr lang="en-US" sz="1200" i="1" baseline="0" dirty="0" smtClean="0"/>
                  <a:t>y</a:t>
                </a:r>
                <a:r>
                  <a:rPr lang="en-US" sz="1200" baseline="0" dirty="0" smtClean="0"/>
                  <a:t> are computed as,</a:t>
                </a:r>
              </a:p>
              <a:p>
                <a:r>
                  <a:rPr lang="en-US" sz="1200" i="0" smtClean="0">
                    <a:latin typeface="Cambria Math"/>
                  </a:rPr>
                  <a:t>〖</a:t>
                </a:r>
                <a:r>
                  <a:rPr lang="en-US" sz="1200" b="0" i="0" smtClean="0">
                    <a:latin typeface="Cambria Math"/>
                  </a:rPr>
                  <a:t> </a:t>
                </a:r>
                <a:r>
                  <a:rPr lang="en-US" sz="1200" i="0">
                    <a:latin typeface="Cambria Math"/>
                  </a:rPr>
                  <a:t>𝑠</a:t>
                </a:r>
                <a:r>
                  <a:rPr lang="en-US" sz="1200" i="0" smtClean="0">
                    <a:latin typeface="Cambria Math"/>
                  </a:rPr>
                  <a:t>〗_</a:t>
                </a:r>
                <a:r>
                  <a:rPr lang="en-US" sz="1200" i="0">
                    <a:latin typeface="Cambria Math"/>
                  </a:rPr>
                  <a:t>𝑥</a:t>
                </a:r>
                <a:r>
                  <a:rPr lang="en-US" sz="1200" i="0" dirty="0">
                    <a:latin typeface="Cambria Math"/>
                  </a:rPr>
                  <a:t> "=</a:t>
                </a:r>
                <a:r>
                  <a:rPr lang="en-US" sz="1200" i="0">
                    <a:latin typeface="Cambria Math"/>
                  </a:rPr>
                  <a:t>" √(</a:t>
                </a:r>
                <a:r>
                  <a:rPr lang="en-US" sz="1200" i="0" dirty="0">
                    <a:latin typeface="Cambria Math"/>
                  </a:rPr>
                  <a:t>∑▒(𝑥_𝑖−𝑥 ̅ ) ^2/(𝑛−1)</a:t>
                </a:r>
                <a:r>
                  <a:rPr lang="en-US" sz="1200" i="0">
                    <a:latin typeface="Cambria Math"/>
                  </a:rPr>
                  <a:t>)</a:t>
                </a:r>
                <a:r>
                  <a:rPr lang="en-US" sz="1200" dirty="0" smtClean="0"/>
                  <a:t> = </a:t>
                </a:r>
                <a:r>
                  <a:rPr lang="en-US" sz="1200" i="0" smtClean="0">
                    <a:latin typeface="Cambria Math"/>
                  </a:rPr>
                  <a:t>√(</a:t>
                </a:r>
                <a:r>
                  <a:rPr lang="en-US" sz="1200" b="0" i="0" smtClean="0">
                    <a:latin typeface="Cambria Math"/>
                  </a:rPr>
                  <a:t>20/9)=1.49</a:t>
                </a:r>
                <a:endParaRPr lang="en-US" sz="1200" dirty="0" smtClean="0"/>
              </a:p>
              <a:p>
                <a:r>
                  <a:rPr lang="en-US" sz="1200" i="0">
                    <a:latin typeface="Cambria Math"/>
                  </a:rPr>
                  <a:t>𝑠_</a:t>
                </a:r>
                <a:r>
                  <a:rPr lang="en-US" sz="1200" b="0" i="0" smtClean="0">
                    <a:latin typeface="Cambria Math"/>
                  </a:rPr>
                  <a:t>𝑦</a:t>
                </a:r>
                <a:r>
                  <a:rPr lang="en-US" sz="1200" b="0" i="0" dirty="0">
                    <a:latin typeface="Cambria Math"/>
                  </a:rPr>
                  <a:t> "</a:t>
                </a:r>
                <a:r>
                  <a:rPr lang="en-US" sz="1200" i="0" dirty="0">
                    <a:latin typeface="Cambria Math"/>
                  </a:rPr>
                  <a:t>=</a:t>
                </a:r>
                <a:r>
                  <a:rPr lang="en-US" sz="1200" i="0">
                    <a:latin typeface="Cambria Math"/>
                  </a:rPr>
                  <a:t>" √(</a:t>
                </a:r>
                <a:r>
                  <a:rPr lang="en-US" sz="1200" i="0" dirty="0">
                    <a:latin typeface="Cambria Math"/>
                  </a:rPr>
                  <a:t>∑</a:t>
                </a:r>
                <a:r>
                  <a:rPr lang="en-US" sz="1200" b="0" i="0" dirty="0" smtClean="0">
                    <a:latin typeface="Cambria Math"/>
                  </a:rPr>
                  <a:t>▒</a:t>
                </a:r>
                <a:r>
                  <a:rPr lang="en-US" sz="1200" b="0" i="0" dirty="0">
                    <a:latin typeface="Cambria Math"/>
                  </a:rPr>
                  <a:t>(</a:t>
                </a:r>
                <a:r>
                  <a:rPr lang="en-US" sz="1200" b="0" i="0" dirty="0" smtClean="0">
                    <a:latin typeface="Cambria Math"/>
                  </a:rPr>
                  <a:t>𝑦</a:t>
                </a:r>
                <a:r>
                  <a:rPr lang="en-US" sz="1200" b="0" i="0" dirty="0">
                    <a:latin typeface="Cambria Math"/>
                  </a:rPr>
                  <a:t>_</a:t>
                </a:r>
                <a:r>
                  <a:rPr lang="en-US" sz="1200" i="0" dirty="0">
                    <a:latin typeface="Cambria Math"/>
                  </a:rPr>
                  <a:t>𝑖−</a:t>
                </a:r>
                <a:r>
                  <a:rPr lang="en-US" sz="1200" b="0" i="0" dirty="0" smtClean="0">
                    <a:latin typeface="Cambria Math"/>
                  </a:rPr>
                  <a:t>𝑦</a:t>
                </a:r>
                <a:r>
                  <a:rPr lang="en-US" sz="1200" b="0" i="0" dirty="0">
                    <a:latin typeface="Cambria Math"/>
                  </a:rPr>
                  <a:t> ̅</a:t>
                </a:r>
                <a:r>
                  <a:rPr lang="en-US" sz="1200" b="0" i="0" dirty="0" smtClean="0">
                    <a:latin typeface="Cambria Math"/>
                  </a:rPr>
                  <a:t> ) </a:t>
                </a:r>
                <a:r>
                  <a:rPr lang="en-US" sz="1200" b="0" i="0" dirty="0">
                    <a:latin typeface="Cambria Math"/>
                  </a:rPr>
                  <a:t>^</a:t>
                </a:r>
                <a:r>
                  <a:rPr lang="en-US" sz="1200" i="0" dirty="0">
                    <a:latin typeface="Cambria Math"/>
                  </a:rPr>
                  <a:t>2/(𝑛−1)</a:t>
                </a:r>
                <a:r>
                  <a:rPr lang="en-US" sz="1200" i="0">
                    <a:latin typeface="Cambria Math"/>
                  </a:rPr>
                  <a:t>)</a:t>
                </a:r>
                <a:r>
                  <a:rPr lang="en-US" sz="1200" dirty="0"/>
                  <a:t> = </a:t>
                </a:r>
                <a:r>
                  <a:rPr lang="en-US" sz="1200" i="0">
                    <a:latin typeface="Cambria Math"/>
                  </a:rPr>
                  <a:t>√(</a:t>
                </a:r>
                <a:r>
                  <a:rPr lang="en-US" sz="1200" b="0" i="0" smtClean="0">
                    <a:latin typeface="Cambria Math"/>
                  </a:rPr>
                  <a:t>566</a:t>
                </a:r>
                <a:r>
                  <a:rPr lang="en-US" sz="1200" b="0" i="0">
                    <a:latin typeface="Cambria Math"/>
                  </a:rPr>
                  <a:t>/</a:t>
                </a:r>
                <a:r>
                  <a:rPr lang="en-US" sz="1200" i="0">
                    <a:latin typeface="Cambria Math"/>
                  </a:rPr>
                  <a:t>9)=</a:t>
                </a:r>
                <a:r>
                  <a:rPr lang="en-US" sz="1200" b="0" i="0" smtClean="0">
                    <a:latin typeface="Cambria Math"/>
                  </a:rPr>
                  <a:t>7.93</a:t>
                </a:r>
                <a:endParaRPr lang="en-US" dirty="0"/>
              </a:p>
            </p:txBody>
          </p:sp>
        </mc:Fallback>
      </mc:AlternateContent>
      <p:sp>
        <p:nvSpPr>
          <p:cNvPr id="4" name="Slide Number Placeholder 3"/>
          <p:cNvSpPr>
            <a:spLocks noGrp="1"/>
          </p:cNvSpPr>
          <p:nvPr>
            <p:ph type="sldNum" sz="quarter" idx="10"/>
          </p:nvPr>
        </p:nvSpPr>
        <p:spPr/>
        <p:txBody>
          <a:bodyPr/>
          <a:lstStyle/>
          <a:p>
            <a:fld id="{54F60B61-172D-4509-B931-6E88C4E54591}" type="slidenum">
              <a:rPr lang="en-US" smtClean="0"/>
              <a:t>68</a:t>
            </a:fld>
            <a:endParaRPr lang="en-US" dirty="0"/>
          </a:p>
        </p:txBody>
      </p:sp>
    </p:spTree>
    <p:extLst>
      <p:ext uri="{BB962C8B-B14F-4D97-AF65-F5344CB8AC3E}">
        <p14:creationId xmlns:p14="http://schemas.microsoft.com/office/powerpoint/2010/main" val="1159085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Example for </a:t>
            </a:r>
            <a:r>
              <a:rPr lang="en-US" sz="1200" b="0" i="0" u="none" strike="noStrike" kern="1200" baseline="0" dirty="0">
                <a:solidFill>
                  <a:schemeClr val="tx1"/>
                </a:solidFill>
                <a:latin typeface="+mn-lt"/>
                <a:ea typeface="+mn-ea"/>
                <a:cs typeface="+mn-cs"/>
              </a:rPr>
              <a:t>Human Resource (HR) Analytics: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Sears Holding Corporation (SHC), owners of retailers Kmart and Sears, Roebuck and Company, has created an HR analytics team inside its corporate HR function.</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The team uses descriptive and predictive analytics to support employee hiring and to track and influence retention.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6</a:t>
            </a:fld>
            <a:endParaRPr lang="en-US" dirty="0"/>
          </a:p>
        </p:txBody>
      </p:sp>
    </p:spTree>
    <p:extLst>
      <p:ext uri="{BB962C8B-B14F-4D97-AF65-F5344CB8AC3E}">
        <p14:creationId xmlns:p14="http://schemas.microsoft.com/office/powerpoint/2010/main" val="393814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DE0792-AE41-4F8C-8225-5788D9A80E24}" type="slidenum">
              <a:rPr lang="tr-TR"/>
              <a:pPr/>
              <a:t>70</a:t>
            </a:fld>
            <a:endParaRPr lang="tr-T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73031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1ED8D4-84CA-46E0-B9E5-F2B2AA9C9A25}" type="slidenum">
              <a:rPr lang="tr-TR"/>
              <a:pPr/>
              <a:t>71</a:t>
            </a:fld>
            <a:endParaRPr lang="tr-TR"/>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29244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7</a:t>
            </a:fld>
            <a:endParaRPr lang="en-US" dirty="0"/>
          </a:p>
        </p:txBody>
      </p:sp>
    </p:spTree>
    <p:extLst>
      <p:ext uri="{BB962C8B-B14F-4D97-AF65-F5344CB8AC3E}">
        <p14:creationId xmlns:p14="http://schemas.microsoft.com/office/powerpoint/2010/main" val="819305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dirty="0">
                <a:solidFill>
                  <a:schemeClr val="tx1"/>
                </a:solidFill>
                <a:latin typeface="+mn-lt"/>
                <a:ea typeface="+mn-ea"/>
                <a:cs typeface="+mn-cs"/>
              </a:rPr>
              <a:t>Example of high-impact marketing analytics:</a:t>
            </a:r>
          </a:p>
          <a:p>
            <a:pPr marL="171450" indent="-171450">
              <a:buFont typeface="Arial" pitchFamily="34" charset="0"/>
              <a:buChar char="•"/>
            </a:pPr>
            <a:endParaRPr lang="en-US" sz="1200" b="0" i="0" u="none" strike="noStrike" kern="1200" baseline="0" dirty="0">
              <a:solidFill>
                <a:schemeClr val="tx1"/>
              </a:solidFill>
              <a:latin typeface="+mn-lt"/>
              <a:ea typeface="+mn-ea"/>
              <a:cs typeface="+mn-cs"/>
            </a:endParaRPr>
          </a:p>
          <a:p>
            <a:pPr marL="628650" lvl="1" indent="-171450">
              <a:lnSpc>
                <a:spcPct val="150000"/>
              </a:lnSpc>
              <a:buFont typeface="Arial" pitchFamily="34" charset="0"/>
              <a:buChar char="•"/>
            </a:pPr>
            <a:r>
              <a:rPr lang="en-US" sz="1200" b="0" i="0" u="none" strike="noStrike" kern="1200" baseline="0" dirty="0">
                <a:solidFill>
                  <a:schemeClr val="tx1"/>
                </a:solidFill>
                <a:latin typeface="+mn-lt"/>
                <a:ea typeface="+mn-ea"/>
                <a:cs typeface="+mn-cs"/>
              </a:rPr>
              <a:t>Automobile manufacturer Chrysler teamed with J. D. Power and Associates to develop an innovate set of predictive models to support its pricing decisions for automobiles. </a:t>
            </a:r>
          </a:p>
          <a:p>
            <a:pPr marL="628650" lvl="1" indent="-171450">
              <a:lnSpc>
                <a:spcPct val="150000"/>
              </a:lnSpc>
              <a:buFont typeface="Arial" pitchFamily="34" charset="0"/>
              <a:buChar char="•"/>
            </a:pPr>
            <a:r>
              <a:rPr lang="en-US" sz="1200" b="0" i="0" u="none" strike="noStrike" kern="1200" baseline="0" dirty="0">
                <a:solidFill>
                  <a:schemeClr val="tx1"/>
                </a:solidFill>
                <a:latin typeface="+mn-lt"/>
                <a:ea typeface="+mn-ea"/>
                <a:cs typeface="+mn-cs"/>
              </a:rPr>
              <a:t>These models help Chrysler to better understand the ramifications of proposed pricing structures (a combination of manufacturer’s suggested retail price, interest rate offers, and rebates) and, as a result, to improve its pricing decisions. </a:t>
            </a:r>
          </a:p>
          <a:p>
            <a:pPr marL="628650" lvl="1" indent="-171450">
              <a:lnSpc>
                <a:spcPct val="150000"/>
              </a:lnSpc>
              <a:buFont typeface="Arial" pitchFamily="34" charset="0"/>
              <a:buChar char="•"/>
            </a:pPr>
            <a:r>
              <a:rPr lang="en-US" sz="1200" b="0" i="0" u="none" strike="noStrike" kern="1200" baseline="0" dirty="0">
                <a:solidFill>
                  <a:schemeClr val="tx1"/>
                </a:solidFill>
                <a:latin typeface="+mn-lt"/>
                <a:ea typeface="+mn-ea"/>
                <a:cs typeface="+mn-cs"/>
              </a:rPr>
              <a:t>The models have generated an estimated annual savings of $500 million.</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8</a:t>
            </a:fld>
            <a:endParaRPr lang="en-US" dirty="0"/>
          </a:p>
        </p:txBody>
      </p:sp>
    </p:spTree>
    <p:extLst>
      <p:ext uri="{BB962C8B-B14F-4D97-AF65-F5344CB8AC3E}">
        <p14:creationId xmlns:p14="http://schemas.microsoft.com/office/powerpoint/2010/main" val="1640635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a:t>Example for </a:t>
            </a:r>
            <a:r>
              <a:rPr lang="en-US" sz="1200" b="0" i="0" u="none" strike="noStrike" kern="1200" baseline="0" dirty="0">
                <a:solidFill>
                  <a:schemeClr val="tx1"/>
                </a:solidFill>
                <a:latin typeface="+mn-lt"/>
                <a:ea typeface="+mn-ea"/>
                <a:cs typeface="+mn-cs"/>
              </a:rPr>
              <a:t>use of </a:t>
            </a:r>
            <a:r>
              <a:rPr lang="en-US" dirty="0"/>
              <a:t>prescriptive analytics for diagnosis and treatment: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	</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Working with the Georgia Institute of Technology, Memorial Sloan-Kettering Cancer Center developed a real-time prescriptive model to determine the optimal placement of radioactive seeds for the treatment of prostate cancer.</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Using the new model, 20–30 percent fewer seeds are needed, resulting in a faster and less invasive procedure.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9</a:t>
            </a:fld>
            <a:endParaRPr lang="en-US" dirty="0"/>
          </a:p>
        </p:txBody>
      </p:sp>
    </p:spTree>
    <p:extLst>
      <p:ext uri="{BB962C8B-B14F-4D97-AF65-F5344CB8AC3E}">
        <p14:creationId xmlns:p14="http://schemas.microsoft.com/office/powerpoint/2010/main" val="1115446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8" descr="basakalper125"/>
          <p:cNvPicPr>
            <a:picLocks noChangeAspect="1" noChangeArrowheads="1"/>
          </p:cNvPicPr>
          <p:nvPr userDrawn="1"/>
        </p:nvPicPr>
        <p:blipFill>
          <a:blip r:embed="rId2" cstate="print"/>
          <a:srcRect/>
          <a:stretch>
            <a:fillRect/>
          </a:stretch>
        </p:blipFill>
        <p:spPr bwMode="auto">
          <a:xfrm>
            <a:off x="0" y="0"/>
            <a:ext cx="9144000" cy="6859588"/>
          </a:xfrm>
          <a:prstGeom prst="rect">
            <a:avLst/>
          </a:prstGeom>
          <a:noFill/>
          <a:ln w="9525">
            <a:noFill/>
            <a:miter lim="800000"/>
            <a:headEnd/>
            <a:tailEnd/>
          </a:ln>
        </p:spPr>
      </p:pic>
      <p:sp>
        <p:nvSpPr>
          <p:cNvPr id="2" name="Title 1"/>
          <p:cNvSpPr>
            <a:spLocks noGrp="1"/>
          </p:cNvSpPr>
          <p:nvPr>
            <p:ph type="ctrTitle"/>
          </p:nvPr>
        </p:nvSpPr>
        <p:spPr>
          <a:xfrm>
            <a:off x="457200" y="1676400"/>
            <a:ext cx="8305800" cy="1600200"/>
          </a:xfrm>
        </p:spPr>
        <p:txBody>
          <a:bodyPr>
            <a:noAutofit/>
          </a:bodyPr>
          <a:lstStyle>
            <a:lvl1pPr algn="ctr">
              <a:defRPr sz="4000">
                <a:solidFill>
                  <a:schemeClr val="tx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838200" y="3505200"/>
            <a:ext cx="7675418" cy="2057400"/>
          </a:xfrm>
          <a:prstGeom prst="rect">
            <a:avLst/>
          </a:prstGeom>
        </p:spPr>
        <p:txBody>
          <a:bodyPr anchor="t" anchorCtr="0">
            <a:normAutofit/>
          </a:bodyPr>
          <a:lstStyle>
            <a:lvl1pPr marL="0" indent="0" algn="ctr">
              <a:buNone/>
              <a:defRPr lang="en-US" sz="3000" kern="1200" dirty="0">
                <a:solidFill>
                  <a:schemeClr val="tx1">
                    <a:lumMod val="85000"/>
                    <a:lumOff val="15000"/>
                  </a:schemeClr>
                </a:solidFill>
                <a:latin typeface="Calibri" pitchFamily="34" charset="0"/>
                <a:ea typeface="+mj-ea"/>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3C6D6219-DCAC-4F04-91C2-9C2926F94FDD}" type="datetime1">
              <a:rPr lang="en-US" smtClean="0"/>
              <a:t>10/5/2020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305800" y="63404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prstGeom prst="rect">
            <a:avLst/>
          </a:prstGeo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0392" y="3505200"/>
            <a:ext cx="7391400" cy="804862"/>
          </a:xfrm>
          <a:prstGeom prst="rect">
            <a:avLst/>
          </a:prstGeo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C88D2266-D139-483F-842B-4CB5631A2188}" type="datetime1">
              <a:rPr lang="en-US" smtClean="0"/>
              <a:t>10/5/2020</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473F066-23DE-4C0B-9F84-0B007F2BDA79}" type="datetime1">
              <a:rPr lang="en-US" smtClean="0"/>
              <a:t>10/5/2020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43FDDE1A-45B7-4CC4-81B2-A1ED1DF109C0}" type="datetime1">
              <a:rPr lang="en-US" smtClean="0"/>
              <a:t>10/5/2020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D32951-7CAD-44F3-A83F-1F8DA852E1F4}" type="datetime1">
              <a:rPr lang="en-US" smtClean="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189915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F8A58-C57F-4BDE-A8C2-BC4CDAA8E714}" type="datetime1">
              <a:rPr lang="en-US" smtClean="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06255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BE2D3-F0F7-4C7A-A06B-5944DA863524}" type="datetime1">
              <a:rPr lang="en-US" smtClean="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022567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E0156B-FA10-4071-94E4-223AD5BCC1F1}" type="datetime1">
              <a:rPr lang="en-US" smtClean="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0053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2174B8-6A0D-46C9-9138-156805ACF595}" type="datetime1">
              <a:rPr lang="en-US" smtClean="0"/>
              <a:t>10/5/2020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291855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FFBA2D-19CD-4765-BB7C-7D7B1BAE3833}" type="datetime1">
              <a:rPr lang="en-US" smtClean="0"/>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939720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B69A6-0228-4EA0-8215-B74A11F2BF5B}" type="datetime1">
              <a:rPr lang="en-US" smtClean="0"/>
              <a:t>10/5/2020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6409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0186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BCCCE-5D73-4339-87BE-D63EF72B1B71}" type="datetime1">
              <a:rPr lang="en-US" smtClean="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177148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AF312F-671F-4C7C-8D03-9B8717D9BB86}" type="datetime1">
              <a:rPr lang="en-US" smtClean="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35417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C795B4-1FE7-4B69-946B-7CC4EA6F533C}" type="datetime1">
              <a:rPr lang="en-US" smtClean="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1635430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93D6D-41E1-4298-A26C-A89DE7C7D69C}" type="datetime1">
              <a:rPr lang="en-US" smtClean="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99527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48400" y="6208776"/>
            <a:ext cx="2133600" cy="365125"/>
          </a:xfrm>
          <a:prstGeom prst="rect">
            <a:avLst/>
          </a:prstGeom>
        </p:spPr>
        <p:txBody>
          <a:bodyPr/>
          <a:lstStyle/>
          <a:p>
            <a:fld id="{E9AFBA4C-C20B-471B-BFC8-636E2100FE86}" type="datetime1">
              <a:rPr lang="en-US" smtClean="0"/>
              <a:t>10/5/2020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420100" y="64928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
        <p:nvSpPr>
          <p:cNvPr id="9" name="Title 1"/>
          <p:cNvSpPr>
            <a:spLocks noGrp="1"/>
          </p:cNvSpPr>
          <p:nvPr>
            <p:ph type="title"/>
          </p:nvPr>
        </p:nvSpPr>
        <p:spPr>
          <a:xfrm>
            <a:off x="228600" y="546652"/>
            <a:ext cx="8690112" cy="1066800"/>
          </a:xfrm>
          <a:ln>
            <a:solidFill>
              <a:srgbClr val="00682F"/>
            </a:solidFill>
          </a:ln>
        </p:spPr>
        <p:txBody>
          <a:bodyPr/>
          <a:lstStyle/>
          <a:p>
            <a:endParaRPr lang="en-US" dirty="0"/>
          </a:p>
        </p:txBody>
      </p:sp>
      <p:sp>
        <p:nvSpPr>
          <p:cNvPr id="10" name="Content Placeholder 2"/>
          <p:cNvSpPr>
            <a:spLocks noGrp="1"/>
          </p:cNvSpPr>
          <p:nvPr>
            <p:ph idx="1"/>
          </p:nvPr>
        </p:nvSpPr>
        <p:spPr>
          <a:xfrm>
            <a:off x="228600" y="1865244"/>
            <a:ext cx="8690112" cy="4687956"/>
          </a:xfrm>
          <a:prstGeom prst="rect">
            <a:avLst/>
          </a:prstGeom>
          <a:ln>
            <a:solidFill>
              <a:srgbClr val="00682F"/>
            </a:solidFill>
          </a:ln>
        </p:spPr>
        <p:txBody>
          <a:bodyPr/>
          <a:lstStyle/>
          <a:p>
            <a:pPr marL="457200" indent="-457200">
              <a:lnSpc>
                <a:spcPct val="100000"/>
              </a:lnSpc>
              <a:buClr>
                <a:srgbClr val="009E47"/>
              </a:buClr>
              <a:buFont typeface="Arial" pitchFamily="34" charset="0"/>
              <a:buChar char="•"/>
            </a:pPr>
            <a:r>
              <a:rPr lang="en-US" dirty="0"/>
              <a:t>Add text here</a:t>
            </a:r>
          </a:p>
          <a:p>
            <a:pPr marL="1051560" lvl="1" indent="-457200">
              <a:lnSpc>
                <a:spcPct val="100000"/>
              </a:lnSpc>
              <a:buClr>
                <a:srgbClr val="009E47"/>
              </a:buClr>
            </a:pPr>
            <a:r>
              <a:rPr lang="en-US" dirty="0"/>
              <a:t>Add text here</a:t>
            </a:r>
          </a:p>
          <a:p>
            <a:pPr marL="1600200" lvl="3" indent="-457200">
              <a:lnSpc>
                <a:spcPct val="100000"/>
              </a:lnSpc>
              <a:buClr>
                <a:srgbClr val="009E47"/>
              </a:buClr>
            </a:pPr>
            <a:r>
              <a:rPr lang="en-US" dirty="0"/>
              <a:t>Add text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52400"/>
            <a:ext cx="8686800" cy="228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a:prstGeom prst="rect">
            <a:avLst/>
          </a:prstGeo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AE537E5-2B57-4335-92B5-EA21173A8AE1}" type="datetime1">
              <a:rPr lang="en-US" smtClean="0"/>
              <a:t>10/5/2020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lvl1pPr>
              <a:defRPr sz="2000">
                <a:latin typeface="Calibri" pitchFamily="34" charset="0"/>
              </a:defRPr>
            </a:lvl1pPr>
          </a:lstStyle>
          <a:p>
            <a:fld id="{4556B232-9F89-4083-B3BB-DDC8E5903F80}" type="slidenum">
              <a:rPr lang="en-US" smtClean="0"/>
              <a:pP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645D3FF8-935F-4D86-BBFA-F4F88CA39F8F}" type="datetime1">
              <a:rPr lang="en-US" smtClean="0"/>
              <a:t>10/5/2020</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48400" y="6208776"/>
            <a:ext cx="2133600" cy="365125"/>
          </a:xfrm>
          <a:prstGeom prst="rect">
            <a:avLst/>
          </a:prstGeom>
        </p:spPr>
        <p:txBody>
          <a:bodyPr/>
          <a:lstStyle/>
          <a:p>
            <a:fld id="{3BD204E0-BF16-4621-BA09-0A73C9E0218E}" type="datetime1">
              <a:rPr lang="en-US" smtClean="0"/>
              <a:t>10/5/2020</a:t>
            </a:fld>
            <a:endParaRPr lang="en-US" dirty="0"/>
          </a:p>
        </p:txBody>
      </p:sp>
      <p:sp>
        <p:nvSpPr>
          <p:cNvPr id="8" name="Footer Placeholder 7"/>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48400" y="6208776"/>
            <a:ext cx="2133600" cy="365125"/>
          </a:xfrm>
          <a:prstGeom prst="rect">
            <a:avLst/>
          </a:prstGeom>
        </p:spPr>
        <p:txBody>
          <a:bodyPr/>
          <a:lstStyle/>
          <a:p>
            <a:fld id="{F3B587AF-5313-49B5-AD0D-B12D8EFF110D}" type="datetime1">
              <a:rPr lang="en-US" smtClean="0"/>
              <a:t>10/5/2020</a:t>
            </a:fld>
            <a:endParaRPr lang="en-US" dirty="0"/>
          </a:p>
        </p:txBody>
      </p:sp>
      <p:sp>
        <p:nvSpPr>
          <p:cNvPr id="4" name="Footer Placeholder 3"/>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48400" y="6208776"/>
            <a:ext cx="2133600" cy="365125"/>
          </a:xfrm>
          <a:prstGeom prst="rect">
            <a:avLst/>
          </a:prstGeom>
        </p:spPr>
        <p:txBody>
          <a:bodyPr/>
          <a:lstStyle/>
          <a:p>
            <a:fld id="{F9F6EE03-1C10-40D4-A2E8-2CA53B3FF34A}" type="datetime1">
              <a:rPr lang="en-US" smtClean="0"/>
              <a:t>10/5/2020</a:t>
            </a:fld>
            <a:endParaRPr lang="en-US" dirty="0"/>
          </a:p>
        </p:txBody>
      </p:sp>
      <p:sp>
        <p:nvSpPr>
          <p:cNvPr id="3" name="Footer Placeholder 2"/>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a:prstGeom prst="rect">
            <a:avLst/>
          </a:prstGeo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a:prstGeom prst="rect">
            <a:avLst/>
          </a:prstGeo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2CC819F2-208E-4619-9893-AEA32C555FCF}" type="datetime1">
              <a:rPr lang="en-US" smtClean="0"/>
              <a:t>10/5/2020</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0000"/>
            <a:duotone>
              <a:schemeClr val="bg1">
                <a:shade val="20000"/>
                <a:satMod val="350000"/>
                <a:lumMod val="125000"/>
              </a:schemeClr>
              <a:schemeClr val="bg1">
                <a:tint val="90000"/>
                <a:satMod val="25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533400"/>
            <a:ext cx="8690112" cy="1066800"/>
          </a:xfrm>
          <a:prstGeom prst="rect">
            <a:avLst/>
          </a:prstGeom>
        </p:spPr>
        <p:txBody>
          <a:bodyPr vert="horz" lIns="91440" tIns="45720" rIns="91440" bIns="45720" rtlCol="0" anchor="b" anchorCtr="0">
            <a:normAutofit/>
          </a:bodyPr>
          <a:lstStyle/>
          <a:p>
            <a:r>
              <a:rPr lang="en-US" dirty="0"/>
              <a:t>Click to edit Master title style</a:t>
            </a:r>
          </a:p>
        </p:txBody>
      </p:sp>
      <p:sp>
        <p:nvSpPr>
          <p:cNvPr id="9" name="Rectangle 8"/>
          <p:cNvSpPr/>
          <p:nvPr/>
        </p:nvSpPr>
        <p:spPr>
          <a:xfrm>
            <a:off x="777240" y="6525768"/>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304800" y="2057400"/>
            <a:ext cx="8766312" cy="1231106"/>
          </a:xfrm>
          <a:prstGeom prst="rect">
            <a:avLst/>
          </a:prstGeom>
          <a:noFill/>
        </p:spPr>
        <p:txBody>
          <a:bodyPr wrap="square" rtlCol="0">
            <a:spAutoFit/>
          </a:bodyPr>
          <a:lstStyle/>
          <a:p>
            <a:pPr marL="514350" indent="-514350">
              <a:buFont typeface="Arial" pitchFamily="34" charset="0"/>
              <a:buChar char="•"/>
            </a:pPr>
            <a:r>
              <a:rPr lang="en-US" sz="2800" dirty="0"/>
              <a:t>Vb</a:t>
            </a:r>
          </a:p>
          <a:p>
            <a:pPr marL="971550" lvl="1" indent="-514350">
              <a:buFont typeface="Arial" pitchFamily="34" charset="0"/>
              <a:buChar char="•"/>
            </a:pPr>
            <a:r>
              <a:rPr lang="en-US" sz="2400" dirty="0"/>
              <a:t>Bm</a:t>
            </a:r>
          </a:p>
          <a:p>
            <a:pPr marL="1428750" lvl="2" indent="-514350">
              <a:buFont typeface="Arial" pitchFamily="34" charset="0"/>
              <a:buChar char="•"/>
            </a:pPr>
            <a:r>
              <a:rPr lang="en-US" sz="2000" dirty="0"/>
              <a:t>Mbm</a:t>
            </a: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D0E27-E164-4218-AEA6-70A3D10F2E1C}" type="datetime1">
              <a:rPr lang="en-US" smtClean="0"/>
              <a:t>10/5/2020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44FAE-36D9-4948-B4E7-6942A23B7E3F}" type="slidenum">
              <a:rPr lang="en-US" smtClean="0"/>
              <a:t>‹#›</a:t>
            </a:fld>
            <a:endParaRPr lang="en-US" dirty="0"/>
          </a:p>
        </p:txBody>
      </p:sp>
    </p:spTree>
    <p:extLst>
      <p:ext uri="{BB962C8B-B14F-4D97-AF65-F5344CB8AC3E}">
        <p14:creationId xmlns:p14="http://schemas.microsoft.com/office/powerpoint/2010/main" val="32541386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7.e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9.e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21.emf"/><Relationship Id="rId4" Type="http://schemas.openxmlformats.org/officeDocument/2006/relationships/oleObject" Target="../embeddings/oleObject3.bin"/></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24.emf"/><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23.e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25.emf"/><Relationship Id="rId5" Type="http://schemas.openxmlformats.org/officeDocument/2006/relationships/oleObject" Target="../embeddings/oleObject6.bin"/><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28.emf"/><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27.emf"/><Relationship Id="rId4" Type="http://schemas.openxmlformats.org/officeDocument/2006/relationships/oleObject" Target="../embeddings/oleObject7.bin"/></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33.emf"/><Relationship Id="rId5" Type="http://schemas.openxmlformats.org/officeDocument/2006/relationships/oleObject" Target="../embeddings/oleObject10.bin"/><Relationship Id="rId4" Type="http://schemas.openxmlformats.org/officeDocument/2006/relationships/image" Target="../media/image32.e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55.xml"/><Relationship Id="rId7" Type="http://schemas.openxmlformats.org/officeDocument/2006/relationships/image" Target="../media/image34.emf"/><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32.emf"/><Relationship Id="rId4" Type="http://schemas.openxmlformats.org/officeDocument/2006/relationships/oleObject" Target="../embeddings/oleObject11.bin"/><Relationship Id="rId9" Type="http://schemas.openxmlformats.org/officeDocument/2006/relationships/image" Target="../media/image35.emf"/></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0.png"/><Relationship Id="rId7" Type="http://schemas.openxmlformats.org/officeDocument/2006/relationships/image" Target="../media/image41.png"/><Relationship Id="rId2" Type="http://schemas.openxmlformats.org/officeDocument/2006/relationships/notesSlide" Target="../notesSlides/notesSlide57.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57.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42.emf"/><Relationship Id="rId4" Type="http://schemas.openxmlformats.org/officeDocument/2006/relationships/oleObject" Target="../embeddings/oleObject14.bin"/></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3.xml"/><Relationship Id="rId1" Type="http://schemas.openxmlformats.org/officeDocument/2006/relationships/vmlDrawing" Target="../drawings/vmlDrawing10.vml"/><Relationship Id="rId5" Type="http://schemas.openxmlformats.org/officeDocument/2006/relationships/image" Target="../media/image46.png"/><Relationship Id="rId4" Type="http://schemas.openxmlformats.org/officeDocument/2006/relationships/oleObject" Target="../embeddings/oleObject15.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3.xml"/><Relationship Id="rId1" Type="http://schemas.openxmlformats.org/officeDocument/2006/relationships/vmlDrawing" Target="../drawings/vmlDrawing11.vml"/><Relationship Id="rId5" Type="http://schemas.openxmlformats.org/officeDocument/2006/relationships/image" Target="../media/image47.png"/><Relationship Id="rId4" Type="http://schemas.openxmlformats.org/officeDocument/2006/relationships/oleObject" Target="../embeddings/oleObject16.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0E591596-9465-451E-BF7A-112D7ACA84E9}"/>
              </a:ext>
            </a:extLst>
          </p:cNvPr>
          <p:cNvSpPr txBox="1">
            <a:spLocks noChangeArrowheads="1"/>
          </p:cNvSpPr>
          <p:nvPr/>
        </p:nvSpPr>
        <p:spPr>
          <a:xfrm>
            <a:off x="304800" y="804862"/>
            <a:ext cx="8382000" cy="1709738"/>
          </a:xfrm>
          <a:prstGeom prst="rect">
            <a:avLst/>
          </a:prstGeom>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tr-TR" sz="4400" b="1" dirty="0">
                <a:solidFill>
                  <a:srgbClr val="0070C0"/>
                </a:solidFill>
              </a:rPr>
              <a:t>DATS</a:t>
            </a:r>
            <a:r>
              <a:rPr lang="en-US" sz="4400" b="1" dirty="0">
                <a:solidFill>
                  <a:srgbClr val="0070C0"/>
                </a:solidFill>
              </a:rPr>
              <a:t> 50</a:t>
            </a:r>
            <a:r>
              <a:rPr lang="tr-TR" sz="4400" b="1" dirty="0">
                <a:solidFill>
                  <a:srgbClr val="0070C0"/>
                </a:solidFill>
              </a:rPr>
              <a:t>1</a:t>
            </a:r>
            <a:br>
              <a:rPr lang="en-US" sz="4400" b="1" dirty="0">
                <a:solidFill>
                  <a:srgbClr val="0070C0"/>
                </a:solidFill>
              </a:rPr>
            </a:br>
            <a:r>
              <a:rPr lang="tr-TR" sz="4400" b="1" dirty="0">
                <a:solidFill>
                  <a:srgbClr val="0070C0"/>
                </a:solidFill>
              </a:rPr>
              <a:t>Fundamentals of Data Science</a:t>
            </a:r>
            <a:endParaRPr lang="en-US" sz="3200" b="1" dirty="0">
              <a:solidFill>
                <a:srgbClr val="0070C0"/>
              </a:solidFill>
            </a:endParaRPr>
          </a:p>
        </p:txBody>
      </p:sp>
      <p:sp>
        <p:nvSpPr>
          <p:cNvPr id="11" name="Rectangle 3">
            <a:extLst>
              <a:ext uri="{FF2B5EF4-FFF2-40B4-BE49-F238E27FC236}">
                <a16:creationId xmlns:a16="http://schemas.microsoft.com/office/drawing/2014/main" id="{3891306B-D43F-48F7-9098-CF0621EAFDC6}"/>
              </a:ext>
            </a:extLst>
          </p:cNvPr>
          <p:cNvSpPr txBox="1">
            <a:spLocks noChangeArrowheads="1"/>
          </p:cNvSpPr>
          <p:nvPr/>
        </p:nvSpPr>
        <p:spPr>
          <a:xfrm>
            <a:off x="6096000" y="228600"/>
            <a:ext cx="2449513" cy="576262"/>
          </a:xfrm>
          <a:prstGeom prst="rect">
            <a:avLst/>
          </a:prstGeom>
        </p:spPr>
        <p:txBody>
          <a:bodyPr>
            <a:normAutofit/>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gn="r">
              <a:lnSpc>
                <a:spcPct val="90000"/>
              </a:lnSpc>
            </a:pPr>
            <a:r>
              <a:rPr lang="en-US" sz="3200"/>
              <a:t>Fall 20</a:t>
            </a:r>
            <a:r>
              <a:rPr lang="tr-TR" sz="3200"/>
              <a:t>20</a:t>
            </a:r>
            <a:endParaRPr lang="en-US" sz="3200" dirty="0"/>
          </a:p>
        </p:txBody>
      </p:sp>
      <p:sp>
        <p:nvSpPr>
          <p:cNvPr id="12" name="Rectangle 5">
            <a:extLst>
              <a:ext uri="{FF2B5EF4-FFF2-40B4-BE49-F238E27FC236}">
                <a16:creationId xmlns:a16="http://schemas.microsoft.com/office/drawing/2014/main" id="{50D946EB-63D9-4A60-B953-B89F887EA5AC}"/>
              </a:ext>
            </a:extLst>
          </p:cNvPr>
          <p:cNvSpPr>
            <a:spLocks noChangeArrowheads="1"/>
          </p:cNvSpPr>
          <p:nvPr/>
        </p:nvSpPr>
        <p:spPr bwMode="auto">
          <a:xfrm>
            <a:off x="304800" y="3090862"/>
            <a:ext cx="6781800" cy="1368387"/>
          </a:xfrm>
          <a:prstGeom prst="rect">
            <a:avLst/>
          </a:prstGeom>
          <a:noFill/>
          <a:ln w="9525">
            <a:noFill/>
            <a:miter lim="800000"/>
            <a:headEnd/>
            <a:tailEnd/>
          </a:ln>
        </p:spPr>
        <p:txBody>
          <a:bodyPr lIns="92075" tIns="46038" rIns="92075" bIns="46038"/>
          <a:lstStyle/>
          <a:p>
            <a:pPr eaLnBrk="0" hangingPunct="0">
              <a:spcBef>
                <a:spcPct val="20000"/>
              </a:spcBef>
              <a:buClr>
                <a:schemeClr val="hlink"/>
              </a:buClr>
              <a:buSzPct val="75000"/>
              <a:buFont typeface="Wingdings" pitchFamily="2" charset="2"/>
              <a:buNone/>
            </a:pPr>
            <a:r>
              <a:rPr kumimoji="1" lang="tr-TR" sz="2200" b="1" dirty="0">
                <a:solidFill>
                  <a:schemeClr val="tx2"/>
                </a:solidFill>
                <a:latin typeface="Arial"/>
                <a:cs typeface="Arial"/>
              </a:rPr>
              <a:t>Hasan Demirtaş</a:t>
            </a:r>
          </a:p>
          <a:p>
            <a:pPr eaLnBrk="0" hangingPunct="0">
              <a:spcBef>
                <a:spcPct val="20000"/>
              </a:spcBef>
              <a:buClr>
                <a:schemeClr val="hlink"/>
              </a:buClr>
              <a:buSzPct val="75000"/>
              <a:buFont typeface="Wingdings" pitchFamily="2" charset="2"/>
              <a:buNone/>
            </a:pPr>
            <a:r>
              <a:rPr kumimoji="1" lang="tr-TR" sz="2200" b="1" dirty="0">
                <a:solidFill>
                  <a:schemeClr val="tx2"/>
                </a:solidFill>
                <a:latin typeface="Arial"/>
                <a:cs typeface="Arial"/>
              </a:rPr>
              <a:t>hdemirtas.academic@gmail.com</a:t>
            </a:r>
          </a:p>
        </p:txBody>
      </p:sp>
    </p:spTree>
    <p:extLst>
      <p:ext uri="{BB962C8B-B14F-4D97-AF65-F5344CB8AC3E}">
        <p14:creationId xmlns:p14="http://schemas.microsoft.com/office/powerpoint/2010/main" val="31837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Business Analytics in Practice</a:t>
            </a:r>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t>Supply chain analytics </a:t>
            </a:r>
            <a:r>
              <a:rPr lang="en-US" dirty="0"/>
              <a:t>	</a:t>
            </a:r>
          </a:p>
          <a:p>
            <a:pPr marL="937260" lvl="1" indent="-342900">
              <a:lnSpc>
                <a:spcPct val="120000"/>
              </a:lnSpc>
            </a:pPr>
            <a:r>
              <a:rPr lang="en-US" dirty="0"/>
              <a:t>The core service of companies such as UPS and FedEx is the efficient delivery of goods, and analytics has long been used to achieve efficiency.</a:t>
            </a:r>
          </a:p>
          <a:p>
            <a:pPr marL="937260" lvl="1" indent="-342900">
              <a:lnSpc>
                <a:spcPct val="120000"/>
              </a:lnSpc>
            </a:pPr>
            <a:r>
              <a:rPr lang="en-US" dirty="0"/>
              <a:t>The optimal sorting of goods, vehicle and staff scheduling, and vehicle routing are all key to profitability for logistics companies such as UPS, FedEx, and others like them.</a:t>
            </a:r>
          </a:p>
          <a:p>
            <a:pPr marL="937260" lvl="1" indent="-342900">
              <a:lnSpc>
                <a:spcPct val="120000"/>
              </a:lnSpc>
            </a:pPr>
            <a:r>
              <a:rPr lang="en-US" dirty="0"/>
              <a:t>Companies can benefit from better inventory and processing control and more efficient supply chains.</a:t>
            </a:r>
          </a:p>
          <a:p>
            <a:pPr marL="342900" indent="-342900">
              <a:buFont typeface="Arial" pitchFamily="34" charset="0"/>
              <a:buChar char="•"/>
            </a:pPr>
            <a:endParaRPr lang="en-US" dirty="0"/>
          </a:p>
          <a:p>
            <a:pPr marL="937260" lvl="1" indent="-342900"/>
            <a:endParaRPr lang="en-US" dirty="0"/>
          </a:p>
          <a:p>
            <a:pPr marL="937260" lvl="1" indent="-342900"/>
            <a:endParaRPr lang="en-US" dirty="0"/>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10</a:t>
            </a:fld>
            <a:endParaRPr lang="en-US" dirty="0"/>
          </a:p>
        </p:txBody>
      </p:sp>
    </p:spTree>
    <p:extLst>
      <p:ext uri="{BB962C8B-B14F-4D97-AF65-F5344CB8AC3E}">
        <p14:creationId xmlns:p14="http://schemas.microsoft.com/office/powerpoint/2010/main" val="1924217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Business Analytics in Practice</a:t>
            </a:r>
          </a:p>
        </p:txBody>
      </p:sp>
      <p:sp>
        <p:nvSpPr>
          <p:cNvPr id="3" name="Content Placeholder 2"/>
          <p:cNvSpPr>
            <a:spLocks noGrp="1"/>
          </p:cNvSpPr>
          <p:nvPr>
            <p:ph idx="1"/>
          </p:nvPr>
        </p:nvSpPr>
        <p:spPr/>
        <p:txBody>
          <a:bodyPr/>
          <a:lstStyle/>
          <a:p>
            <a:pPr marL="342900" indent="-342900">
              <a:buFont typeface="Arial" pitchFamily="34" charset="0"/>
              <a:buChar char="•"/>
            </a:pPr>
            <a:r>
              <a:rPr lang="en-US" dirty="0"/>
              <a:t>Analytics for </a:t>
            </a:r>
            <a:r>
              <a:rPr lang="en-US" b="1" dirty="0"/>
              <a:t>government</a:t>
            </a:r>
            <a:r>
              <a:rPr lang="en-US" dirty="0"/>
              <a:t> and </a:t>
            </a:r>
            <a:r>
              <a:rPr lang="en-US" b="1" dirty="0"/>
              <a:t>nonprofits</a:t>
            </a:r>
          </a:p>
          <a:p>
            <a:pPr marL="937260" lvl="1" indent="-342900"/>
            <a:r>
              <a:rPr lang="en-US" dirty="0"/>
              <a:t>To drive out inefficiencies</a:t>
            </a:r>
          </a:p>
          <a:p>
            <a:pPr marL="937260" lvl="1" indent="-342900">
              <a:lnSpc>
                <a:spcPct val="100000"/>
              </a:lnSpc>
            </a:pPr>
            <a:r>
              <a:rPr lang="en-US" dirty="0"/>
              <a:t>To increase the effectiveness and accountability of programs</a:t>
            </a:r>
          </a:p>
          <a:p>
            <a:pPr marL="937260" lvl="1" indent="-342900"/>
            <a:r>
              <a:rPr lang="en-US" dirty="0"/>
              <a:t>Analytics for nonprofit agencies </a:t>
            </a:r>
          </a:p>
          <a:p>
            <a:pPr marL="1211580" lvl="2" indent="-342900"/>
            <a:r>
              <a:rPr lang="en-US" dirty="0"/>
              <a:t>To ensure their effectiveness and accountability to their donors and clients.</a:t>
            </a:r>
          </a:p>
          <a:p>
            <a:pPr marL="342900" indent="-342900"/>
            <a:endParaRPr lang="en-US" dirty="0"/>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11</a:t>
            </a:fld>
            <a:endParaRPr lang="en-US" dirty="0"/>
          </a:p>
        </p:txBody>
      </p:sp>
    </p:spTree>
    <p:extLst>
      <p:ext uri="{BB962C8B-B14F-4D97-AF65-F5344CB8AC3E}">
        <p14:creationId xmlns:p14="http://schemas.microsoft.com/office/powerpoint/2010/main" val="335244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Business Analytics in Practice</a:t>
            </a:r>
          </a:p>
        </p:txBody>
      </p:sp>
      <p:sp>
        <p:nvSpPr>
          <p:cNvPr id="3" name="Content Placeholder 2"/>
          <p:cNvSpPr>
            <a:spLocks noGrp="1"/>
          </p:cNvSpPr>
          <p:nvPr>
            <p:ph idx="1"/>
          </p:nvPr>
        </p:nvSpPr>
        <p:spPr/>
        <p:txBody>
          <a:bodyPr/>
          <a:lstStyle/>
          <a:p>
            <a:pPr marL="342900" indent="-342900">
              <a:lnSpc>
                <a:spcPct val="130000"/>
              </a:lnSpc>
              <a:buFont typeface="Arial" pitchFamily="34" charset="0"/>
              <a:buChar char="•"/>
            </a:pPr>
            <a:r>
              <a:rPr lang="en-US" sz="2800" b="1" dirty="0"/>
              <a:t>Sports analytics</a:t>
            </a:r>
          </a:p>
          <a:p>
            <a:pPr marL="937260" lvl="1" indent="-342900">
              <a:lnSpc>
                <a:spcPct val="130000"/>
              </a:lnSpc>
            </a:pPr>
            <a:r>
              <a:rPr lang="en-US" sz="2400" dirty="0"/>
              <a:t>Used for player evaluation and on-field strategy in professional sports.</a:t>
            </a:r>
          </a:p>
          <a:p>
            <a:pPr marL="1211580" lvl="2" indent="-342900">
              <a:lnSpc>
                <a:spcPct val="130000"/>
              </a:lnSpc>
            </a:pPr>
            <a:r>
              <a:rPr lang="en-US" sz="2400" dirty="0"/>
              <a:t>To assess players for the amateur drafts and to decide how much to offer players in contract negotiations.</a:t>
            </a:r>
          </a:p>
          <a:p>
            <a:pPr marL="1211580" lvl="2" indent="-342900">
              <a:lnSpc>
                <a:spcPct val="130000"/>
              </a:lnSpc>
            </a:pPr>
            <a:r>
              <a:rPr lang="en-US" sz="2400" dirty="0"/>
              <a:t>Professional motorcycle racing teams that use sophisticated optimization for gearbox design to gain competitive advantage.</a:t>
            </a:r>
          </a:p>
        </p:txBody>
      </p:sp>
      <p:sp>
        <p:nvSpPr>
          <p:cNvPr id="4" name="Slide Number Placeholder 3"/>
          <p:cNvSpPr>
            <a:spLocks noGrp="1"/>
          </p:cNvSpPr>
          <p:nvPr>
            <p:ph type="sldNum" sz="quarter" idx="12"/>
          </p:nvPr>
        </p:nvSpPr>
        <p:spPr/>
        <p:txBody>
          <a:bodyPr/>
          <a:lstStyle/>
          <a:p>
            <a:fld id="{4556B232-9F89-4083-B3BB-DDC8E5903F80}" type="slidenum">
              <a:rPr lang="en-US" smtClean="0"/>
              <a:t>12</a:t>
            </a:fld>
            <a:endParaRPr lang="en-US" dirty="0"/>
          </a:p>
        </p:txBody>
      </p:sp>
    </p:spTree>
    <p:extLst>
      <p:ext uri="{BB962C8B-B14F-4D97-AF65-F5344CB8AC3E}">
        <p14:creationId xmlns:p14="http://schemas.microsoft.com/office/powerpoint/2010/main" val="210370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Business Analytics in Practice</a:t>
            </a:r>
          </a:p>
        </p:txBody>
      </p:sp>
      <p:sp>
        <p:nvSpPr>
          <p:cNvPr id="3" name="Content Placeholder 2"/>
          <p:cNvSpPr>
            <a:spLocks noGrp="1"/>
          </p:cNvSpPr>
          <p:nvPr>
            <p:ph idx="1"/>
          </p:nvPr>
        </p:nvSpPr>
        <p:spPr/>
        <p:txBody>
          <a:bodyPr/>
          <a:lstStyle/>
          <a:p>
            <a:pPr marL="342900" indent="-342900">
              <a:buFont typeface="Arial" pitchFamily="34" charset="0"/>
              <a:buChar char="•"/>
            </a:pPr>
            <a:r>
              <a:rPr lang="en-US" sz="2800" b="1" dirty="0"/>
              <a:t>Sports analytics </a:t>
            </a:r>
            <a:r>
              <a:rPr lang="en-US" sz="2800" dirty="0"/>
              <a:t>(contd.)</a:t>
            </a:r>
          </a:p>
          <a:p>
            <a:pPr marL="937260" lvl="1" indent="-342900"/>
            <a:r>
              <a:rPr lang="en-US" sz="2400" dirty="0"/>
              <a:t>The use of analytics for off-the-field business decisions is also increasing rapidly.</a:t>
            </a:r>
          </a:p>
          <a:p>
            <a:pPr marL="1211580" lvl="2" indent="-342900"/>
            <a:r>
              <a:rPr lang="en-US" sz="2400" dirty="0"/>
              <a:t>Using prescriptive analytics, franchises across several major sports dynamically adjust ticket prices throughout the season to reflect the relative attractiveness and potential demand for each game.</a:t>
            </a:r>
          </a:p>
          <a:p>
            <a:pPr marL="937260" lvl="1" indent="-342900"/>
            <a:endParaRPr lang="en-US" dirty="0"/>
          </a:p>
          <a:p>
            <a:pPr lvl="1" indent="0">
              <a:buNone/>
            </a:pPr>
            <a:endParaRPr lang="en-US" dirty="0"/>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13</a:t>
            </a:fld>
            <a:endParaRPr lang="en-US" dirty="0"/>
          </a:p>
        </p:txBody>
      </p:sp>
    </p:spTree>
    <p:extLst>
      <p:ext uri="{BB962C8B-B14F-4D97-AF65-F5344CB8AC3E}">
        <p14:creationId xmlns:p14="http://schemas.microsoft.com/office/powerpoint/2010/main" val="1100273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Business Analytics in Practice</a:t>
            </a:r>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t>Web analytics </a:t>
            </a:r>
            <a:r>
              <a:rPr lang="en-US" dirty="0"/>
              <a:t>- It is the analysis of online activity, which includes, but is not limited to, visits to Web sites and social media sites such as Facebook and LinkedIn.</a:t>
            </a:r>
          </a:p>
          <a:p>
            <a:pPr marL="937260" lvl="1" indent="-342900"/>
            <a:r>
              <a:rPr lang="en-US" dirty="0"/>
              <a:t>Leading companies apply descriptive and advanced analytics to data collected in online experiments to: </a:t>
            </a:r>
          </a:p>
          <a:p>
            <a:pPr marL="1211580" lvl="2" indent="-342900">
              <a:lnSpc>
                <a:spcPct val="100000"/>
              </a:lnSpc>
            </a:pPr>
            <a:r>
              <a:rPr lang="en-US" dirty="0"/>
              <a:t>Determine the best way to configure Web sites, </a:t>
            </a:r>
          </a:p>
          <a:p>
            <a:pPr marL="1211580" lvl="2" indent="-342900">
              <a:lnSpc>
                <a:spcPct val="100000"/>
              </a:lnSpc>
            </a:pPr>
            <a:r>
              <a:rPr lang="en-US" dirty="0"/>
              <a:t>Position ads, and </a:t>
            </a:r>
          </a:p>
          <a:p>
            <a:pPr marL="1211580" lvl="2" indent="-342900">
              <a:lnSpc>
                <a:spcPct val="100000"/>
              </a:lnSpc>
            </a:pPr>
            <a:r>
              <a:rPr lang="en-US" dirty="0"/>
              <a:t>Utilize social networks for the promotion of products and services</a:t>
            </a:r>
          </a:p>
          <a:p>
            <a:pPr>
              <a:lnSpc>
                <a:spcPct val="100000"/>
              </a:lnSpc>
            </a:pPr>
            <a:endParaRPr lang="en-US" dirty="0"/>
          </a:p>
          <a:p>
            <a:r>
              <a:rPr lang="en-US" dirty="0"/>
              <a:t>	</a:t>
            </a:r>
          </a:p>
          <a:p>
            <a:pPr marL="937260" lvl="1" indent="-342900"/>
            <a:endParaRPr lang="en-US" dirty="0"/>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14</a:t>
            </a:fld>
            <a:endParaRPr lang="en-US" dirty="0"/>
          </a:p>
        </p:txBody>
      </p:sp>
    </p:spTree>
    <p:extLst>
      <p:ext uri="{BB962C8B-B14F-4D97-AF65-F5344CB8AC3E}">
        <p14:creationId xmlns:p14="http://schemas.microsoft.com/office/powerpoint/2010/main" val="188557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76400"/>
            <a:ext cx="8153399" cy="1828800"/>
          </a:xfrm>
          <a:ln>
            <a:noFill/>
          </a:ln>
        </p:spPr>
        <p:txBody>
          <a:bodyPr>
            <a:normAutofit/>
          </a:bodyPr>
          <a:lstStyle/>
          <a:p>
            <a:pPr algn="r"/>
            <a:r>
              <a:rPr lang="en-US" sz="3600" b="1" i="1" dirty="0">
                <a:latin typeface="Tahoma" pitchFamily="34" charset="0"/>
                <a:ea typeface="Tahoma" pitchFamily="34" charset="0"/>
                <a:cs typeface="Tahoma" pitchFamily="34" charset="0"/>
              </a:rPr>
              <a:t>Descriptive Analytics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5" name="Slide Number Placeholder 4"/>
          <p:cNvSpPr>
            <a:spLocks noGrp="1"/>
          </p:cNvSpPr>
          <p:nvPr>
            <p:ph type="sldNum" sz="quarter" idx="12"/>
          </p:nvPr>
        </p:nvSpPr>
        <p:spPr/>
        <p:txBody>
          <a:bodyPr/>
          <a:lstStyle/>
          <a:p>
            <a:fld id="{4556B232-9F89-4083-B3BB-DDC8E5903F80}" type="slidenum">
              <a:rPr lang="en-US" smtClean="0"/>
              <a:t>15</a:t>
            </a:fld>
            <a:endParaRPr lang="en-US" dirty="0"/>
          </a:p>
        </p:txBody>
      </p:sp>
    </p:spTree>
    <p:extLst>
      <p:ext uri="{BB962C8B-B14F-4D97-AF65-F5344CB8AC3E}">
        <p14:creationId xmlns:p14="http://schemas.microsoft.com/office/powerpoint/2010/main" val="256887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t>Overview of Using Data: Definitions and Goals</a:t>
            </a:r>
          </a:p>
        </p:txBody>
      </p:sp>
      <p:sp>
        <p:nvSpPr>
          <p:cNvPr id="3" name="Content Placeholder 2"/>
          <p:cNvSpPr>
            <a:spLocks noGrp="1"/>
          </p:cNvSpPr>
          <p:nvPr>
            <p:ph idx="1"/>
          </p:nvPr>
        </p:nvSpPr>
        <p:spPr/>
        <p:txBody>
          <a:bodyPr/>
          <a:lstStyle/>
          <a:p>
            <a:pPr marL="342900" indent="-342900">
              <a:lnSpc>
                <a:spcPct val="120000"/>
              </a:lnSpc>
              <a:spcBef>
                <a:spcPts val="0"/>
              </a:spcBef>
              <a:spcAft>
                <a:spcPts val="1200"/>
              </a:spcAft>
              <a:buFont typeface="Arial" panose="020B0604020202020204" pitchFamily="34" charset="0"/>
              <a:buChar char="•"/>
            </a:pPr>
            <a:r>
              <a:rPr lang="en-US" b="1" dirty="0"/>
              <a:t>Data</a:t>
            </a:r>
            <a:r>
              <a:rPr lang="en-US" dirty="0"/>
              <a:t>:</a:t>
            </a:r>
            <a:r>
              <a:rPr lang="en-US" b="1" dirty="0"/>
              <a:t> </a:t>
            </a:r>
            <a:r>
              <a:rPr lang="en-US" dirty="0"/>
              <a:t>The facts and figures collected, analyzed, and summarized for presentation and interpretation.</a:t>
            </a:r>
          </a:p>
          <a:p>
            <a:pPr marL="342900" indent="-342900">
              <a:lnSpc>
                <a:spcPct val="120000"/>
              </a:lnSpc>
              <a:spcBef>
                <a:spcPts val="0"/>
              </a:spcBef>
              <a:spcAft>
                <a:spcPts val="1200"/>
              </a:spcAft>
              <a:buFont typeface="Arial" panose="020B0604020202020204" pitchFamily="34" charset="0"/>
              <a:buChar char="•"/>
            </a:pPr>
            <a:r>
              <a:rPr lang="en-US" b="1" dirty="0"/>
              <a:t>Variable</a:t>
            </a:r>
            <a:r>
              <a:rPr lang="en-US" dirty="0"/>
              <a:t>:</a:t>
            </a:r>
            <a:r>
              <a:rPr lang="en-US" b="1" dirty="0"/>
              <a:t> </a:t>
            </a:r>
            <a:r>
              <a:rPr lang="en-US" dirty="0"/>
              <a:t>A characteristic or a quantity of interest that can take on different values. </a:t>
            </a:r>
          </a:p>
          <a:p>
            <a:pPr marL="342900" indent="-342900">
              <a:lnSpc>
                <a:spcPct val="120000"/>
              </a:lnSpc>
              <a:spcBef>
                <a:spcPts val="0"/>
              </a:spcBef>
              <a:spcAft>
                <a:spcPts val="1200"/>
              </a:spcAft>
              <a:buFont typeface="Arial" panose="020B0604020202020204" pitchFamily="34" charset="0"/>
              <a:buChar char="•"/>
            </a:pPr>
            <a:r>
              <a:rPr lang="en-US" b="1" dirty="0"/>
              <a:t>Observation</a:t>
            </a:r>
            <a:r>
              <a:rPr lang="en-US" dirty="0"/>
              <a:t>:</a:t>
            </a:r>
            <a:r>
              <a:rPr lang="en-US" b="1" dirty="0"/>
              <a:t> </a:t>
            </a:r>
            <a:r>
              <a:rPr lang="en-US" dirty="0"/>
              <a:t>Set of values corresponding to a set of variables.</a:t>
            </a:r>
          </a:p>
          <a:p>
            <a:pPr marL="342900" indent="-342900">
              <a:lnSpc>
                <a:spcPct val="120000"/>
              </a:lnSpc>
              <a:spcBef>
                <a:spcPts val="0"/>
              </a:spcBef>
              <a:spcAft>
                <a:spcPts val="1200"/>
              </a:spcAft>
              <a:buFont typeface="Arial" panose="020B0604020202020204" pitchFamily="34" charset="0"/>
              <a:buChar char="•"/>
            </a:pPr>
            <a:r>
              <a:rPr lang="en-US" b="1" dirty="0"/>
              <a:t>Variation</a:t>
            </a:r>
            <a:r>
              <a:rPr lang="en-US" dirty="0"/>
              <a:t>:</a:t>
            </a:r>
            <a:r>
              <a:rPr lang="en-US" b="1" dirty="0"/>
              <a:t> </a:t>
            </a:r>
            <a:r>
              <a:rPr lang="en-US" dirty="0"/>
              <a:t>The difference in a variable measured over observations.</a:t>
            </a:r>
          </a:p>
          <a:p>
            <a:pPr marL="342900" indent="-342900">
              <a:lnSpc>
                <a:spcPct val="120000"/>
              </a:lnSpc>
              <a:spcBef>
                <a:spcPts val="0"/>
              </a:spcBef>
              <a:spcAft>
                <a:spcPts val="1200"/>
              </a:spcAft>
              <a:buFont typeface="Arial" panose="020B0604020202020204" pitchFamily="34" charset="0"/>
              <a:buChar char="•"/>
            </a:pPr>
            <a:r>
              <a:rPr lang="en-US" b="1" dirty="0"/>
              <a:t>Random variable/uncertain variable</a:t>
            </a:r>
            <a:r>
              <a:rPr lang="en-US" dirty="0"/>
              <a:t>: A quantity whose values are not known with certainty.</a:t>
            </a:r>
          </a:p>
        </p:txBody>
      </p:sp>
      <p:sp>
        <p:nvSpPr>
          <p:cNvPr id="5" name="Slide Number Placeholder 4"/>
          <p:cNvSpPr>
            <a:spLocks noGrp="1"/>
          </p:cNvSpPr>
          <p:nvPr>
            <p:ph type="sldNum" sz="quarter" idx="12"/>
          </p:nvPr>
        </p:nvSpPr>
        <p:spPr/>
        <p:txBody>
          <a:bodyPr/>
          <a:lstStyle/>
          <a:p>
            <a:fld id="{4556B232-9F89-4083-B3BB-DDC8E5903F80}" type="slidenum">
              <a:rPr lang="en-US" smtClean="0"/>
              <a:t>16</a:t>
            </a:fld>
            <a:endParaRPr lang="en-US" dirty="0"/>
          </a:p>
        </p:txBody>
      </p:sp>
    </p:spTree>
    <p:extLst>
      <p:ext uri="{BB962C8B-B14F-4D97-AF65-F5344CB8AC3E}">
        <p14:creationId xmlns:p14="http://schemas.microsoft.com/office/powerpoint/2010/main" val="2714075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Table 2.1 - Data for Dow Jones Industrial Index Companies</a:t>
            </a:r>
          </a:p>
        </p:txBody>
      </p:sp>
      <p:sp>
        <p:nvSpPr>
          <p:cNvPr id="5" name="Slide Number Placeholder 4"/>
          <p:cNvSpPr>
            <a:spLocks noGrp="1"/>
          </p:cNvSpPr>
          <p:nvPr>
            <p:ph type="sldNum" sz="quarter" idx="12"/>
          </p:nvPr>
        </p:nvSpPr>
        <p:spPr/>
        <p:txBody>
          <a:bodyPr/>
          <a:lstStyle/>
          <a:p>
            <a:fld id="{4556B232-9F89-4083-B3BB-DDC8E5903F80}" type="slidenum">
              <a:rPr lang="en-US" smtClean="0"/>
              <a:t>17</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52600"/>
            <a:ext cx="6248400" cy="49362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73577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Data</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b="1" dirty="0"/>
              <a:t>Population</a:t>
            </a:r>
            <a:r>
              <a:rPr lang="en-US" dirty="0"/>
              <a:t>:</a:t>
            </a:r>
            <a:r>
              <a:rPr lang="en-US" b="1" dirty="0"/>
              <a:t> </a:t>
            </a:r>
            <a:r>
              <a:rPr lang="en-US" dirty="0"/>
              <a:t>All elements of interest</a:t>
            </a:r>
          </a:p>
          <a:p>
            <a:pPr marL="342900" indent="-342900">
              <a:buFont typeface="Arial" panose="020B0604020202020204" pitchFamily="34" charset="0"/>
              <a:buChar char="•"/>
            </a:pPr>
            <a:r>
              <a:rPr lang="en-US" dirty="0"/>
              <a:t> </a:t>
            </a:r>
            <a:r>
              <a:rPr lang="en-US" b="1" dirty="0"/>
              <a:t>Sample</a:t>
            </a:r>
            <a:r>
              <a:rPr lang="en-US" dirty="0"/>
              <a:t>: Subset of the population</a:t>
            </a:r>
          </a:p>
          <a:p>
            <a:pPr marL="937260" lvl="1" indent="-342900">
              <a:lnSpc>
                <a:spcPct val="100000"/>
              </a:lnSpc>
            </a:pPr>
            <a:r>
              <a:rPr lang="en-US" b="1" dirty="0"/>
              <a:t>Random sampling</a:t>
            </a:r>
            <a:r>
              <a:rPr lang="en-US" dirty="0"/>
              <a:t> - A sampling method to gather a representative sample of the population data.</a:t>
            </a:r>
          </a:p>
          <a:p>
            <a:pPr marL="342900" indent="-342900">
              <a:lnSpc>
                <a:spcPct val="100000"/>
              </a:lnSpc>
              <a:buFont typeface="Arial" panose="020B0604020202020204" pitchFamily="34" charset="0"/>
              <a:buChar char="•"/>
            </a:pPr>
            <a:r>
              <a:rPr lang="en-US" b="1" dirty="0"/>
              <a:t>Quantitative data</a:t>
            </a:r>
            <a:r>
              <a:rPr lang="en-US" dirty="0"/>
              <a:t>:</a:t>
            </a:r>
            <a:r>
              <a:rPr lang="en-US" b="1" dirty="0"/>
              <a:t> </a:t>
            </a:r>
            <a:r>
              <a:rPr lang="en-US" dirty="0"/>
              <a:t>Data on which numeric and arithmetic operations, such as addition, subtraction, multiplication, and division, can be performed.</a:t>
            </a:r>
          </a:p>
          <a:p>
            <a:pPr marL="342900" indent="-342900">
              <a:lnSpc>
                <a:spcPct val="100000"/>
              </a:lnSpc>
              <a:buFont typeface="Arial" panose="020B0604020202020204" pitchFamily="34" charset="0"/>
              <a:buChar char="•"/>
            </a:pPr>
            <a:r>
              <a:rPr lang="en-US" b="1" dirty="0"/>
              <a:t>Categorical data</a:t>
            </a:r>
            <a:r>
              <a:rPr lang="en-US" dirty="0"/>
              <a:t>: Data on which arithmetic operations cannot be performed.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5" name="Slide Number Placeholder 4"/>
          <p:cNvSpPr>
            <a:spLocks noGrp="1"/>
          </p:cNvSpPr>
          <p:nvPr>
            <p:ph type="sldNum" sz="quarter" idx="12"/>
          </p:nvPr>
        </p:nvSpPr>
        <p:spPr/>
        <p:txBody>
          <a:bodyPr/>
          <a:lstStyle/>
          <a:p>
            <a:fld id="{4556B232-9F89-4083-B3BB-DDC8E5903F80}" type="slidenum">
              <a:rPr lang="en-US" smtClean="0"/>
              <a:t>18</a:t>
            </a:fld>
            <a:endParaRPr lang="en-US" dirty="0"/>
          </a:p>
        </p:txBody>
      </p:sp>
    </p:spTree>
    <p:extLst>
      <p:ext uri="{BB962C8B-B14F-4D97-AF65-F5344CB8AC3E}">
        <p14:creationId xmlns:p14="http://schemas.microsoft.com/office/powerpoint/2010/main" val="737827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Data</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b="1" dirty="0"/>
              <a:t>Cross-sectional data</a:t>
            </a:r>
            <a:r>
              <a:rPr lang="en-US" dirty="0"/>
              <a:t>: Data</a:t>
            </a:r>
            <a:r>
              <a:rPr lang="en-US" b="1" dirty="0"/>
              <a:t> </a:t>
            </a:r>
            <a:r>
              <a:rPr lang="en-US" dirty="0"/>
              <a:t>collected from several entities at the same, or approximately the same, point in time.</a:t>
            </a:r>
          </a:p>
          <a:p>
            <a:pPr marL="342900" indent="-342900">
              <a:buFont typeface="Arial" panose="020B0604020202020204" pitchFamily="34" charset="0"/>
              <a:buChar char="•"/>
            </a:pPr>
            <a:r>
              <a:rPr lang="en-US" b="1" dirty="0"/>
              <a:t>Time series data</a:t>
            </a:r>
            <a:r>
              <a:rPr lang="en-US" dirty="0"/>
              <a:t>:</a:t>
            </a:r>
            <a:r>
              <a:rPr lang="en-US" b="1" dirty="0"/>
              <a:t> </a:t>
            </a:r>
            <a:r>
              <a:rPr lang="en-US" dirty="0"/>
              <a:t>Data collected over several time periods.</a:t>
            </a:r>
          </a:p>
          <a:p>
            <a:pPr marL="937260" lvl="1" indent="-342900"/>
            <a:r>
              <a:rPr lang="en-US" dirty="0"/>
              <a:t>Graphs of time series data are frequently found in business and economic publications.</a:t>
            </a:r>
          </a:p>
          <a:p>
            <a:pPr marL="1211580" lvl="2" indent="-342900"/>
            <a:r>
              <a:rPr lang="en-US" dirty="0"/>
              <a:t>Help analysts understand what happened in the past, identify trends over time, and project future levels for the time series.</a:t>
            </a:r>
          </a:p>
          <a:p>
            <a:pPr marL="937260" lvl="1" indent="-342900"/>
            <a:endParaRPr lang="en-US" dirty="0"/>
          </a:p>
          <a:p>
            <a:pPr marL="937260" lvl="1" indent="-342900"/>
            <a:endParaRPr lang="en-US" dirty="0"/>
          </a:p>
          <a:p>
            <a:r>
              <a:rPr lang="en-US" b="1" dirty="0"/>
              <a:t> </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5" name="Slide Number Placeholder 4"/>
          <p:cNvSpPr>
            <a:spLocks noGrp="1"/>
          </p:cNvSpPr>
          <p:nvPr>
            <p:ph type="sldNum" sz="quarter" idx="12"/>
          </p:nvPr>
        </p:nvSpPr>
        <p:spPr/>
        <p:txBody>
          <a:bodyPr/>
          <a:lstStyle/>
          <a:p>
            <a:fld id="{4556B232-9F89-4083-B3BB-DDC8E5903F80}" type="slidenum">
              <a:rPr lang="en-US" smtClean="0"/>
              <a:t>19</a:t>
            </a:fld>
            <a:endParaRPr lang="en-US" dirty="0"/>
          </a:p>
        </p:txBody>
      </p:sp>
    </p:spTree>
    <p:extLst>
      <p:ext uri="{BB962C8B-B14F-4D97-AF65-F5344CB8AC3E}">
        <p14:creationId xmlns:p14="http://schemas.microsoft.com/office/powerpoint/2010/main" val="402637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4400" y="535379"/>
            <a:ext cx="8153399" cy="2969821"/>
          </a:xfrm>
          <a:prstGeom prst="rect">
            <a:avLst/>
          </a:prstGeom>
          <a:ln>
            <a:noFill/>
          </a:ln>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3600" b="1" i="1" dirty="0">
                <a:latin typeface="Tahoma" pitchFamily="34" charset="0"/>
                <a:ea typeface="Tahoma" pitchFamily="34" charset="0"/>
                <a:cs typeface="Tahoma" pitchFamily="34" charset="0"/>
              </a:rPr>
              <a:t>Data Analytics for Business</a:t>
            </a:r>
          </a:p>
          <a:p>
            <a:pPr algn="r"/>
            <a:endParaRPr lang="tr-TR" sz="3600" b="1" i="1" dirty="0">
              <a:latin typeface="Tahoma" pitchFamily="34" charset="0"/>
              <a:ea typeface="Tahoma" pitchFamily="34" charset="0"/>
              <a:cs typeface="Tahoma" pitchFamily="34" charset="0"/>
            </a:endParaRPr>
          </a:p>
          <a:p>
            <a:pPr algn="r"/>
            <a:r>
              <a:rPr lang="tr-TR" sz="3600" b="1" i="1" dirty="0">
                <a:latin typeface="Tahoma" pitchFamily="34" charset="0"/>
                <a:ea typeface="Tahoma" pitchFamily="34" charset="0"/>
                <a:cs typeface="Tahoma" pitchFamily="34" charset="0"/>
              </a:rPr>
              <a:t> </a:t>
            </a:r>
            <a:r>
              <a:rPr lang="en-US" sz="3600" b="1" i="1" dirty="0">
                <a:latin typeface="Tahoma" pitchFamily="34" charset="0"/>
                <a:ea typeface="Tahoma" pitchFamily="34" charset="0"/>
                <a:cs typeface="Tahoma" pitchFamily="34" charset="0"/>
              </a:rPr>
              <a:t>Business</a:t>
            </a:r>
            <a:r>
              <a:rPr lang="tr-TR" sz="3600" b="1" i="1" dirty="0">
                <a:latin typeface="Tahoma" pitchFamily="34" charset="0"/>
                <a:ea typeface="Tahoma" pitchFamily="34" charset="0"/>
                <a:cs typeface="Tahoma" pitchFamily="34" charset="0"/>
              </a:rPr>
              <a:t> </a:t>
            </a:r>
            <a:r>
              <a:rPr lang="en-US" sz="3600" b="1" i="1" dirty="0">
                <a:latin typeface="Tahoma" pitchFamily="34" charset="0"/>
                <a:ea typeface="Tahoma" pitchFamily="34" charset="0"/>
                <a:cs typeface="Tahoma" pitchFamily="34" charset="0"/>
              </a:rPr>
              <a:t>Analytics</a:t>
            </a:r>
            <a:endParaRPr lang="tr-TR" sz="3600" b="1" i="1" dirty="0">
              <a:latin typeface="Tahoma" pitchFamily="34" charset="0"/>
              <a:ea typeface="Tahoma" pitchFamily="34" charset="0"/>
              <a:cs typeface="Tahoma" pitchFamily="34" charset="0"/>
            </a:endParaRPr>
          </a:p>
          <a:p>
            <a:pPr algn="r"/>
            <a:r>
              <a:rPr lang="tr-TR" sz="3600" b="1" i="1" dirty="0">
                <a:latin typeface="Tahoma" pitchFamily="34" charset="0"/>
                <a:ea typeface="Tahoma" pitchFamily="34" charset="0"/>
                <a:cs typeface="Tahoma" pitchFamily="34" charset="0"/>
              </a:rPr>
              <a:t>in Practice</a:t>
            </a:r>
            <a:endParaRPr lang="en-US" sz="3600" b="1" i="1" dirty="0">
              <a:latin typeface="Tahoma" pitchFamily="34" charset="0"/>
              <a:ea typeface="Tahoma" pitchFamily="34" charset="0"/>
              <a:cs typeface="Tahoma"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2</a:t>
            </a:fld>
            <a:endParaRPr lang="en-US" dirty="0"/>
          </a:p>
        </p:txBody>
      </p:sp>
    </p:spTree>
    <p:extLst>
      <p:ext uri="{BB962C8B-B14F-4D97-AF65-F5344CB8AC3E}">
        <p14:creationId xmlns:p14="http://schemas.microsoft.com/office/powerpoint/2010/main" val="351819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2.1 - Dow Jones Index Values</a:t>
            </a:r>
            <a:br>
              <a:rPr lang="en-US" dirty="0"/>
            </a:br>
            <a:r>
              <a:rPr lang="en-US" dirty="0"/>
              <a:t>Since 2002</a:t>
            </a:r>
          </a:p>
        </p:txBody>
      </p:sp>
      <p:sp>
        <p:nvSpPr>
          <p:cNvPr id="5" name="Slide Number Placeholder 4"/>
          <p:cNvSpPr>
            <a:spLocks noGrp="1"/>
          </p:cNvSpPr>
          <p:nvPr>
            <p:ph type="sldNum" sz="quarter" idx="12"/>
          </p:nvPr>
        </p:nvSpPr>
        <p:spPr/>
        <p:txBody>
          <a:bodyPr/>
          <a:lstStyle/>
          <a:p>
            <a:fld id="{4556B232-9F89-4083-B3BB-DDC8E5903F80}" type="slidenum">
              <a:rPr lang="en-US" smtClean="0"/>
              <a:t>20</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2152650"/>
            <a:ext cx="8562975" cy="4248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620020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Data</a:t>
            </a:r>
          </a:p>
        </p:txBody>
      </p:sp>
      <p:sp>
        <p:nvSpPr>
          <p:cNvPr id="5" name="Slide Number Placeholder 4"/>
          <p:cNvSpPr>
            <a:spLocks noGrp="1"/>
          </p:cNvSpPr>
          <p:nvPr>
            <p:ph type="sldNum" sz="quarter" idx="12"/>
          </p:nvPr>
        </p:nvSpPr>
        <p:spPr/>
        <p:txBody>
          <a:bodyPr/>
          <a:lstStyle/>
          <a:p>
            <a:fld id="{4556B232-9F89-4083-B3BB-DDC8E5903F80}" type="slidenum">
              <a:rPr lang="en-US" smtClean="0"/>
              <a:t>21</a:t>
            </a:fld>
            <a:endParaRPr lang="en-US" dirty="0"/>
          </a:p>
        </p:txBody>
      </p:sp>
      <p:sp>
        <p:nvSpPr>
          <p:cNvPr id="6" name="Content Placeholder 2"/>
          <p:cNvSpPr>
            <a:spLocks noGrp="1"/>
          </p:cNvSpPr>
          <p:nvPr>
            <p:ph idx="1"/>
          </p:nvPr>
        </p:nvSpPr>
        <p:spPr>
          <a:xfrm>
            <a:off x="228600" y="1865244"/>
            <a:ext cx="8690112" cy="4687956"/>
          </a:xfrm>
        </p:spPr>
        <p:txBody>
          <a:bodyPr/>
          <a:lstStyle/>
          <a:p>
            <a:pPr marL="342900" indent="-342900">
              <a:buFont typeface="Arial" panose="020B0604020202020204" pitchFamily="34" charset="0"/>
              <a:buChar char="•"/>
            </a:pPr>
            <a:r>
              <a:rPr lang="en-US" b="1" dirty="0"/>
              <a:t>Sources of data</a:t>
            </a:r>
          </a:p>
          <a:p>
            <a:pPr marL="937260" lvl="1" indent="-342900">
              <a:lnSpc>
                <a:spcPct val="100000"/>
              </a:lnSpc>
              <a:spcBef>
                <a:spcPts val="1200"/>
              </a:spcBef>
              <a:spcAft>
                <a:spcPts val="1200"/>
              </a:spcAft>
            </a:pPr>
            <a:r>
              <a:rPr lang="en-US" dirty="0"/>
              <a:t>Experimental study -</a:t>
            </a:r>
            <a:r>
              <a:rPr lang="en-US" b="1" dirty="0"/>
              <a:t> </a:t>
            </a:r>
            <a:r>
              <a:rPr lang="en-US" dirty="0"/>
              <a:t>A variable of interest is first identified.</a:t>
            </a:r>
          </a:p>
          <a:p>
            <a:pPr marL="1211580" lvl="2" indent="-342900">
              <a:lnSpc>
                <a:spcPct val="100000"/>
              </a:lnSpc>
              <a:spcBef>
                <a:spcPts val="1200"/>
              </a:spcBef>
              <a:spcAft>
                <a:spcPts val="1200"/>
              </a:spcAft>
            </a:pPr>
            <a:r>
              <a:rPr lang="en-US" dirty="0"/>
              <a:t>Then one or more other variables are identified and controlled or manipulated so that data can be obtained about how they influence the variable of interest.</a:t>
            </a:r>
          </a:p>
          <a:p>
            <a:pPr marL="937260" lvl="1" indent="-342900">
              <a:lnSpc>
                <a:spcPct val="100000"/>
              </a:lnSpc>
              <a:spcBef>
                <a:spcPts val="1200"/>
              </a:spcBef>
              <a:spcAft>
                <a:spcPts val="1200"/>
              </a:spcAft>
            </a:pPr>
            <a:r>
              <a:rPr lang="en-US" dirty="0"/>
              <a:t>Nonexperimental study or observational study - Make no attempt to control the variables of interest.</a:t>
            </a:r>
          </a:p>
          <a:p>
            <a:pPr marL="1211580" lvl="2" indent="-342900">
              <a:lnSpc>
                <a:spcPct val="100000"/>
              </a:lnSpc>
              <a:spcBef>
                <a:spcPts val="1200"/>
              </a:spcBef>
              <a:spcAft>
                <a:spcPts val="1200"/>
              </a:spcAft>
            </a:pPr>
            <a:r>
              <a:rPr lang="en-US" dirty="0"/>
              <a:t>A survey is perhaps the most common type of observational study.</a:t>
            </a:r>
          </a:p>
          <a:p>
            <a:pPr lvl="1" indent="0">
              <a:buNone/>
            </a:pPr>
            <a:endParaRPr lang="en-US" dirty="0"/>
          </a:p>
          <a:p>
            <a:pPr lvl="1" indent="0">
              <a:buNone/>
            </a:pPr>
            <a:endParaRPr lang="en-US" dirty="0"/>
          </a:p>
          <a:p>
            <a:pPr lvl="1" indent="0">
              <a:buNone/>
            </a:pPr>
            <a:endParaRPr lang="en-US" dirty="0"/>
          </a:p>
          <a:p>
            <a:r>
              <a:rPr lang="en-US" b="1" dirty="0"/>
              <a:t> </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526435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67000"/>
            <a:ext cx="8153399" cy="838200"/>
          </a:xfrm>
          <a:ln>
            <a:noFill/>
          </a:ln>
        </p:spPr>
        <p:txBody>
          <a:bodyPr>
            <a:normAutofit/>
          </a:bodyPr>
          <a:lstStyle/>
          <a:p>
            <a:pPr algn="r"/>
            <a:r>
              <a:rPr lang="en-US" sz="3600" b="1" i="1" dirty="0">
                <a:latin typeface="Tahoma" pitchFamily="34" charset="0"/>
                <a:ea typeface="Tahoma" pitchFamily="34" charset="0"/>
                <a:cs typeface="Tahoma" pitchFamily="34" charset="0"/>
              </a:rPr>
              <a:t>Creating Distributions from Data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5" name="Slide Number Placeholder 4"/>
          <p:cNvSpPr>
            <a:spLocks noGrp="1"/>
          </p:cNvSpPr>
          <p:nvPr>
            <p:ph type="sldNum" sz="quarter" idx="12"/>
          </p:nvPr>
        </p:nvSpPr>
        <p:spPr/>
        <p:txBody>
          <a:bodyPr/>
          <a:lstStyle/>
          <a:p>
            <a:fld id="{4556B232-9F89-4083-B3BB-DDC8E5903F80}" type="slidenum">
              <a:rPr lang="en-US" smtClean="0"/>
              <a:t>22</a:t>
            </a:fld>
            <a:endParaRPr lang="en-US" dirty="0"/>
          </a:p>
        </p:txBody>
      </p:sp>
    </p:spTree>
    <p:extLst>
      <p:ext uri="{BB962C8B-B14F-4D97-AF65-F5344CB8AC3E}">
        <p14:creationId xmlns:p14="http://schemas.microsoft.com/office/powerpoint/2010/main" val="2550931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Creating Distributions from Data</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Frequency distributions for categorical data</a:t>
            </a:r>
          </a:p>
          <a:p>
            <a:pPr marL="937260" lvl="1" indent="-342900"/>
            <a:r>
              <a:rPr lang="en-US" b="1" dirty="0"/>
              <a:t>Frequency distribution</a:t>
            </a:r>
            <a:r>
              <a:rPr lang="en-US" dirty="0"/>
              <a:t>:</a:t>
            </a:r>
            <a:r>
              <a:rPr lang="en-US" b="1" dirty="0"/>
              <a:t> </a:t>
            </a:r>
            <a:r>
              <a:rPr lang="en-US" dirty="0"/>
              <a:t>A summary of data that shows the number (frequency) of observations in each of several nonoverlapping classes, typically referred to as </a:t>
            </a:r>
            <a:r>
              <a:rPr lang="en-US" b="1" dirty="0"/>
              <a:t>bins</a:t>
            </a:r>
            <a:r>
              <a:rPr lang="en-US" dirty="0"/>
              <a:t>, when dealing with distributions.</a:t>
            </a:r>
          </a:p>
          <a:p>
            <a:pPr marL="342900" indent="-342900">
              <a:buFont typeface="Arial" panose="020B0604020202020204" pitchFamily="34" charset="0"/>
              <a:buChar char="•"/>
            </a:pPr>
            <a:endParaRPr lang="en-US" b="1" dirty="0"/>
          </a:p>
        </p:txBody>
      </p:sp>
      <p:sp>
        <p:nvSpPr>
          <p:cNvPr id="5" name="Slide Number Placeholder 4"/>
          <p:cNvSpPr>
            <a:spLocks noGrp="1"/>
          </p:cNvSpPr>
          <p:nvPr>
            <p:ph type="sldNum" sz="quarter" idx="12"/>
          </p:nvPr>
        </p:nvSpPr>
        <p:spPr/>
        <p:txBody>
          <a:bodyPr/>
          <a:lstStyle/>
          <a:p>
            <a:fld id="{4556B232-9F89-4083-B3BB-DDC8E5903F80}" type="slidenum">
              <a:rPr lang="en-US" smtClean="0"/>
              <a:t>23</a:t>
            </a:fld>
            <a:endParaRPr lang="en-US" dirty="0"/>
          </a:p>
        </p:txBody>
      </p:sp>
    </p:spTree>
    <p:extLst>
      <p:ext uri="{BB962C8B-B14F-4D97-AF65-F5344CB8AC3E}">
        <p14:creationId xmlns:p14="http://schemas.microsoft.com/office/powerpoint/2010/main" val="2382836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Table 2.3 - Data from a Sample of 50 Soft Drink Purchases</a:t>
            </a:r>
          </a:p>
        </p:txBody>
      </p:sp>
      <p:sp>
        <p:nvSpPr>
          <p:cNvPr id="5" name="Slide Number Placeholder 4"/>
          <p:cNvSpPr>
            <a:spLocks noGrp="1"/>
          </p:cNvSpPr>
          <p:nvPr>
            <p:ph type="sldNum" sz="quarter" idx="12"/>
          </p:nvPr>
        </p:nvSpPr>
        <p:spPr/>
        <p:txBody>
          <a:bodyPr/>
          <a:lstStyle/>
          <a:p>
            <a:fld id="{4556B232-9F89-4083-B3BB-DDC8E5903F80}" type="slidenum">
              <a:rPr lang="en-US" smtClean="0"/>
              <a:t>24</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51" y="1998536"/>
            <a:ext cx="7575498" cy="44611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101708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Table 2.4 - Frequency Distribution of Soft Drink Purchases</a:t>
            </a:r>
          </a:p>
        </p:txBody>
      </p:sp>
      <p:sp>
        <p:nvSpPr>
          <p:cNvPr id="5" name="Slide Number Placeholder 4"/>
          <p:cNvSpPr>
            <a:spLocks noGrp="1"/>
          </p:cNvSpPr>
          <p:nvPr>
            <p:ph type="sldNum" sz="quarter" idx="12"/>
          </p:nvPr>
        </p:nvSpPr>
        <p:spPr/>
        <p:txBody>
          <a:bodyPr/>
          <a:lstStyle/>
          <a:p>
            <a:fld id="{4556B232-9F89-4083-B3BB-DDC8E5903F80}" type="slidenum">
              <a:rPr lang="en-US" smtClean="0"/>
              <a:t>25</a:t>
            </a:fld>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763" y="2057400"/>
            <a:ext cx="6848475" cy="18573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Content Placeholder 2"/>
          <p:cNvSpPr>
            <a:spLocks noGrp="1"/>
          </p:cNvSpPr>
          <p:nvPr>
            <p:ph idx="1"/>
          </p:nvPr>
        </p:nvSpPr>
        <p:spPr>
          <a:xfrm>
            <a:off x="226944" y="4343400"/>
            <a:ext cx="8690112" cy="1828800"/>
          </a:xfrm>
          <a:ln>
            <a:noFill/>
          </a:ln>
        </p:spPr>
        <p:txBody>
          <a:bodyPr/>
          <a:lstStyle/>
          <a:p>
            <a:pPr marL="342900" indent="-342900">
              <a:lnSpc>
                <a:spcPct val="100000"/>
              </a:lnSpc>
              <a:buFont typeface="Arial" panose="020B0604020202020204" pitchFamily="34" charset="0"/>
              <a:buChar char="•"/>
            </a:pPr>
            <a:r>
              <a:rPr lang="en-US" dirty="0"/>
              <a:t>The frequency distribution summarizes information about the popularity of the five soft drinks:</a:t>
            </a:r>
          </a:p>
          <a:p>
            <a:pPr marL="937260" lvl="1" indent="-342900">
              <a:lnSpc>
                <a:spcPct val="100000"/>
              </a:lnSpc>
            </a:pPr>
            <a:r>
              <a:rPr lang="en-US" sz="2400" dirty="0"/>
              <a:t>Coca-Cola is the leader, Pepsi is second, Diet Coke is third, and Sprite and Dr. Pepper are tied for fourth.</a:t>
            </a:r>
            <a:endParaRPr lang="en-US" sz="2400" b="1" dirty="0"/>
          </a:p>
        </p:txBody>
      </p:sp>
    </p:spTree>
    <p:extLst>
      <p:ext uri="{BB962C8B-B14F-4D97-AF65-F5344CB8AC3E}">
        <p14:creationId xmlns:p14="http://schemas.microsoft.com/office/powerpoint/2010/main" val="852712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a:t>Figure 2.9 - Creating a Frequency Distribution for Soft Drinks Data in Excel</a:t>
            </a:r>
          </a:p>
        </p:txBody>
      </p:sp>
      <p:sp>
        <p:nvSpPr>
          <p:cNvPr id="5" name="Slide Number Placeholder 4"/>
          <p:cNvSpPr>
            <a:spLocks noGrp="1"/>
          </p:cNvSpPr>
          <p:nvPr>
            <p:ph type="sldNum" sz="quarter" idx="12"/>
          </p:nvPr>
        </p:nvSpPr>
        <p:spPr/>
        <p:txBody>
          <a:bodyPr/>
          <a:lstStyle/>
          <a:p>
            <a:fld id="{4556B232-9F89-4083-B3BB-DDC8E5903F80}" type="slidenum">
              <a:rPr lang="en-US" smtClean="0"/>
              <a:t>26</a:t>
            </a:fld>
            <a:endParaRPr lang="en-US"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633" y="1776670"/>
            <a:ext cx="5100834" cy="481391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749855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Creating Distributions from Data</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Frequency distributions for quantitative data</a:t>
            </a:r>
          </a:p>
          <a:p>
            <a:pPr marL="937260" lvl="1" indent="-342900">
              <a:lnSpc>
                <a:spcPct val="100000"/>
              </a:lnSpc>
            </a:pPr>
            <a:r>
              <a:rPr lang="en-US" sz="2400" dirty="0"/>
              <a:t>Three steps necessary to define the classes for a frequency distribution with quantitative data:</a:t>
            </a:r>
          </a:p>
          <a:p>
            <a:pPr lvl="1" indent="0">
              <a:buNone/>
            </a:pPr>
            <a:r>
              <a:rPr lang="en-US" sz="2400" b="1" dirty="0"/>
              <a:t>	</a:t>
            </a:r>
            <a:r>
              <a:rPr lang="en-US" sz="2400" dirty="0"/>
              <a:t>1. Determine the number of nonoverlapping bins.</a:t>
            </a:r>
          </a:p>
          <a:p>
            <a:pPr lvl="1" indent="0">
              <a:buNone/>
            </a:pPr>
            <a:r>
              <a:rPr lang="en-US" sz="2400" b="1" dirty="0"/>
              <a:t>	</a:t>
            </a:r>
            <a:r>
              <a:rPr lang="en-US" sz="2400" dirty="0"/>
              <a:t>2. Determine the width of each bin.</a:t>
            </a:r>
          </a:p>
          <a:p>
            <a:r>
              <a:rPr lang="en-US" b="1" dirty="0"/>
              <a:t>	</a:t>
            </a:r>
            <a:r>
              <a:rPr lang="en-US" dirty="0"/>
              <a:t>3. Determine the bin limits.</a:t>
            </a:r>
            <a:endParaRPr lang="en-US" b="1" dirty="0"/>
          </a:p>
        </p:txBody>
      </p:sp>
      <p:sp>
        <p:nvSpPr>
          <p:cNvPr id="5" name="Slide Number Placeholder 4"/>
          <p:cNvSpPr>
            <a:spLocks noGrp="1"/>
          </p:cNvSpPr>
          <p:nvPr>
            <p:ph type="sldNum" sz="quarter" idx="12"/>
          </p:nvPr>
        </p:nvSpPr>
        <p:spPr/>
        <p:txBody>
          <a:bodyPr/>
          <a:lstStyle/>
          <a:p>
            <a:fld id="{4556B232-9F89-4083-B3BB-DDC8E5903F80}" type="slidenum">
              <a:rPr lang="en-US" smtClean="0"/>
              <a:t>27</a:t>
            </a:fld>
            <a:endParaRPr lang="en-US" dirty="0"/>
          </a:p>
        </p:txBody>
      </p:sp>
    </p:spTree>
    <p:extLst>
      <p:ext uri="{BB962C8B-B14F-4D97-AF65-F5344CB8AC3E}">
        <p14:creationId xmlns:p14="http://schemas.microsoft.com/office/powerpoint/2010/main" val="2292026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Creating Distributions from Data</a:t>
            </a:r>
          </a:p>
        </p:txBody>
      </p:sp>
      <p:sp>
        <p:nvSpPr>
          <p:cNvPr id="5" name="Slide Number Placeholder 4"/>
          <p:cNvSpPr>
            <a:spLocks noGrp="1"/>
          </p:cNvSpPr>
          <p:nvPr>
            <p:ph type="sldNum" sz="quarter" idx="12"/>
          </p:nvPr>
        </p:nvSpPr>
        <p:spPr/>
        <p:txBody>
          <a:bodyPr/>
          <a:lstStyle/>
          <a:p>
            <a:fld id="{4556B232-9F89-4083-B3BB-DDC8E5903F80}" type="slidenum">
              <a:rPr lang="en-US" smtClean="0"/>
              <a:t>28</a:t>
            </a:fld>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454" y="2321493"/>
            <a:ext cx="6958049" cy="155382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5242" y="4677228"/>
            <a:ext cx="6848475" cy="1990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Content Placeholder 2"/>
          <p:cNvSpPr>
            <a:spLocks noGrp="1"/>
          </p:cNvSpPr>
          <p:nvPr>
            <p:ph idx="1"/>
          </p:nvPr>
        </p:nvSpPr>
        <p:spPr>
          <a:xfrm>
            <a:off x="152400" y="1676400"/>
            <a:ext cx="8690112" cy="467135"/>
          </a:xfrm>
          <a:ln>
            <a:noFill/>
          </a:ln>
        </p:spPr>
        <p:txBody>
          <a:bodyPr/>
          <a:lstStyle/>
          <a:p>
            <a:pPr algn="ctr"/>
            <a:r>
              <a:rPr lang="en-US" sz="2200" u="sng" dirty="0"/>
              <a:t>Table 2.6 - Year-End Audit Times (Days)</a:t>
            </a:r>
          </a:p>
          <a:p>
            <a:endParaRPr lang="en-US" dirty="0"/>
          </a:p>
          <a:p>
            <a:endParaRPr lang="en-US" dirty="0"/>
          </a:p>
        </p:txBody>
      </p:sp>
      <p:sp>
        <p:nvSpPr>
          <p:cNvPr id="8" name="Content Placeholder 2"/>
          <p:cNvSpPr txBox="1">
            <a:spLocks/>
          </p:cNvSpPr>
          <p:nvPr/>
        </p:nvSpPr>
        <p:spPr>
          <a:xfrm>
            <a:off x="184423" y="3886200"/>
            <a:ext cx="8690112" cy="528638"/>
          </a:xfrm>
          <a:prstGeom prst="rect">
            <a:avLst/>
          </a:prstGeom>
          <a:ln>
            <a:no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gn="ctr">
              <a:lnSpc>
                <a:spcPct val="100000"/>
              </a:lnSpc>
              <a:spcBef>
                <a:spcPts val="0"/>
              </a:spcBef>
              <a:spcAft>
                <a:spcPts val="0"/>
              </a:spcAft>
            </a:pPr>
            <a:r>
              <a:rPr lang="en-US" sz="2200" u="sng" dirty="0"/>
              <a:t>Table 2.7 - Frequency, Relative Frequency, and Percent Frequency </a:t>
            </a:r>
          </a:p>
          <a:p>
            <a:pPr algn="ctr">
              <a:lnSpc>
                <a:spcPct val="100000"/>
              </a:lnSpc>
              <a:spcBef>
                <a:spcPts val="0"/>
              </a:spcBef>
              <a:spcAft>
                <a:spcPts val="0"/>
              </a:spcAft>
            </a:pPr>
            <a:r>
              <a:rPr lang="en-US" sz="2200" u="sng" dirty="0"/>
              <a:t>Distributions for the Audit Time Data</a:t>
            </a:r>
          </a:p>
        </p:txBody>
      </p:sp>
    </p:spTree>
    <p:extLst>
      <p:ext uri="{BB962C8B-B14F-4D97-AF65-F5344CB8AC3E}">
        <p14:creationId xmlns:p14="http://schemas.microsoft.com/office/powerpoint/2010/main" val="4229335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Figure 2.10 - Using Excel to Generate a Frequency Distribution for Audit Times Data</a:t>
            </a:r>
          </a:p>
        </p:txBody>
      </p:sp>
      <p:sp>
        <p:nvSpPr>
          <p:cNvPr id="5" name="Slide Number Placeholder 4"/>
          <p:cNvSpPr>
            <a:spLocks noGrp="1"/>
          </p:cNvSpPr>
          <p:nvPr>
            <p:ph type="sldNum" sz="quarter" idx="12"/>
          </p:nvPr>
        </p:nvSpPr>
        <p:spPr/>
        <p:txBody>
          <a:bodyPr/>
          <a:lstStyle/>
          <a:p>
            <a:fld id="{4556B232-9F89-4083-B3BB-DDC8E5903F80}" type="slidenum">
              <a:rPr lang="en-US" smtClean="0"/>
              <a:t>29</a:t>
            </a:fld>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755" y="1980343"/>
            <a:ext cx="6688491" cy="45963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010598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500" dirty="0"/>
              <a:t>The Spectrum of Business Analytics</a:t>
            </a:r>
          </a:p>
        </p:txBody>
      </p:sp>
      <p:sp>
        <p:nvSpPr>
          <p:cNvPr id="4" name="Slide Number Placeholder 3"/>
          <p:cNvSpPr>
            <a:spLocks noGrp="1"/>
          </p:cNvSpPr>
          <p:nvPr>
            <p:ph type="sldNum" sz="quarter" idx="12"/>
          </p:nvPr>
        </p:nvSpPr>
        <p:spPr/>
        <p:txBody>
          <a:bodyPr/>
          <a:lstStyle/>
          <a:p>
            <a:fld id="{4556B232-9F89-4083-B3BB-DDC8E5903F80}" type="slidenum">
              <a:rPr lang="en-US" smtClean="0"/>
              <a:t>3</a:t>
            </a:fld>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853" y="2133600"/>
            <a:ext cx="8177147" cy="40653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626210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Creating Distributions from Data</a:t>
            </a:r>
          </a:p>
        </p:txBody>
      </p:sp>
      <p:sp>
        <p:nvSpPr>
          <p:cNvPr id="3" name="Content Placeholder 2"/>
          <p:cNvSpPr>
            <a:spLocks noGrp="1"/>
          </p:cNvSpPr>
          <p:nvPr>
            <p:ph idx="1"/>
          </p:nvPr>
        </p:nvSpPr>
        <p:spPr/>
        <p:txBody>
          <a:bodyPr/>
          <a:lstStyle/>
          <a:p>
            <a:pPr marL="342900" indent="-342900">
              <a:lnSpc>
                <a:spcPct val="130000"/>
              </a:lnSpc>
              <a:buFont typeface="Arial" panose="020B0604020202020204" pitchFamily="34" charset="0"/>
              <a:buChar char="•"/>
            </a:pPr>
            <a:r>
              <a:rPr lang="en-US" b="1" dirty="0"/>
              <a:t>Histogram</a:t>
            </a:r>
            <a:r>
              <a:rPr lang="en-US" dirty="0"/>
              <a:t>: A common graphical presentation of quantitative data</a:t>
            </a:r>
          </a:p>
          <a:p>
            <a:pPr marL="937260" lvl="1" indent="-342900">
              <a:lnSpc>
                <a:spcPct val="130000"/>
              </a:lnSpc>
            </a:pPr>
            <a:r>
              <a:rPr lang="en-US" dirty="0"/>
              <a:t>Constructed by placing the variable of interest on the horizontal axis and the selected frequency measure (absolute frequency, relative frequency, or percent frequency) on the vertical axis.</a:t>
            </a:r>
          </a:p>
          <a:p>
            <a:pPr marL="937260" lvl="1" indent="-342900">
              <a:lnSpc>
                <a:spcPct val="130000"/>
              </a:lnSpc>
            </a:pPr>
            <a:r>
              <a:rPr lang="en-US" dirty="0"/>
              <a:t>The frequency measure of each class is shown by drawing a rectangle whose base is determined by the class limits on the horizontal axis and whose height is the corresponding frequency measure.</a:t>
            </a:r>
          </a:p>
          <a:p>
            <a:pPr marL="937260" lvl="1" indent="-342900"/>
            <a:endParaRPr lang="en-US" dirty="0"/>
          </a:p>
          <a:p>
            <a:endParaRPr lang="en-US" dirty="0"/>
          </a:p>
          <a:p>
            <a:pPr marL="342900" indent="-342900">
              <a:buFont typeface="Arial" panose="020B0604020202020204" pitchFamily="34" charset="0"/>
              <a:buChar char="•"/>
            </a:pPr>
            <a:endParaRPr lang="en-US" b="1" dirty="0"/>
          </a:p>
        </p:txBody>
      </p:sp>
      <p:sp>
        <p:nvSpPr>
          <p:cNvPr id="5" name="Slide Number Placeholder 4"/>
          <p:cNvSpPr>
            <a:spLocks noGrp="1"/>
          </p:cNvSpPr>
          <p:nvPr>
            <p:ph type="sldNum" sz="quarter" idx="12"/>
          </p:nvPr>
        </p:nvSpPr>
        <p:spPr/>
        <p:txBody>
          <a:bodyPr/>
          <a:lstStyle/>
          <a:p>
            <a:fld id="{4556B232-9F89-4083-B3BB-DDC8E5903F80}" type="slidenum">
              <a:rPr lang="en-US" smtClean="0"/>
              <a:t>30</a:t>
            </a:fld>
            <a:endParaRPr lang="en-US" dirty="0"/>
          </a:p>
        </p:txBody>
      </p:sp>
    </p:spTree>
    <p:extLst>
      <p:ext uri="{BB962C8B-B14F-4D97-AF65-F5344CB8AC3E}">
        <p14:creationId xmlns:p14="http://schemas.microsoft.com/office/powerpoint/2010/main" val="1826688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Figure 2.11 - Histogram for the Audit Time Data</a:t>
            </a:r>
          </a:p>
        </p:txBody>
      </p:sp>
      <p:sp>
        <p:nvSpPr>
          <p:cNvPr id="5" name="Slide Number Placeholder 4"/>
          <p:cNvSpPr>
            <a:spLocks noGrp="1"/>
          </p:cNvSpPr>
          <p:nvPr>
            <p:ph type="sldNum" sz="quarter" idx="12"/>
          </p:nvPr>
        </p:nvSpPr>
        <p:spPr/>
        <p:txBody>
          <a:bodyPr/>
          <a:lstStyle/>
          <a:p>
            <a:fld id="{4556B232-9F89-4083-B3BB-DDC8E5903F80}" type="slidenum">
              <a:rPr lang="en-US" smtClean="0"/>
              <a:t>31</a:t>
            </a:fld>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09800"/>
            <a:ext cx="7772400" cy="36861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025487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Figure 2.12 - Creating a Histogram for the Audit Time Data using Data Analysis Toolpak in Excel</a:t>
            </a:r>
          </a:p>
        </p:txBody>
      </p:sp>
      <p:sp>
        <p:nvSpPr>
          <p:cNvPr id="5" name="Slide Number Placeholder 4"/>
          <p:cNvSpPr>
            <a:spLocks noGrp="1"/>
          </p:cNvSpPr>
          <p:nvPr>
            <p:ph type="sldNum" sz="quarter" idx="12"/>
          </p:nvPr>
        </p:nvSpPr>
        <p:spPr/>
        <p:txBody>
          <a:bodyPr/>
          <a:lstStyle/>
          <a:p>
            <a:fld id="{4556B232-9F89-4083-B3BB-DDC8E5903F80}" type="slidenum">
              <a:rPr lang="en-US" smtClean="0"/>
              <a:t>32</a:t>
            </a:fld>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734" y="2008787"/>
            <a:ext cx="6238475" cy="43072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683303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Figure 2.13 - Completed Histogram for the Audit Time Data using Data Analysis ToolPak in Excel</a:t>
            </a:r>
          </a:p>
        </p:txBody>
      </p:sp>
      <p:sp>
        <p:nvSpPr>
          <p:cNvPr id="5" name="Slide Number Placeholder 4"/>
          <p:cNvSpPr>
            <a:spLocks noGrp="1"/>
          </p:cNvSpPr>
          <p:nvPr>
            <p:ph type="sldNum" sz="quarter" idx="12"/>
          </p:nvPr>
        </p:nvSpPr>
        <p:spPr/>
        <p:txBody>
          <a:bodyPr/>
          <a:lstStyle/>
          <a:p>
            <a:fld id="{4556B232-9F89-4083-B3BB-DDC8E5903F80}" type="slidenum">
              <a:rPr lang="en-US" smtClean="0"/>
              <a:t>33</a:t>
            </a:fld>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045" y="2209800"/>
            <a:ext cx="8364883" cy="368852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689374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Creating Distributions from Data</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Histogram</a:t>
            </a:r>
            <a:r>
              <a:rPr lang="en-US" b="1" dirty="0"/>
              <a:t> </a:t>
            </a:r>
            <a:r>
              <a:rPr lang="en-US" dirty="0"/>
              <a:t>provides information about the shape, or form, of a distribution.</a:t>
            </a:r>
            <a:endParaRPr lang="en-US" b="1" dirty="0"/>
          </a:p>
          <a:p>
            <a:pPr marL="342900" indent="-342900">
              <a:buFont typeface="Arial" panose="020B0604020202020204" pitchFamily="34" charset="0"/>
              <a:buChar char="•"/>
            </a:pPr>
            <a:r>
              <a:rPr lang="en-US" b="1" dirty="0"/>
              <a:t>Skewness</a:t>
            </a:r>
            <a:r>
              <a:rPr lang="en-US" dirty="0"/>
              <a:t>: Lack of symmetry</a:t>
            </a:r>
          </a:p>
          <a:p>
            <a:pPr marL="937260" lvl="1" indent="-342900"/>
            <a:r>
              <a:rPr lang="en-US" dirty="0"/>
              <a:t>Important characteristic of the shape of a distribution</a:t>
            </a:r>
          </a:p>
          <a:p>
            <a:r>
              <a:rPr lang="en-US" dirty="0"/>
              <a:t>	</a:t>
            </a:r>
          </a:p>
          <a:p>
            <a:endParaRPr lang="en-US" dirty="0"/>
          </a:p>
          <a:p>
            <a:pPr marL="342900" indent="-342900">
              <a:buFont typeface="Arial" panose="020B0604020202020204" pitchFamily="34" charset="0"/>
              <a:buChar char="•"/>
            </a:pPr>
            <a:endParaRPr lang="en-US" b="1" dirty="0"/>
          </a:p>
        </p:txBody>
      </p:sp>
      <p:sp>
        <p:nvSpPr>
          <p:cNvPr id="5" name="Slide Number Placeholder 4"/>
          <p:cNvSpPr>
            <a:spLocks noGrp="1"/>
          </p:cNvSpPr>
          <p:nvPr>
            <p:ph type="sldNum" sz="quarter" idx="12"/>
          </p:nvPr>
        </p:nvSpPr>
        <p:spPr/>
        <p:txBody>
          <a:bodyPr/>
          <a:lstStyle/>
          <a:p>
            <a:fld id="{4556B232-9F89-4083-B3BB-DDC8E5903F80}" type="slidenum">
              <a:rPr lang="en-US" smtClean="0"/>
              <a:t>34</a:t>
            </a:fld>
            <a:endParaRPr lang="en-US" dirty="0"/>
          </a:p>
        </p:txBody>
      </p:sp>
    </p:spTree>
    <p:extLst>
      <p:ext uri="{BB962C8B-B14F-4D97-AF65-F5344CB8AC3E}">
        <p14:creationId xmlns:p14="http://schemas.microsoft.com/office/powerpoint/2010/main" val="2540408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Figure 2.14 - Histograms Showing Distributions with Different Levels of Skewness</a:t>
            </a:r>
          </a:p>
        </p:txBody>
      </p:sp>
      <p:sp>
        <p:nvSpPr>
          <p:cNvPr id="5" name="Slide Number Placeholder 4"/>
          <p:cNvSpPr>
            <a:spLocks noGrp="1"/>
          </p:cNvSpPr>
          <p:nvPr>
            <p:ph type="sldNum" sz="quarter" idx="12"/>
          </p:nvPr>
        </p:nvSpPr>
        <p:spPr/>
        <p:txBody>
          <a:bodyPr/>
          <a:lstStyle/>
          <a:p>
            <a:fld id="{4556B232-9F89-4083-B3BB-DDC8E5903F80}" type="slidenum">
              <a:rPr lang="en-US" smtClean="0"/>
              <a:t>35</a:t>
            </a:fld>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235" y="1777286"/>
            <a:ext cx="6444330" cy="48792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495232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67000"/>
            <a:ext cx="8153399" cy="838200"/>
          </a:xfrm>
          <a:ln>
            <a:noFill/>
          </a:ln>
        </p:spPr>
        <p:txBody>
          <a:bodyPr>
            <a:normAutofit/>
          </a:bodyPr>
          <a:lstStyle/>
          <a:p>
            <a:pPr algn="r"/>
            <a:r>
              <a:rPr lang="en-US" sz="3600" b="1" i="1" dirty="0">
                <a:latin typeface="Tahoma" pitchFamily="34" charset="0"/>
                <a:ea typeface="Tahoma" pitchFamily="34" charset="0"/>
                <a:cs typeface="Tahoma" pitchFamily="34" charset="0"/>
              </a:rPr>
              <a:t>Measures of Location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5" name="Slide Number Placeholder 4"/>
          <p:cNvSpPr>
            <a:spLocks noGrp="1"/>
          </p:cNvSpPr>
          <p:nvPr>
            <p:ph type="sldNum" sz="quarter" idx="12"/>
          </p:nvPr>
        </p:nvSpPr>
        <p:spPr/>
        <p:txBody>
          <a:bodyPr/>
          <a:lstStyle/>
          <a:p>
            <a:fld id="{4556B232-9F89-4083-B3BB-DDC8E5903F80}" type="slidenum">
              <a:rPr lang="en-US" smtClean="0"/>
              <a:t>36</a:t>
            </a:fld>
            <a:endParaRPr lang="en-US" dirty="0"/>
          </a:p>
        </p:txBody>
      </p:sp>
    </p:spTree>
    <p:extLst>
      <p:ext uri="{BB962C8B-B14F-4D97-AF65-F5344CB8AC3E}">
        <p14:creationId xmlns:p14="http://schemas.microsoft.com/office/powerpoint/2010/main" val="35128385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of Location</a:t>
            </a:r>
          </a:p>
        </p:txBody>
      </p:sp>
      <p:sp>
        <p:nvSpPr>
          <p:cNvPr id="5" name="Slide Number Placeholder 4"/>
          <p:cNvSpPr>
            <a:spLocks noGrp="1"/>
          </p:cNvSpPr>
          <p:nvPr>
            <p:ph type="sldNum" sz="quarter" idx="12"/>
          </p:nvPr>
        </p:nvSpPr>
        <p:spPr/>
        <p:txBody>
          <a:bodyPr/>
          <a:lstStyle/>
          <a:p>
            <a:fld id="{4556B232-9F89-4083-B3BB-DDC8E5903F80}" type="slidenum">
              <a:rPr lang="en-US" smtClean="0"/>
              <a:t>37</a:t>
            </a:fld>
            <a:endParaRPr lang="en-US" dirty="0"/>
          </a:p>
        </p:txBody>
      </p:sp>
      <p:sp>
        <p:nvSpPr>
          <p:cNvPr id="6" name="Content Placeholder 5"/>
          <p:cNvSpPr>
            <a:spLocks noGrp="1"/>
          </p:cNvSpPr>
          <p:nvPr>
            <p:ph idx="1"/>
          </p:nvPr>
        </p:nvSpPr>
        <p:spPr/>
        <p:txBody>
          <a:bodyPr/>
          <a:lstStyle/>
          <a:p>
            <a:pPr marL="342900" indent="-342900">
              <a:lnSpc>
                <a:spcPct val="120000"/>
              </a:lnSpc>
              <a:buFont typeface="Arial"/>
              <a:buChar char="•"/>
            </a:pPr>
            <a:r>
              <a:rPr lang="en-US" b="1" dirty="0"/>
              <a:t>Mean/Arithmetic mean</a:t>
            </a:r>
          </a:p>
          <a:p>
            <a:pPr marL="937260" lvl="1" indent="-342900">
              <a:lnSpc>
                <a:spcPct val="120000"/>
              </a:lnSpc>
              <a:buFont typeface="Arial"/>
              <a:buChar char="•"/>
            </a:pPr>
            <a:r>
              <a:rPr lang="en-US" dirty="0"/>
              <a:t>Average value for a variable.</a:t>
            </a:r>
          </a:p>
          <a:p>
            <a:pPr marL="937260" lvl="1" indent="-342900">
              <a:lnSpc>
                <a:spcPct val="120000"/>
              </a:lnSpc>
              <a:buFont typeface="Arial"/>
              <a:buChar char="•"/>
            </a:pPr>
            <a:r>
              <a:rPr lang="en-US" dirty="0"/>
              <a:t>The mean is denoted by </a:t>
            </a:r>
            <a:r>
              <a:rPr lang="en-US" i="1" dirty="0">
                <a:latin typeface="Times New Roman"/>
                <a:cs typeface="Times New Roman"/>
              </a:rPr>
              <a:t>x</a:t>
            </a:r>
            <a:r>
              <a:rPr lang="en-US" dirty="0"/>
              <a:t>.</a:t>
            </a:r>
          </a:p>
          <a:p>
            <a:pPr marL="937260" lvl="1" indent="-342900">
              <a:lnSpc>
                <a:spcPct val="120000"/>
              </a:lnSpc>
              <a:buFont typeface="Arial"/>
              <a:buChar char="•"/>
            </a:pPr>
            <a:r>
              <a:rPr lang="en-US" dirty="0"/>
              <a:t>Sample mean,</a:t>
            </a:r>
          </a:p>
          <a:p>
            <a:pPr marL="937260" lvl="1" indent="-342900">
              <a:lnSpc>
                <a:spcPct val="120000"/>
              </a:lnSpc>
              <a:buFont typeface="Arial"/>
              <a:buChar char="•"/>
            </a:pPr>
            <a:r>
              <a:rPr lang="en-US" i="1" dirty="0">
                <a:latin typeface="Times New Roman"/>
                <a:cs typeface="Times New Roman"/>
              </a:rPr>
              <a:t>n</a:t>
            </a:r>
            <a:r>
              <a:rPr lang="en-US" dirty="0"/>
              <a:t> = sample size</a:t>
            </a:r>
          </a:p>
          <a:p>
            <a:pPr marL="937260" lvl="1" indent="-342900">
              <a:lnSpc>
                <a:spcPct val="120000"/>
              </a:lnSpc>
              <a:buFont typeface="Arial"/>
              <a:buChar char="•"/>
            </a:pPr>
            <a:r>
              <a:rPr lang="en-US" i="1" dirty="0">
                <a:latin typeface="Times New Roman"/>
                <a:cs typeface="Times New Roman"/>
              </a:rPr>
              <a:t>x</a:t>
            </a:r>
            <a:r>
              <a:rPr lang="en-US" baseline="-25000" dirty="0">
                <a:latin typeface="Times New Roman"/>
                <a:cs typeface="Times New Roman"/>
              </a:rPr>
              <a:t>1</a:t>
            </a:r>
            <a:r>
              <a:rPr lang="en-US" dirty="0"/>
              <a:t> = value of variable </a:t>
            </a:r>
            <a:r>
              <a:rPr lang="en-US" i="1" dirty="0">
                <a:latin typeface="Times New Roman"/>
                <a:cs typeface="Times New Roman"/>
              </a:rPr>
              <a:t>x</a:t>
            </a:r>
            <a:r>
              <a:rPr lang="en-US" dirty="0"/>
              <a:t> for the first observation</a:t>
            </a:r>
          </a:p>
          <a:p>
            <a:pPr marL="937260" lvl="1" indent="-342900">
              <a:lnSpc>
                <a:spcPct val="120000"/>
              </a:lnSpc>
              <a:buFont typeface="Arial"/>
              <a:buChar char="•"/>
            </a:pPr>
            <a:r>
              <a:rPr lang="en-US" i="1" dirty="0">
                <a:latin typeface="Times New Roman"/>
                <a:cs typeface="Times New Roman"/>
              </a:rPr>
              <a:t>x</a:t>
            </a:r>
            <a:r>
              <a:rPr lang="en-US" baseline="-25000" dirty="0">
                <a:latin typeface="Times New Roman"/>
                <a:cs typeface="Times New Roman"/>
              </a:rPr>
              <a:t>2</a:t>
            </a:r>
            <a:r>
              <a:rPr lang="en-US" dirty="0"/>
              <a:t> = value of variable </a:t>
            </a:r>
            <a:r>
              <a:rPr lang="en-US" i="1" dirty="0">
                <a:latin typeface="Times New Roman"/>
                <a:cs typeface="Times New Roman"/>
              </a:rPr>
              <a:t>x</a:t>
            </a:r>
            <a:r>
              <a:rPr lang="en-US" dirty="0"/>
              <a:t> for the second observation</a:t>
            </a:r>
          </a:p>
          <a:p>
            <a:pPr marL="937260" lvl="1" indent="-342900">
              <a:lnSpc>
                <a:spcPct val="120000"/>
              </a:lnSpc>
              <a:buFont typeface="Arial"/>
              <a:buChar char="•"/>
            </a:pPr>
            <a:r>
              <a:rPr lang="en-US" i="1" dirty="0" err="1">
                <a:latin typeface="Times New Roman"/>
                <a:cs typeface="Times New Roman"/>
              </a:rPr>
              <a:t>x</a:t>
            </a:r>
            <a:r>
              <a:rPr lang="en-US" i="1" baseline="-25000" dirty="0" err="1">
                <a:latin typeface="Times New Roman"/>
                <a:cs typeface="Times New Roman"/>
              </a:rPr>
              <a:t>n</a:t>
            </a:r>
            <a:r>
              <a:rPr lang="en-US" dirty="0"/>
              <a:t> = value of variable </a:t>
            </a:r>
            <a:r>
              <a:rPr lang="en-US" i="1" dirty="0">
                <a:latin typeface="Times New Roman"/>
                <a:cs typeface="Times New Roman"/>
              </a:rPr>
              <a:t>x</a:t>
            </a:r>
            <a:r>
              <a:rPr lang="en-US" dirty="0"/>
              <a:t> for the n-</a:t>
            </a:r>
            <a:r>
              <a:rPr lang="en-US" dirty="0" err="1"/>
              <a:t>th</a:t>
            </a:r>
            <a:r>
              <a:rPr lang="en-US" dirty="0"/>
              <a:t> observation</a:t>
            </a:r>
          </a:p>
          <a:p>
            <a:pPr marL="937260" lvl="1" indent="-342900">
              <a:lnSpc>
                <a:spcPct val="120000"/>
              </a:lnSpc>
              <a:buFont typeface="Arial"/>
              <a:buChar char="•"/>
            </a:pP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18688156"/>
              </p:ext>
            </p:extLst>
          </p:nvPr>
        </p:nvGraphicFramePr>
        <p:xfrm>
          <a:off x="2982913" y="3352800"/>
          <a:ext cx="4651375" cy="963613"/>
        </p:xfrm>
        <a:graphic>
          <a:graphicData uri="http://schemas.openxmlformats.org/presentationml/2006/ole">
            <mc:AlternateContent xmlns:mc="http://schemas.openxmlformats.org/markup-compatibility/2006">
              <mc:Choice xmlns:v="urn:schemas-microsoft-com:vml" Requires="v">
                <p:oleObj spid="_x0000_s1087" name="Equation" r:id="rId4" imgW="2082800" imgH="431800" progId="Equation.3">
                  <p:embed/>
                </p:oleObj>
              </mc:Choice>
              <mc:Fallback>
                <p:oleObj name="Equation" r:id="rId4" imgW="2082800" imgH="431800" progId="Equation.3">
                  <p:embed/>
                  <p:pic>
                    <p:nvPicPr>
                      <p:cNvPr id="0" name=""/>
                      <p:cNvPicPr/>
                      <p:nvPr/>
                    </p:nvPicPr>
                    <p:blipFill>
                      <a:blip r:embed="rId5"/>
                      <a:stretch>
                        <a:fillRect/>
                      </a:stretch>
                    </p:blipFill>
                    <p:spPr>
                      <a:xfrm>
                        <a:off x="2982913" y="3352800"/>
                        <a:ext cx="4651375" cy="963613"/>
                      </a:xfrm>
                      <a:prstGeom prst="rect">
                        <a:avLst/>
                      </a:prstGeom>
                    </p:spPr>
                  </p:pic>
                </p:oleObj>
              </mc:Fallback>
            </mc:AlternateContent>
          </a:graphicData>
        </a:graphic>
      </p:graphicFrame>
    </p:spTree>
    <p:extLst>
      <p:ext uri="{BB962C8B-B14F-4D97-AF65-F5344CB8AC3E}">
        <p14:creationId xmlns:p14="http://schemas.microsoft.com/office/powerpoint/2010/main" val="1049732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of Location</a:t>
            </a:r>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t>Median</a:t>
            </a:r>
            <a:r>
              <a:rPr lang="en-US" dirty="0"/>
              <a:t>: Value in the middle when the data are arranged in ascending order.</a:t>
            </a:r>
          </a:p>
          <a:p>
            <a:pPr marL="937260" lvl="1" indent="-342900"/>
            <a:r>
              <a:rPr lang="en-US" dirty="0"/>
              <a:t>Middle value, for an odd number of observations</a:t>
            </a:r>
          </a:p>
          <a:p>
            <a:pPr marL="937260" lvl="1" indent="-342900"/>
            <a:r>
              <a:rPr lang="en-US" dirty="0"/>
              <a:t>Average of two middle values, for an even number of observations</a:t>
            </a:r>
          </a:p>
          <a:p>
            <a:pPr marL="937260" lvl="1" indent="-342900">
              <a:lnSpc>
                <a:spcPct val="100000"/>
              </a:lnSpc>
            </a:pPr>
            <a:endParaRPr lang="en-US" dirty="0"/>
          </a:p>
          <a:p>
            <a:pPr marL="937260" lvl="1" indent="-342900">
              <a:lnSpc>
                <a:spcPct val="100000"/>
              </a:lnSpc>
            </a:pPr>
            <a:endParaRPr lang="en-US" dirty="0"/>
          </a:p>
        </p:txBody>
      </p:sp>
      <p:sp>
        <p:nvSpPr>
          <p:cNvPr id="5" name="Slide Number Placeholder 4"/>
          <p:cNvSpPr>
            <a:spLocks noGrp="1"/>
          </p:cNvSpPr>
          <p:nvPr>
            <p:ph type="sldNum" sz="quarter" idx="12"/>
          </p:nvPr>
        </p:nvSpPr>
        <p:spPr/>
        <p:txBody>
          <a:bodyPr/>
          <a:lstStyle/>
          <a:p>
            <a:fld id="{4556B232-9F89-4083-B3BB-DDC8E5903F80}" type="slidenum">
              <a:rPr lang="en-US" smtClean="0"/>
              <a:t>38</a:t>
            </a:fld>
            <a:endParaRPr lang="en-US" dirty="0"/>
          </a:p>
        </p:txBody>
      </p:sp>
    </p:spTree>
    <p:extLst>
      <p:ext uri="{BB962C8B-B14F-4D97-AF65-F5344CB8AC3E}">
        <p14:creationId xmlns:p14="http://schemas.microsoft.com/office/powerpoint/2010/main" val="3614478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Computation of Sample Median</a:t>
            </a:r>
          </a:p>
        </p:txBody>
      </p:sp>
      <p:sp>
        <p:nvSpPr>
          <p:cNvPr id="3" name="Content Placeholder 2"/>
          <p:cNvSpPr>
            <a:spLocks noGrp="1"/>
          </p:cNvSpPr>
          <p:nvPr>
            <p:ph idx="1"/>
          </p:nvPr>
        </p:nvSpPr>
        <p:spPr/>
        <p:txBody>
          <a:bodyPr/>
          <a:lstStyle/>
          <a:p>
            <a:pPr marL="0" lvl="1" indent="0">
              <a:lnSpc>
                <a:spcPct val="100000"/>
              </a:lnSpc>
              <a:buNone/>
            </a:pPr>
            <a:r>
              <a:rPr lang="en-US" sz="2400" u="sng" dirty="0"/>
              <a:t>Illustration</a:t>
            </a:r>
            <a:r>
              <a:rPr lang="en-US" sz="2400" b="1" dirty="0"/>
              <a:t> </a:t>
            </a:r>
            <a:r>
              <a:rPr lang="en-US" sz="2400" dirty="0"/>
              <a:t>- When the number of observations are </a:t>
            </a:r>
            <a:r>
              <a:rPr lang="en-US" sz="2400" b="1" dirty="0"/>
              <a:t>odd</a:t>
            </a:r>
          </a:p>
          <a:p>
            <a:pPr marL="342900" indent="-342900">
              <a:lnSpc>
                <a:spcPct val="100000"/>
              </a:lnSpc>
              <a:buFont typeface="Arial" pitchFamily="34" charset="0"/>
              <a:buChar char="•"/>
            </a:pPr>
            <a:r>
              <a:rPr lang="en-US" dirty="0"/>
              <a:t>Consider the class size data for a sample of five college classes:</a:t>
            </a:r>
          </a:p>
          <a:p>
            <a:pPr>
              <a:lnSpc>
                <a:spcPct val="100000"/>
              </a:lnSpc>
            </a:pPr>
            <a:r>
              <a:rPr lang="en-US" dirty="0"/>
              <a:t>                                            46   54   42   46   32</a:t>
            </a:r>
          </a:p>
          <a:p>
            <a:pPr marL="342900" indent="-342900">
              <a:lnSpc>
                <a:spcPct val="100000"/>
              </a:lnSpc>
              <a:buFont typeface="Arial" pitchFamily="34" charset="0"/>
              <a:buChar char="•"/>
            </a:pPr>
            <a:r>
              <a:rPr lang="en-US" sz="2400" dirty="0"/>
              <a:t>Arrange the class size data in ascending order .</a:t>
            </a:r>
          </a:p>
          <a:p>
            <a:pPr marL="0" lvl="1" indent="0">
              <a:buNone/>
            </a:pPr>
            <a:r>
              <a:rPr lang="en-US" sz="2400" dirty="0"/>
              <a:t>                                            32   42   46   46   54</a:t>
            </a:r>
          </a:p>
          <a:p>
            <a:pPr marL="342900" indent="-342900">
              <a:lnSpc>
                <a:spcPct val="100000"/>
              </a:lnSpc>
              <a:buFont typeface="Arial" pitchFamily="34" charset="0"/>
              <a:buChar char="•"/>
            </a:pPr>
            <a:r>
              <a:rPr lang="en-US" dirty="0"/>
              <a:t>Middlemost value in the data set = 46.</a:t>
            </a:r>
          </a:p>
          <a:p>
            <a:pPr marL="342900" indent="-342900">
              <a:lnSpc>
                <a:spcPct val="100000"/>
              </a:lnSpc>
              <a:buFont typeface="Arial" pitchFamily="34" charset="0"/>
              <a:buChar char="•"/>
            </a:pPr>
            <a:r>
              <a:rPr lang="en-US" dirty="0"/>
              <a:t>Median is 46.</a:t>
            </a:r>
          </a:p>
          <a:p>
            <a:pPr marL="0" lvl="1" indent="0">
              <a:buNone/>
            </a:pPr>
            <a:r>
              <a:rPr lang="en-US" dirty="0"/>
              <a:t>	</a:t>
            </a:r>
          </a:p>
          <a:p>
            <a:pPr lvl="1" indent="0">
              <a:buNone/>
            </a:pPr>
            <a:endParaRPr lang="en-US" dirty="0"/>
          </a:p>
          <a:p>
            <a:pPr lvl="1" indent="0">
              <a:buNone/>
            </a:pPr>
            <a:endParaRPr lang="en-US" dirty="0"/>
          </a:p>
        </p:txBody>
      </p:sp>
      <p:sp>
        <p:nvSpPr>
          <p:cNvPr id="5" name="Slide Number Placeholder 4"/>
          <p:cNvSpPr>
            <a:spLocks noGrp="1"/>
          </p:cNvSpPr>
          <p:nvPr>
            <p:ph type="sldNum" sz="quarter" idx="12"/>
          </p:nvPr>
        </p:nvSpPr>
        <p:spPr/>
        <p:txBody>
          <a:bodyPr/>
          <a:lstStyle/>
          <a:p>
            <a:fld id="{4556B232-9F89-4083-B3BB-DDC8E5903F80}" type="slidenum">
              <a:rPr lang="en-US" smtClean="0"/>
              <a:t>39</a:t>
            </a:fld>
            <a:endParaRPr lang="en-US" dirty="0"/>
          </a:p>
        </p:txBody>
      </p:sp>
    </p:spTree>
    <p:extLst>
      <p:ext uri="{BB962C8B-B14F-4D97-AF65-F5344CB8AC3E}">
        <p14:creationId xmlns:p14="http://schemas.microsoft.com/office/powerpoint/2010/main" val="248505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Business Analytics in Practice</a:t>
            </a:r>
          </a:p>
        </p:txBody>
      </p:sp>
      <p:sp>
        <p:nvSpPr>
          <p:cNvPr id="3" name="Content Placeholder 2"/>
          <p:cNvSpPr>
            <a:spLocks noGrp="1"/>
          </p:cNvSpPr>
          <p:nvPr>
            <p:ph idx="1"/>
          </p:nvPr>
        </p:nvSpPr>
        <p:spPr/>
        <p:txBody>
          <a:bodyPr/>
          <a:lstStyle/>
          <a:p>
            <a:pPr marL="342900" indent="-342900">
              <a:buFont typeface="Arial" pitchFamily="34" charset="0"/>
              <a:buChar char="•"/>
            </a:pPr>
            <a:r>
              <a:rPr lang="en-US" sz="2800" dirty="0"/>
              <a:t>Types of applications of analytics by </a:t>
            </a:r>
            <a:r>
              <a:rPr lang="en-US" sz="2800" b="1" dirty="0"/>
              <a:t>application area</a:t>
            </a:r>
          </a:p>
          <a:p>
            <a:pPr marL="342900" indent="-342900">
              <a:buFont typeface="Arial" pitchFamily="34" charset="0"/>
              <a:buChar char="•"/>
            </a:pPr>
            <a:r>
              <a:rPr lang="en-US" sz="2800" b="1" dirty="0"/>
              <a:t>Financial analytics </a:t>
            </a:r>
          </a:p>
          <a:p>
            <a:pPr marL="937260" lvl="1" indent="-342900"/>
            <a:r>
              <a:rPr lang="en-US" sz="2400" dirty="0"/>
              <a:t>Use of predictive models</a:t>
            </a:r>
          </a:p>
          <a:p>
            <a:pPr marL="1211580" lvl="2" indent="-342900">
              <a:lnSpc>
                <a:spcPct val="100000"/>
              </a:lnSpc>
            </a:pPr>
            <a:r>
              <a:rPr lang="en-US" sz="2400" dirty="0"/>
              <a:t>To forecast future financial performance</a:t>
            </a:r>
          </a:p>
          <a:p>
            <a:pPr marL="1211580" lvl="2" indent="-342900">
              <a:lnSpc>
                <a:spcPct val="100000"/>
              </a:lnSpc>
            </a:pPr>
            <a:r>
              <a:rPr lang="en-US" sz="2400" dirty="0"/>
              <a:t>To assess the risk of investment portfolios and projects</a:t>
            </a:r>
          </a:p>
          <a:p>
            <a:pPr marL="1211580" lvl="2" indent="-342900">
              <a:lnSpc>
                <a:spcPct val="100000"/>
              </a:lnSpc>
            </a:pPr>
            <a:r>
              <a:rPr lang="en-US" sz="2400" dirty="0"/>
              <a:t>To construct financial instruments such as derivatives </a:t>
            </a:r>
          </a:p>
          <a:p>
            <a:pPr lvl="1" indent="0">
              <a:buNone/>
            </a:pPr>
            <a:r>
              <a:rPr lang="en-US" sz="2400" dirty="0"/>
              <a:t> </a:t>
            </a:r>
          </a:p>
        </p:txBody>
      </p:sp>
      <p:sp>
        <p:nvSpPr>
          <p:cNvPr id="4" name="Slide Number Placeholder 3"/>
          <p:cNvSpPr>
            <a:spLocks noGrp="1"/>
          </p:cNvSpPr>
          <p:nvPr>
            <p:ph type="sldNum" sz="quarter" idx="12"/>
          </p:nvPr>
        </p:nvSpPr>
        <p:spPr/>
        <p:txBody>
          <a:bodyPr/>
          <a:lstStyle/>
          <a:p>
            <a:fld id="{4556B232-9F89-4083-B3BB-DDC8E5903F80}" type="slidenum">
              <a:rPr lang="en-US" smtClean="0"/>
              <a:t>4</a:t>
            </a:fld>
            <a:endParaRPr lang="en-US" dirty="0"/>
          </a:p>
        </p:txBody>
      </p:sp>
    </p:spTree>
    <p:extLst>
      <p:ext uri="{BB962C8B-B14F-4D97-AF65-F5344CB8AC3E}">
        <p14:creationId xmlns:p14="http://schemas.microsoft.com/office/powerpoint/2010/main" val="2884682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Computation of Sample Median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1" indent="0">
                  <a:lnSpc>
                    <a:spcPct val="100000"/>
                  </a:lnSpc>
                  <a:buNone/>
                </a:pPr>
                <a:r>
                  <a:rPr lang="en-US" sz="2400" u="sng" dirty="0"/>
                  <a:t>Illustration </a:t>
                </a:r>
                <a:r>
                  <a:rPr lang="en-US" sz="2400" dirty="0"/>
                  <a:t>(contd.) - When the number of observations are </a:t>
                </a:r>
                <a:r>
                  <a:rPr lang="en-US" sz="2400" b="1" dirty="0"/>
                  <a:t>even</a:t>
                </a:r>
              </a:p>
              <a:p>
                <a:pPr>
                  <a:lnSpc>
                    <a:spcPct val="100000"/>
                  </a:lnSpc>
                </a:pPr>
                <a:endParaRPr lang="en-US" sz="2200" dirty="0"/>
              </a:p>
              <a:p>
                <a:pPr marL="342900" indent="-342900">
                  <a:lnSpc>
                    <a:spcPct val="100000"/>
                  </a:lnSpc>
                  <a:buFont typeface="Arial" pitchFamily="34" charset="0"/>
                  <a:buChar char="•"/>
                </a:pPr>
                <a:r>
                  <a:rPr lang="en-US" sz="2200" dirty="0"/>
                  <a:t>Arrange the data in ascending order:</a:t>
                </a:r>
              </a:p>
              <a:p>
                <a:r>
                  <a:rPr lang="en-US" sz="2000" dirty="0"/>
                  <a:t>	108,000  138,000  138,000  142,000  186,000  199,500 208,000  254,000 	254,000  257,500  298,000  456,250</a:t>
                </a:r>
              </a:p>
              <a:p>
                <a:pPr marL="342900" indent="-342900">
                  <a:buFont typeface="Arial" panose="020B0604020202020204" pitchFamily="34" charset="0"/>
                  <a:buChar char="•"/>
                </a:pPr>
                <a:r>
                  <a:rPr lang="en-US" sz="2200" dirty="0"/>
                  <a:t>Median = average of two middle values = </a:t>
                </a:r>
                <a14:m>
                  <m:oMath xmlns:m="http://schemas.openxmlformats.org/officeDocument/2006/math">
                    <m:f>
                      <m:fPr>
                        <m:ctrlPr>
                          <a:rPr lang="en-US" sz="2200" i="1" smtClean="0">
                            <a:latin typeface="Cambria Math" panose="02040503050406030204" pitchFamily="18" charset="0"/>
                          </a:rPr>
                        </m:ctrlPr>
                      </m:fPr>
                      <m:num>
                        <m:r>
                          <m:rPr>
                            <m:nor/>
                          </m:rPr>
                          <a:rPr lang="en-US" sz="2200" dirty="0"/>
                          <m:t>199,500</m:t>
                        </m:r>
                        <m:r>
                          <m:rPr>
                            <m:nor/>
                          </m:rPr>
                          <a:rPr lang="en-US" sz="2200" b="0" i="0" dirty="0" smtClean="0"/>
                          <m:t> </m:t>
                        </m:r>
                        <m:r>
                          <m:rPr>
                            <m:nor/>
                          </m:rPr>
                          <a:rPr lang="en-US" sz="2200" dirty="0"/>
                          <m:t>+</m:t>
                        </m:r>
                        <m:r>
                          <m:rPr>
                            <m:nor/>
                          </m:rPr>
                          <a:rPr lang="en-US" sz="2200" b="0" i="0" dirty="0" smtClean="0"/>
                          <m:t> 208</m:t>
                        </m:r>
                        <m:r>
                          <m:rPr>
                            <m:nor/>
                          </m:rPr>
                          <a:rPr lang="en-US" sz="2200" dirty="0"/>
                          <m:t>,</m:t>
                        </m:r>
                        <m:r>
                          <m:rPr>
                            <m:nor/>
                          </m:rPr>
                          <a:rPr lang="en-US" sz="2200" b="0" i="0" dirty="0" smtClean="0"/>
                          <m:t>0</m:t>
                        </m:r>
                        <m:r>
                          <m:rPr>
                            <m:nor/>
                          </m:rPr>
                          <a:rPr lang="en-US" sz="2200" dirty="0"/>
                          <m:t>00</m:t>
                        </m:r>
                      </m:num>
                      <m:den>
                        <m:r>
                          <m:rPr>
                            <m:nor/>
                          </m:rPr>
                          <a:rPr lang="en-US" sz="2200" dirty="0"/>
                          <m:t>2</m:t>
                        </m:r>
                      </m:den>
                    </m:f>
                  </m:oMath>
                </a14:m>
                <a:r>
                  <a:rPr lang="en-US" sz="2200" dirty="0"/>
                  <a:t> = </a:t>
                </a:r>
                <a:r>
                  <a:rPr lang="en-US" sz="2000" dirty="0"/>
                  <a:t>203,750</a:t>
                </a:r>
              </a:p>
              <a:p>
                <a:pPr>
                  <a:lnSpc>
                    <a:spcPct val="100000"/>
                  </a:lnSpc>
                </a:pPr>
                <a:endParaRPr lang="en-US" sz="2200" dirty="0"/>
              </a:p>
              <a:p>
                <a:pPr>
                  <a:lnSpc>
                    <a:spcPct val="100000"/>
                  </a:lnSpc>
                </a:pPr>
                <a:r>
                  <a:rPr lang="en-US" dirty="0"/>
                  <a:t>	</a:t>
                </a:r>
              </a:p>
              <a:p>
                <a:pPr>
                  <a:lnSpc>
                    <a:spcPct val="100000"/>
                  </a:lnSpc>
                </a:pPr>
                <a:endParaRPr lang="en-US" dirty="0"/>
              </a:p>
              <a:p>
                <a:pPr>
                  <a:lnSpc>
                    <a:spcPct val="100000"/>
                  </a:lnSpc>
                </a:pPr>
                <a:endParaRPr lang="en-US" dirty="0"/>
              </a:p>
              <a:p>
                <a:pPr>
                  <a:lnSpc>
                    <a:spcPct val="100000"/>
                  </a:lnSpc>
                </a:pPr>
                <a:r>
                  <a:rPr lang="en-US" dirty="0"/>
                  <a:t>						</a:t>
                </a:r>
              </a:p>
              <a:p>
                <a:pPr>
                  <a:lnSpc>
                    <a:spcPct val="100000"/>
                  </a:lnSpc>
                </a:pPr>
                <a:endParaRPr lang="en-US" dirty="0"/>
              </a:p>
              <a:p>
                <a:pPr>
                  <a:lnSpc>
                    <a:spcPct val="10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51" t="-90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556B232-9F89-4083-B3BB-DDC8E5903F80}" type="slidenum">
              <a:rPr lang="en-US" smtClean="0"/>
              <a:t>40</a:t>
            </a:fld>
            <a:endParaRPr lang="en-US" dirty="0"/>
          </a:p>
        </p:txBody>
      </p:sp>
      <p:sp>
        <p:nvSpPr>
          <p:cNvPr id="4" name="Left Brace 3"/>
          <p:cNvSpPr/>
          <p:nvPr/>
        </p:nvSpPr>
        <p:spPr>
          <a:xfrm rot="16200000">
            <a:off x="6673701" y="3124198"/>
            <a:ext cx="392544" cy="16002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ectangle 6"/>
          <p:cNvSpPr/>
          <p:nvPr/>
        </p:nvSpPr>
        <p:spPr>
          <a:xfrm>
            <a:off x="5928359" y="4049483"/>
            <a:ext cx="1981312" cy="369332"/>
          </a:xfrm>
          <a:prstGeom prst="rect">
            <a:avLst/>
          </a:prstGeom>
        </p:spPr>
        <p:txBody>
          <a:bodyPr wrap="none">
            <a:spAutoFit/>
          </a:bodyPr>
          <a:lstStyle/>
          <a:p>
            <a:r>
              <a:rPr lang="en-US" dirty="0">
                <a:latin typeface="Calibri" panose="020F0502020204030204" pitchFamily="34" charset="0"/>
              </a:rPr>
              <a:t>Middle Two Values</a:t>
            </a:r>
          </a:p>
        </p:txBody>
      </p:sp>
    </p:spTree>
    <p:extLst>
      <p:ext uri="{BB962C8B-B14F-4D97-AF65-F5344CB8AC3E}">
        <p14:creationId xmlns:p14="http://schemas.microsoft.com/office/powerpoint/2010/main" val="1508254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of Location</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Mode</a:t>
            </a:r>
            <a:r>
              <a:rPr lang="en-US" dirty="0"/>
              <a:t>: Value that occurs most frequently in a data set.</a:t>
            </a:r>
          </a:p>
          <a:p>
            <a:pPr marL="937260" lvl="1" indent="-342900">
              <a:lnSpc>
                <a:spcPct val="100000"/>
              </a:lnSpc>
            </a:pPr>
            <a:r>
              <a:rPr lang="en-US" dirty="0"/>
              <a:t>Consider the class size data:</a:t>
            </a:r>
          </a:p>
          <a:p>
            <a:pPr>
              <a:lnSpc>
                <a:spcPct val="100000"/>
              </a:lnSpc>
            </a:pPr>
            <a:r>
              <a:rPr lang="en-US" dirty="0"/>
              <a:t>                                     32   42   46   46   54</a:t>
            </a:r>
          </a:p>
          <a:p>
            <a:pPr marL="937260" lvl="1" indent="-342900">
              <a:lnSpc>
                <a:spcPct val="100000"/>
              </a:lnSpc>
            </a:pPr>
            <a:r>
              <a:rPr lang="en-US" dirty="0"/>
              <a:t>Observe - 46 is the only value that occurs more than once.</a:t>
            </a:r>
          </a:p>
          <a:p>
            <a:pPr marL="937260" lvl="1" indent="-342900">
              <a:lnSpc>
                <a:spcPct val="100000"/>
              </a:lnSpc>
            </a:pPr>
            <a:r>
              <a:rPr lang="en-US" dirty="0"/>
              <a:t>Mode is 46.</a:t>
            </a:r>
          </a:p>
          <a:p>
            <a:pPr marL="937260" lvl="1" indent="-342900">
              <a:lnSpc>
                <a:spcPct val="100000"/>
              </a:lnSpc>
            </a:pPr>
            <a:r>
              <a:rPr lang="en-US" dirty="0"/>
              <a:t>Multimodal data - Data contain at least two modes.</a:t>
            </a:r>
          </a:p>
          <a:p>
            <a:pPr marL="937260" lvl="1" indent="-342900">
              <a:lnSpc>
                <a:spcPct val="100000"/>
              </a:lnSpc>
            </a:pPr>
            <a:r>
              <a:rPr lang="en-US" dirty="0"/>
              <a:t>Bimodal data - Data contain exactly two modes.</a:t>
            </a:r>
          </a:p>
          <a:p>
            <a:endParaRPr lang="en-US" dirty="0"/>
          </a:p>
        </p:txBody>
      </p:sp>
      <p:sp>
        <p:nvSpPr>
          <p:cNvPr id="5" name="Slide Number Placeholder 4"/>
          <p:cNvSpPr>
            <a:spLocks noGrp="1"/>
          </p:cNvSpPr>
          <p:nvPr>
            <p:ph type="sldNum" sz="quarter" idx="12"/>
          </p:nvPr>
        </p:nvSpPr>
        <p:spPr/>
        <p:txBody>
          <a:bodyPr/>
          <a:lstStyle/>
          <a:p>
            <a:fld id="{4556B232-9F89-4083-B3BB-DDC8E5903F80}" type="slidenum">
              <a:rPr lang="en-US" smtClean="0"/>
              <a:t>41</a:t>
            </a:fld>
            <a:endParaRPr lang="en-US" dirty="0"/>
          </a:p>
        </p:txBody>
      </p:sp>
    </p:spTree>
    <p:extLst>
      <p:ext uri="{BB962C8B-B14F-4D97-AF65-F5344CB8AC3E}">
        <p14:creationId xmlns:p14="http://schemas.microsoft.com/office/powerpoint/2010/main" val="22020315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6B232-9F89-4083-B3BB-DDC8E5903F80}" type="slidenum">
              <a:rPr lang="en-US" smtClean="0"/>
              <a:pPr/>
              <a:t>42</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143000" y="1771861"/>
            <a:ext cx="6930078" cy="4324139"/>
          </a:xfrm>
          <a:prstGeom prst="rect">
            <a:avLst/>
          </a:prstGeom>
          <a:noFill/>
          <a:ln w="9525">
            <a:noFill/>
            <a:miter lim="800000"/>
            <a:headEnd/>
            <a:tailEnd/>
          </a:ln>
          <a:effectLst/>
        </p:spPr>
      </p:pic>
    </p:spTree>
    <p:extLst>
      <p:ext uri="{BB962C8B-B14F-4D97-AF65-F5344CB8AC3E}">
        <p14:creationId xmlns:p14="http://schemas.microsoft.com/office/powerpoint/2010/main" val="683397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of Location</a:t>
            </a:r>
          </a:p>
        </p:txBody>
      </p:sp>
      <p:sp>
        <p:nvSpPr>
          <p:cNvPr id="5" name="Slide Number Placeholder 4"/>
          <p:cNvSpPr>
            <a:spLocks noGrp="1"/>
          </p:cNvSpPr>
          <p:nvPr>
            <p:ph type="sldNum" sz="quarter" idx="12"/>
          </p:nvPr>
        </p:nvSpPr>
        <p:spPr/>
        <p:txBody>
          <a:bodyPr/>
          <a:lstStyle/>
          <a:p>
            <a:fld id="{4556B232-9F89-4083-B3BB-DDC8E5903F80}" type="slidenum">
              <a:rPr lang="en-US" smtClean="0"/>
              <a:t>43</a:t>
            </a:fld>
            <a:endParaRPr lang="en-US" dirty="0"/>
          </a:p>
        </p:txBody>
      </p:sp>
      <p:sp>
        <p:nvSpPr>
          <p:cNvPr id="4" name="Content Placeholder 3"/>
          <p:cNvSpPr>
            <a:spLocks noGrp="1"/>
          </p:cNvSpPr>
          <p:nvPr>
            <p:ph idx="1"/>
          </p:nvPr>
        </p:nvSpPr>
        <p:spPr/>
        <p:txBody>
          <a:bodyPr/>
          <a:lstStyle/>
          <a:p>
            <a:pPr marL="342900" indent="-342900">
              <a:buFont typeface="Arial"/>
              <a:buChar char="•"/>
            </a:pPr>
            <a:r>
              <a:rPr lang="en-US" dirty="0"/>
              <a:t>Geometric mean: </a:t>
            </a:r>
            <a:r>
              <a:rPr lang="en-US" i="1" dirty="0">
                <a:latin typeface="Times New Roman"/>
                <a:cs typeface="Times New Roman"/>
              </a:rPr>
              <a:t>n</a:t>
            </a:r>
            <a:r>
              <a:rPr lang="en-US" dirty="0"/>
              <a:t>th root of the product of </a:t>
            </a:r>
            <a:r>
              <a:rPr lang="en-US" i="1" dirty="0">
                <a:latin typeface="Times New Roman"/>
                <a:cs typeface="Times New Roman"/>
              </a:rPr>
              <a:t>n</a:t>
            </a:r>
            <a:r>
              <a:rPr lang="en-US" dirty="0"/>
              <a:t> values</a:t>
            </a:r>
          </a:p>
          <a:p>
            <a:pPr marL="937260" lvl="1" indent="-342900">
              <a:buFont typeface="Arial"/>
              <a:buChar char="•"/>
            </a:pPr>
            <a:r>
              <a:rPr lang="en-US" dirty="0"/>
              <a:t>Used in analyzing growth rates in financial data.</a:t>
            </a:r>
          </a:p>
          <a:p>
            <a:pPr marL="937260" lvl="1" indent="-342900">
              <a:buFont typeface="Arial"/>
              <a:buChar char="•"/>
            </a:pPr>
            <a:r>
              <a:rPr lang="en-US" dirty="0"/>
              <a:t>Sample geometric mean:</a:t>
            </a:r>
          </a:p>
        </p:txBody>
      </p:sp>
      <p:graphicFrame>
        <p:nvGraphicFramePr>
          <p:cNvPr id="7" name="Object 6"/>
          <p:cNvGraphicFramePr>
            <a:graphicFrameLocks noChangeAspect="1"/>
          </p:cNvGraphicFramePr>
          <p:nvPr>
            <p:extLst>
              <p:ext uri="{D42A27DB-BD31-4B8C-83A1-F6EECF244321}">
                <p14:modId xmlns:p14="http://schemas.microsoft.com/office/powerpoint/2010/main" val="150409505"/>
              </p:ext>
            </p:extLst>
          </p:nvPr>
        </p:nvGraphicFramePr>
        <p:xfrm>
          <a:off x="1752600" y="3962400"/>
          <a:ext cx="4898572" cy="685800"/>
        </p:xfrm>
        <a:graphic>
          <a:graphicData uri="http://schemas.openxmlformats.org/presentationml/2006/ole">
            <mc:AlternateContent xmlns:mc="http://schemas.openxmlformats.org/markup-compatibility/2006">
              <mc:Choice xmlns:v="urn:schemas-microsoft-com:vml" Requires="v">
                <p:oleObj spid="_x0000_s3133" name="Equation" r:id="rId4" imgW="1905000" imgH="266700" progId="Equation.3">
                  <p:embed/>
                </p:oleObj>
              </mc:Choice>
              <mc:Fallback>
                <p:oleObj name="Equation" r:id="rId4" imgW="1905000" imgH="266700" progId="Equation.3">
                  <p:embed/>
                  <p:pic>
                    <p:nvPicPr>
                      <p:cNvPr id="0" name=""/>
                      <p:cNvPicPr/>
                      <p:nvPr/>
                    </p:nvPicPr>
                    <p:blipFill>
                      <a:blip r:embed="rId5"/>
                      <a:stretch>
                        <a:fillRect/>
                      </a:stretch>
                    </p:blipFill>
                    <p:spPr>
                      <a:xfrm>
                        <a:off x="1752600" y="3962400"/>
                        <a:ext cx="4898572" cy="685800"/>
                      </a:xfrm>
                      <a:prstGeom prst="rect">
                        <a:avLst/>
                      </a:prstGeom>
                    </p:spPr>
                  </p:pic>
                </p:oleObj>
              </mc:Fallback>
            </mc:AlternateContent>
          </a:graphicData>
        </a:graphic>
      </p:graphicFrame>
    </p:spTree>
    <p:extLst>
      <p:ext uri="{BB962C8B-B14F-4D97-AF65-F5344CB8AC3E}">
        <p14:creationId xmlns:p14="http://schemas.microsoft.com/office/powerpoint/2010/main" val="30178053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Percentage Annual Returns and Growth Factors for the Mutual Fund Data</a:t>
            </a:r>
          </a:p>
        </p:txBody>
      </p:sp>
      <p:sp>
        <p:nvSpPr>
          <p:cNvPr id="3" name="Content Placeholder 2"/>
          <p:cNvSpPr>
            <a:spLocks noGrp="1"/>
          </p:cNvSpPr>
          <p:nvPr>
            <p:ph idx="1"/>
          </p:nvPr>
        </p:nvSpPr>
        <p:spPr/>
        <p:txBody>
          <a:bodyPr/>
          <a:lstStyle/>
          <a:p>
            <a:pPr>
              <a:lnSpc>
                <a:spcPct val="100000"/>
              </a:lnSpc>
            </a:pPr>
            <a:r>
              <a:rPr lang="en-US" u="sng" dirty="0"/>
              <a:t>Illustration</a:t>
            </a:r>
            <a:r>
              <a:rPr lang="en-US" dirty="0"/>
              <a:t> - Consider the percentage annual returns and growth factors for the mutual fund data over the past 10 years.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marL="342900" indent="-342900">
              <a:lnSpc>
                <a:spcPct val="100000"/>
              </a:lnSpc>
              <a:spcBef>
                <a:spcPts val="1800"/>
              </a:spcBef>
              <a:spcAft>
                <a:spcPts val="1200"/>
              </a:spcAft>
              <a:buFont typeface="Arial" pitchFamily="34" charset="0"/>
              <a:buChar char="•"/>
            </a:pPr>
            <a:r>
              <a:rPr lang="en-US" dirty="0"/>
              <a:t>We will determine the mean rate of growth for the fund over the 10-year period.</a:t>
            </a:r>
          </a:p>
        </p:txBody>
      </p:sp>
      <p:sp>
        <p:nvSpPr>
          <p:cNvPr id="5" name="Slide Number Placeholder 4"/>
          <p:cNvSpPr>
            <a:spLocks noGrp="1"/>
          </p:cNvSpPr>
          <p:nvPr>
            <p:ph type="sldNum" sz="quarter" idx="12"/>
          </p:nvPr>
        </p:nvSpPr>
        <p:spPr/>
        <p:txBody>
          <a:bodyPr/>
          <a:lstStyle/>
          <a:p>
            <a:fld id="{4556B232-9F89-4083-B3BB-DDC8E5903F80}" type="slidenum">
              <a:rPr lang="en-US" smtClean="0"/>
              <a:t>44</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8" y="2743200"/>
            <a:ext cx="7781925" cy="2590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10088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Computation of Geometric Mean</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4556B232-9F89-4083-B3BB-DDC8E5903F80}" type="slidenum">
              <a:rPr lang="en-US" smtClean="0"/>
              <a:t>45</a:t>
            </a:fld>
            <a:endParaRPr lang="en-US" dirty="0"/>
          </a:p>
        </p:txBody>
      </p:sp>
      <p:sp>
        <p:nvSpPr>
          <p:cNvPr id="4" name="Content Placeholder 3"/>
          <p:cNvSpPr>
            <a:spLocks noGrp="1"/>
          </p:cNvSpPr>
          <p:nvPr>
            <p:ph idx="1"/>
          </p:nvPr>
        </p:nvSpPr>
        <p:spPr/>
        <p:txBody>
          <a:bodyPr/>
          <a:lstStyle/>
          <a:p>
            <a:r>
              <a:rPr lang="en-US" u="sng" dirty="0"/>
              <a:t>Solution:</a:t>
            </a:r>
          </a:p>
          <a:p>
            <a:pPr marL="342900" indent="-342900">
              <a:lnSpc>
                <a:spcPct val="120000"/>
              </a:lnSpc>
              <a:buFont typeface="Arial"/>
              <a:buChar char="•"/>
            </a:pPr>
            <a:r>
              <a:rPr lang="en-US" dirty="0"/>
              <a:t>Product of the growth factors:</a:t>
            </a:r>
          </a:p>
          <a:p>
            <a:pPr marL="937260" lvl="1" indent="-342900">
              <a:lnSpc>
                <a:spcPct val="120000"/>
              </a:lnSpc>
              <a:buFont typeface="Arial"/>
              <a:buChar char="•"/>
            </a:pPr>
            <a:r>
              <a:rPr lang="en-US" sz="2000" dirty="0"/>
              <a:t>(.779)(1.287)(1.109)(1.049)(1.158)(1.055)(.630)(1.265)(1.151)(1.021)</a:t>
            </a:r>
            <a:br>
              <a:rPr lang="en-US" dirty="0"/>
            </a:br>
            <a:r>
              <a:rPr lang="en-US" dirty="0"/>
              <a:t>= 1.335</a:t>
            </a:r>
          </a:p>
          <a:p>
            <a:pPr marL="342900" indent="-342900">
              <a:lnSpc>
                <a:spcPct val="120000"/>
              </a:lnSpc>
              <a:buFont typeface="Arial"/>
              <a:buChar char="•"/>
            </a:pPr>
            <a:r>
              <a:rPr lang="en-US" dirty="0"/>
              <a:t>Geometric mean of the growth factors:</a:t>
            </a:r>
          </a:p>
          <a:p>
            <a:pPr marL="342900" indent="-342900">
              <a:lnSpc>
                <a:spcPct val="120000"/>
              </a:lnSpc>
              <a:buFont typeface="Arial"/>
              <a:buChar char="•"/>
            </a:pPr>
            <a:endParaRPr lang="en-US" dirty="0"/>
          </a:p>
          <a:p>
            <a:pPr marL="937260" lvl="1" indent="-342900">
              <a:lnSpc>
                <a:spcPct val="120000"/>
              </a:lnSpc>
              <a:buFont typeface="Arial"/>
              <a:buChar char="•"/>
            </a:pPr>
            <a:r>
              <a:rPr lang="en-US" dirty="0"/>
              <a:t>Conclude that annual returns grew at an average annual rate of (1.029-1)100% or 2.9%.</a:t>
            </a:r>
          </a:p>
          <a:p>
            <a:pPr marL="342900" indent="-342900">
              <a:lnSpc>
                <a:spcPct val="120000"/>
              </a:lnSpc>
              <a:buFont typeface="Arial"/>
              <a:buChar char="•"/>
            </a:pPr>
            <a:r>
              <a:rPr lang="en-US" dirty="0"/>
              <a:t>Excel: GEOMEAN function.</a:t>
            </a:r>
          </a:p>
        </p:txBody>
      </p:sp>
      <p:graphicFrame>
        <p:nvGraphicFramePr>
          <p:cNvPr id="6" name="Object 5"/>
          <p:cNvGraphicFramePr>
            <a:graphicFrameLocks noChangeAspect="1"/>
          </p:cNvGraphicFramePr>
          <p:nvPr>
            <p:extLst>
              <p:ext uri="{D42A27DB-BD31-4B8C-83A1-F6EECF244321}">
                <p14:modId xmlns:p14="http://schemas.microsoft.com/office/powerpoint/2010/main" val="1204952544"/>
              </p:ext>
            </p:extLst>
          </p:nvPr>
        </p:nvGraphicFramePr>
        <p:xfrm>
          <a:off x="2644775" y="4724400"/>
          <a:ext cx="3265488" cy="685800"/>
        </p:xfrm>
        <a:graphic>
          <a:graphicData uri="http://schemas.openxmlformats.org/presentationml/2006/ole">
            <mc:AlternateContent xmlns:mc="http://schemas.openxmlformats.org/markup-compatibility/2006">
              <mc:Choice xmlns:v="urn:schemas-microsoft-com:vml" Requires="v">
                <p:oleObj spid="_x0000_s4156" name="Equation" r:id="rId4" imgW="1270000" imgH="266700" progId="Equation.3">
                  <p:embed/>
                </p:oleObj>
              </mc:Choice>
              <mc:Fallback>
                <p:oleObj name="Equation" r:id="rId4" imgW="1270000" imgH="266700" progId="Equation.3">
                  <p:embed/>
                  <p:pic>
                    <p:nvPicPr>
                      <p:cNvPr id="0" name=""/>
                      <p:cNvPicPr/>
                      <p:nvPr/>
                    </p:nvPicPr>
                    <p:blipFill>
                      <a:blip r:embed="rId5"/>
                      <a:stretch>
                        <a:fillRect/>
                      </a:stretch>
                    </p:blipFill>
                    <p:spPr>
                      <a:xfrm>
                        <a:off x="2644775" y="4724400"/>
                        <a:ext cx="3265488" cy="685800"/>
                      </a:xfrm>
                      <a:prstGeom prst="rect">
                        <a:avLst/>
                      </a:prstGeom>
                    </p:spPr>
                  </p:pic>
                </p:oleObj>
              </mc:Fallback>
            </mc:AlternateContent>
          </a:graphicData>
        </a:graphic>
      </p:graphicFrame>
    </p:spTree>
    <p:extLst>
      <p:ext uri="{BB962C8B-B14F-4D97-AF65-F5344CB8AC3E}">
        <p14:creationId xmlns:p14="http://schemas.microsoft.com/office/powerpoint/2010/main" val="23725637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4400" y="2594430"/>
            <a:ext cx="8153399" cy="838200"/>
          </a:xfrm>
          <a:prstGeom prst="rect">
            <a:avLst/>
          </a:prstGeom>
          <a:ln>
            <a:noFill/>
          </a:ln>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b="1" i="1" dirty="0">
                <a:latin typeface="Tahoma" pitchFamily="34" charset="0"/>
                <a:ea typeface="Tahoma" pitchFamily="34" charset="0"/>
                <a:cs typeface="Tahoma" pitchFamily="34" charset="0"/>
              </a:rPr>
              <a:t>Measures of Variability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5" name="Slide Number Placeholder 4"/>
          <p:cNvSpPr>
            <a:spLocks noGrp="1"/>
          </p:cNvSpPr>
          <p:nvPr>
            <p:ph type="sldNum" sz="quarter" idx="12"/>
          </p:nvPr>
        </p:nvSpPr>
        <p:spPr/>
        <p:txBody>
          <a:bodyPr/>
          <a:lstStyle/>
          <a:p>
            <a:fld id="{4556B232-9F89-4083-B3BB-DDC8E5903F80}" type="slidenum">
              <a:rPr lang="en-US" smtClean="0"/>
              <a:t>46</a:t>
            </a:fld>
            <a:endParaRPr lang="en-US" dirty="0"/>
          </a:p>
        </p:txBody>
      </p:sp>
    </p:spTree>
    <p:extLst>
      <p:ext uri="{BB962C8B-B14F-4D97-AF65-F5344CB8AC3E}">
        <p14:creationId xmlns:p14="http://schemas.microsoft.com/office/powerpoint/2010/main" val="2514626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of Variability</a:t>
            </a:r>
          </a:p>
        </p:txBody>
      </p:sp>
      <p:sp>
        <p:nvSpPr>
          <p:cNvPr id="3" name="Content Placeholder 2"/>
          <p:cNvSpPr>
            <a:spLocks noGrp="1"/>
          </p:cNvSpPr>
          <p:nvPr>
            <p:ph idx="1"/>
          </p:nvPr>
        </p:nvSpPr>
        <p:spPr/>
        <p:txBody>
          <a:bodyPr/>
          <a:lstStyle/>
          <a:p>
            <a:pPr marL="342900" indent="-342900">
              <a:lnSpc>
                <a:spcPct val="100000"/>
              </a:lnSpc>
              <a:buFont typeface="Arial" panose="020B0604020202020204" pitchFamily="34" charset="0"/>
              <a:buChar char="•"/>
            </a:pPr>
            <a:r>
              <a:rPr lang="en-US" b="1" dirty="0"/>
              <a:t>Range</a:t>
            </a:r>
            <a:r>
              <a:rPr lang="en-US" dirty="0"/>
              <a:t>: Found by subtracting the smallest value from the largest value in a data set.</a:t>
            </a:r>
          </a:p>
          <a:p>
            <a:r>
              <a:rPr lang="en-US" sz="2200" u="sng" dirty="0"/>
              <a:t>Illustration</a:t>
            </a:r>
            <a:r>
              <a:rPr lang="en-US" sz="2200" dirty="0"/>
              <a:t>: Consider the data on home sales:</a:t>
            </a:r>
          </a:p>
          <a:p>
            <a:endParaRPr lang="en-US" dirty="0">
              <a:solidFill>
                <a:schemeClr val="tx1"/>
              </a:solidFill>
            </a:endParaRPr>
          </a:p>
          <a:p>
            <a:pPr>
              <a:lnSpc>
                <a:spcPct val="100000"/>
              </a:lnSpc>
            </a:pPr>
            <a:endParaRPr lang="en-US" dirty="0"/>
          </a:p>
          <a:p>
            <a:pPr lvl="1" indent="0">
              <a:lnSpc>
                <a:spcPct val="100000"/>
              </a:lnSpc>
              <a:buNone/>
            </a:pPr>
            <a:endParaRPr lang="en-US" dirty="0"/>
          </a:p>
          <a:p>
            <a:pPr marL="937260" lvl="1" indent="-342900">
              <a:lnSpc>
                <a:spcPct val="100000"/>
              </a:lnSpc>
            </a:pPr>
            <a:endParaRPr lang="en-US" dirty="0"/>
          </a:p>
        </p:txBody>
      </p:sp>
      <p:sp>
        <p:nvSpPr>
          <p:cNvPr id="6" name="Slide Number Placeholder 5"/>
          <p:cNvSpPr>
            <a:spLocks noGrp="1"/>
          </p:cNvSpPr>
          <p:nvPr>
            <p:ph type="sldNum" sz="quarter" idx="12"/>
          </p:nvPr>
        </p:nvSpPr>
        <p:spPr/>
        <p:txBody>
          <a:bodyPr/>
          <a:lstStyle/>
          <a:p>
            <a:fld id="{4556B232-9F89-4083-B3BB-DDC8E5903F80}" type="slidenum">
              <a:rPr lang="en-US" smtClean="0"/>
              <a:t>47</a:t>
            </a:fld>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352800"/>
            <a:ext cx="7086600" cy="304997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1410504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Computation of Range</a:t>
            </a:r>
          </a:p>
        </p:txBody>
      </p:sp>
      <p:sp>
        <p:nvSpPr>
          <p:cNvPr id="3" name="Content Placeholder 2"/>
          <p:cNvSpPr>
            <a:spLocks noGrp="1"/>
          </p:cNvSpPr>
          <p:nvPr>
            <p:ph idx="1"/>
          </p:nvPr>
        </p:nvSpPr>
        <p:spPr/>
        <p:txBody>
          <a:bodyPr/>
          <a:lstStyle/>
          <a:p>
            <a:pPr marL="0" lvl="1" indent="0">
              <a:lnSpc>
                <a:spcPct val="100000"/>
              </a:lnSpc>
              <a:buNone/>
            </a:pPr>
            <a:r>
              <a:rPr lang="en-US" sz="2400" u="sng" dirty="0"/>
              <a:t>Illustration</a:t>
            </a:r>
            <a:r>
              <a:rPr lang="en-US" sz="2400" dirty="0"/>
              <a:t> (contd.):</a:t>
            </a:r>
          </a:p>
          <a:p>
            <a:pPr marL="342900" indent="-342900">
              <a:lnSpc>
                <a:spcPct val="100000"/>
              </a:lnSpc>
              <a:buFont typeface="Arial" panose="020B0604020202020204" pitchFamily="34" charset="0"/>
              <a:buChar char="•"/>
            </a:pPr>
            <a:r>
              <a:rPr lang="en-US" dirty="0"/>
              <a:t>Largest home sales price - $456,250</a:t>
            </a:r>
          </a:p>
          <a:p>
            <a:pPr marL="342900" indent="-342900">
              <a:lnSpc>
                <a:spcPct val="100000"/>
              </a:lnSpc>
              <a:buFont typeface="Arial" panose="020B0604020202020204" pitchFamily="34" charset="0"/>
              <a:buChar char="•"/>
            </a:pPr>
            <a:r>
              <a:rPr lang="en-US" dirty="0"/>
              <a:t>Smallest home sales price - $108,000</a:t>
            </a:r>
          </a:p>
          <a:p>
            <a:pPr marL="342900" indent="-342900">
              <a:lnSpc>
                <a:spcPct val="100000"/>
              </a:lnSpc>
              <a:buFont typeface="Arial" panose="020B0604020202020204" pitchFamily="34" charset="0"/>
              <a:buChar char="•"/>
            </a:pPr>
            <a:r>
              <a:rPr lang="en-US" dirty="0"/>
              <a:t>Range = Largest value – Smallest value</a:t>
            </a:r>
          </a:p>
          <a:p>
            <a:pPr>
              <a:lnSpc>
                <a:spcPct val="100000"/>
              </a:lnSpc>
            </a:pPr>
            <a:r>
              <a:rPr lang="en-US" dirty="0"/>
              <a:t>                 = $456,250  – $108,000</a:t>
            </a:r>
          </a:p>
          <a:p>
            <a:pPr>
              <a:lnSpc>
                <a:spcPct val="100000"/>
              </a:lnSpc>
            </a:pPr>
            <a:r>
              <a:rPr lang="en-US" dirty="0"/>
              <a:t>                 = $348,250</a:t>
            </a:r>
          </a:p>
          <a:p>
            <a:pPr marL="937260" lvl="1" indent="-342900"/>
            <a:r>
              <a:rPr lang="en-US" dirty="0"/>
              <a:t>Drawback: Range is based on only two of the observations and thus is highly influenced by extreme values.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marL="342900" indent="-342900">
              <a:lnSpc>
                <a:spcPct val="100000"/>
              </a:lnSpc>
              <a:buFont typeface="Arial" pitchFamily="34" charset="0"/>
              <a:buChar char="•"/>
            </a:pPr>
            <a:endParaRPr lang="en-US" sz="2200" dirty="0"/>
          </a:p>
          <a:p>
            <a:pPr>
              <a:lnSpc>
                <a:spcPct val="100000"/>
              </a:lnSpc>
            </a:pPr>
            <a:endParaRPr lang="en-US" dirty="0"/>
          </a:p>
          <a:p>
            <a:pPr>
              <a:lnSpc>
                <a:spcPct val="100000"/>
              </a:lnSpc>
            </a:pPr>
            <a:endParaRPr lang="en-US" dirty="0"/>
          </a:p>
          <a:p>
            <a:pPr>
              <a:lnSpc>
                <a:spcPct val="100000"/>
              </a:lnSpc>
            </a:pPr>
            <a:r>
              <a:rPr lang="en-US" dirty="0"/>
              <a:t>						</a:t>
            </a:r>
          </a:p>
          <a:p>
            <a:pPr>
              <a:lnSpc>
                <a:spcPct val="100000"/>
              </a:lnSpc>
            </a:pPr>
            <a:endParaRPr lang="en-US" dirty="0"/>
          </a:p>
          <a:p>
            <a:pPr>
              <a:lnSpc>
                <a:spcPct val="100000"/>
              </a:lnSpc>
            </a:pPr>
            <a:endParaRPr lang="en-US" dirty="0"/>
          </a:p>
        </p:txBody>
      </p:sp>
      <p:sp>
        <p:nvSpPr>
          <p:cNvPr id="5" name="Slide Number Placeholder 4"/>
          <p:cNvSpPr>
            <a:spLocks noGrp="1"/>
          </p:cNvSpPr>
          <p:nvPr>
            <p:ph type="sldNum" sz="quarter" idx="12"/>
          </p:nvPr>
        </p:nvSpPr>
        <p:spPr/>
        <p:txBody>
          <a:bodyPr/>
          <a:lstStyle/>
          <a:p>
            <a:fld id="{4556B232-9F89-4083-B3BB-DDC8E5903F80}" type="slidenum">
              <a:rPr lang="en-US" smtClean="0"/>
              <a:t>48</a:t>
            </a:fld>
            <a:endParaRPr lang="en-US" dirty="0"/>
          </a:p>
        </p:txBody>
      </p:sp>
    </p:spTree>
    <p:extLst>
      <p:ext uri="{BB962C8B-B14F-4D97-AF65-F5344CB8AC3E}">
        <p14:creationId xmlns:p14="http://schemas.microsoft.com/office/powerpoint/2010/main" val="15389678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of Variability</a:t>
            </a:r>
          </a:p>
        </p:txBody>
      </p:sp>
      <p:sp>
        <p:nvSpPr>
          <p:cNvPr id="5" name="Slide Number Placeholder 4"/>
          <p:cNvSpPr>
            <a:spLocks noGrp="1"/>
          </p:cNvSpPr>
          <p:nvPr>
            <p:ph type="sldNum" sz="quarter" idx="12"/>
          </p:nvPr>
        </p:nvSpPr>
        <p:spPr/>
        <p:txBody>
          <a:bodyPr/>
          <a:lstStyle/>
          <a:p>
            <a:fld id="{4556B232-9F89-4083-B3BB-DDC8E5903F80}" type="slidenum">
              <a:rPr lang="en-US" smtClean="0"/>
              <a:t>49</a:t>
            </a:fld>
            <a:endParaRPr lang="en-US" dirty="0"/>
          </a:p>
        </p:txBody>
      </p:sp>
      <p:sp>
        <p:nvSpPr>
          <p:cNvPr id="4" name="Content Placeholder 3"/>
          <p:cNvSpPr>
            <a:spLocks noGrp="1"/>
          </p:cNvSpPr>
          <p:nvPr>
            <p:ph idx="1"/>
          </p:nvPr>
        </p:nvSpPr>
        <p:spPr/>
        <p:txBody>
          <a:bodyPr/>
          <a:lstStyle/>
          <a:p>
            <a:pPr marL="342900" indent="-342900">
              <a:lnSpc>
                <a:spcPct val="120000"/>
              </a:lnSpc>
              <a:buFont typeface="Arial"/>
              <a:buChar char="•"/>
            </a:pPr>
            <a:r>
              <a:rPr lang="en-US" b="1" dirty="0"/>
              <a:t>Variance:</a:t>
            </a:r>
            <a:r>
              <a:rPr lang="en-US" dirty="0"/>
              <a:t> Measure of variability that utilizes all the data.</a:t>
            </a:r>
          </a:p>
          <a:p>
            <a:pPr marL="937260" lvl="1" indent="-342900">
              <a:lnSpc>
                <a:spcPct val="120000"/>
              </a:lnSpc>
              <a:buFont typeface="Arial"/>
              <a:buChar char="•"/>
            </a:pPr>
            <a:r>
              <a:rPr lang="en-US" dirty="0"/>
              <a:t>It is based on the deviation about the mean, which is the difference between the value of each observation (</a:t>
            </a:r>
            <a:r>
              <a:rPr lang="en-US" i="1" dirty="0">
                <a:latin typeface="Times New Roman"/>
                <a:cs typeface="Times New Roman"/>
              </a:rPr>
              <a:t>x</a:t>
            </a:r>
            <a:r>
              <a:rPr lang="en-US" i="1" baseline="-25000" dirty="0">
                <a:latin typeface="Times New Roman"/>
                <a:cs typeface="Times New Roman"/>
              </a:rPr>
              <a:t>i</a:t>
            </a:r>
            <a:r>
              <a:rPr lang="en-US" dirty="0"/>
              <a:t>) and the mean.</a:t>
            </a:r>
          </a:p>
          <a:p>
            <a:pPr marL="937260" lvl="1" indent="-342900">
              <a:lnSpc>
                <a:spcPct val="120000"/>
              </a:lnSpc>
              <a:buFont typeface="Arial"/>
              <a:buChar char="•"/>
            </a:pPr>
            <a:r>
              <a:rPr lang="en-US" dirty="0"/>
              <a:t>The deviations about the mean are squared while computing the variance.</a:t>
            </a:r>
          </a:p>
          <a:p>
            <a:pPr marL="1211580" lvl="2" indent="-342900">
              <a:lnSpc>
                <a:spcPct val="120000"/>
              </a:lnSpc>
              <a:buFont typeface="Arial"/>
              <a:buChar char="•"/>
            </a:pPr>
            <a:r>
              <a:rPr lang="en-US" dirty="0"/>
              <a:t>Sample variance:</a:t>
            </a:r>
          </a:p>
          <a:p>
            <a:pPr marL="1211580" lvl="2" indent="-342900">
              <a:lnSpc>
                <a:spcPct val="120000"/>
              </a:lnSpc>
              <a:buFont typeface="Arial"/>
              <a:buChar char="•"/>
            </a:pPr>
            <a:r>
              <a:rPr lang="en-US" dirty="0"/>
              <a:t>Population variance: </a:t>
            </a:r>
          </a:p>
        </p:txBody>
      </p:sp>
      <p:graphicFrame>
        <p:nvGraphicFramePr>
          <p:cNvPr id="6" name="Object 5"/>
          <p:cNvGraphicFramePr>
            <a:graphicFrameLocks noChangeAspect="1"/>
          </p:cNvGraphicFramePr>
          <p:nvPr>
            <p:extLst>
              <p:ext uri="{D42A27DB-BD31-4B8C-83A1-F6EECF244321}">
                <p14:modId xmlns:p14="http://schemas.microsoft.com/office/powerpoint/2010/main" val="3723165199"/>
              </p:ext>
            </p:extLst>
          </p:nvPr>
        </p:nvGraphicFramePr>
        <p:xfrm>
          <a:off x="3644900" y="4724400"/>
          <a:ext cx="2921000" cy="674688"/>
        </p:xfrm>
        <a:graphic>
          <a:graphicData uri="http://schemas.openxmlformats.org/presentationml/2006/ole">
            <mc:AlternateContent xmlns:mc="http://schemas.openxmlformats.org/markup-compatibility/2006">
              <mc:Choice xmlns:v="urn:schemas-microsoft-com:vml" Requires="v">
                <p:oleObj spid="_x0000_s5230" name="Equation" r:id="rId4" imgW="1485900" imgH="342900" progId="Equation.3">
                  <p:embed/>
                </p:oleObj>
              </mc:Choice>
              <mc:Fallback>
                <p:oleObj name="Equation" r:id="rId4" imgW="1485900" imgH="342900" progId="Equation.3">
                  <p:embed/>
                  <p:pic>
                    <p:nvPicPr>
                      <p:cNvPr id="0" name=""/>
                      <p:cNvPicPr/>
                      <p:nvPr/>
                    </p:nvPicPr>
                    <p:blipFill>
                      <a:blip r:embed="rId5"/>
                      <a:stretch>
                        <a:fillRect/>
                      </a:stretch>
                    </p:blipFill>
                    <p:spPr>
                      <a:xfrm>
                        <a:off x="3644900" y="4724400"/>
                        <a:ext cx="2921000" cy="67468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2284423"/>
              </p:ext>
            </p:extLst>
          </p:nvPr>
        </p:nvGraphicFramePr>
        <p:xfrm>
          <a:off x="3886200" y="5345113"/>
          <a:ext cx="2546350" cy="674687"/>
        </p:xfrm>
        <a:graphic>
          <a:graphicData uri="http://schemas.openxmlformats.org/presentationml/2006/ole">
            <mc:AlternateContent xmlns:mc="http://schemas.openxmlformats.org/markup-compatibility/2006">
              <mc:Choice xmlns:v="urn:schemas-microsoft-com:vml" Requires="v">
                <p:oleObj spid="_x0000_s5231" name="Equation" r:id="rId6" imgW="1295400" imgH="342900" progId="Equation.3">
                  <p:embed/>
                </p:oleObj>
              </mc:Choice>
              <mc:Fallback>
                <p:oleObj name="Equation" r:id="rId6" imgW="1295400" imgH="342900" progId="Equation.3">
                  <p:embed/>
                  <p:pic>
                    <p:nvPicPr>
                      <p:cNvPr id="0" name=""/>
                      <p:cNvPicPr/>
                      <p:nvPr/>
                    </p:nvPicPr>
                    <p:blipFill>
                      <a:blip r:embed="rId7"/>
                      <a:stretch>
                        <a:fillRect/>
                      </a:stretch>
                    </p:blipFill>
                    <p:spPr>
                      <a:xfrm>
                        <a:off x="3886200" y="5345113"/>
                        <a:ext cx="2546350" cy="674687"/>
                      </a:xfrm>
                      <a:prstGeom prst="rect">
                        <a:avLst/>
                      </a:prstGeom>
                    </p:spPr>
                  </p:pic>
                </p:oleObj>
              </mc:Fallback>
            </mc:AlternateContent>
          </a:graphicData>
        </a:graphic>
      </p:graphicFrame>
    </p:spTree>
    <p:extLst>
      <p:ext uri="{BB962C8B-B14F-4D97-AF65-F5344CB8AC3E}">
        <p14:creationId xmlns:p14="http://schemas.microsoft.com/office/powerpoint/2010/main" val="419813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Business Analytics in Practice</a:t>
            </a:r>
          </a:p>
        </p:txBody>
      </p:sp>
      <p:sp>
        <p:nvSpPr>
          <p:cNvPr id="3" name="Content Placeholder 2"/>
          <p:cNvSpPr>
            <a:spLocks noGrp="1"/>
          </p:cNvSpPr>
          <p:nvPr>
            <p:ph idx="1"/>
          </p:nvPr>
        </p:nvSpPr>
        <p:spPr/>
        <p:txBody>
          <a:bodyPr/>
          <a:lstStyle/>
          <a:p>
            <a:pPr marL="342900" indent="-342900">
              <a:buFont typeface="Arial" pitchFamily="34" charset="0"/>
              <a:buChar char="•"/>
            </a:pPr>
            <a:r>
              <a:rPr lang="en-US" sz="2800" b="1" dirty="0"/>
              <a:t>Financial analytics </a:t>
            </a:r>
            <a:r>
              <a:rPr lang="en-US" sz="2800" dirty="0"/>
              <a:t>(contd.)</a:t>
            </a:r>
          </a:p>
          <a:p>
            <a:pPr marL="937260" lvl="1" indent="-342900"/>
            <a:r>
              <a:rPr lang="en-US" sz="2400" dirty="0"/>
              <a:t>Use of prescriptive models </a:t>
            </a:r>
          </a:p>
          <a:p>
            <a:pPr marL="1211580" lvl="2" indent="-342900"/>
            <a:r>
              <a:rPr lang="en-US" sz="2400" dirty="0"/>
              <a:t>To construct optimal portfolios of investments</a:t>
            </a:r>
          </a:p>
          <a:p>
            <a:pPr marL="1211580" lvl="2" indent="-342900"/>
            <a:r>
              <a:rPr lang="en-US" sz="2400" dirty="0"/>
              <a:t>To allocate assets, and </a:t>
            </a:r>
          </a:p>
          <a:p>
            <a:pPr marL="1211580" lvl="2" indent="-342900"/>
            <a:r>
              <a:rPr lang="en-US" sz="2400" dirty="0"/>
              <a:t>To create optimal capital budgeting plans.</a:t>
            </a:r>
          </a:p>
          <a:p>
            <a:pPr marL="937260" lvl="1" indent="-342900"/>
            <a:r>
              <a:rPr lang="en-US" sz="2400" dirty="0"/>
              <a:t>Simulation is often used to assess risk in the financial sector</a:t>
            </a:r>
          </a:p>
          <a:p>
            <a:pPr marL="342900" indent="-342900">
              <a:buFont typeface="Arial" pitchFamily="34" charset="0"/>
              <a:buChar char="•"/>
            </a:pP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5</a:t>
            </a:fld>
            <a:endParaRPr lang="en-US" dirty="0"/>
          </a:p>
        </p:txBody>
      </p:sp>
    </p:spTree>
    <p:extLst>
      <p:ext uri="{BB962C8B-B14F-4D97-AF65-F5344CB8AC3E}">
        <p14:creationId xmlns:p14="http://schemas.microsoft.com/office/powerpoint/2010/main" val="2277410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a:t>Computation of Deviations and Squared Deviations about the Mean for the Class Size Data</a:t>
            </a:r>
          </a:p>
        </p:txBody>
      </p:sp>
      <p:sp>
        <p:nvSpPr>
          <p:cNvPr id="4" name="Slide Number Placeholder 3"/>
          <p:cNvSpPr>
            <a:spLocks noGrp="1"/>
          </p:cNvSpPr>
          <p:nvPr>
            <p:ph type="sldNum" sz="quarter" idx="12"/>
          </p:nvPr>
        </p:nvSpPr>
        <p:spPr/>
        <p:txBody>
          <a:bodyPr/>
          <a:lstStyle/>
          <a:p>
            <a:fld id="{4556B232-9F89-4083-B3BB-DDC8E5903F80}" type="slidenum">
              <a:rPr lang="en-US" smtClean="0"/>
              <a:t>50</a:t>
            </a:fld>
            <a:endParaRPr lang="en-US"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8" y="2019300"/>
            <a:ext cx="8543925" cy="3086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Rectangle 7"/>
          <p:cNvSpPr/>
          <p:nvPr/>
        </p:nvSpPr>
        <p:spPr>
          <a:xfrm>
            <a:off x="300038" y="5334000"/>
            <a:ext cx="4576762"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200" dirty="0">
                <a:solidFill>
                  <a:srgbClr val="477D59"/>
                </a:solidFill>
                <a:latin typeface="Calibri" panose="020F0502020204030204" pitchFamily="34" charset="0"/>
              </a:rPr>
              <a:t> </a:t>
            </a:r>
            <a:r>
              <a:rPr lang="en-US" sz="2200" dirty="0">
                <a:solidFill>
                  <a:schemeClr val="tx1"/>
                </a:solidFill>
                <a:latin typeface="Calibri" panose="020F0502020204030204" pitchFamily="34" charset="0"/>
              </a:rPr>
              <a:t>Computation of Sample Variance:</a:t>
            </a:r>
          </a:p>
        </p:txBody>
      </p:sp>
      <p:graphicFrame>
        <p:nvGraphicFramePr>
          <p:cNvPr id="7" name="Object 6"/>
          <p:cNvGraphicFramePr>
            <a:graphicFrameLocks noChangeAspect="1"/>
          </p:cNvGraphicFramePr>
          <p:nvPr>
            <p:extLst>
              <p:ext uri="{D42A27DB-BD31-4B8C-83A1-F6EECF244321}">
                <p14:modId xmlns:p14="http://schemas.microsoft.com/office/powerpoint/2010/main" val="466927621"/>
              </p:ext>
            </p:extLst>
          </p:nvPr>
        </p:nvGraphicFramePr>
        <p:xfrm>
          <a:off x="3113088" y="5715000"/>
          <a:ext cx="2536825" cy="911225"/>
        </p:xfrm>
        <a:graphic>
          <a:graphicData uri="http://schemas.openxmlformats.org/presentationml/2006/ole">
            <mc:AlternateContent xmlns:mc="http://schemas.openxmlformats.org/markup-compatibility/2006">
              <mc:Choice xmlns:v="urn:schemas-microsoft-com:vml" Requires="v">
                <p:oleObj spid="_x0000_s6203" name="Equation" r:id="rId5" imgW="1485900" imgH="533400" progId="Equation.3">
                  <p:embed/>
                </p:oleObj>
              </mc:Choice>
              <mc:Fallback>
                <p:oleObj name="Equation" r:id="rId5" imgW="1485900" imgH="533400" progId="Equation.3">
                  <p:embed/>
                  <p:pic>
                    <p:nvPicPr>
                      <p:cNvPr id="0" name=""/>
                      <p:cNvPicPr/>
                      <p:nvPr/>
                    </p:nvPicPr>
                    <p:blipFill>
                      <a:blip r:embed="rId6"/>
                      <a:stretch>
                        <a:fillRect/>
                      </a:stretch>
                    </p:blipFill>
                    <p:spPr>
                      <a:xfrm>
                        <a:off x="3113088" y="5715000"/>
                        <a:ext cx="2536825" cy="911225"/>
                      </a:xfrm>
                      <a:prstGeom prst="rect">
                        <a:avLst/>
                      </a:prstGeom>
                    </p:spPr>
                  </p:pic>
                </p:oleObj>
              </mc:Fallback>
            </mc:AlternateContent>
          </a:graphicData>
        </a:graphic>
      </p:graphicFrame>
    </p:spTree>
    <p:extLst>
      <p:ext uri="{BB962C8B-B14F-4D97-AF65-F5344CB8AC3E}">
        <p14:creationId xmlns:p14="http://schemas.microsoft.com/office/powerpoint/2010/main" val="3639580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of Variability</a:t>
            </a:r>
          </a:p>
        </p:txBody>
      </p:sp>
      <p:sp>
        <p:nvSpPr>
          <p:cNvPr id="5" name="Slide Number Placeholder 4"/>
          <p:cNvSpPr>
            <a:spLocks noGrp="1"/>
          </p:cNvSpPr>
          <p:nvPr>
            <p:ph type="sldNum" sz="quarter" idx="12"/>
          </p:nvPr>
        </p:nvSpPr>
        <p:spPr/>
        <p:txBody>
          <a:bodyPr/>
          <a:lstStyle/>
          <a:p>
            <a:fld id="{4556B232-9F89-4083-B3BB-DDC8E5903F80}" type="slidenum">
              <a:rPr lang="en-US" smtClean="0"/>
              <a:t>51</a:t>
            </a:fld>
            <a:endParaRPr lang="en-US" dirty="0"/>
          </a:p>
        </p:txBody>
      </p:sp>
      <p:sp>
        <p:nvSpPr>
          <p:cNvPr id="4" name="Content Placeholder 3"/>
          <p:cNvSpPr>
            <a:spLocks noGrp="1"/>
          </p:cNvSpPr>
          <p:nvPr>
            <p:ph idx="1"/>
          </p:nvPr>
        </p:nvSpPr>
        <p:spPr/>
        <p:txBody>
          <a:bodyPr/>
          <a:lstStyle/>
          <a:p>
            <a:pPr marL="342900" indent="-342900">
              <a:lnSpc>
                <a:spcPct val="110000"/>
              </a:lnSpc>
              <a:buFont typeface="Arial"/>
              <a:buChar char="•"/>
            </a:pPr>
            <a:r>
              <a:rPr lang="en-US" b="1" dirty="0"/>
              <a:t>Standard deviation:</a:t>
            </a:r>
            <a:r>
              <a:rPr lang="en-US" dirty="0"/>
              <a:t> Positive square root of the variance</a:t>
            </a:r>
          </a:p>
          <a:p>
            <a:pPr marL="937260" lvl="1" indent="-342900">
              <a:lnSpc>
                <a:spcPct val="110000"/>
              </a:lnSpc>
              <a:buFont typeface="Arial"/>
              <a:buChar char="•"/>
            </a:pPr>
            <a:r>
              <a:rPr lang="en-US" dirty="0"/>
              <a:t>Measured in the same units as the original data.</a:t>
            </a:r>
          </a:p>
          <a:p>
            <a:pPr marL="937260" lvl="1" indent="-342900">
              <a:lnSpc>
                <a:spcPct val="110000"/>
              </a:lnSpc>
              <a:buFont typeface="Arial"/>
              <a:buChar char="•"/>
            </a:pPr>
            <a:r>
              <a:rPr lang="en-US" dirty="0"/>
              <a:t>For sample, </a:t>
            </a:r>
            <a:r>
              <a:rPr lang="en-US" dirty="0">
                <a:latin typeface="Times New Roman"/>
                <a:cs typeface="Times New Roman"/>
              </a:rPr>
              <a:t>s = √ s</a:t>
            </a:r>
            <a:r>
              <a:rPr lang="en-US" baseline="30000" dirty="0">
                <a:latin typeface="Times New Roman"/>
                <a:cs typeface="Times New Roman"/>
              </a:rPr>
              <a:t>2</a:t>
            </a:r>
          </a:p>
          <a:p>
            <a:pPr marL="937260" lvl="1" indent="-342900">
              <a:lnSpc>
                <a:spcPct val="110000"/>
              </a:lnSpc>
              <a:buFont typeface="Arial"/>
              <a:buChar char="•"/>
            </a:pPr>
            <a:r>
              <a:rPr lang="en-US" dirty="0"/>
              <a:t>For population, </a:t>
            </a:r>
            <a:r>
              <a:rPr lang="en-US" dirty="0" err="1">
                <a:latin typeface="Times New Roman"/>
                <a:cs typeface="Times New Roman"/>
              </a:rPr>
              <a:t>σ</a:t>
            </a:r>
            <a:r>
              <a:rPr lang="en-US" dirty="0">
                <a:latin typeface="Times New Roman"/>
                <a:cs typeface="Times New Roman"/>
              </a:rPr>
              <a:t> = √ σ</a:t>
            </a:r>
            <a:r>
              <a:rPr lang="en-US" baseline="30000" dirty="0">
                <a:latin typeface="Times New Roman"/>
                <a:cs typeface="Times New Roman"/>
              </a:rPr>
              <a:t>2</a:t>
            </a:r>
            <a:endParaRPr lang="en-US" dirty="0">
              <a:latin typeface="Times New Roman"/>
              <a:cs typeface="Times New Roman"/>
            </a:endParaRPr>
          </a:p>
          <a:p>
            <a:pPr marL="342900" indent="-342900">
              <a:lnSpc>
                <a:spcPct val="110000"/>
              </a:lnSpc>
              <a:buFont typeface="Arial"/>
              <a:buChar char="•"/>
            </a:pPr>
            <a:r>
              <a:rPr lang="en-US" b="1" dirty="0">
                <a:latin typeface="Calibri"/>
                <a:cs typeface="Calibri"/>
              </a:rPr>
              <a:t>Coefficient of variation:</a:t>
            </a:r>
          </a:p>
          <a:p>
            <a:pPr marL="937260" lvl="1" indent="-342900">
              <a:lnSpc>
                <a:spcPct val="110000"/>
              </a:lnSpc>
              <a:buFont typeface="Arial"/>
              <a:buChar char="•"/>
            </a:pPr>
            <a:r>
              <a:rPr lang="en-US" dirty="0">
                <a:latin typeface="Calibri"/>
                <a:cs typeface="Calibri"/>
              </a:rPr>
              <a:t>(Standard deviation / Mean x 100)%</a:t>
            </a:r>
          </a:p>
          <a:p>
            <a:pPr marL="937260" lvl="1" indent="-342900">
              <a:lnSpc>
                <a:spcPct val="110000"/>
              </a:lnSpc>
              <a:buFont typeface="Arial"/>
              <a:buChar char="•"/>
            </a:pPr>
            <a:r>
              <a:rPr lang="en-US" dirty="0">
                <a:latin typeface="Calibri"/>
                <a:cs typeface="Calibri"/>
              </a:rPr>
              <a:t>Measures the standard deviation relative to the mean.</a:t>
            </a:r>
          </a:p>
          <a:p>
            <a:pPr marL="937260" lvl="1" indent="-342900">
              <a:lnSpc>
                <a:spcPct val="110000"/>
              </a:lnSpc>
              <a:buFont typeface="Arial"/>
              <a:buChar char="•"/>
            </a:pPr>
            <a:r>
              <a:rPr lang="en-US" dirty="0">
                <a:latin typeface="Calibri"/>
                <a:cs typeface="Calibri"/>
              </a:rPr>
              <a:t>Expressed as a percentage.</a:t>
            </a:r>
          </a:p>
        </p:txBody>
      </p:sp>
    </p:spTree>
    <p:extLst>
      <p:ext uri="{BB962C8B-B14F-4D97-AF65-F5344CB8AC3E}">
        <p14:creationId xmlns:p14="http://schemas.microsoft.com/office/powerpoint/2010/main" val="38403203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Computation of Coefficient of Variation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342900" indent="-342900">
                  <a:lnSpc>
                    <a:spcPct val="100000"/>
                  </a:lnSpc>
                </a:pPr>
                <a:r>
                  <a:rPr lang="en-US" u="sng" dirty="0"/>
                  <a:t>Illustration</a:t>
                </a:r>
                <a:r>
                  <a:rPr lang="en-US" dirty="0"/>
                  <a:t>:</a:t>
                </a:r>
              </a:p>
              <a:p>
                <a:pPr marL="342900" indent="-342900">
                  <a:lnSpc>
                    <a:spcPct val="100000"/>
                  </a:lnSpc>
                  <a:buFont typeface="Arial" pitchFamily="34" charset="0"/>
                  <a:buChar char="•"/>
                </a:pPr>
                <a:r>
                  <a:rPr lang="en-US" dirty="0"/>
                  <a:t>Consider the class size data:  </a:t>
                </a:r>
              </a:p>
              <a:p>
                <a:pPr marL="342900" indent="-342900">
                  <a:lnSpc>
                    <a:spcPct val="100000"/>
                  </a:lnSpc>
                </a:pPr>
                <a:r>
                  <a:rPr lang="en-US" dirty="0"/>
                  <a:t>			46   54   42   46   32</a:t>
                </a:r>
              </a:p>
              <a:p>
                <a:pPr marL="342900" indent="-342900">
                  <a:lnSpc>
                    <a:spcPct val="100000"/>
                  </a:lnSpc>
                  <a:buFont typeface="Arial" pitchFamily="34" charset="0"/>
                  <a:buChar char="•"/>
                </a:pPr>
                <a:r>
                  <a:rPr lang="en-US" dirty="0"/>
                  <a:t>Mean,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𝑥</m:t>
                        </m:r>
                      </m:e>
                    </m:acc>
                  </m:oMath>
                </a14:m>
                <a:r>
                  <a:rPr lang="en-US" dirty="0"/>
                  <a:t> = 44</a:t>
                </a:r>
              </a:p>
              <a:p>
                <a:pPr marL="342900" indent="-342900">
                  <a:lnSpc>
                    <a:spcPct val="100000"/>
                  </a:lnSpc>
                  <a:buFont typeface="Arial" pitchFamily="34" charset="0"/>
                  <a:buChar char="•"/>
                </a:pPr>
                <a:r>
                  <a:rPr lang="en-US" dirty="0"/>
                  <a:t>Standard deviation, </a:t>
                </a:r>
                <a:r>
                  <a:rPr lang="en-US" i="1" dirty="0">
                    <a:latin typeface="+mn-lt"/>
                  </a:rPr>
                  <a:t>s</a:t>
                </a:r>
                <a:r>
                  <a:rPr lang="en-US" dirty="0"/>
                  <a:t> = 8</a:t>
                </a:r>
              </a:p>
              <a:p>
                <a:pPr marL="342900" indent="-342900">
                  <a:lnSpc>
                    <a:spcPct val="100000"/>
                  </a:lnSpc>
                  <a:buFont typeface="Arial" pitchFamily="34" charset="0"/>
                  <a:buChar char="•"/>
                </a:pPr>
                <a:r>
                  <a:rPr lang="en-US" dirty="0"/>
                  <a:t>Coefficient of variation = </a:t>
                </a:r>
                <a14:m>
                  <m:oMath xmlns:m="http://schemas.openxmlformats.org/officeDocument/2006/math">
                    <m:d>
                      <m:dPr>
                        <m:ctrlPr>
                          <a:rPr lang="en-US" i="1" smtClean="0">
                            <a:latin typeface="Cambria Math" panose="02040503050406030204" pitchFamily="18" charset="0"/>
                          </a:rPr>
                        </m:ctrlPr>
                      </m:dPr>
                      <m:e>
                        <m:f>
                          <m:fPr>
                            <m:ctrlPr>
                              <a:rPr lang="en-US" i="1">
                                <a:latin typeface="Cambria Math" panose="02040503050406030204" pitchFamily="18" charset="0"/>
                              </a:rPr>
                            </m:ctrlPr>
                          </m:fPr>
                          <m:num>
                            <m:r>
                              <m:rPr>
                                <m:nor/>
                              </m:rPr>
                              <a:rPr lang="en-US" dirty="0"/>
                              <m:t>8 </m:t>
                            </m:r>
                          </m:num>
                          <m:den>
                            <m:r>
                              <m:rPr>
                                <m:nor/>
                              </m:rPr>
                              <a:rPr lang="en-US" dirty="0"/>
                              <m:t>44</m:t>
                            </m:r>
                          </m:den>
                        </m:f>
                        <m:r>
                          <a:rPr lang="en-US" b="0" i="1" dirty="0" smtClean="0">
                            <a:latin typeface="Cambria Math"/>
                          </a:rPr>
                          <m:t> </m:t>
                        </m:r>
                        <m:r>
                          <m:rPr>
                            <m:nor/>
                          </m:rPr>
                          <a:rPr lang="en-US" dirty="0"/>
                          <m:t>x</m:t>
                        </m:r>
                        <m:r>
                          <m:rPr>
                            <m:nor/>
                          </m:rPr>
                          <a:rPr lang="en-US" dirty="0"/>
                          <m:t> 100</m:t>
                        </m:r>
                      </m:e>
                    </m:d>
                  </m:oMath>
                </a14:m>
                <a:r>
                  <a:rPr lang="en-US" dirty="0"/>
                  <a:t>% = 18.2%</a:t>
                </a:r>
              </a:p>
              <a:p>
                <a:pPr marL="342900" indent="-342900">
                  <a:lnSpc>
                    <a:spcPct val="100000"/>
                  </a:lnSpc>
                </a:pPr>
                <a:endParaRPr lang="en-US" dirty="0"/>
              </a:p>
              <a:p>
                <a:pPr marL="342900" indent="-342900">
                  <a:lnSpc>
                    <a:spcPct val="100000"/>
                  </a:lnSpc>
                </a:pP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051" t="-90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556B232-9F89-4083-B3BB-DDC8E5903F80}" type="slidenum">
              <a:rPr lang="en-US" smtClean="0"/>
              <a:t>52</a:t>
            </a:fld>
            <a:endParaRPr lang="en-US" dirty="0"/>
          </a:p>
        </p:txBody>
      </p:sp>
    </p:spTree>
    <p:extLst>
      <p:ext uri="{BB962C8B-B14F-4D97-AF65-F5344CB8AC3E}">
        <p14:creationId xmlns:p14="http://schemas.microsoft.com/office/powerpoint/2010/main" val="5116271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4400" y="2594430"/>
            <a:ext cx="8153399" cy="838200"/>
          </a:xfrm>
          <a:prstGeom prst="rect">
            <a:avLst/>
          </a:prstGeom>
          <a:ln>
            <a:noFill/>
          </a:ln>
        </p:spPr>
        <p:txBody>
          <a:bodyPr vert="horz" lIns="91440" tIns="45720" rIns="91440" bIns="45720" rtlCol="0" anchor="b" anchorCtr="0">
            <a:normAutofit fontScale="77500" lnSpcReduction="20000"/>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IN" sz="3600" b="1" i="1" dirty="0">
                <a:latin typeface="Tahoma" pitchFamily="34" charset="0"/>
                <a:ea typeface="Tahoma" pitchFamily="34" charset="0"/>
                <a:cs typeface="Tahoma" pitchFamily="34" charset="0"/>
              </a:rPr>
              <a:t>Analyzing</a:t>
            </a:r>
          </a:p>
          <a:p>
            <a:pPr algn="r"/>
            <a:r>
              <a:rPr lang="en-IN" sz="3600" b="1" i="1" dirty="0">
                <a:latin typeface="Tahoma" pitchFamily="34" charset="0"/>
                <a:ea typeface="Tahoma" pitchFamily="34" charset="0"/>
                <a:cs typeface="Tahoma" pitchFamily="34" charset="0"/>
              </a:rPr>
              <a:t>Distributions</a:t>
            </a:r>
            <a:endParaRPr lang="en-US" sz="3600" b="1" i="1" dirty="0">
              <a:latin typeface="Tahoma" pitchFamily="34" charset="0"/>
              <a:ea typeface="Tahoma" pitchFamily="34" charset="0"/>
              <a:cs typeface="Tahoma"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5" name="Slide Number Placeholder 4"/>
          <p:cNvSpPr>
            <a:spLocks noGrp="1"/>
          </p:cNvSpPr>
          <p:nvPr>
            <p:ph type="sldNum" sz="quarter" idx="12"/>
          </p:nvPr>
        </p:nvSpPr>
        <p:spPr/>
        <p:txBody>
          <a:bodyPr/>
          <a:lstStyle/>
          <a:p>
            <a:fld id="{4556B232-9F89-4083-B3BB-DDC8E5903F80}" type="slidenum">
              <a:rPr lang="en-US" smtClean="0"/>
              <a:t>53</a:t>
            </a:fld>
            <a:endParaRPr lang="en-US" dirty="0"/>
          </a:p>
        </p:txBody>
      </p:sp>
    </p:spTree>
    <p:extLst>
      <p:ext uri="{BB962C8B-B14F-4D97-AF65-F5344CB8AC3E}">
        <p14:creationId xmlns:p14="http://schemas.microsoft.com/office/powerpoint/2010/main" val="244535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Distributions</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b="1" dirty="0"/>
              <a:t>Percentile</a:t>
            </a:r>
            <a:r>
              <a:rPr lang="en-US" dirty="0"/>
              <a:t>: Value of a variable at which a specified (approximate) percentage of observations are below that value.</a:t>
            </a:r>
          </a:p>
          <a:p>
            <a:pPr marL="937260" lvl="1" indent="-342900"/>
            <a:r>
              <a:rPr lang="en-US" dirty="0"/>
              <a:t>The </a:t>
            </a:r>
            <a:r>
              <a:rPr lang="en-US" i="1" dirty="0">
                <a:latin typeface="+mn-lt"/>
              </a:rPr>
              <a:t>p</a:t>
            </a:r>
            <a:r>
              <a:rPr lang="en-US" dirty="0"/>
              <a:t>th percentile tells us the point in the data where:</a:t>
            </a:r>
          </a:p>
          <a:p>
            <a:pPr marL="1211580" lvl="2" indent="-342900"/>
            <a:r>
              <a:rPr lang="en-US" dirty="0"/>
              <a:t>Approximately </a:t>
            </a:r>
            <a:r>
              <a:rPr lang="en-US" i="1" dirty="0">
                <a:latin typeface="+mn-lt"/>
              </a:rPr>
              <a:t>p</a:t>
            </a:r>
            <a:r>
              <a:rPr lang="en-US" i="1" dirty="0"/>
              <a:t> </a:t>
            </a:r>
            <a:r>
              <a:rPr lang="en-US" dirty="0"/>
              <a:t>percent of the observations have values less than the </a:t>
            </a:r>
            <a:r>
              <a:rPr lang="en-US" i="1" dirty="0"/>
              <a:t>p</a:t>
            </a:r>
            <a:r>
              <a:rPr lang="en-US" dirty="0"/>
              <a:t>th percentile; </a:t>
            </a:r>
          </a:p>
          <a:p>
            <a:pPr marL="1211580" lvl="2" indent="-342900"/>
            <a:r>
              <a:rPr lang="en-US" dirty="0"/>
              <a:t>Approximately (100 – </a:t>
            </a:r>
            <a:r>
              <a:rPr lang="en-US" i="1" dirty="0">
                <a:latin typeface="+mn-lt"/>
              </a:rPr>
              <a:t>p</a:t>
            </a:r>
            <a:r>
              <a:rPr lang="en-US" dirty="0"/>
              <a:t>) percent of the observations have values greater than the </a:t>
            </a:r>
            <a:r>
              <a:rPr lang="en-US" i="1" dirty="0">
                <a:latin typeface="+mn-lt"/>
              </a:rPr>
              <a:t>p</a:t>
            </a:r>
            <a:r>
              <a:rPr lang="en-US" dirty="0"/>
              <a:t>th percentile.</a:t>
            </a:r>
          </a:p>
          <a:p>
            <a:pPr marL="937260" lvl="1" indent="-342900"/>
            <a:r>
              <a:rPr lang="en-US" dirty="0"/>
              <a:t>Excel: PERCENTILE function</a:t>
            </a:r>
          </a:p>
        </p:txBody>
      </p:sp>
      <p:sp>
        <p:nvSpPr>
          <p:cNvPr id="5" name="Slide Number Placeholder 4"/>
          <p:cNvSpPr>
            <a:spLocks noGrp="1"/>
          </p:cNvSpPr>
          <p:nvPr>
            <p:ph type="sldNum" sz="quarter" idx="12"/>
          </p:nvPr>
        </p:nvSpPr>
        <p:spPr/>
        <p:txBody>
          <a:bodyPr/>
          <a:lstStyle/>
          <a:p>
            <a:fld id="{4556B232-9F89-4083-B3BB-DDC8E5903F80}" type="slidenum">
              <a:rPr lang="en-US" smtClean="0"/>
              <a:t>54</a:t>
            </a:fld>
            <a:endParaRPr lang="en-US" dirty="0"/>
          </a:p>
        </p:txBody>
      </p:sp>
    </p:spTree>
    <p:extLst>
      <p:ext uri="{BB962C8B-B14F-4D97-AF65-F5344CB8AC3E}">
        <p14:creationId xmlns:p14="http://schemas.microsoft.com/office/powerpoint/2010/main" val="38494244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Distributions</a:t>
            </a:r>
          </a:p>
        </p:txBody>
      </p:sp>
      <p:sp>
        <p:nvSpPr>
          <p:cNvPr id="5" name="Slide Number Placeholder 4"/>
          <p:cNvSpPr>
            <a:spLocks noGrp="1"/>
          </p:cNvSpPr>
          <p:nvPr>
            <p:ph type="sldNum" sz="quarter" idx="12"/>
          </p:nvPr>
        </p:nvSpPr>
        <p:spPr/>
        <p:txBody>
          <a:bodyPr/>
          <a:lstStyle/>
          <a:p>
            <a:fld id="{4556B232-9F89-4083-B3BB-DDC8E5903F80}" type="slidenum">
              <a:rPr lang="en-US" smtClean="0"/>
              <a:t>55</a:t>
            </a:fld>
            <a:endParaRPr lang="en-US" dirty="0"/>
          </a:p>
        </p:txBody>
      </p:sp>
      <p:sp>
        <p:nvSpPr>
          <p:cNvPr id="4" name="Content Placeholder 3"/>
          <p:cNvSpPr>
            <a:spLocks noGrp="1"/>
          </p:cNvSpPr>
          <p:nvPr>
            <p:ph idx="1"/>
          </p:nvPr>
        </p:nvSpPr>
        <p:spPr/>
        <p:txBody>
          <a:bodyPr/>
          <a:lstStyle/>
          <a:p>
            <a:pPr marL="342900" indent="-342900">
              <a:lnSpc>
                <a:spcPct val="110000"/>
              </a:lnSpc>
              <a:buFont typeface="Arial"/>
              <a:buChar char="•"/>
            </a:pPr>
            <a:r>
              <a:rPr lang="en-US" b="1" dirty="0"/>
              <a:t>Quartiles:</a:t>
            </a:r>
          </a:p>
          <a:p>
            <a:pPr marL="937260" lvl="1" indent="-342900">
              <a:lnSpc>
                <a:spcPct val="110000"/>
              </a:lnSpc>
              <a:buFont typeface="Arial"/>
              <a:buChar char="•"/>
            </a:pPr>
            <a:r>
              <a:rPr lang="en-US" dirty="0"/>
              <a:t>When the data is divided into four equal parts:</a:t>
            </a:r>
          </a:p>
          <a:p>
            <a:pPr marL="1211580" lvl="2" indent="-342900">
              <a:lnSpc>
                <a:spcPct val="110000"/>
              </a:lnSpc>
              <a:buFont typeface="Arial"/>
              <a:buChar char="•"/>
            </a:pPr>
            <a:r>
              <a:rPr lang="en-US" dirty="0"/>
              <a:t>Each part contains approximately 25% of the observations.</a:t>
            </a:r>
          </a:p>
          <a:p>
            <a:pPr marL="1211580" lvl="2" indent="-342900">
              <a:lnSpc>
                <a:spcPct val="110000"/>
              </a:lnSpc>
              <a:buFont typeface="Arial"/>
              <a:buChar char="•"/>
            </a:pPr>
            <a:r>
              <a:rPr lang="en-US" dirty="0"/>
              <a:t>Division points are referred to as quartiles.</a:t>
            </a:r>
          </a:p>
          <a:p>
            <a:pPr marL="937260" lvl="1" indent="-342900">
              <a:lnSpc>
                <a:spcPct val="110000"/>
              </a:lnSpc>
              <a:buFont typeface="Arial"/>
              <a:buChar char="•"/>
            </a:pPr>
            <a:r>
              <a:rPr lang="en-US" dirty="0"/>
              <a:t>Q</a:t>
            </a:r>
            <a:r>
              <a:rPr lang="en-US" baseline="-25000" dirty="0"/>
              <a:t>1</a:t>
            </a:r>
            <a:r>
              <a:rPr lang="en-US" dirty="0"/>
              <a:t> = first quartile, or 25</a:t>
            </a:r>
            <a:r>
              <a:rPr lang="en-US" baseline="30000" dirty="0"/>
              <a:t>th</a:t>
            </a:r>
            <a:r>
              <a:rPr lang="en-US" dirty="0"/>
              <a:t> percentile</a:t>
            </a:r>
          </a:p>
          <a:p>
            <a:pPr marL="937260" lvl="1" indent="-342900">
              <a:lnSpc>
                <a:spcPct val="110000"/>
              </a:lnSpc>
              <a:buFont typeface="Arial"/>
              <a:buChar char="•"/>
            </a:pPr>
            <a:r>
              <a:rPr lang="en-US" dirty="0"/>
              <a:t>Q</a:t>
            </a:r>
            <a:r>
              <a:rPr lang="en-US" baseline="-25000" dirty="0"/>
              <a:t>2</a:t>
            </a:r>
            <a:r>
              <a:rPr lang="en-US" dirty="0"/>
              <a:t> = second quartile, or 50</a:t>
            </a:r>
            <a:r>
              <a:rPr lang="en-US" baseline="30000" dirty="0"/>
              <a:t>th</a:t>
            </a:r>
            <a:r>
              <a:rPr lang="en-US" dirty="0"/>
              <a:t> percentile (also the median)</a:t>
            </a:r>
          </a:p>
          <a:p>
            <a:pPr marL="937260" lvl="1" indent="-342900">
              <a:lnSpc>
                <a:spcPct val="110000"/>
              </a:lnSpc>
              <a:buFont typeface="Arial"/>
              <a:buChar char="•"/>
            </a:pPr>
            <a:r>
              <a:rPr lang="en-US" dirty="0"/>
              <a:t>Q</a:t>
            </a:r>
            <a:r>
              <a:rPr lang="en-US" baseline="-25000" dirty="0"/>
              <a:t>3</a:t>
            </a:r>
            <a:r>
              <a:rPr lang="en-US" dirty="0"/>
              <a:t> = third quartile, or 75</a:t>
            </a:r>
            <a:r>
              <a:rPr lang="en-US" baseline="30000" dirty="0"/>
              <a:t>th</a:t>
            </a:r>
            <a:r>
              <a:rPr lang="en-US" dirty="0"/>
              <a:t> percentile</a:t>
            </a:r>
          </a:p>
          <a:p>
            <a:pPr marL="342900" indent="-342900">
              <a:lnSpc>
                <a:spcPct val="110000"/>
              </a:lnSpc>
              <a:buFont typeface="Arial"/>
              <a:buChar char="•"/>
            </a:pPr>
            <a:r>
              <a:rPr lang="en-US" dirty="0"/>
              <a:t>Excel: QUARTILE function</a:t>
            </a:r>
          </a:p>
          <a:p>
            <a:pPr marL="937260" lvl="1" indent="-342900">
              <a:lnSpc>
                <a:spcPct val="110000"/>
              </a:lnSpc>
              <a:buFont typeface="Arial"/>
              <a:buChar char="•"/>
            </a:pPr>
            <a:endParaRPr lang="en-US" dirty="0"/>
          </a:p>
        </p:txBody>
      </p:sp>
    </p:spTree>
    <p:extLst>
      <p:ext uri="{BB962C8B-B14F-4D97-AF65-F5344CB8AC3E}">
        <p14:creationId xmlns:p14="http://schemas.microsoft.com/office/powerpoint/2010/main" val="39388604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Analyzing Distributions</a:t>
            </a:r>
          </a:p>
        </p:txBody>
      </p:sp>
      <p:sp>
        <p:nvSpPr>
          <p:cNvPr id="5" name="Slide Number Placeholder 4"/>
          <p:cNvSpPr>
            <a:spLocks noGrp="1"/>
          </p:cNvSpPr>
          <p:nvPr>
            <p:ph type="sldNum" sz="quarter" idx="12"/>
          </p:nvPr>
        </p:nvSpPr>
        <p:spPr/>
        <p:txBody>
          <a:bodyPr/>
          <a:lstStyle/>
          <a:p>
            <a:fld id="{4556B232-9F89-4083-B3BB-DDC8E5903F80}" type="slidenum">
              <a:rPr lang="en-US" smtClean="0"/>
              <a:t>56</a:t>
            </a:fld>
            <a:endParaRPr lang="en-US" dirty="0"/>
          </a:p>
        </p:txBody>
      </p:sp>
      <p:sp>
        <p:nvSpPr>
          <p:cNvPr id="4" name="Content Placeholder 3"/>
          <p:cNvSpPr>
            <a:spLocks noGrp="1"/>
          </p:cNvSpPr>
          <p:nvPr>
            <p:ph idx="1"/>
          </p:nvPr>
        </p:nvSpPr>
        <p:spPr/>
        <p:txBody>
          <a:bodyPr/>
          <a:lstStyle/>
          <a:p>
            <a:pPr marL="342900" indent="-342900">
              <a:lnSpc>
                <a:spcPct val="110000"/>
              </a:lnSpc>
              <a:spcAft>
                <a:spcPts val="0"/>
              </a:spcAft>
              <a:buFont typeface="Arial"/>
              <a:buChar char="•"/>
            </a:pPr>
            <a:r>
              <a:rPr lang="en-US" b="1" i="1" dirty="0">
                <a:latin typeface="Times New Roman"/>
                <a:cs typeface="Times New Roman"/>
              </a:rPr>
              <a:t>z</a:t>
            </a:r>
            <a:r>
              <a:rPr lang="en-US" b="1" dirty="0"/>
              <a:t>-score:</a:t>
            </a:r>
          </a:p>
          <a:p>
            <a:pPr marL="937260" lvl="1" indent="-342900">
              <a:lnSpc>
                <a:spcPct val="110000"/>
              </a:lnSpc>
              <a:spcAft>
                <a:spcPts val="0"/>
              </a:spcAft>
              <a:buFont typeface="Arial"/>
              <a:buChar char="•"/>
            </a:pPr>
            <a:r>
              <a:rPr lang="en-US" dirty="0"/>
              <a:t>Measures the relative location of a value in the data set.</a:t>
            </a:r>
          </a:p>
          <a:p>
            <a:pPr marL="937260" lvl="1" indent="-342900">
              <a:lnSpc>
                <a:spcPct val="110000"/>
              </a:lnSpc>
              <a:spcAft>
                <a:spcPts val="0"/>
              </a:spcAft>
              <a:buFont typeface="Arial"/>
              <a:buChar char="•"/>
            </a:pPr>
            <a:r>
              <a:rPr lang="en-US" dirty="0"/>
              <a:t>Helps to determine how far a particular value is from the mean relative to the data set’s standard deviation.</a:t>
            </a:r>
          </a:p>
          <a:p>
            <a:pPr marL="937260" lvl="1" indent="-342900">
              <a:lnSpc>
                <a:spcPct val="110000"/>
              </a:lnSpc>
              <a:spcAft>
                <a:spcPts val="0"/>
              </a:spcAft>
              <a:buFont typeface="Arial"/>
              <a:buChar char="•"/>
            </a:pPr>
            <a:r>
              <a:rPr lang="en-US" dirty="0"/>
              <a:t>Standardized value</a:t>
            </a:r>
          </a:p>
          <a:p>
            <a:pPr marL="342900" indent="-342900">
              <a:lnSpc>
                <a:spcPct val="110000"/>
              </a:lnSpc>
              <a:spcAft>
                <a:spcPts val="0"/>
              </a:spcAft>
              <a:buFont typeface="Arial"/>
              <a:buChar char="•"/>
            </a:pPr>
            <a:r>
              <a:rPr lang="en-US" dirty="0"/>
              <a:t>If </a:t>
            </a:r>
            <a:r>
              <a:rPr lang="en-US" i="1" dirty="0">
                <a:latin typeface="Times New Roman"/>
                <a:cs typeface="Times New Roman"/>
              </a:rPr>
              <a:t>x</a:t>
            </a:r>
            <a:r>
              <a:rPr lang="en-US" baseline="-25000" dirty="0">
                <a:latin typeface="Times New Roman"/>
                <a:cs typeface="Times New Roman"/>
              </a:rPr>
              <a:t>1</a:t>
            </a:r>
            <a:r>
              <a:rPr lang="en-US" dirty="0"/>
              <a:t>, </a:t>
            </a:r>
            <a:r>
              <a:rPr lang="en-US" i="1" dirty="0">
                <a:latin typeface="Times New Roman"/>
                <a:cs typeface="Times New Roman"/>
              </a:rPr>
              <a:t>x</a:t>
            </a:r>
            <a:r>
              <a:rPr lang="en-US" baseline="-25000" dirty="0">
                <a:latin typeface="Times New Roman"/>
                <a:cs typeface="Times New Roman"/>
              </a:rPr>
              <a:t>2</a:t>
            </a:r>
            <a:r>
              <a:rPr lang="en-US" dirty="0"/>
              <a:t>, </a:t>
            </a:r>
            <a:r>
              <a:rPr lang="is-IS" dirty="0"/>
              <a:t>…, </a:t>
            </a:r>
            <a:r>
              <a:rPr lang="en-US" i="1" dirty="0" err="1">
                <a:latin typeface="Times New Roman"/>
                <a:cs typeface="Times New Roman"/>
              </a:rPr>
              <a:t>x</a:t>
            </a:r>
            <a:r>
              <a:rPr lang="en-US" i="1" baseline="-25000" dirty="0" err="1">
                <a:latin typeface="Times New Roman"/>
                <a:cs typeface="Times New Roman"/>
              </a:rPr>
              <a:t>n</a:t>
            </a:r>
            <a:r>
              <a:rPr lang="is-IS" dirty="0"/>
              <a:t> is a sample of </a:t>
            </a:r>
            <a:r>
              <a:rPr lang="is-IS" i="1" dirty="0">
                <a:latin typeface="Times New Roman"/>
                <a:cs typeface="Times New Roman"/>
              </a:rPr>
              <a:t>n</a:t>
            </a:r>
            <a:r>
              <a:rPr lang="is-IS" dirty="0"/>
              <a:t> observations</a:t>
            </a:r>
            <a:endParaRPr lang="en-US" dirty="0"/>
          </a:p>
          <a:p>
            <a:pPr marL="937260" lvl="1" indent="-342900">
              <a:lnSpc>
                <a:spcPct val="110000"/>
              </a:lnSpc>
              <a:spcAft>
                <a:spcPts val="0"/>
              </a:spcAft>
              <a:buFont typeface="Arial"/>
              <a:buChar char="•"/>
            </a:pPr>
            <a:r>
              <a:rPr lang="en-US" i="1" dirty="0" err="1">
                <a:latin typeface="Times New Roman"/>
                <a:cs typeface="Times New Roman"/>
              </a:rPr>
              <a:t>z</a:t>
            </a:r>
            <a:r>
              <a:rPr lang="en-US" i="1" baseline="-25000" dirty="0" err="1">
                <a:latin typeface="Times New Roman"/>
                <a:cs typeface="Times New Roman"/>
              </a:rPr>
              <a:t>i</a:t>
            </a:r>
            <a:r>
              <a:rPr lang="en-US" dirty="0"/>
              <a:t>  =  </a:t>
            </a:r>
            <a:r>
              <a:rPr lang="en-US" i="1" dirty="0">
                <a:latin typeface="Times New Roman"/>
                <a:cs typeface="Times New Roman"/>
              </a:rPr>
              <a:t>z</a:t>
            </a:r>
            <a:r>
              <a:rPr lang="en-US" dirty="0"/>
              <a:t>-score for </a:t>
            </a:r>
            <a:r>
              <a:rPr lang="en-US" i="1" dirty="0">
                <a:latin typeface="Times New Roman"/>
                <a:cs typeface="Times New Roman"/>
              </a:rPr>
              <a:t>x</a:t>
            </a:r>
            <a:r>
              <a:rPr lang="en-US" i="1" baseline="-25000" dirty="0">
                <a:latin typeface="Times New Roman"/>
                <a:cs typeface="Times New Roman"/>
              </a:rPr>
              <a:t>i</a:t>
            </a:r>
          </a:p>
          <a:p>
            <a:pPr marL="937260" lvl="1" indent="-342900">
              <a:lnSpc>
                <a:spcPct val="110000"/>
              </a:lnSpc>
              <a:spcAft>
                <a:spcPts val="0"/>
              </a:spcAft>
              <a:buFont typeface="Arial"/>
              <a:buChar char="•"/>
            </a:pPr>
            <a:r>
              <a:rPr lang="en-US" dirty="0"/>
              <a:t>     = sample mean</a:t>
            </a:r>
          </a:p>
          <a:p>
            <a:pPr marL="937260" lvl="1" indent="-342900">
              <a:lnSpc>
                <a:spcPct val="110000"/>
              </a:lnSpc>
              <a:spcAft>
                <a:spcPts val="0"/>
              </a:spcAft>
              <a:buFont typeface="Arial"/>
              <a:buChar char="•"/>
            </a:pPr>
            <a:r>
              <a:rPr lang="en-US" i="1" dirty="0">
                <a:latin typeface="Times New Roman"/>
                <a:cs typeface="Times New Roman"/>
              </a:rPr>
              <a:t>s  </a:t>
            </a:r>
            <a:r>
              <a:rPr lang="en-US" dirty="0"/>
              <a:t> = sample standard deviation</a:t>
            </a:r>
          </a:p>
          <a:p>
            <a:pPr marL="342900" indent="-342900">
              <a:lnSpc>
                <a:spcPct val="110000"/>
              </a:lnSpc>
              <a:spcAft>
                <a:spcPts val="0"/>
              </a:spcAft>
              <a:buFont typeface="Arial"/>
              <a:buChar char="•"/>
            </a:pPr>
            <a:r>
              <a:rPr lang="en-US" dirty="0"/>
              <a:t>Excel: STANDARDIZE function</a:t>
            </a:r>
          </a:p>
        </p:txBody>
      </p:sp>
      <p:graphicFrame>
        <p:nvGraphicFramePr>
          <p:cNvPr id="6" name="Object 5"/>
          <p:cNvGraphicFramePr>
            <a:graphicFrameLocks noChangeAspect="1"/>
          </p:cNvGraphicFramePr>
          <p:nvPr>
            <p:extLst>
              <p:ext uri="{D42A27DB-BD31-4B8C-83A1-F6EECF244321}">
                <p14:modId xmlns:p14="http://schemas.microsoft.com/office/powerpoint/2010/main" val="2864833976"/>
              </p:ext>
            </p:extLst>
          </p:nvPr>
        </p:nvGraphicFramePr>
        <p:xfrm>
          <a:off x="6538913" y="4114800"/>
          <a:ext cx="1690687" cy="404812"/>
        </p:xfrm>
        <a:graphic>
          <a:graphicData uri="http://schemas.openxmlformats.org/presentationml/2006/ole">
            <mc:AlternateContent xmlns:mc="http://schemas.openxmlformats.org/markup-compatibility/2006">
              <mc:Choice xmlns:v="urn:schemas-microsoft-com:vml" Requires="v">
                <p:oleObj spid="_x0000_s7272" name="Equation" r:id="rId4" imgW="901700" imgH="215900" progId="Equation.3">
                  <p:embed/>
                </p:oleObj>
              </mc:Choice>
              <mc:Fallback>
                <p:oleObj name="Equation" r:id="rId4" imgW="901700" imgH="215900" progId="Equation.3">
                  <p:embed/>
                  <p:pic>
                    <p:nvPicPr>
                      <p:cNvPr id="0" name=""/>
                      <p:cNvPicPr/>
                      <p:nvPr/>
                    </p:nvPicPr>
                    <p:blipFill>
                      <a:blip r:embed="rId5"/>
                      <a:stretch>
                        <a:fillRect/>
                      </a:stretch>
                    </p:blipFill>
                    <p:spPr>
                      <a:xfrm>
                        <a:off x="6538913" y="4114800"/>
                        <a:ext cx="1690687" cy="40481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389100616"/>
              </p:ext>
            </p:extLst>
          </p:nvPr>
        </p:nvGraphicFramePr>
        <p:xfrm>
          <a:off x="1185862" y="5029200"/>
          <a:ext cx="261938" cy="309562"/>
        </p:xfrm>
        <a:graphic>
          <a:graphicData uri="http://schemas.openxmlformats.org/presentationml/2006/ole">
            <mc:AlternateContent xmlns:mc="http://schemas.openxmlformats.org/markup-compatibility/2006">
              <mc:Choice xmlns:v="urn:schemas-microsoft-com:vml" Requires="v">
                <p:oleObj spid="_x0000_s7273" name="Equation" r:id="rId6" imgW="139700" imgH="165100" progId="Equation.3">
                  <p:embed/>
                </p:oleObj>
              </mc:Choice>
              <mc:Fallback>
                <p:oleObj name="Equation" r:id="rId6" imgW="139700" imgH="165100" progId="Equation.3">
                  <p:embed/>
                  <p:pic>
                    <p:nvPicPr>
                      <p:cNvPr id="0" name=""/>
                      <p:cNvPicPr/>
                      <p:nvPr/>
                    </p:nvPicPr>
                    <p:blipFill>
                      <a:blip r:embed="rId7"/>
                      <a:stretch>
                        <a:fillRect/>
                      </a:stretch>
                    </p:blipFill>
                    <p:spPr>
                      <a:xfrm>
                        <a:off x="1185862" y="5029200"/>
                        <a:ext cx="261938" cy="309562"/>
                      </a:xfrm>
                      <a:prstGeom prst="rect">
                        <a:avLst/>
                      </a:prstGeom>
                    </p:spPr>
                  </p:pic>
                </p:oleObj>
              </mc:Fallback>
            </mc:AlternateContent>
          </a:graphicData>
        </a:graphic>
      </p:graphicFrame>
    </p:spTree>
    <p:extLst>
      <p:ext uri="{BB962C8B-B14F-4D97-AF65-F5344CB8AC3E}">
        <p14:creationId xmlns:p14="http://schemas.microsoft.com/office/powerpoint/2010/main" val="1549956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Table 2.13 - </a:t>
            </a:r>
            <a:r>
              <a:rPr lang="en-US" i="1" dirty="0"/>
              <a:t>z</a:t>
            </a:r>
            <a:r>
              <a:rPr lang="en-US" dirty="0"/>
              <a:t>-Scores for the Class Size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45584" y="4724400"/>
                <a:ext cx="8690112" cy="1600200"/>
              </a:xfrm>
              <a:ln>
                <a:noFill/>
              </a:ln>
            </p:spPr>
            <p:txBody>
              <a:bodyPr/>
              <a:lstStyle/>
              <a:p>
                <a:pPr marL="342900" indent="-342900">
                  <a:lnSpc>
                    <a:spcPct val="100000"/>
                  </a:lnSpc>
                  <a:buFont typeface="Arial" pitchFamily="34" charset="0"/>
                  <a:buChar char="•"/>
                </a:pPr>
                <a:r>
                  <a:rPr lang="en-US" dirty="0"/>
                  <a:t>For class size data,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 44 and </a:t>
                </a:r>
                <a:r>
                  <a:rPr lang="en-US" i="1" dirty="0">
                    <a:latin typeface="+mn-lt"/>
                  </a:rPr>
                  <a:t>s</a:t>
                </a:r>
                <a:r>
                  <a:rPr lang="en-US" dirty="0"/>
                  <a:t> = 8.</a:t>
                </a:r>
              </a:p>
              <a:p>
                <a:pPr marL="937260" lvl="1" indent="-342900">
                  <a:lnSpc>
                    <a:spcPct val="100000"/>
                  </a:lnSpc>
                </a:pPr>
                <a:r>
                  <a:rPr lang="en-US" dirty="0"/>
                  <a:t>For observations with a value  &gt; mean, </a:t>
                </a:r>
                <a:r>
                  <a:rPr lang="en-US" i="1" dirty="0">
                    <a:latin typeface="+mn-lt"/>
                  </a:rPr>
                  <a:t>z</a:t>
                </a:r>
                <a:r>
                  <a:rPr lang="en-US" dirty="0"/>
                  <a:t>-score &gt; 0.</a:t>
                </a:r>
              </a:p>
              <a:p>
                <a:pPr marL="937260" lvl="1" indent="-342900">
                  <a:lnSpc>
                    <a:spcPct val="100000"/>
                  </a:lnSpc>
                </a:pPr>
                <a:r>
                  <a:rPr lang="en-US" dirty="0"/>
                  <a:t>For observations with a value  &lt; mean, </a:t>
                </a:r>
                <a:r>
                  <a:rPr lang="en-US" i="1" dirty="0">
                    <a:latin typeface="+mn-lt"/>
                  </a:rPr>
                  <a:t>z</a:t>
                </a:r>
                <a:r>
                  <a:rPr lang="en-US" dirty="0"/>
                  <a:t>-score &lt; 0.</a:t>
                </a:r>
              </a:p>
              <a:p>
                <a:pPr marL="342900" indent="-342900">
                  <a:lnSpc>
                    <a:spcPct val="100000"/>
                  </a:lnSpc>
                  <a:buFont typeface="Arial" pitchFamily="34" charset="0"/>
                  <a:buChar char="•"/>
                </a:pPr>
                <a:endParaRPr lang="en-US" dirty="0"/>
              </a:p>
              <a:p>
                <a:pPr>
                  <a:lnSpc>
                    <a:spcPct val="100000"/>
                  </a:lnSpc>
                </a:pPr>
                <a:endParaRPr lang="en-US" dirty="0"/>
              </a:p>
              <a:p>
                <a:pPr>
                  <a:lnSpc>
                    <a:spcPct val="100000"/>
                  </a:lnSpc>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45584" y="4724400"/>
                <a:ext cx="8690112" cy="1600200"/>
              </a:xfrm>
              <a:blipFill rotWithShape="1">
                <a:blip r:embed="rId3"/>
                <a:stretch>
                  <a:fillRect l="-912" t="-3422"/>
                </a:stretch>
              </a:blipFill>
              <a:ln>
                <a:noFill/>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556B232-9F89-4083-B3BB-DDC8E5903F80}" type="slidenum">
              <a:rPr lang="en-US" smtClean="0"/>
              <a:t>57</a:t>
            </a:fld>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686" y="2057400"/>
            <a:ext cx="7640628" cy="259292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6095218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Analyzing Distributions</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Empirical rule</a:t>
            </a:r>
            <a:r>
              <a:rPr lang="en-US" dirty="0"/>
              <a:t>: </a:t>
            </a:r>
          </a:p>
          <a:p>
            <a:pPr marL="937260" lvl="1" indent="-342900"/>
            <a:r>
              <a:rPr lang="en-US" dirty="0"/>
              <a:t>For data having a bell-shaped distribution:</a:t>
            </a:r>
          </a:p>
          <a:p>
            <a:pPr marL="1211580" lvl="2" indent="-342900">
              <a:lnSpc>
                <a:spcPct val="100000"/>
              </a:lnSpc>
            </a:pPr>
            <a:r>
              <a:rPr lang="en-US" dirty="0"/>
              <a:t>Within 1 standard  deviation – approximately 68% of the data values.</a:t>
            </a:r>
          </a:p>
          <a:p>
            <a:pPr marL="1211580" lvl="2" indent="-342900">
              <a:lnSpc>
                <a:spcPct val="100000"/>
              </a:lnSpc>
            </a:pPr>
            <a:r>
              <a:rPr lang="en-US" dirty="0"/>
              <a:t>Within 2 standard  deviations – approximately 95% of the data values.</a:t>
            </a:r>
          </a:p>
          <a:p>
            <a:pPr marL="1211580" lvl="2" indent="-342900">
              <a:lnSpc>
                <a:spcPct val="100000"/>
              </a:lnSpc>
            </a:pPr>
            <a:r>
              <a:rPr lang="en-US" dirty="0"/>
              <a:t>Within 3 standard  deviations – almost all the data values.</a:t>
            </a:r>
          </a:p>
          <a:p>
            <a:pPr marL="342900" indent="-342900">
              <a:lnSpc>
                <a:spcPct val="100000"/>
              </a:lnSpc>
              <a:buFont typeface="Arial" pitchFamily="34" charset="0"/>
              <a:buChar char="•"/>
            </a:pPr>
            <a:r>
              <a:rPr lang="en-US" dirty="0"/>
              <a:t>Identifying outliers: </a:t>
            </a:r>
          </a:p>
          <a:p>
            <a:pPr marL="937260" lvl="1" indent="-342900">
              <a:lnSpc>
                <a:spcPct val="100000"/>
              </a:lnSpc>
            </a:pPr>
            <a:r>
              <a:rPr lang="en-US" b="1" dirty="0"/>
              <a:t>Outliers</a:t>
            </a:r>
            <a:r>
              <a:rPr lang="en-US" dirty="0"/>
              <a:t>: Extreme values in a data set.</a:t>
            </a:r>
          </a:p>
          <a:p>
            <a:pPr marL="937260" lvl="1" indent="-342900">
              <a:lnSpc>
                <a:spcPct val="100000"/>
              </a:lnSpc>
            </a:pPr>
            <a:r>
              <a:rPr lang="en-US" dirty="0"/>
              <a:t>It can be identified using standardized values (</a:t>
            </a:r>
            <a:r>
              <a:rPr lang="en-US" i="1" dirty="0"/>
              <a:t>z</a:t>
            </a:r>
            <a:r>
              <a:rPr lang="en-US" dirty="0"/>
              <a:t>-scores).</a:t>
            </a:r>
          </a:p>
          <a:p>
            <a:pPr marL="1211580" lvl="2" indent="-342900">
              <a:lnSpc>
                <a:spcPct val="100000"/>
              </a:lnSpc>
            </a:pPr>
            <a:r>
              <a:rPr lang="en-US" dirty="0"/>
              <a:t>Any data value with a </a:t>
            </a:r>
            <a:r>
              <a:rPr lang="en-US" i="1" dirty="0"/>
              <a:t>z-</a:t>
            </a:r>
            <a:r>
              <a:rPr lang="en-US" dirty="0"/>
              <a:t>score less than –3 or greater than +3 is an outlier.</a:t>
            </a:r>
          </a:p>
          <a:p>
            <a:pPr marL="1211580" lvl="2" indent="-342900">
              <a:lnSpc>
                <a:spcPct val="100000"/>
              </a:lnSpc>
            </a:pPr>
            <a:endParaRPr lang="en-US" dirty="0"/>
          </a:p>
        </p:txBody>
      </p:sp>
      <p:sp>
        <p:nvSpPr>
          <p:cNvPr id="5" name="Slide Number Placeholder 4"/>
          <p:cNvSpPr>
            <a:spLocks noGrp="1"/>
          </p:cNvSpPr>
          <p:nvPr>
            <p:ph type="sldNum" sz="quarter" idx="12"/>
          </p:nvPr>
        </p:nvSpPr>
        <p:spPr/>
        <p:txBody>
          <a:bodyPr/>
          <a:lstStyle/>
          <a:p>
            <a:fld id="{4556B232-9F89-4083-B3BB-DDC8E5903F80}" type="slidenum">
              <a:rPr lang="en-US" smtClean="0"/>
              <a:t>58</a:t>
            </a:fld>
            <a:endParaRPr lang="en-US" dirty="0"/>
          </a:p>
        </p:txBody>
      </p:sp>
    </p:spTree>
    <p:extLst>
      <p:ext uri="{BB962C8B-B14F-4D97-AF65-F5344CB8AC3E}">
        <p14:creationId xmlns:p14="http://schemas.microsoft.com/office/powerpoint/2010/main" val="26265519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Analyzing Distributions</a:t>
            </a:r>
          </a:p>
        </p:txBody>
      </p:sp>
      <p:sp>
        <p:nvSpPr>
          <p:cNvPr id="3" name="Content Placeholder 2"/>
          <p:cNvSpPr>
            <a:spLocks noGrp="1"/>
          </p:cNvSpPr>
          <p:nvPr>
            <p:ph idx="1"/>
          </p:nvPr>
        </p:nvSpPr>
        <p:spPr/>
        <p:txBody>
          <a:bodyPr/>
          <a:lstStyle/>
          <a:p>
            <a:pPr marL="342900" indent="-342900">
              <a:lnSpc>
                <a:spcPct val="100000"/>
              </a:lnSpc>
              <a:spcBef>
                <a:spcPts val="1200"/>
              </a:spcBef>
              <a:spcAft>
                <a:spcPts val="1200"/>
              </a:spcAft>
              <a:buFont typeface="Arial" panose="020B0604020202020204" pitchFamily="34" charset="0"/>
              <a:buChar char="•"/>
            </a:pPr>
            <a:r>
              <a:rPr lang="en-US" b="1" dirty="0"/>
              <a:t>Box plot</a:t>
            </a:r>
            <a:r>
              <a:rPr lang="en-US" dirty="0"/>
              <a:t>: Graphical summary of the distribution of data.</a:t>
            </a:r>
          </a:p>
          <a:p>
            <a:pPr marL="937260" lvl="1" indent="-342900">
              <a:lnSpc>
                <a:spcPct val="100000"/>
              </a:lnSpc>
              <a:spcBef>
                <a:spcPts val="1200"/>
              </a:spcBef>
              <a:spcAft>
                <a:spcPts val="1200"/>
              </a:spcAft>
            </a:pPr>
            <a:r>
              <a:rPr lang="en-US" dirty="0"/>
              <a:t>Developed from the quartiles for a data set.</a:t>
            </a:r>
          </a:p>
          <a:p>
            <a:endParaRPr lang="en-US" dirty="0"/>
          </a:p>
          <a:p>
            <a:pPr lvl="1"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4556B232-9F89-4083-B3BB-DDC8E5903F80}" type="slidenum">
              <a:rPr lang="en-US" smtClean="0"/>
              <a:t>59</a:t>
            </a:fld>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018" y="3684474"/>
            <a:ext cx="6016534" cy="274297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3"/>
          <p:cNvSpPr/>
          <p:nvPr/>
        </p:nvSpPr>
        <p:spPr>
          <a:xfrm>
            <a:off x="2466184" y="3124200"/>
            <a:ext cx="4087016" cy="430887"/>
          </a:xfrm>
          <a:prstGeom prst="rect">
            <a:avLst/>
          </a:prstGeom>
        </p:spPr>
        <p:txBody>
          <a:bodyPr wrap="none">
            <a:spAutoFit/>
          </a:bodyPr>
          <a:lstStyle/>
          <a:p>
            <a:r>
              <a:rPr lang="en-US" sz="2200" u="sng">
                <a:solidFill>
                  <a:schemeClr val="tx2"/>
                </a:solidFill>
                <a:latin typeface="Calibri" panose="020F0502020204030204" pitchFamily="34" charset="0"/>
              </a:rPr>
              <a:t>Box </a:t>
            </a:r>
            <a:r>
              <a:rPr lang="en-US" sz="2200" u="sng" dirty="0">
                <a:solidFill>
                  <a:schemeClr val="tx2"/>
                </a:solidFill>
                <a:latin typeface="Calibri" panose="020F0502020204030204" pitchFamily="34" charset="0"/>
              </a:rPr>
              <a:t>Plot for the Home Sales Data</a:t>
            </a:r>
          </a:p>
        </p:txBody>
      </p:sp>
    </p:spTree>
    <p:extLst>
      <p:ext uri="{BB962C8B-B14F-4D97-AF65-F5344CB8AC3E}">
        <p14:creationId xmlns:p14="http://schemas.microsoft.com/office/powerpoint/2010/main" val="230386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Business Analytics in Practice</a:t>
            </a:r>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t>Human resource (HR) analytics</a:t>
            </a:r>
          </a:p>
          <a:p>
            <a:pPr marL="937260" lvl="1" indent="-342900"/>
            <a:r>
              <a:rPr lang="en-US" dirty="0"/>
              <a:t>New area of application for analytics</a:t>
            </a:r>
          </a:p>
          <a:p>
            <a:pPr marL="937260" lvl="1" indent="-342900"/>
            <a:r>
              <a:rPr lang="en-US" dirty="0"/>
              <a:t>The HR function is charged with ensuring that the organization</a:t>
            </a:r>
          </a:p>
          <a:p>
            <a:pPr marL="1211580" lvl="2" indent="-342900"/>
            <a:r>
              <a:rPr lang="en-US" dirty="0"/>
              <a:t>Has the mix of skill sets necessary to meet its needs</a:t>
            </a:r>
          </a:p>
          <a:p>
            <a:pPr marL="1211580" lvl="2" indent="-342900"/>
            <a:r>
              <a:rPr lang="en-US" dirty="0"/>
              <a:t>Is hiring the highest-quality talent and providing an environment that retains it, and</a:t>
            </a:r>
          </a:p>
          <a:p>
            <a:pPr marL="1211580" lvl="2" indent="-342900"/>
            <a:r>
              <a:rPr lang="en-US" dirty="0"/>
              <a:t>Achieves its organizational diversity goals.</a:t>
            </a:r>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6</a:t>
            </a:fld>
            <a:endParaRPr lang="en-US" dirty="0"/>
          </a:p>
        </p:txBody>
      </p:sp>
    </p:spTree>
    <p:extLst>
      <p:ext uri="{BB962C8B-B14F-4D97-AF65-F5344CB8AC3E}">
        <p14:creationId xmlns:p14="http://schemas.microsoft.com/office/powerpoint/2010/main" val="6480678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Box Plots Comparing Home Sale Prices in</a:t>
            </a:r>
            <a:br>
              <a:rPr lang="en-US" sz="3200" dirty="0"/>
            </a:br>
            <a:r>
              <a:rPr lang="en-US" sz="3200" dirty="0"/>
              <a:t>Different Communities</a:t>
            </a:r>
          </a:p>
        </p:txBody>
      </p:sp>
      <p:sp>
        <p:nvSpPr>
          <p:cNvPr id="4" name="Slide Number Placeholder 3"/>
          <p:cNvSpPr>
            <a:spLocks noGrp="1"/>
          </p:cNvSpPr>
          <p:nvPr>
            <p:ph type="sldNum" sz="quarter" idx="12"/>
          </p:nvPr>
        </p:nvSpPr>
        <p:spPr/>
        <p:txBody>
          <a:bodyPr/>
          <a:lstStyle/>
          <a:p>
            <a:fld id="{4556B232-9F89-4083-B3BB-DDC8E5903F80}" type="slidenum">
              <a:rPr lang="en-US" smtClean="0"/>
              <a:t>60</a:t>
            </a:fld>
            <a:endParaRPr 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772" y="2129089"/>
            <a:ext cx="6712455" cy="404311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8885821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4400" y="2594430"/>
            <a:ext cx="8153399" cy="838200"/>
          </a:xfrm>
          <a:prstGeom prst="rect">
            <a:avLst/>
          </a:prstGeom>
          <a:ln>
            <a:noFill/>
          </a:ln>
        </p:spPr>
        <p:txBody>
          <a:bodyPr vert="horz" lIns="91440" tIns="45720" rIns="91440" bIns="45720" rtlCol="0" anchor="b" anchorCtr="0">
            <a:normAutofit fontScale="77500" lnSpcReduction="20000"/>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b="1" i="1" dirty="0">
                <a:latin typeface="Tahoma" pitchFamily="34" charset="0"/>
                <a:ea typeface="Tahoma" pitchFamily="34" charset="0"/>
                <a:cs typeface="Tahoma" pitchFamily="34" charset="0"/>
              </a:rPr>
              <a:t>Measures of Association Between Two Variables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7" name="Slide Number Placeholder 6"/>
          <p:cNvSpPr>
            <a:spLocks noGrp="1"/>
          </p:cNvSpPr>
          <p:nvPr>
            <p:ph type="sldNum" sz="quarter" idx="12"/>
          </p:nvPr>
        </p:nvSpPr>
        <p:spPr/>
        <p:txBody>
          <a:bodyPr/>
          <a:lstStyle/>
          <a:p>
            <a:fld id="{4556B232-9F89-4083-B3BB-DDC8E5903F80}" type="slidenum">
              <a:rPr lang="en-US" smtClean="0"/>
              <a:t>61</a:t>
            </a:fld>
            <a:endParaRPr lang="en-US" dirty="0"/>
          </a:p>
        </p:txBody>
      </p:sp>
    </p:spTree>
    <p:extLst>
      <p:ext uri="{BB962C8B-B14F-4D97-AF65-F5344CB8AC3E}">
        <p14:creationId xmlns:p14="http://schemas.microsoft.com/office/powerpoint/2010/main" val="17711949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Measures of Association Between Two Variables</a:t>
            </a:r>
          </a:p>
        </p:txBody>
      </p:sp>
      <p:sp>
        <p:nvSpPr>
          <p:cNvPr id="3" name="Content Placeholder 2"/>
          <p:cNvSpPr>
            <a:spLocks noGrp="1"/>
          </p:cNvSpPr>
          <p:nvPr>
            <p:ph idx="1"/>
          </p:nvPr>
        </p:nvSpPr>
        <p:spPr/>
        <p:txBody>
          <a:bodyPr/>
          <a:lstStyle/>
          <a:p>
            <a:pPr marL="342900" indent="-342900">
              <a:lnSpc>
                <a:spcPct val="100000"/>
              </a:lnSpc>
              <a:spcBef>
                <a:spcPts val="1200"/>
              </a:spcBef>
              <a:spcAft>
                <a:spcPts val="1200"/>
              </a:spcAft>
              <a:buFont typeface="Arial" pitchFamily="34" charset="0"/>
              <a:buChar char="•"/>
            </a:pPr>
            <a:r>
              <a:rPr lang="en-US" b="1" dirty="0"/>
              <a:t>Scatter Charts</a:t>
            </a:r>
            <a:r>
              <a:rPr lang="en-US" dirty="0"/>
              <a:t>: Useful graph for analyzing the relationship between two variables.</a:t>
            </a:r>
          </a:p>
          <a:p>
            <a:pPr marL="342900" indent="-342900">
              <a:lnSpc>
                <a:spcPct val="100000"/>
              </a:lnSpc>
              <a:spcBef>
                <a:spcPts val="1200"/>
              </a:spcBef>
              <a:spcAft>
                <a:spcPts val="1200"/>
              </a:spcAft>
              <a:buFont typeface="Arial" pitchFamily="34" charset="0"/>
              <a:buChar char="•"/>
            </a:pPr>
            <a:r>
              <a:rPr lang="en-US" b="1" dirty="0"/>
              <a:t>Covariance</a:t>
            </a:r>
            <a:r>
              <a:rPr lang="en-US" dirty="0"/>
              <a:t>: Descriptive measure of the linear association between two variables.</a:t>
            </a:r>
          </a:p>
          <a:p>
            <a:pPr marL="937260" lvl="1" indent="-342900">
              <a:lnSpc>
                <a:spcPct val="100000"/>
              </a:lnSpc>
            </a:pPr>
            <a:r>
              <a:rPr lang="en-US" dirty="0"/>
              <a:t>Sample covariance for a sample of size </a:t>
            </a:r>
            <a:r>
              <a:rPr lang="en-US" i="1" dirty="0"/>
              <a:t>n</a:t>
            </a:r>
            <a:r>
              <a:rPr lang="en-US" dirty="0"/>
              <a:t> with the observations </a:t>
            </a:r>
          </a:p>
          <a:p>
            <a:pPr lvl="1" indent="0">
              <a:lnSpc>
                <a:spcPct val="100000"/>
              </a:lnSpc>
              <a:buNone/>
            </a:pPr>
            <a:r>
              <a:rPr lang="en-US" sz="2000" dirty="0"/>
              <a:t> 	(</a:t>
            </a:r>
            <a:r>
              <a:rPr lang="en-US" sz="2000" i="1" dirty="0">
                <a:latin typeface="Times New Roman"/>
                <a:cs typeface="Times New Roman"/>
              </a:rPr>
              <a:t>x</a:t>
            </a:r>
            <a:r>
              <a:rPr lang="en-US" sz="2000" baseline="-25000" dirty="0">
                <a:latin typeface="Times New Roman"/>
                <a:cs typeface="Times New Roman"/>
              </a:rPr>
              <a:t>1</a:t>
            </a:r>
            <a:r>
              <a:rPr lang="en-US" sz="2000" dirty="0"/>
              <a:t>, </a:t>
            </a:r>
            <a:r>
              <a:rPr lang="en-US" sz="2000" i="1" dirty="0">
                <a:latin typeface="Times New Roman"/>
                <a:cs typeface="Times New Roman"/>
              </a:rPr>
              <a:t>y</a:t>
            </a:r>
            <a:r>
              <a:rPr lang="en-US" sz="2000" baseline="-25000" dirty="0">
                <a:latin typeface="Times New Roman"/>
                <a:cs typeface="Times New Roman"/>
              </a:rPr>
              <a:t>1</a:t>
            </a:r>
            <a:r>
              <a:rPr lang="en-US" sz="2000" dirty="0"/>
              <a:t>), (</a:t>
            </a:r>
            <a:r>
              <a:rPr lang="en-US" sz="2000" i="1" dirty="0">
                <a:latin typeface="Times New Roman"/>
                <a:cs typeface="Times New Roman"/>
              </a:rPr>
              <a:t>x</a:t>
            </a:r>
            <a:r>
              <a:rPr lang="en-US" sz="2000" baseline="-25000" dirty="0">
                <a:latin typeface="Times New Roman"/>
                <a:cs typeface="Times New Roman"/>
              </a:rPr>
              <a:t>2</a:t>
            </a:r>
            <a:r>
              <a:rPr lang="en-US" sz="2000" dirty="0"/>
              <a:t>, </a:t>
            </a:r>
            <a:r>
              <a:rPr lang="en-US" sz="2000" i="1" dirty="0">
                <a:latin typeface="Times New Roman"/>
                <a:cs typeface="Times New Roman"/>
              </a:rPr>
              <a:t>y</a:t>
            </a:r>
            <a:r>
              <a:rPr lang="en-US" sz="2000" baseline="-25000" dirty="0">
                <a:latin typeface="Times New Roman"/>
                <a:cs typeface="Times New Roman"/>
              </a:rPr>
              <a:t>2</a:t>
            </a:r>
            <a:r>
              <a:rPr lang="en-US" sz="2000" dirty="0"/>
              <a:t>), </a:t>
            </a:r>
            <a:r>
              <a:rPr lang="en-US" dirty="0"/>
              <a:t>and so on:</a:t>
            </a:r>
          </a:p>
          <a:p>
            <a:pPr lvl="2" indent="0">
              <a:buNone/>
            </a:pPr>
            <a:r>
              <a:rPr lang="en-US" dirty="0"/>
              <a:t>			                 </a:t>
            </a:r>
            <a:r>
              <a:rPr lang="en-US" i="1" dirty="0" err="1">
                <a:latin typeface="Times New Roman"/>
                <a:cs typeface="Times New Roman"/>
              </a:rPr>
              <a:t>s</a:t>
            </a:r>
            <a:r>
              <a:rPr lang="en-US" i="1" baseline="-25000" dirty="0" err="1">
                <a:latin typeface="Times New Roman"/>
                <a:cs typeface="Times New Roman"/>
              </a:rPr>
              <a:t>xy</a:t>
            </a:r>
            <a:r>
              <a:rPr lang="en-US" sz="2200" dirty="0"/>
              <a:t> =</a:t>
            </a:r>
          </a:p>
          <a:p>
            <a:pPr marL="937260" lvl="1" indent="-342900">
              <a:lnSpc>
                <a:spcPct val="100000"/>
              </a:lnSpc>
            </a:pPr>
            <a:r>
              <a:rPr lang="en-US" dirty="0"/>
              <a:t>Population covariance</a:t>
            </a:r>
            <a:r>
              <a:rPr lang="en-US" i="1" dirty="0"/>
              <a:t>, </a:t>
            </a:r>
            <a:r>
              <a:rPr lang="en-US" dirty="0"/>
              <a:t> </a:t>
            </a:r>
            <a:r>
              <a:rPr lang="en-US" i="1" dirty="0" err="1">
                <a:latin typeface="Times New Roman"/>
                <a:cs typeface="Times New Roman"/>
              </a:rPr>
              <a:t>σ</a:t>
            </a:r>
            <a:r>
              <a:rPr lang="en-US" i="1" baseline="-25000" dirty="0" err="1">
                <a:latin typeface="Times New Roman"/>
                <a:cs typeface="Times New Roman"/>
              </a:rPr>
              <a:t>xy</a:t>
            </a:r>
            <a:r>
              <a:rPr lang="en-US" i="1" baseline="-25000" dirty="0">
                <a:latin typeface="Times New Roman"/>
                <a:cs typeface="Times New Roman"/>
              </a:rPr>
              <a:t>  </a:t>
            </a:r>
            <a:r>
              <a:rPr lang="en-US" dirty="0"/>
              <a:t>=</a:t>
            </a:r>
          </a:p>
          <a:p>
            <a:pPr marL="937260" lvl="1" indent="-342900"/>
            <a:endParaRPr lang="en-US" b="1" dirty="0"/>
          </a:p>
          <a:p>
            <a:endParaRPr lang="en-US" dirty="0"/>
          </a:p>
        </p:txBody>
      </p:sp>
      <p:sp>
        <p:nvSpPr>
          <p:cNvPr id="5" name="Slide Number Placeholder 4"/>
          <p:cNvSpPr>
            <a:spLocks noGrp="1"/>
          </p:cNvSpPr>
          <p:nvPr>
            <p:ph type="sldNum" sz="quarter" idx="12"/>
          </p:nvPr>
        </p:nvSpPr>
        <p:spPr/>
        <p:txBody>
          <a:bodyPr/>
          <a:lstStyle/>
          <a:p>
            <a:fld id="{4556B232-9F89-4083-B3BB-DDC8E5903F80}" type="slidenum">
              <a:rPr lang="en-US" smtClean="0"/>
              <a:t>62</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765943371"/>
              </p:ext>
            </p:extLst>
          </p:nvPr>
        </p:nvGraphicFramePr>
        <p:xfrm>
          <a:off x="4572000" y="5029200"/>
          <a:ext cx="2447363" cy="533400"/>
        </p:xfrm>
        <a:graphic>
          <a:graphicData uri="http://schemas.openxmlformats.org/presentationml/2006/ole">
            <mc:AlternateContent xmlns:mc="http://schemas.openxmlformats.org/markup-compatibility/2006">
              <mc:Choice xmlns:v="urn:schemas-microsoft-com:vml" Requires="v">
                <p:oleObj spid="_x0000_s10334" name="Equation" r:id="rId3" imgW="1574800" imgH="342900" progId="Equation.3">
                  <p:embed/>
                </p:oleObj>
              </mc:Choice>
              <mc:Fallback>
                <p:oleObj name="Equation" r:id="rId3" imgW="1574800" imgH="342900" progId="Equation.3">
                  <p:embed/>
                  <p:pic>
                    <p:nvPicPr>
                      <p:cNvPr id="0" name=""/>
                      <p:cNvPicPr/>
                      <p:nvPr/>
                    </p:nvPicPr>
                    <p:blipFill>
                      <a:blip r:embed="rId4"/>
                      <a:stretch>
                        <a:fillRect/>
                      </a:stretch>
                    </p:blipFill>
                    <p:spPr>
                      <a:xfrm>
                        <a:off x="4572000" y="5029200"/>
                        <a:ext cx="2447363" cy="5334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382203763"/>
              </p:ext>
            </p:extLst>
          </p:nvPr>
        </p:nvGraphicFramePr>
        <p:xfrm>
          <a:off x="4568825" y="5562600"/>
          <a:ext cx="2289175" cy="533400"/>
        </p:xfrm>
        <a:graphic>
          <a:graphicData uri="http://schemas.openxmlformats.org/presentationml/2006/ole">
            <mc:AlternateContent xmlns:mc="http://schemas.openxmlformats.org/markup-compatibility/2006">
              <mc:Choice xmlns:v="urn:schemas-microsoft-com:vml" Requires="v">
                <p:oleObj spid="_x0000_s10335" name="Equation" r:id="rId5" imgW="1473200" imgH="342900" progId="Equation.3">
                  <p:embed/>
                </p:oleObj>
              </mc:Choice>
              <mc:Fallback>
                <p:oleObj name="Equation" r:id="rId5" imgW="1473200" imgH="342900" progId="Equation.3">
                  <p:embed/>
                  <p:pic>
                    <p:nvPicPr>
                      <p:cNvPr id="0" name=""/>
                      <p:cNvPicPr/>
                      <p:nvPr/>
                    </p:nvPicPr>
                    <p:blipFill>
                      <a:blip r:embed="rId6"/>
                      <a:stretch>
                        <a:fillRect/>
                      </a:stretch>
                    </p:blipFill>
                    <p:spPr>
                      <a:xfrm>
                        <a:off x="4568825" y="5562600"/>
                        <a:ext cx="2289175" cy="533400"/>
                      </a:xfrm>
                      <a:prstGeom prst="rect">
                        <a:avLst/>
                      </a:prstGeom>
                    </p:spPr>
                  </p:pic>
                </p:oleObj>
              </mc:Fallback>
            </mc:AlternateContent>
          </a:graphicData>
        </a:graphic>
      </p:graphicFrame>
    </p:spTree>
    <p:extLst>
      <p:ext uri="{BB962C8B-B14F-4D97-AF65-F5344CB8AC3E}">
        <p14:creationId xmlns:p14="http://schemas.microsoft.com/office/powerpoint/2010/main" val="8470292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Measures of Association Between Two Variables</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sz="2800" b="1" dirty="0"/>
              <a:t>Correlation coefficient</a:t>
            </a:r>
            <a:r>
              <a:rPr lang="en-US" sz="2800" dirty="0"/>
              <a:t>: Measures the relationship between two variables.</a:t>
            </a:r>
          </a:p>
          <a:p>
            <a:pPr marL="937260" lvl="1" indent="-342900">
              <a:lnSpc>
                <a:spcPct val="100000"/>
              </a:lnSpc>
            </a:pPr>
            <a:r>
              <a:rPr lang="en-US" sz="2400" dirty="0"/>
              <a:t>Not affected by the units of measurement for </a:t>
            </a:r>
            <a:r>
              <a:rPr lang="en-US" sz="2400" i="1" dirty="0">
                <a:latin typeface="+mn-lt"/>
              </a:rPr>
              <a:t>x</a:t>
            </a:r>
            <a:r>
              <a:rPr lang="en-US" sz="2400" dirty="0"/>
              <a:t> and</a:t>
            </a:r>
            <a:r>
              <a:rPr lang="en-US" sz="2400" i="1" dirty="0"/>
              <a:t> </a:t>
            </a:r>
            <a:r>
              <a:rPr lang="en-US" sz="2400" i="1" dirty="0">
                <a:latin typeface="+mn-lt"/>
              </a:rPr>
              <a:t>y</a:t>
            </a:r>
            <a:r>
              <a:rPr lang="en-US" sz="2400" dirty="0">
                <a:latin typeface="+mn-lt"/>
              </a:rPr>
              <a:t>.</a:t>
            </a:r>
            <a:endParaRPr lang="en-US" sz="2400" dirty="0"/>
          </a:p>
          <a:p>
            <a:pPr marL="937260" lvl="1" indent="-342900">
              <a:lnSpc>
                <a:spcPct val="100000"/>
              </a:lnSpc>
            </a:pPr>
            <a:r>
              <a:rPr lang="en-US" sz="2400" dirty="0"/>
              <a:t>Sample correlation coefficient denoted by</a:t>
            </a:r>
            <a:r>
              <a:rPr lang="en-US" sz="2400" i="1" dirty="0">
                <a:latin typeface="+mn-lt"/>
              </a:rPr>
              <a:t> </a:t>
            </a:r>
            <a:r>
              <a:rPr lang="en-US" sz="2400" i="1" dirty="0" err="1">
                <a:latin typeface="+mn-lt"/>
              </a:rPr>
              <a:t>r</a:t>
            </a:r>
            <a:r>
              <a:rPr lang="en-US" sz="2400" i="1" baseline="-25000" dirty="0" err="1">
                <a:latin typeface="+mn-lt"/>
              </a:rPr>
              <a:t>xy</a:t>
            </a:r>
            <a:r>
              <a:rPr lang="en-US" sz="2400" i="1" dirty="0">
                <a:latin typeface="+mn-lt"/>
              </a:rPr>
              <a:t>.		</a:t>
            </a:r>
            <a:endParaRPr lang="en-US" sz="2400" i="1" dirty="0">
              <a:latin typeface="Cambria Math"/>
            </a:endParaRPr>
          </a:p>
          <a:p>
            <a:pPr marL="1211580" lvl="2" indent="-342900">
              <a:lnSpc>
                <a:spcPct val="100000"/>
              </a:lnSpc>
            </a:pPr>
            <a:r>
              <a:rPr lang="en-US" sz="2400" i="1" dirty="0" err="1">
                <a:latin typeface="Times New Roman"/>
                <a:cs typeface="Times New Roman"/>
              </a:rPr>
              <a:t>r</a:t>
            </a:r>
            <a:r>
              <a:rPr lang="en-US" sz="2400" i="1" baseline="-25000" dirty="0" err="1">
                <a:latin typeface="Times New Roman"/>
                <a:cs typeface="Times New Roman"/>
              </a:rPr>
              <a:t>xy</a:t>
            </a:r>
            <a:r>
              <a:rPr lang="en-US" sz="2400" dirty="0"/>
              <a:t> = </a:t>
            </a:r>
            <a:r>
              <a:rPr lang="en-US" sz="2400" i="1" dirty="0" err="1">
                <a:latin typeface="Times New Roman"/>
                <a:cs typeface="Times New Roman"/>
              </a:rPr>
              <a:t>s</a:t>
            </a:r>
            <a:r>
              <a:rPr lang="en-US" sz="2400" i="1" baseline="-25000" dirty="0" err="1">
                <a:latin typeface="Times New Roman"/>
                <a:cs typeface="Times New Roman"/>
              </a:rPr>
              <a:t>xy</a:t>
            </a:r>
            <a:r>
              <a:rPr lang="en-US" sz="2400" dirty="0"/>
              <a:t> / (</a:t>
            </a:r>
            <a:r>
              <a:rPr lang="en-US" sz="2400" i="1" dirty="0" err="1">
                <a:latin typeface="Times New Roman"/>
                <a:cs typeface="Times New Roman"/>
              </a:rPr>
              <a:t>s</a:t>
            </a:r>
            <a:r>
              <a:rPr lang="en-US" sz="2400" i="1" baseline="-25000" dirty="0" err="1">
                <a:latin typeface="Times New Roman"/>
                <a:cs typeface="Times New Roman"/>
              </a:rPr>
              <a:t>x</a:t>
            </a:r>
            <a:r>
              <a:rPr lang="en-US" sz="2400" dirty="0"/>
              <a:t> </a:t>
            </a:r>
            <a:r>
              <a:rPr lang="en-US" sz="2400" i="1" dirty="0" err="1">
                <a:latin typeface="Times New Roman"/>
                <a:cs typeface="Times New Roman"/>
              </a:rPr>
              <a:t>s</a:t>
            </a:r>
            <a:r>
              <a:rPr lang="en-US" sz="2400" i="1" baseline="-25000" dirty="0" err="1">
                <a:latin typeface="Times New Roman"/>
                <a:cs typeface="Times New Roman"/>
              </a:rPr>
              <a:t>y</a:t>
            </a:r>
            <a:r>
              <a:rPr lang="en-US" sz="2400" dirty="0"/>
              <a:t>)</a:t>
            </a:r>
          </a:p>
          <a:p>
            <a:pPr marL="1485900" lvl="3" indent="-342900">
              <a:lnSpc>
                <a:spcPct val="100000"/>
              </a:lnSpc>
              <a:spcBef>
                <a:spcPts val="0"/>
              </a:spcBef>
              <a:spcAft>
                <a:spcPts val="1800"/>
              </a:spcAft>
            </a:pPr>
            <a:r>
              <a:rPr lang="en-US" sz="2000" i="1" dirty="0" err="1">
                <a:latin typeface="Times New Roman"/>
                <a:cs typeface="Times New Roman"/>
              </a:rPr>
              <a:t>s</a:t>
            </a:r>
            <a:r>
              <a:rPr lang="en-US" sz="2000" i="1" baseline="-25000" dirty="0" err="1">
                <a:latin typeface="Times New Roman"/>
                <a:cs typeface="Times New Roman"/>
              </a:rPr>
              <a:t>xy</a:t>
            </a:r>
            <a:r>
              <a:rPr lang="en-US" sz="2000" dirty="0"/>
              <a:t> = sample covariance =</a:t>
            </a:r>
          </a:p>
          <a:p>
            <a:pPr marL="1485900" lvl="3" indent="-342900">
              <a:lnSpc>
                <a:spcPct val="100000"/>
              </a:lnSpc>
              <a:spcBef>
                <a:spcPts val="0"/>
              </a:spcBef>
              <a:spcAft>
                <a:spcPts val="1800"/>
              </a:spcAft>
            </a:pPr>
            <a:r>
              <a:rPr lang="en-US" sz="2000" i="1" dirty="0" err="1">
                <a:latin typeface="Times New Roman"/>
                <a:cs typeface="Times New Roman"/>
              </a:rPr>
              <a:t>s</a:t>
            </a:r>
            <a:r>
              <a:rPr lang="en-US" sz="2000" i="1" baseline="-25000" dirty="0" err="1">
                <a:latin typeface="Times New Roman"/>
                <a:cs typeface="Times New Roman"/>
              </a:rPr>
              <a:t>x</a:t>
            </a:r>
            <a:r>
              <a:rPr lang="en-US" sz="2000" dirty="0"/>
              <a:t> = sample standard deviation of </a:t>
            </a:r>
            <a:r>
              <a:rPr lang="en-US" sz="2000" i="1" dirty="0">
                <a:latin typeface="+mn-lt"/>
              </a:rPr>
              <a:t>x</a:t>
            </a:r>
            <a:r>
              <a:rPr lang="en-US" sz="2000" dirty="0"/>
              <a:t> =</a:t>
            </a:r>
            <a:endParaRPr lang="en-US" sz="2000" i="1" dirty="0"/>
          </a:p>
          <a:p>
            <a:pPr marL="1485900" lvl="3" indent="-342900">
              <a:lnSpc>
                <a:spcPct val="100000"/>
              </a:lnSpc>
              <a:spcBef>
                <a:spcPts val="0"/>
              </a:spcBef>
              <a:spcAft>
                <a:spcPts val="1800"/>
              </a:spcAft>
            </a:pPr>
            <a:r>
              <a:rPr lang="en-US" sz="2000" i="1" dirty="0" err="1">
                <a:latin typeface="Times New Roman"/>
                <a:cs typeface="Times New Roman"/>
              </a:rPr>
              <a:t>s</a:t>
            </a:r>
            <a:r>
              <a:rPr lang="en-US" sz="2000" i="1" baseline="-25000" dirty="0" err="1">
                <a:latin typeface="Times New Roman"/>
                <a:cs typeface="Times New Roman"/>
              </a:rPr>
              <a:t>y</a:t>
            </a:r>
            <a:r>
              <a:rPr lang="en-US" sz="2000" dirty="0"/>
              <a:t> = sample standard deviation of </a:t>
            </a:r>
            <a:r>
              <a:rPr lang="en-US" sz="2000" i="1" dirty="0">
                <a:latin typeface="+mn-lt"/>
              </a:rPr>
              <a:t>y</a:t>
            </a:r>
            <a:r>
              <a:rPr lang="en-US" sz="2000" i="1" dirty="0"/>
              <a:t> </a:t>
            </a:r>
            <a:r>
              <a:rPr lang="en-US" sz="2000" dirty="0"/>
              <a:t>=</a:t>
            </a:r>
          </a:p>
          <a:p>
            <a:pPr marL="937260" lvl="1" indent="-342900">
              <a:lnSpc>
                <a:spcPct val="100000"/>
              </a:lnSpc>
              <a:spcBef>
                <a:spcPts val="0"/>
              </a:spcBef>
              <a:spcAft>
                <a:spcPts val="1800"/>
              </a:spcAft>
            </a:pPr>
            <a:r>
              <a:rPr lang="en-US" sz="3000" dirty="0"/>
              <a:t>Excel: CORREL function</a:t>
            </a:r>
          </a:p>
          <a:p>
            <a:pPr marL="937260" lvl="1" indent="-342900">
              <a:lnSpc>
                <a:spcPct val="100000"/>
              </a:lnSpc>
            </a:pPr>
            <a:endParaRPr lang="en-US" sz="2400" i="1" dirty="0"/>
          </a:p>
          <a:p>
            <a:pPr marL="1485900" lvl="3" indent="-342900">
              <a:lnSpc>
                <a:spcPct val="100000"/>
              </a:lnSpc>
            </a:pPr>
            <a:endParaRPr lang="en-US" i="1" dirty="0"/>
          </a:p>
          <a:p>
            <a:pPr marL="1485900" lvl="3" indent="-342900">
              <a:lnSpc>
                <a:spcPct val="100000"/>
              </a:lnSpc>
            </a:pPr>
            <a:endParaRPr lang="en-US" dirty="0"/>
          </a:p>
          <a:p>
            <a:pPr marL="1485900" lvl="3" indent="-342900"/>
            <a:endParaRPr lang="en-US" dirty="0"/>
          </a:p>
          <a:p>
            <a:endParaRPr lang="en-US" dirty="0"/>
          </a:p>
        </p:txBody>
      </p:sp>
      <p:sp>
        <p:nvSpPr>
          <p:cNvPr id="5" name="Slide Number Placeholder 4"/>
          <p:cNvSpPr>
            <a:spLocks noGrp="1"/>
          </p:cNvSpPr>
          <p:nvPr>
            <p:ph type="sldNum" sz="quarter" idx="12"/>
          </p:nvPr>
        </p:nvSpPr>
        <p:spPr/>
        <p:txBody>
          <a:bodyPr/>
          <a:lstStyle/>
          <a:p>
            <a:fld id="{4556B232-9F89-4083-B3BB-DDC8E5903F80}" type="slidenum">
              <a:rPr lang="en-US" smtClean="0"/>
              <a:t>63</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245926277"/>
              </p:ext>
            </p:extLst>
          </p:nvPr>
        </p:nvGraphicFramePr>
        <p:xfrm>
          <a:off x="4572000" y="4343400"/>
          <a:ext cx="2097740" cy="457200"/>
        </p:xfrm>
        <a:graphic>
          <a:graphicData uri="http://schemas.openxmlformats.org/presentationml/2006/ole">
            <mc:AlternateContent xmlns:mc="http://schemas.openxmlformats.org/markup-compatibility/2006">
              <mc:Choice xmlns:v="urn:schemas-microsoft-com:vml" Requires="v">
                <p:oleObj spid="_x0000_s9356" name="Equation" r:id="rId4" imgW="1574800" imgH="342900" progId="Equation.3">
                  <p:embed/>
                </p:oleObj>
              </mc:Choice>
              <mc:Fallback>
                <p:oleObj name="Equation" r:id="rId4" imgW="1574800" imgH="342900" progId="Equation.3">
                  <p:embed/>
                  <p:pic>
                    <p:nvPicPr>
                      <p:cNvPr id="0" name=""/>
                      <p:cNvPicPr/>
                      <p:nvPr/>
                    </p:nvPicPr>
                    <p:blipFill>
                      <a:blip r:embed="rId5"/>
                      <a:stretch>
                        <a:fillRect/>
                      </a:stretch>
                    </p:blipFill>
                    <p:spPr>
                      <a:xfrm>
                        <a:off x="4572000" y="4343400"/>
                        <a:ext cx="2097740" cy="4572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32036427"/>
              </p:ext>
            </p:extLst>
          </p:nvPr>
        </p:nvGraphicFramePr>
        <p:xfrm>
          <a:off x="5791200" y="4833643"/>
          <a:ext cx="1676400" cy="500357"/>
        </p:xfrm>
        <a:graphic>
          <a:graphicData uri="http://schemas.openxmlformats.org/presentationml/2006/ole">
            <mc:AlternateContent xmlns:mc="http://schemas.openxmlformats.org/markup-compatibility/2006">
              <mc:Choice xmlns:v="urn:schemas-microsoft-com:vml" Requires="v">
                <p:oleObj spid="_x0000_s9357" name="Equation" r:id="rId6" imgW="1320800" imgH="393700" progId="Equation.3">
                  <p:embed/>
                </p:oleObj>
              </mc:Choice>
              <mc:Fallback>
                <p:oleObj name="Equation" r:id="rId6" imgW="1320800" imgH="393700" progId="Equation.3">
                  <p:embed/>
                  <p:pic>
                    <p:nvPicPr>
                      <p:cNvPr id="0" name=""/>
                      <p:cNvPicPr/>
                      <p:nvPr/>
                    </p:nvPicPr>
                    <p:blipFill>
                      <a:blip r:embed="rId7"/>
                      <a:stretch>
                        <a:fillRect/>
                      </a:stretch>
                    </p:blipFill>
                    <p:spPr>
                      <a:xfrm>
                        <a:off x="5791200" y="4833643"/>
                        <a:ext cx="1676400" cy="50035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891686910"/>
              </p:ext>
            </p:extLst>
          </p:nvPr>
        </p:nvGraphicFramePr>
        <p:xfrm>
          <a:off x="5791200" y="5410200"/>
          <a:ext cx="1663699" cy="501473"/>
        </p:xfrm>
        <a:graphic>
          <a:graphicData uri="http://schemas.openxmlformats.org/presentationml/2006/ole">
            <mc:AlternateContent xmlns:mc="http://schemas.openxmlformats.org/markup-compatibility/2006">
              <mc:Choice xmlns:v="urn:schemas-microsoft-com:vml" Requires="v">
                <p:oleObj spid="_x0000_s9358" name="Equation" r:id="rId8" imgW="1308100" imgH="393700" progId="Equation.3">
                  <p:embed/>
                </p:oleObj>
              </mc:Choice>
              <mc:Fallback>
                <p:oleObj name="Equation" r:id="rId8" imgW="1308100" imgH="393700" progId="Equation.3">
                  <p:embed/>
                  <p:pic>
                    <p:nvPicPr>
                      <p:cNvPr id="0" name=""/>
                      <p:cNvPicPr/>
                      <p:nvPr/>
                    </p:nvPicPr>
                    <p:blipFill>
                      <a:blip r:embed="rId9"/>
                      <a:stretch>
                        <a:fillRect/>
                      </a:stretch>
                    </p:blipFill>
                    <p:spPr>
                      <a:xfrm>
                        <a:off x="5791200" y="5410200"/>
                        <a:ext cx="1663699" cy="501473"/>
                      </a:xfrm>
                      <a:prstGeom prst="rect">
                        <a:avLst/>
                      </a:prstGeom>
                    </p:spPr>
                  </p:pic>
                </p:oleObj>
              </mc:Fallback>
            </mc:AlternateContent>
          </a:graphicData>
        </a:graphic>
      </p:graphicFrame>
    </p:spTree>
    <p:extLst>
      <p:ext uri="{BB962C8B-B14F-4D97-AF65-F5344CB8AC3E}">
        <p14:creationId xmlns:p14="http://schemas.microsoft.com/office/powerpoint/2010/main" val="25894649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900" dirty="0"/>
              <a:t>Data for Bottled Water Sales at Queensland</a:t>
            </a:r>
            <a:br>
              <a:rPr lang="en-US" sz="2900" dirty="0"/>
            </a:br>
            <a:r>
              <a:rPr lang="en-US" sz="2900" dirty="0"/>
              <a:t>Amusement Park for a Sample of 14 Summer Days</a:t>
            </a:r>
          </a:p>
        </p:txBody>
      </p:sp>
      <p:sp>
        <p:nvSpPr>
          <p:cNvPr id="5" name="Slide Number Placeholder 4"/>
          <p:cNvSpPr>
            <a:spLocks noGrp="1"/>
          </p:cNvSpPr>
          <p:nvPr>
            <p:ph type="sldNum" sz="quarter" idx="12"/>
          </p:nvPr>
        </p:nvSpPr>
        <p:spPr/>
        <p:txBody>
          <a:bodyPr/>
          <a:lstStyle/>
          <a:p>
            <a:fld id="{4556B232-9F89-4083-B3BB-DDC8E5903F80}" type="slidenum">
              <a:rPr lang="en-US" smtClean="0"/>
              <a:t>64</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048" y="2127497"/>
            <a:ext cx="7097905" cy="39365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2805722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100" dirty="0"/>
              <a:t>Figure 2.23 - Chart Showing the Positive Linear Relation Between Sales and High Temperatures</a:t>
            </a:r>
          </a:p>
        </p:txBody>
      </p:sp>
      <p:sp>
        <p:nvSpPr>
          <p:cNvPr id="5" name="Slide Number Placeholder 4"/>
          <p:cNvSpPr>
            <a:spLocks noGrp="1"/>
          </p:cNvSpPr>
          <p:nvPr>
            <p:ph type="sldNum" sz="quarter" idx="12"/>
          </p:nvPr>
        </p:nvSpPr>
        <p:spPr/>
        <p:txBody>
          <a:bodyPr/>
          <a:lstStyle/>
          <a:p>
            <a:fld id="{4556B232-9F89-4083-B3BB-DDC8E5903F80}" type="slidenum">
              <a:rPr lang="en-US" smtClean="0"/>
              <a:t>65</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530" y="2190179"/>
            <a:ext cx="7859744" cy="396354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3857890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a:t>Figure 2.25 - Scatter Diagrams and Associated Covariance Values for Different Variable Relationships</a:t>
            </a:r>
          </a:p>
        </p:txBody>
      </p:sp>
      <p:sp>
        <p:nvSpPr>
          <p:cNvPr id="4" name="Slide Number Placeholder 3"/>
          <p:cNvSpPr>
            <a:spLocks noGrp="1"/>
          </p:cNvSpPr>
          <p:nvPr>
            <p:ph type="sldNum" sz="quarter" idx="12"/>
          </p:nvPr>
        </p:nvSpPr>
        <p:spPr/>
        <p:txBody>
          <a:bodyPr/>
          <a:lstStyle/>
          <a:p>
            <a:fld id="{4556B232-9F89-4083-B3BB-DDC8E5903F80}" type="slidenum">
              <a:rPr lang="en-US" smtClean="0"/>
              <a:t>66</a:t>
            </a:fld>
            <a:endParaRPr lang="en-US" dirty="0"/>
          </a:p>
        </p:txBody>
      </p:sp>
      <mc:AlternateContent xmlns:mc="http://schemas.openxmlformats.org/markup-compatibility/2006" xmlns:a14="http://schemas.microsoft.com/office/drawing/2010/main">
        <mc:Choice Requires="a14">
          <p:sp>
            <p:nvSpPr>
              <p:cNvPr id="12" name="Content Placeholder 2"/>
              <p:cNvSpPr txBox="1">
                <a:spLocks/>
              </p:cNvSpPr>
              <p:nvPr/>
            </p:nvSpPr>
            <p:spPr>
              <a:xfrm>
                <a:off x="3352800" y="4572000"/>
                <a:ext cx="2438400" cy="1981200"/>
              </a:xfrm>
              <a:prstGeom prst="rect">
                <a:avLst/>
              </a:prstGeom>
              <a:ln>
                <a:no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lvl="2" indent="0" algn="ctr">
                  <a:lnSpc>
                    <a:spcPct val="100000"/>
                  </a:lnSpc>
                  <a:buFont typeface="Arial" pitchFamily="34" charset="0"/>
                  <a:buNone/>
                </a:pPr>
                <a:r>
                  <a:rPr lang="en-US" b="1" dirty="0"/>
                  <a:t>(b)</a:t>
                </a:r>
              </a:p>
              <a:p>
                <a:pPr marL="0" lvl="2" indent="0" algn="ctr">
                  <a:lnSpc>
                    <a:spcPct val="100000"/>
                  </a:lnSpc>
                  <a:spcBef>
                    <a:spcPts val="0"/>
                  </a:spcBef>
                  <a:spcAft>
                    <a:spcPts val="0"/>
                  </a:spcAft>
                  <a:buFont typeface="Arial" pitchFamily="34" charset="0"/>
                  <a:buNone/>
                </a:pPr>
                <a:r>
                  <a:rPr lang="en-US" dirty="0"/>
                  <a:t>  </a:t>
                </a:r>
                <a:r>
                  <a:rPr lang="en-US" b="1" dirty="0"/>
                  <a:t>Approximately 0:</a:t>
                </a:r>
              </a:p>
              <a:p>
                <a:pPr marL="0" lvl="2" indent="0" algn="ctr">
                  <a:lnSpc>
                    <a:spcPct val="100000"/>
                  </a:lnSpc>
                  <a:spcBef>
                    <a:spcPts val="0"/>
                  </a:spcBef>
                  <a:spcAft>
                    <a:spcPts val="0"/>
                  </a:spcAft>
                  <a:buFont typeface="Arial" pitchFamily="34" charset="0"/>
                  <a:buNone/>
                </a:pPr>
                <a:r>
                  <a:rPr lang="en-US" dirty="0"/>
                  <a:t>(</a:t>
                </a:r>
                <a:r>
                  <a:rPr lang="en-US" i="1" dirty="0">
                    <a:latin typeface="+mn-lt"/>
                  </a:rPr>
                  <a:t>x</a:t>
                </a:r>
                <a:r>
                  <a:rPr lang="en-US" dirty="0"/>
                  <a:t> and </a:t>
                </a:r>
                <a:r>
                  <a:rPr lang="en-US" i="1" dirty="0">
                    <a:latin typeface="+mn-lt"/>
                  </a:rPr>
                  <a:t>y</a:t>
                </a:r>
                <a:r>
                  <a:rPr lang="en-US" dirty="0"/>
                  <a:t> are not</a:t>
                </a:r>
              </a:p>
              <a:p>
                <a:pPr marL="0" lvl="2" indent="0" algn="ctr">
                  <a:lnSpc>
                    <a:spcPct val="100000"/>
                  </a:lnSpc>
                  <a:spcBef>
                    <a:spcPts val="0"/>
                  </a:spcBef>
                  <a:spcAft>
                    <a:spcPts val="0"/>
                  </a:spcAft>
                  <a:buFont typeface="Arial" pitchFamily="34" charset="0"/>
                  <a:buNone/>
                </a:pPr>
                <a:r>
                  <a:rPr lang="en-US" dirty="0"/>
                  <a:t> linearly related)</a:t>
                </a:r>
              </a:p>
              <a:p>
                <a:pPr marL="937260" lvl="1" indent="-342900" algn="ctr"/>
                <a:endParaRPr lang="en-US" b="1" dirty="0"/>
              </a:p>
              <a:p>
                <a:pPr algn="ctr"/>
                <a:endParaRPr lang="en-US" dirty="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3352800" y="4572000"/>
                <a:ext cx="2438400" cy="1981200"/>
              </a:xfrm>
              <a:prstGeom prst="rect">
                <a:avLst/>
              </a:prstGeom>
              <a:blipFill rotWithShape="1">
                <a:blip r:embed="rId3"/>
                <a:stretch>
                  <a:fillRect b="-3323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p:cNvSpPr txBox="1">
                <a:spLocks/>
              </p:cNvSpPr>
              <p:nvPr/>
            </p:nvSpPr>
            <p:spPr>
              <a:xfrm>
                <a:off x="6388608" y="4572000"/>
                <a:ext cx="2526792" cy="1981200"/>
              </a:xfrm>
              <a:prstGeom prst="rect">
                <a:avLst/>
              </a:prstGeom>
              <a:ln>
                <a:no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lvl="2" indent="0" algn="ctr">
                  <a:lnSpc>
                    <a:spcPct val="100000"/>
                  </a:lnSpc>
                  <a:buFont typeface="Arial" pitchFamily="34" charset="0"/>
                  <a:buNone/>
                </a:pPr>
                <a:r>
                  <a:rPr lang="en-US" b="1" dirty="0"/>
                  <a:t>(c)</a:t>
                </a:r>
              </a:p>
              <a:p>
                <a:pPr marL="0" lvl="2" indent="0" algn="ctr">
                  <a:lnSpc>
                    <a:spcPct val="100000"/>
                  </a:lnSpc>
                  <a:spcBef>
                    <a:spcPts val="0"/>
                  </a:spcBef>
                  <a:spcAft>
                    <a:spcPts val="0"/>
                  </a:spcAft>
                  <a:buFont typeface="Arial" pitchFamily="34" charset="0"/>
                  <a:buNone/>
                </a:pPr>
                <a:r>
                  <a:rPr lang="en-US" dirty="0"/>
                  <a:t>  </a:t>
                </a:r>
                <a:r>
                  <a:rPr lang="en-US" b="1" dirty="0"/>
                  <a:t>Negative:</a:t>
                </a:r>
              </a:p>
              <a:p>
                <a:pPr marL="0" lvl="2" indent="0" algn="ctr">
                  <a:lnSpc>
                    <a:spcPct val="100000"/>
                  </a:lnSpc>
                  <a:spcBef>
                    <a:spcPts val="0"/>
                  </a:spcBef>
                  <a:spcAft>
                    <a:spcPts val="0"/>
                  </a:spcAft>
                  <a:buFont typeface="Arial" pitchFamily="34" charset="0"/>
                  <a:buNone/>
                </a:pPr>
                <a:r>
                  <a:rPr lang="en-US" dirty="0"/>
                  <a:t>(</a:t>
                </a:r>
                <a:r>
                  <a:rPr lang="en-US" i="1" dirty="0">
                    <a:latin typeface="+mn-lt"/>
                  </a:rPr>
                  <a:t>x</a:t>
                </a:r>
                <a:r>
                  <a:rPr lang="en-US" dirty="0"/>
                  <a:t> and </a:t>
                </a:r>
                <a:r>
                  <a:rPr lang="en-US" i="1" dirty="0">
                    <a:latin typeface="+mn-lt"/>
                  </a:rPr>
                  <a:t>y</a:t>
                </a:r>
                <a:r>
                  <a:rPr lang="en-US" dirty="0"/>
                  <a:t> are negatively</a:t>
                </a:r>
              </a:p>
              <a:p>
                <a:pPr marL="0" lvl="2" indent="0" algn="ctr">
                  <a:lnSpc>
                    <a:spcPct val="100000"/>
                  </a:lnSpc>
                  <a:spcBef>
                    <a:spcPts val="0"/>
                  </a:spcBef>
                  <a:spcAft>
                    <a:spcPts val="0"/>
                  </a:spcAft>
                  <a:buFont typeface="Arial" pitchFamily="34" charset="0"/>
                  <a:buNone/>
                </a:pPr>
                <a:r>
                  <a:rPr lang="en-US" dirty="0"/>
                  <a:t> linearly related)</a:t>
                </a:r>
              </a:p>
              <a:p>
                <a:pPr marL="937260" lvl="1" indent="-342900" algn="ctr"/>
                <a:endParaRPr lang="en-US" b="1" dirty="0"/>
              </a:p>
              <a:p>
                <a:pPr algn="ctr"/>
                <a:endParaRPr lang="en-US" dirty="0"/>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6388608" y="4572000"/>
                <a:ext cx="2526792" cy="1981200"/>
              </a:xfrm>
              <a:prstGeom prst="rect">
                <a:avLst/>
              </a:prstGeom>
              <a:blipFill rotWithShape="1">
                <a:blip r:embed="rId4"/>
                <a:stretch>
                  <a:fillRect b="-33231"/>
                </a:stretch>
              </a:blipFill>
              <a:ln>
                <a:noFill/>
              </a:ln>
            </p:spPr>
            <p:txBody>
              <a:bodyPr/>
              <a:lstStyle/>
              <a:p>
                <a:r>
                  <a:rPr lang="en-US">
                    <a:noFill/>
                  </a:rPr>
                  <a:t> </a:t>
                </a:r>
              </a:p>
            </p:txBody>
          </p:sp>
        </mc:Fallback>
      </mc:AlternateContent>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929" y="2011548"/>
            <a:ext cx="2794426" cy="23465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5045" y="1996085"/>
            <a:ext cx="2854996" cy="23673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0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2652" y="1984248"/>
            <a:ext cx="2791393" cy="2395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4" name="Content Placeholder 2"/>
              <p:cNvSpPr txBox="1">
                <a:spLocks/>
              </p:cNvSpPr>
              <p:nvPr/>
            </p:nvSpPr>
            <p:spPr>
              <a:xfrm>
                <a:off x="381000" y="4572000"/>
                <a:ext cx="2526792" cy="1981200"/>
              </a:xfrm>
              <a:prstGeom prst="rect">
                <a:avLst/>
              </a:prstGeom>
              <a:ln>
                <a:no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lvl="2" indent="0" algn="ctr">
                  <a:lnSpc>
                    <a:spcPct val="100000"/>
                  </a:lnSpc>
                  <a:buFont typeface="Arial" pitchFamily="34" charset="0"/>
                  <a:buNone/>
                </a:pPr>
                <a:r>
                  <a:rPr lang="en-US" b="1" dirty="0"/>
                  <a:t>(a)</a:t>
                </a:r>
              </a:p>
              <a:p>
                <a:pPr marL="0" lvl="2" indent="0" algn="ctr">
                  <a:lnSpc>
                    <a:spcPct val="100000"/>
                  </a:lnSpc>
                  <a:spcBef>
                    <a:spcPts val="0"/>
                  </a:spcBef>
                  <a:spcAft>
                    <a:spcPts val="0"/>
                  </a:spcAft>
                  <a:buFont typeface="Arial" pitchFamily="34" charset="0"/>
                  <a:buNone/>
                </a:pPr>
                <a:r>
                  <a:rPr lang="en-US" dirty="0"/>
                  <a:t>  </a:t>
                </a:r>
                <a:r>
                  <a:rPr lang="en-US" b="1" dirty="0"/>
                  <a:t>Positive:</a:t>
                </a:r>
              </a:p>
              <a:p>
                <a:pPr marL="0" lvl="2" indent="0" algn="ctr">
                  <a:lnSpc>
                    <a:spcPct val="100000"/>
                  </a:lnSpc>
                  <a:spcBef>
                    <a:spcPts val="0"/>
                  </a:spcBef>
                  <a:spcAft>
                    <a:spcPts val="0"/>
                  </a:spcAft>
                  <a:buFont typeface="Arial" pitchFamily="34" charset="0"/>
                  <a:buNone/>
                </a:pPr>
                <a:r>
                  <a:rPr lang="en-US" dirty="0"/>
                  <a:t>(</a:t>
                </a:r>
                <a:r>
                  <a:rPr lang="en-US" i="1" dirty="0">
                    <a:latin typeface="+mn-lt"/>
                  </a:rPr>
                  <a:t>x</a:t>
                </a:r>
                <a:r>
                  <a:rPr lang="en-US" dirty="0"/>
                  <a:t> and </a:t>
                </a:r>
                <a:r>
                  <a:rPr lang="en-US" i="1" dirty="0">
                    <a:latin typeface="+mn-lt"/>
                  </a:rPr>
                  <a:t>y</a:t>
                </a:r>
                <a:r>
                  <a:rPr lang="en-US" dirty="0"/>
                  <a:t> are positively</a:t>
                </a:r>
              </a:p>
              <a:p>
                <a:pPr marL="0" lvl="2" indent="0" algn="ctr">
                  <a:lnSpc>
                    <a:spcPct val="100000"/>
                  </a:lnSpc>
                  <a:spcBef>
                    <a:spcPts val="0"/>
                  </a:spcBef>
                  <a:spcAft>
                    <a:spcPts val="0"/>
                  </a:spcAft>
                  <a:buFont typeface="Arial" pitchFamily="34" charset="0"/>
                  <a:buNone/>
                </a:pPr>
                <a:r>
                  <a:rPr lang="en-US" dirty="0"/>
                  <a:t> linearly related)</a:t>
                </a:r>
              </a:p>
              <a:p>
                <a:pPr marL="937260" lvl="1" indent="-342900" algn="ctr"/>
                <a:endParaRPr lang="en-US" b="1" dirty="0"/>
              </a:p>
              <a:p>
                <a:pPr algn="ctr"/>
                <a:endParaRPr lang="en-US" dirty="0"/>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381000" y="4572000"/>
                <a:ext cx="2526792" cy="1981200"/>
              </a:xfrm>
              <a:prstGeom prst="rect">
                <a:avLst/>
              </a:prstGeom>
              <a:blipFill rotWithShape="1">
                <a:blip r:embed="rId8"/>
                <a:stretch>
                  <a:fillRect b="-3323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0821109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Computation of Correlation Coefficient</a:t>
            </a:r>
          </a:p>
        </p:txBody>
      </p:sp>
      <p:sp>
        <p:nvSpPr>
          <p:cNvPr id="6" name="Slide Number Placeholder 5"/>
          <p:cNvSpPr>
            <a:spLocks noGrp="1"/>
          </p:cNvSpPr>
          <p:nvPr>
            <p:ph type="sldNum" sz="quarter" idx="12"/>
          </p:nvPr>
        </p:nvSpPr>
        <p:spPr/>
        <p:txBody>
          <a:bodyPr/>
          <a:lstStyle/>
          <a:p>
            <a:fld id="{4556B232-9F89-4083-B3BB-DDC8E5903F80}" type="slidenum">
              <a:rPr lang="en-US" smtClean="0"/>
              <a:t>67</a:t>
            </a:fld>
            <a:endParaRPr lang="en-US" dirty="0"/>
          </a:p>
        </p:txBody>
      </p:sp>
      <p:sp>
        <p:nvSpPr>
          <p:cNvPr id="4" name="Content Placeholder 3"/>
          <p:cNvSpPr>
            <a:spLocks noGrp="1"/>
          </p:cNvSpPr>
          <p:nvPr>
            <p:ph idx="1"/>
          </p:nvPr>
        </p:nvSpPr>
        <p:spPr/>
        <p:txBody>
          <a:bodyPr/>
          <a:lstStyle/>
          <a:p>
            <a:pPr>
              <a:lnSpc>
                <a:spcPct val="120000"/>
              </a:lnSpc>
            </a:pPr>
            <a:r>
              <a:rPr lang="en-US" u="sng" dirty="0"/>
              <a:t>Illustration</a:t>
            </a:r>
            <a:r>
              <a:rPr lang="en-US" dirty="0"/>
              <a:t> – To determine the sample correlation coefficient for bottled water sales at Queensland Amusement Park</a:t>
            </a:r>
          </a:p>
          <a:p>
            <a:pPr>
              <a:lnSpc>
                <a:spcPct val="120000"/>
              </a:lnSpc>
            </a:pPr>
            <a:endParaRPr lang="en-US" dirty="0"/>
          </a:p>
          <a:p>
            <a:pPr>
              <a:lnSpc>
                <a:spcPct val="120000"/>
              </a:lnSpc>
            </a:pPr>
            <a:endParaRPr lang="en-US" dirty="0"/>
          </a:p>
          <a:p>
            <a:pPr marL="342900" indent="-342900">
              <a:lnSpc>
                <a:spcPct val="120000"/>
              </a:lnSpc>
              <a:buFont typeface="Arial"/>
              <a:buChar char="•"/>
            </a:pPr>
            <a:r>
              <a:rPr lang="en-US" dirty="0"/>
              <a:t>There is a very strong linear relationship between high temperature and sales.</a:t>
            </a:r>
          </a:p>
        </p:txBody>
      </p:sp>
      <p:graphicFrame>
        <p:nvGraphicFramePr>
          <p:cNvPr id="5" name="Object 4"/>
          <p:cNvGraphicFramePr>
            <a:graphicFrameLocks noChangeAspect="1"/>
          </p:cNvGraphicFramePr>
          <p:nvPr>
            <p:extLst>
              <p:ext uri="{D42A27DB-BD31-4B8C-83A1-F6EECF244321}">
                <p14:modId xmlns:p14="http://schemas.microsoft.com/office/powerpoint/2010/main" val="3768770552"/>
              </p:ext>
            </p:extLst>
          </p:nvPr>
        </p:nvGraphicFramePr>
        <p:xfrm>
          <a:off x="2057400" y="3162300"/>
          <a:ext cx="5503333" cy="495300"/>
        </p:xfrm>
        <a:graphic>
          <a:graphicData uri="http://schemas.openxmlformats.org/presentationml/2006/ole">
            <mc:AlternateContent xmlns:mc="http://schemas.openxmlformats.org/markup-compatibility/2006">
              <mc:Choice xmlns:v="urn:schemas-microsoft-com:vml" Requires="v">
                <p:oleObj spid="_x0000_s8245" name="Equation" r:id="rId4" imgW="2540000" imgH="228600" progId="Equation.3">
                  <p:embed/>
                </p:oleObj>
              </mc:Choice>
              <mc:Fallback>
                <p:oleObj name="Equation" r:id="rId4" imgW="2540000" imgH="228600" progId="Equation.3">
                  <p:embed/>
                  <p:pic>
                    <p:nvPicPr>
                      <p:cNvPr id="0" name=""/>
                      <p:cNvPicPr/>
                      <p:nvPr/>
                    </p:nvPicPr>
                    <p:blipFill>
                      <a:blip r:embed="rId5"/>
                      <a:stretch>
                        <a:fillRect/>
                      </a:stretch>
                    </p:blipFill>
                    <p:spPr>
                      <a:xfrm>
                        <a:off x="2057400" y="3162300"/>
                        <a:ext cx="5503333" cy="495300"/>
                      </a:xfrm>
                      <a:prstGeom prst="rect">
                        <a:avLst/>
                      </a:prstGeom>
                    </p:spPr>
                  </p:pic>
                </p:oleObj>
              </mc:Fallback>
            </mc:AlternateContent>
          </a:graphicData>
        </a:graphic>
      </p:graphicFrame>
    </p:spTree>
    <p:extLst>
      <p:ext uri="{BB962C8B-B14F-4D97-AF65-F5344CB8AC3E}">
        <p14:creationId xmlns:p14="http://schemas.microsoft.com/office/powerpoint/2010/main" val="32097681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a:t>Example of Nonlinear Relationship Producing a Correlation Coefficient Near Zero</a:t>
            </a:r>
          </a:p>
        </p:txBody>
      </p:sp>
      <p:sp>
        <p:nvSpPr>
          <p:cNvPr id="6" name="Slide Number Placeholder 5"/>
          <p:cNvSpPr>
            <a:spLocks noGrp="1"/>
          </p:cNvSpPr>
          <p:nvPr>
            <p:ph type="sldNum" sz="quarter" idx="12"/>
          </p:nvPr>
        </p:nvSpPr>
        <p:spPr/>
        <p:txBody>
          <a:bodyPr/>
          <a:lstStyle/>
          <a:p>
            <a:fld id="{4556B232-9F89-4083-B3BB-DDC8E5903F80}" type="slidenum">
              <a:rPr lang="en-US" smtClean="0"/>
              <a:t>68</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159" y="2005563"/>
            <a:ext cx="7259683" cy="44184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9012196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6B232-9F89-4083-B3BB-DDC8E5903F80}" type="slidenum">
              <a:rPr lang="en-US" smtClean="0"/>
              <a:pPr/>
              <a:t>69</a:t>
            </a:fld>
            <a:endParaRPr lang="en-US" dirty="0"/>
          </a:p>
        </p:txBody>
      </p:sp>
      <p:sp>
        <p:nvSpPr>
          <p:cNvPr id="3" name="Title 2"/>
          <p:cNvSpPr>
            <a:spLocks noGrp="1"/>
          </p:cNvSpPr>
          <p:nvPr>
            <p:ph type="title"/>
          </p:nvPr>
        </p:nvSpPr>
        <p:spPr/>
        <p:txBody>
          <a:bodyPr anchor="ctr"/>
          <a:lstStyle/>
          <a:p>
            <a:r>
              <a:rPr lang="en-US" dirty="0"/>
              <a:t>Correlation? Really?</a:t>
            </a:r>
          </a:p>
        </p:txBody>
      </p:sp>
      <p:pic>
        <p:nvPicPr>
          <p:cNvPr id="8" name="Picture 7" descr="Screen-Shot-2012-11-20-at-4.46.58-PM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660075"/>
            <a:ext cx="5991991" cy="5181599"/>
          </a:xfrm>
          <a:prstGeom prst="rect">
            <a:avLst/>
          </a:prstGeom>
        </p:spPr>
      </p:pic>
      <p:sp>
        <p:nvSpPr>
          <p:cNvPr id="9" name="TextBox 8"/>
          <p:cNvSpPr txBox="1"/>
          <p:nvPr/>
        </p:nvSpPr>
        <p:spPr>
          <a:xfrm>
            <a:off x="152400" y="6096000"/>
            <a:ext cx="2232414" cy="646331"/>
          </a:xfrm>
          <a:prstGeom prst="rect">
            <a:avLst/>
          </a:prstGeom>
          <a:noFill/>
        </p:spPr>
        <p:txBody>
          <a:bodyPr wrap="none" rtlCol="0">
            <a:spAutoFit/>
          </a:bodyPr>
          <a:lstStyle/>
          <a:p>
            <a:r>
              <a:rPr lang="en-US" dirty="0">
                <a:latin typeface="Calibri"/>
                <a:cs typeface="Calibri"/>
              </a:rPr>
              <a:t>Source: </a:t>
            </a:r>
            <a:r>
              <a:rPr lang="en-US" i="1" dirty="0">
                <a:latin typeface="Calibri"/>
                <a:cs typeface="Calibri"/>
              </a:rPr>
              <a:t>New England</a:t>
            </a:r>
            <a:br>
              <a:rPr lang="en-US" i="1" dirty="0">
                <a:latin typeface="Calibri"/>
                <a:cs typeface="Calibri"/>
              </a:rPr>
            </a:br>
            <a:r>
              <a:rPr lang="en-US" i="1" dirty="0">
                <a:latin typeface="Calibri"/>
                <a:cs typeface="Calibri"/>
              </a:rPr>
              <a:t>Journal of Medicine</a:t>
            </a:r>
          </a:p>
        </p:txBody>
      </p:sp>
    </p:spTree>
    <p:extLst>
      <p:ext uri="{BB962C8B-B14F-4D97-AF65-F5344CB8AC3E}">
        <p14:creationId xmlns:p14="http://schemas.microsoft.com/office/powerpoint/2010/main" val="37080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Business Analytics in Practice</a:t>
            </a:r>
          </a:p>
        </p:txBody>
      </p:sp>
      <p:sp>
        <p:nvSpPr>
          <p:cNvPr id="3" name="Content Placeholder 2"/>
          <p:cNvSpPr>
            <a:spLocks noGrp="1"/>
          </p:cNvSpPr>
          <p:nvPr>
            <p:ph idx="1"/>
          </p:nvPr>
        </p:nvSpPr>
        <p:spPr/>
        <p:txBody>
          <a:bodyPr/>
          <a:lstStyle/>
          <a:p>
            <a:pPr marL="342900" indent="-342900">
              <a:buFont typeface="Arial" pitchFamily="34" charset="0"/>
              <a:buChar char="•"/>
            </a:pPr>
            <a:r>
              <a:rPr lang="en-US" sz="2800" b="1" dirty="0"/>
              <a:t>Marketing analytics</a:t>
            </a:r>
            <a:r>
              <a:rPr lang="en-US" sz="2800" dirty="0"/>
              <a:t>	</a:t>
            </a:r>
          </a:p>
          <a:p>
            <a:pPr marL="937260" lvl="1" indent="-342900"/>
            <a:r>
              <a:rPr lang="en-US" sz="2400" dirty="0"/>
              <a:t>Marketing is one of the fastest growing areas for the application of analytics.</a:t>
            </a:r>
          </a:p>
          <a:p>
            <a:pPr marL="937260" lvl="1" indent="-342900"/>
            <a:r>
              <a:rPr lang="en-US" sz="2400" dirty="0"/>
              <a:t>A better understanding of consumer behavior through the use of scanner data and data generated from social media has led to an increased interest in marketing analytics.</a:t>
            </a:r>
          </a:p>
          <a:p>
            <a:pPr marL="937260" lvl="1" indent="-342900"/>
            <a:endParaRPr lang="en-US" dirty="0"/>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7</a:t>
            </a:fld>
            <a:endParaRPr lang="en-US" dirty="0"/>
          </a:p>
        </p:txBody>
      </p:sp>
    </p:spTree>
    <p:extLst>
      <p:ext uri="{BB962C8B-B14F-4D97-AF65-F5344CB8AC3E}">
        <p14:creationId xmlns:p14="http://schemas.microsoft.com/office/powerpoint/2010/main" val="4582433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Importance of Graphical Display</a:t>
            </a:r>
          </a:p>
        </p:txBody>
      </p:sp>
      <p:graphicFrame>
        <p:nvGraphicFramePr>
          <p:cNvPr id="10243" name="Object 3"/>
          <p:cNvGraphicFramePr>
            <a:graphicFrameLocks noGrp="1" noChangeAspect="1"/>
          </p:cNvGraphicFramePr>
          <p:nvPr>
            <p:ph idx="1"/>
            <p:extLst>
              <p:ext uri="{D42A27DB-BD31-4B8C-83A1-F6EECF244321}">
                <p14:modId xmlns:p14="http://schemas.microsoft.com/office/powerpoint/2010/main" val="2827272308"/>
              </p:ext>
            </p:extLst>
          </p:nvPr>
        </p:nvGraphicFramePr>
        <p:xfrm>
          <a:off x="381000" y="2209800"/>
          <a:ext cx="8296275" cy="3473450"/>
        </p:xfrm>
        <a:graphic>
          <a:graphicData uri="http://schemas.openxmlformats.org/presentationml/2006/ole">
            <mc:AlternateContent xmlns:mc="http://schemas.openxmlformats.org/markup-compatibility/2006">
              <mc:Choice xmlns:v="urn:schemas-microsoft-com:vml" Requires="v">
                <p:oleObj spid="_x0000_s13350" name="Bitmap Image" r:id="rId4" imgW="5753903" imgH="2505425" progId="PBrush">
                  <p:embed/>
                </p:oleObj>
              </mc:Choice>
              <mc:Fallback>
                <p:oleObj name="Bitmap Image" r:id="rId4" imgW="5753903" imgH="2505425"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209800"/>
                        <a:ext cx="8296275" cy="3473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6638845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Importance of Graphical Display</a:t>
            </a:r>
          </a:p>
        </p:txBody>
      </p:sp>
      <p:graphicFrame>
        <p:nvGraphicFramePr>
          <p:cNvPr id="12291" name="Object 3"/>
          <p:cNvGraphicFramePr>
            <a:graphicFrameLocks noGrp="1" noChangeAspect="1"/>
          </p:cNvGraphicFramePr>
          <p:nvPr>
            <p:ph idx="1"/>
            <p:extLst>
              <p:ext uri="{D42A27DB-BD31-4B8C-83A1-F6EECF244321}">
                <p14:modId xmlns:p14="http://schemas.microsoft.com/office/powerpoint/2010/main" val="1937599380"/>
              </p:ext>
            </p:extLst>
          </p:nvPr>
        </p:nvGraphicFramePr>
        <p:xfrm>
          <a:off x="1066800" y="1981200"/>
          <a:ext cx="7010400" cy="4506912"/>
        </p:xfrm>
        <a:graphic>
          <a:graphicData uri="http://schemas.openxmlformats.org/presentationml/2006/ole">
            <mc:AlternateContent xmlns:mc="http://schemas.openxmlformats.org/markup-compatibility/2006">
              <mc:Choice xmlns:v="urn:schemas-microsoft-com:vml" Requires="v">
                <p:oleObj spid="_x0000_s14374" name="Bitmap Image" r:id="rId4" imgW="8419048" imgH="5409524" progId="PBrush">
                  <p:embed/>
                </p:oleObj>
              </mc:Choice>
              <mc:Fallback>
                <p:oleObj name="Bitmap Image" r:id="rId4" imgW="8419048" imgH="5409524"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981200"/>
                        <a:ext cx="7010400" cy="45069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60193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Business Analytics in Practice</a:t>
            </a:r>
          </a:p>
        </p:txBody>
      </p:sp>
      <p:sp>
        <p:nvSpPr>
          <p:cNvPr id="3" name="Content Placeholder 2"/>
          <p:cNvSpPr>
            <a:spLocks noGrp="1"/>
          </p:cNvSpPr>
          <p:nvPr>
            <p:ph idx="1"/>
          </p:nvPr>
        </p:nvSpPr>
        <p:spPr/>
        <p:txBody>
          <a:bodyPr/>
          <a:lstStyle/>
          <a:p>
            <a:pPr marL="342900" indent="-342900">
              <a:buFont typeface="Arial" pitchFamily="34" charset="0"/>
              <a:buChar char="•"/>
            </a:pPr>
            <a:r>
              <a:rPr lang="en-US" sz="2800" b="1" dirty="0"/>
              <a:t>Marketing analytics </a:t>
            </a:r>
            <a:r>
              <a:rPr lang="en-US" sz="2800" dirty="0"/>
              <a:t>(contd.)</a:t>
            </a:r>
          </a:p>
          <a:p>
            <a:pPr marL="937260" lvl="1" indent="-342900"/>
            <a:r>
              <a:rPr lang="en-US" sz="2400" dirty="0"/>
              <a:t>A better understanding of consumer behavior through marketing analytics leads to: </a:t>
            </a:r>
          </a:p>
          <a:p>
            <a:pPr marL="1211580" lvl="2" indent="-342900">
              <a:lnSpc>
                <a:spcPct val="100000"/>
              </a:lnSpc>
            </a:pPr>
            <a:r>
              <a:rPr lang="en-US" sz="2400" dirty="0"/>
              <a:t>The better use of advertising budgets</a:t>
            </a:r>
          </a:p>
          <a:p>
            <a:pPr marL="1211580" lvl="2" indent="-342900">
              <a:lnSpc>
                <a:spcPct val="100000"/>
              </a:lnSpc>
            </a:pPr>
            <a:r>
              <a:rPr lang="en-US" sz="2400" dirty="0"/>
              <a:t>More effective pricing strategies</a:t>
            </a:r>
          </a:p>
          <a:p>
            <a:pPr marL="1211580" lvl="2" indent="-342900">
              <a:lnSpc>
                <a:spcPct val="100000"/>
              </a:lnSpc>
            </a:pPr>
            <a:r>
              <a:rPr lang="en-US" sz="2400" dirty="0"/>
              <a:t>Improved forecasting of demand</a:t>
            </a:r>
          </a:p>
          <a:p>
            <a:pPr marL="1211580" lvl="2" indent="-342900">
              <a:lnSpc>
                <a:spcPct val="100000"/>
              </a:lnSpc>
            </a:pPr>
            <a:r>
              <a:rPr lang="en-US" sz="2400" dirty="0"/>
              <a:t>Improved product line management, and</a:t>
            </a:r>
          </a:p>
          <a:p>
            <a:pPr marL="1211580" lvl="2" indent="-342900">
              <a:lnSpc>
                <a:spcPct val="100000"/>
              </a:lnSpc>
            </a:pPr>
            <a:r>
              <a:rPr lang="en-US" sz="2400" dirty="0"/>
              <a:t>Increased customer satisfaction and loyalty</a:t>
            </a:r>
          </a:p>
          <a:p>
            <a:pPr lvl="1" indent="0">
              <a:buNone/>
            </a:pPr>
            <a:endParaRPr lang="en-US" dirty="0"/>
          </a:p>
          <a:p>
            <a:pPr marL="937260" lvl="1" indent="-342900"/>
            <a:endParaRPr lang="en-US" dirty="0"/>
          </a:p>
          <a:p>
            <a:pPr marL="1211580" lvl="2" indent="-342900"/>
            <a:endParaRPr lang="en-US" dirty="0"/>
          </a:p>
          <a:p>
            <a:pPr lvl="2" indent="0">
              <a:buNone/>
            </a:pPr>
            <a:endParaRPr lang="en-US" dirty="0"/>
          </a:p>
          <a:p>
            <a:pPr marL="937260" lvl="1" indent="-342900"/>
            <a:endParaRPr lang="en-US" dirty="0"/>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8</a:t>
            </a:fld>
            <a:endParaRPr lang="en-US" dirty="0"/>
          </a:p>
        </p:txBody>
      </p:sp>
    </p:spTree>
    <p:extLst>
      <p:ext uri="{BB962C8B-B14F-4D97-AF65-F5344CB8AC3E}">
        <p14:creationId xmlns:p14="http://schemas.microsoft.com/office/powerpoint/2010/main" val="410377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Business Analytics in Practice</a:t>
            </a:r>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t>Health care analytics</a:t>
            </a:r>
            <a:r>
              <a:rPr lang="en-US" dirty="0"/>
              <a:t>	</a:t>
            </a:r>
          </a:p>
          <a:p>
            <a:pPr marL="937260" lvl="1" indent="-342900"/>
            <a:r>
              <a:rPr lang="en-US" dirty="0"/>
              <a:t>Descriptive, predictive, and prescriptive analytics are used: </a:t>
            </a:r>
          </a:p>
          <a:p>
            <a:pPr marL="1211580" lvl="2" indent="-342900"/>
            <a:r>
              <a:rPr lang="en-US" dirty="0"/>
              <a:t>To improve patient, staff, and facility scheduling</a:t>
            </a:r>
          </a:p>
          <a:p>
            <a:pPr marL="1211580" lvl="2" indent="-342900"/>
            <a:r>
              <a:rPr lang="en-US" dirty="0"/>
              <a:t>Patient flow</a:t>
            </a:r>
          </a:p>
          <a:p>
            <a:pPr marL="1211580" lvl="2" indent="-342900"/>
            <a:r>
              <a:rPr lang="en-US" dirty="0"/>
              <a:t>Purchasing</a:t>
            </a:r>
          </a:p>
          <a:p>
            <a:pPr marL="1211580" lvl="2" indent="-342900"/>
            <a:r>
              <a:rPr lang="en-US" dirty="0"/>
              <a:t>Inventory control</a:t>
            </a:r>
          </a:p>
          <a:p>
            <a:pPr marL="937260" lvl="1" indent="-342900"/>
            <a:r>
              <a:rPr lang="en-US" dirty="0"/>
              <a:t>Use of prescriptive analytics for diagnosis and treatment</a:t>
            </a:r>
          </a:p>
          <a:p>
            <a:pPr marL="937260" lvl="1" indent="-342900"/>
            <a:endParaRPr lang="en-US" dirty="0"/>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9</a:t>
            </a:fld>
            <a:endParaRPr lang="en-US" dirty="0"/>
          </a:p>
        </p:txBody>
      </p:sp>
    </p:spTree>
    <p:extLst>
      <p:ext uri="{BB962C8B-B14F-4D97-AF65-F5344CB8AC3E}">
        <p14:creationId xmlns:p14="http://schemas.microsoft.com/office/powerpoint/2010/main" val="464266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14097</TotalTime>
  <Words>6320</Words>
  <Application>Microsoft Office PowerPoint</Application>
  <PresentationFormat>On-screen Show (4:3)</PresentationFormat>
  <Paragraphs>726</Paragraphs>
  <Slides>71</Slides>
  <Notes>61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2</vt:i4>
      </vt:variant>
      <vt:variant>
        <vt:lpstr>Slide Titles</vt:lpstr>
      </vt:variant>
      <vt:variant>
        <vt:i4>71</vt:i4>
      </vt:variant>
    </vt:vector>
  </HeadingPairs>
  <TitlesOfParts>
    <vt:vector size="82" baseType="lpstr">
      <vt:lpstr>Arial</vt:lpstr>
      <vt:lpstr>Calibri</vt:lpstr>
      <vt:lpstr>Cambria Math</vt:lpstr>
      <vt:lpstr>Impact</vt:lpstr>
      <vt:lpstr>Tahoma</vt:lpstr>
      <vt:lpstr>Times New Roman</vt:lpstr>
      <vt:lpstr>Wingdings</vt:lpstr>
      <vt:lpstr>NewsPrint</vt:lpstr>
      <vt:lpstr>Custom Design</vt:lpstr>
      <vt:lpstr>Equation</vt:lpstr>
      <vt:lpstr>Bitmap Image</vt:lpstr>
      <vt:lpstr>PowerPoint Presentation</vt:lpstr>
      <vt:lpstr>PowerPoint Presentation</vt:lpstr>
      <vt:lpstr>The Spectrum of Business Analytics</vt:lpstr>
      <vt:lpstr>Business Analytics in Practice</vt:lpstr>
      <vt:lpstr>Business Analytics in Practice</vt:lpstr>
      <vt:lpstr>Business Analytics in Practice</vt:lpstr>
      <vt:lpstr>Business Analytics in Practice</vt:lpstr>
      <vt:lpstr>Business Analytics in Practice</vt:lpstr>
      <vt:lpstr>Business Analytics in Practice</vt:lpstr>
      <vt:lpstr>Business Analytics in Practice</vt:lpstr>
      <vt:lpstr>Business Analytics in Practice</vt:lpstr>
      <vt:lpstr>Business Analytics in Practice</vt:lpstr>
      <vt:lpstr>Business Analytics in Practice</vt:lpstr>
      <vt:lpstr>Business Analytics in Practice</vt:lpstr>
      <vt:lpstr>Descriptive Analytics</vt:lpstr>
      <vt:lpstr>Overview of Using Data: Definitions and Goals</vt:lpstr>
      <vt:lpstr>Table 2.1 - Data for Dow Jones Industrial Index Companies</vt:lpstr>
      <vt:lpstr>Types of Data</vt:lpstr>
      <vt:lpstr>Types of Data</vt:lpstr>
      <vt:lpstr>Figure 2.1 - Dow Jones Index Values Since 2002</vt:lpstr>
      <vt:lpstr>Types of Data</vt:lpstr>
      <vt:lpstr>Creating Distributions from Data</vt:lpstr>
      <vt:lpstr>Creating Distributions from Data</vt:lpstr>
      <vt:lpstr>Table 2.3 - Data from a Sample of 50 Soft Drink Purchases</vt:lpstr>
      <vt:lpstr>Table 2.4 - Frequency Distribution of Soft Drink Purchases</vt:lpstr>
      <vt:lpstr>Figure 2.9 - Creating a Frequency Distribution for Soft Drinks Data in Excel</vt:lpstr>
      <vt:lpstr>Creating Distributions from Data</vt:lpstr>
      <vt:lpstr>Creating Distributions from Data</vt:lpstr>
      <vt:lpstr>Figure 2.10 - Using Excel to Generate a Frequency Distribution for Audit Times Data</vt:lpstr>
      <vt:lpstr>Creating Distributions from Data</vt:lpstr>
      <vt:lpstr>Figure 2.11 - Histogram for the Audit Time Data</vt:lpstr>
      <vt:lpstr>Figure 2.12 - Creating a Histogram for the Audit Time Data using Data Analysis Toolpak in Excel</vt:lpstr>
      <vt:lpstr>Figure 2.13 - Completed Histogram for the Audit Time Data using Data Analysis ToolPak in Excel</vt:lpstr>
      <vt:lpstr>Creating Distributions from Data</vt:lpstr>
      <vt:lpstr>Figure 2.14 - Histograms Showing Distributions with Different Levels of Skewness</vt:lpstr>
      <vt:lpstr>Measures of Location</vt:lpstr>
      <vt:lpstr>Measures of Location</vt:lpstr>
      <vt:lpstr>Measures of Location</vt:lpstr>
      <vt:lpstr>Computation of Sample Median</vt:lpstr>
      <vt:lpstr>Computation of Sample Median</vt:lpstr>
      <vt:lpstr>Measures of Location</vt:lpstr>
      <vt:lpstr>PowerPoint Presentation</vt:lpstr>
      <vt:lpstr>Measures of Location</vt:lpstr>
      <vt:lpstr>Percentage Annual Returns and Growth Factors for the Mutual Fund Data</vt:lpstr>
      <vt:lpstr>Computation of Geometric Mean</vt:lpstr>
      <vt:lpstr>PowerPoint Presentation</vt:lpstr>
      <vt:lpstr>Measures of Variability</vt:lpstr>
      <vt:lpstr>Computation of Range</vt:lpstr>
      <vt:lpstr>Measures of Variability</vt:lpstr>
      <vt:lpstr>Computation of Deviations and Squared Deviations about the Mean for the Class Size Data</vt:lpstr>
      <vt:lpstr>Measures of Variability</vt:lpstr>
      <vt:lpstr>Computation of Coefficient of Variation</vt:lpstr>
      <vt:lpstr>PowerPoint Presentation</vt:lpstr>
      <vt:lpstr>Analyzing Distributions</vt:lpstr>
      <vt:lpstr>Analyzing Distributions</vt:lpstr>
      <vt:lpstr>Analyzing Distributions</vt:lpstr>
      <vt:lpstr>Table 2.13 - z-Scores for the Class Size Data</vt:lpstr>
      <vt:lpstr>Analyzing Distributions</vt:lpstr>
      <vt:lpstr>Analyzing Distributions</vt:lpstr>
      <vt:lpstr>Box Plots Comparing Home Sale Prices in Different Communities</vt:lpstr>
      <vt:lpstr>PowerPoint Presentation</vt:lpstr>
      <vt:lpstr>Measures of Association Between Two Variables</vt:lpstr>
      <vt:lpstr>Measures of Association Between Two Variables</vt:lpstr>
      <vt:lpstr>Data for Bottled Water Sales at Queensland Amusement Park for a Sample of 14 Summer Days</vt:lpstr>
      <vt:lpstr>Figure 2.23 - Chart Showing the Positive Linear Relation Between Sales and High Temperatures</vt:lpstr>
      <vt:lpstr>Figure 2.25 - Scatter Diagrams and Associated Covariance Values for Different Variable Relationships</vt:lpstr>
      <vt:lpstr>Computation of Correlation Coefficient</vt:lpstr>
      <vt:lpstr>Example of Nonlinear Relationship Producing a Correlation Coefficient Near Zero</vt:lpstr>
      <vt:lpstr>Correlation? Really?</vt:lpstr>
      <vt:lpstr>Importance of Graphical Display</vt:lpstr>
      <vt:lpstr>Importance of Graphical Display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Thomas</dc:creator>
  <cp:lastModifiedBy>hdemirtas</cp:lastModifiedBy>
  <cp:revision>832</cp:revision>
  <dcterms:created xsi:type="dcterms:W3CDTF">2013-06-04T12:27:35Z</dcterms:created>
  <dcterms:modified xsi:type="dcterms:W3CDTF">2020-10-05T14:39:17Z</dcterms:modified>
</cp:coreProperties>
</file>