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0"/>
  </p:notesMasterIdLst>
  <p:handoutMasterIdLst>
    <p:handoutMasterId r:id="rId41"/>
  </p:handoutMasterIdLst>
  <p:sldIdLst>
    <p:sldId id="571" r:id="rId3"/>
    <p:sldId id="622" r:id="rId4"/>
    <p:sldId id="588" r:id="rId5"/>
    <p:sldId id="426" r:id="rId6"/>
    <p:sldId id="427" r:id="rId7"/>
    <p:sldId id="432" r:id="rId8"/>
    <p:sldId id="625" r:id="rId9"/>
    <p:sldId id="435" r:id="rId10"/>
    <p:sldId id="481" r:id="rId11"/>
    <p:sldId id="482" r:id="rId12"/>
    <p:sldId id="515" r:id="rId13"/>
    <p:sldId id="516" r:id="rId14"/>
    <p:sldId id="529" r:id="rId15"/>
    <p:sldId id="530" r:id="rId16"/>
    <p:sldId id="542" r:id="rId17"/>
    <p:sldId id="416" r:id="rId18"/>
    <p:sldId id="425" r:id="rId19"/>
    <p:sldId id="626" r:id="rId20"/>
    <p:sldId id="431" r:id="rId21"/>
    <p:sldId id="433" r:id="rId22"/>
    <p:sldId id="434" r:id="rId23"/>
    <p:sldId id="623" r:id="rId24"/>
    <p:sldId id="624" r:id="rId25"/>
    <p:sldId id="627" r:id="rId26"/>
    <p:sldId id="628" r:id="rId27"/>
    <p:sldId id="490" r:id="rId28"/>
    <p:sldId id="491" r:id="rId29"/>
    <p:sldId id="492" r:id="rId30"/>
    <p:sldId id="493" r:id="rId31"/>
    <p:sldId id="494" r:id="rId32"/>
    <p:sldId id="495" r:id="rId33"/>
    <p:sldId id="496" r:id="rId34"/>
    <p:sldId id="497" r:id="rId35"/>
    <p:sldId id="498" r:id="rId36"/>
    <p:sldId id="499" r:id="rId37"/>
    <p:sldId id="500" r:id="rId38"/>
    <p:sldId id="5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0" autoAdjust="0"/>
    <p:restoredTop sz="82064" autoAdjust="0"/>
  </p:normalViewPr>
  <p:slideViewPr>
    <p:cSldViewPr>
      <p:cViewPr varScale="1">
        <p:scale>
          <a:sx n="75" d="100"/>
          <a:sy n="75" d="100"/>
        </p:scale>
        <p:origin x="1574" y="43"/>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crosstabulation of the data for quality rating and meal price data is shown.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left and top margin labels define the classes for the two variables. In the left margin, the row labels (Good, Very Good, and Excellent) correspond to the three classes of the quality rating variable.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the top margin, the column labels ($10–19, $20–29, $30–39, and $40–49) correspond to the four classes (or bins) of the meal price variable.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restaurant in the sample provides a quality rating and a meal price.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example, restaurant 5 is identified as having a very good quality rating and a meal price of $33. This restaurant belongs to the cell in row 2 and column 3.</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From the right margin, we see that data on quality ratings show 84 good restaurants, 150 very good restaurants, and 66 excellent restaurants. Similarly, the bottom margin shows the counts for the meal price variable. The value of 300 in the bottom right corner of the table indicates that 300 restaurants were included in this data set.</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constructing a crosstabulation, we simply count the number of restaurants that belong to each of the cells in the crosstabulation.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16257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116257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can create a line chart in Excel that shows sales in both regions by following similar steps but selecting cells A2:C14 in the file </a:t>
            </a:r>
            <a:r>
              <a:rPr lang="en-US" sz="1200" b="0" i="1" u="none" strike="noStrike" kern="1200" baseline="0" dirty="0">
                <a:solidFill>
                  <a:schemeClr val="tx1"/>
                </a:solidFill>
                <a:latin typeface="+mn-lt"/>
                <a:ea typeface="+mn-ea"/>
                <a:cs typeface="+mn-cs"/>
              </a:rPr>
              <a:t>KirklandRegional </a:t>
            </a:r>
            <a:r>
              <a:rPr lang="en-US" sz="1200" b="0" i="0" u="none" strike="noStrike" kern="1200" baseline="0" dirty="0">
                <a:solidFill>
                  <a:schemeClr val="tx1"/>
                </a:solidFill>
                <a:latin typeface="+mn-lt"/>
                <a:ea typeface="+mn-ea"/>
                <a:cs typeface="+mn-cs"/>
              </a:rPr>
              <a:t>before creating the line chart.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Sales in both the North and South regions seemed to follow the same increasing/decreasing pattern until October.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Starting in October, sales in the North continued to decrease while sales in the South increased.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would probably want to investigate any changes that occurred in the North region around October.</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162572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Figure can be created in Excel by following these steps: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Step 1:</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Select cells B2:M17</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2:</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Click the </a:t>
            </a:r>
            <a:r>
              <a:rPr lang="en-US" sz="1200" b="1" i="0" u="none" strike="noStrike" kern="1200" baseline="0" dirty="0">
                <a:solidFill>
                  <a:schemeClr val="tx1"/>
                </a:solidFill>
                <a:latin typeface="+mn-lt"/>
                <a:ea typeface="+mn-ea"/>
                <a:cs typeface="+mn-cs"/>
              </a:rPr>
              <a:t>HOME </a:t>
            </a:r>
            <a:r>
              <a:rPr lang="en-US" sz="1200" b="0" i="0" u="none" strike="noStrike" kern="1200" baseline="0" dirty="0">
                <a:solidFill>
                  <a:schemeClr val="tx1"/>
                </a:solidFill>
                <a:latin typeface="+mn-lt"/>
                <a:ea typeface="+mn-ea"/>
                <a:cs typeface="+mn-cs"/>
              </a:rPr>
              <a:t>tab on the Ribbon</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3:</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Click </a:t>
            </a:r>
            <a:r>
              <a:rPr lang="en-US" sz="1200" b="1" i="0" u="none" strike="noStrike" kern="1200" baseline="0" dirty="0">
                <a:solidFill>
                  <a:schemeClr val="tx1"/>
                </a:solidFill>
                <a:latin typeface="+mn-lt"/>
                <a:ea typeface="+mn-ea"/>
                <a:cs typeface="+mn-cs"/>
              </a:rPr>
              <a:t>Conditional Formatting </a:t>
            </a:r>
            <a:r>
              <a:rPr lang="en-US" sz="1200" b="0" i="0" u="none" strike="noStrike" kern="1200" baseline="0" dirty="0">
                <a:solidFill>
                  <a:schemeClr val="tx1"/>
                </a:solidFill>
                <a:latin typeface="+mn-lt"/>
                <a:ea typeface="+mn-ea"/>
                <a:cs typeface="+mn-cs"/>
              </a:rPr>
              <a:t>in the </a:t>
            </a:r>
            <a:r>
              <a:rPr lang="en-US" sz="1200" b="1" i="0" u="none" strike="noStrike" kern="1200" baseline="0" dirty="0">
                <a:solidFill>
                  <a:schemeClr val="tx1"/>
                </a:solidFill>
                <a:latin typeface="+mn-lt"/>
                <a:ea typeface="+mn-ea"/>
                <a:cs typeface="+mn-cs"/>
              </a:rPr>
              <a:t>Styles </a:t>
            </a:r>
            <a:r>
              <a:rPr lang="en-US" sz="1200" b="0" i="0" u="none" strike="noStrike" kern="1200" baseline="0" dirty="0">
                <a:solidFill>
                  <a:schemeClr val="tx1"/>
                </a:solidFill>
                <a:latin typeface="+mn-lt"/>
                <a:ea typeface="+mn-ea"/>
                <a:cs typeface="+mn-cs"/>
              </a:rPr>
              <a:t>group</a:t>
            </a:r>
          </a:p>
          <a:p>
            <a:r>
              <a:rPr lang="en-US" sz="1200" b="0" i="0" u="none" strike="noStrike" kern="1200" baseline="0" dirty="0">
                <a:solidFill>
                  <a:schemeClr val="tx1"/>
                </a:solidFill>
                <a:latin typeface="+mn-lt"/>
                <a:ea typeface="+mn-ea"/>
                <a:cs typeface="+mn-cs"/>
              </a:rPr>
              <a:t>		Choose </a:t>
            </a:r>
            <a:r>
              <a:rPr lang="en-US" sz="1200" b="1" i="0" u="none" strike="noStrike" kern="1200" baseline="0" dirty="0">
                <a:solidFill>
                  <a:schemeClr val="tx1"/>
                </a:solidFill>
                <a:latin typeface="+mn-lt"/>
                <a:ea typeface="+mn-ea"/>
                <a:cs typeface="+mn-cs"/>
              </a:rPr>
              <a:t>Color Scales </a:t>
            </a:r>
            <a:r>
              <a:rPr lang="en-US" sz="1200" b="0" i="0" u="none" strike="noStrike" kern="1200" baseline="0" dirty="0">
                <a:solidFill>
                  <a:schemeClr val="tx1"/>
                </a:solidFill>
                <a:latin typeface="+mn-lt"/>
                <a:ea typeface="+mn-ea"/>
                <a:cs typeface="+mn-cs"/>
              </a:rPr>
              <a:t>and click on </a:t>
            </a:r>
            <a:r>
              <a:rPr lang="en-US" sz="1200" b="1" i="0" u="none" strike="noStrike" kern="1200" baseline="0" dirty="0">
                <a:solidFill>
                  <a:schemeClr val="tx1"/>
                </a:solidFill>
                <a:latin typeface="+mn-lt"/>
                <a:ea typeface="+mn-ea"/>
                <a:cs typeface="+mn-cs"/>
              </a:rPr>
              <a:t>Blue–White–Red Color Scale</a:t>
            </a:r>
          </a:p>
          <a:p>
            <a:endParaRPr lang="en-US" sz="1200" b="0" i="0" u="none" strike="noStrike" kern="1200" baseline="0" dirty="0">
              <a:solidFill>
                <a:schemeClr val="tx1"/>
              </a:solidFill>
              <a:latin typeface="+mn-lt"/>
              <a:ea typeface="+mn-ea"/>
              <a:cs typeface="+mn-cs"/>
            </a:endParaRP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add the sparklines in Column N, we use the following steps:</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4:</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Select cell N2</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5:</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Click the </a:t>
            </a:r>
            <a:r>
              <a:rPr lang="en-US" sz="1200" b="1" i="0" u="none" strike="noStrike" kern="1200" baseline="0" dirty="0">
                <a:solidFill>
                  <a:schemeClr val="tx1"/>
                </a:solidFill>
                <a:latin typeface="+mn-lt"/>
                <a:ea typeface="+mn-ea"/>
                <a:cs typeface="+mn-cs"/>
              </a:rPr>
              <a:t>INSERT </a:t>
            </a:r>
            <a:r>
              <a:rPr lang="en-US" sz="1200" b="0" i="0" u="none" strike="noStrike" kern="1200" baseline="0" dirty="0">
                <a:solidFill>
                  <a:schemeClr val="tx1"/>
                </a:solidFill>
                <a:latin typeface="+mn-lt"/>
                <a:ea typeface="+mn-ea"/>
                <a:cs typeface="+mn-cs"/>
              </a:rPr>
              <a:t>tab on the Ribbon</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6: Click </a:t>
            </a:r>
            <a:r>
              <a:rPr lang="en-US" sz="1200" b="1" i="0" u="none" strike="noStrike" kern="1200" baseline="0" dirty="0">
                <a:solidFill>
                  <a:schemeClr val="tx1"/>
                </a:solidFill>
                <a:latin typeface="+mn-lt"/>
                <a:ea typeface="+mn-ea"/>
                <a:cs typeface="+mn-cs"/>
              </a:rPr>
              <a:t>Line </a:t>
            </a:r>
            <a:r>
              <a:rPr lang="en-US" sz="1200" b="0" i="0" u="none" strike="noStrike" kern="1200" baseline="0" dirty="0">
                <a:solidFill>
                  <a:schemeClr val="tx1"/>
                </a:solidFill>
                <a:latin typeface="+mn-lt"/>
                <a:ea typeface="+mn-ea"/>
                <a:cs typeface="+mn-cs"/>
              </a:rPr>
              <a:t>in the </a:t>
            </a:r>
            <a:r>
              <a:rPr lang="en-US" sz="1200" b="1" i="0" u="none" strike="noStrike" kern="1200" baseline="0" dirty="0">
                <a:solidFill>
                  <a:schemeClr val="tx1"/>
                </a:solidFill>
                <a:latin typeface="+mn-lt"/>
                <a:ea typeface="+mn-ea"/>
                <a:cs typeface="+mn-cs"/>
              </a:rPr>
              <a:t>Sparklines </a:t>
            </a:r>
            <a:r>
              <a:rPr lang="en-US" sz="1200" b="0" i="0" u="none" strike="noStrike" kern="1200" baseline="0" dirty="0">
                <a:solidFill>
                  <a:schemeClr val="tx1"/>
                </a:solidFill>
                <a:latin typeface="+mn-lt"/>
                <a:ea typeface="+mn-ea"/>
                <a:cs typeface="+mn-cs"/>
              </a:rPr>
              <a:t>group</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7:</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When the </a:t>
            </a:r>
            <a:r>
              <a:rPr lang="en-US" sz="1200" b="1" i="0" u="none" strike="noStrike" kern="1200" baseline="0" dirty="0">
                <a:solidFill>
                  <a:schemeClr val="tx1"/>
                </a:solidFill>
                <a:latin typeface="+mn-lt"/>
                <a:ea typeface="+mn-ea"/>
                <a:cs typeface="+mn-cs"/>
              </a:rPr>
              <a:t>Create Sparklines </a:t>
            </a:r>
            <a:r>
              <a:rPr lang="en-US" sz="1200" b="0" i="0" u="none" strike="noStrike" kern="1200" baseline="0" dirty="0">
                <a:solidFill>
                  <a:schemeClr val="tx1"/>
                </a:solidFill>
                <a:latin typeface="+mn-lt"/>
                <a:ea typeface="+mn-ea"/>
                <a:cs typeface="+mn-cs"/>
              </a:rPr>
              <a:t>dialog box opens:</a:t>
            </a:r>
          </a:p>
          <a:p>
            <a:r>
              <a:rPr lang="en-US" sz="1200" b="0" i="0" u="none" strike="noStrike" kern="1200" baseline="0" dirty="0">
                <a:solidFill>
                  <a:schemeClr val="tx1"/>
                </a:solidFill>
                <a:latin typeface="+mn-lt"/>
                <a:ea typeface="+mn-ea"/>
                <a:cs typeface="+mn-cs"/>
              </a:rPr>
              <a:t>		Enter </a:t>
            </a:r>
            <a:r>
              <a:rPr lang="en-US" sz="1200" b="0" i="1" u="none" strike="noStrike" kern="1200" baseline="0" dirty="0">
                <a:solidFill>
                  <a:schemeClr val="tx1"/>
                </a:solidFill>
                <a:latin typeface="+mn-lt"/>
                <a:ea typeface="+mn-ea"/>
                <a:cs typeface="+mn-cs"/>
              </a:rPr>
              <a:t>B2:M2 </a:t>
            </a:r>
            <a:r>
              <a:rPr lang="en-US" sz="1200" b="0" i="0" u="none" strike="noStrike" kern="1200" baseline="0" dirty="0">
                <a:solidFill>
                  <a:schemeClr val="tx1"/>
                </a:solidFill>
                <a:latin typeface="+mn-lt"/>
                <a:ea typeface="+mn-ea"/>
                <a:cs typeface="+mn-cs"/>
              </a:rPr>
              <a:t>in the </a:t>
            </a:r>
            <a:r>
              <a:rPr lang="en-US" sz="1200" b="1" i="0" u="none" strike="noStrike" kern="1200" baseline="0" dirty="0">
                <a:solidFill>
                  <a:schemeClr val="tx1"/>
                </a:solidFill>
                <a:latin typeface="+mn-lt"/>
                <a:ea typeface="+mn-ea"/>
                <a:cs typeface="+mn-cs"/>
              </a:rPr>
              <a:t>Data Range: </a:t>
            </a:r>
            <a:r>
              <a:rPr lang="en-US" sz="1200" b="0" i="0" u="none" strike="noStrike" kern="1200" baseline="0" dirty="0">
                <a:solidFill>
                  <a:schemeClr val="tx1"/>
                </a:solidFill>
                <a:latin typeface="+mn-lt"/>
                <a:ea typeface="+mn-ea"/>
                <a:cs typeface="+mn-cs"/>
              </a:rPr>
              <a:t>box</a:t>
            </a:r>
          </a:p>
          <a:p>
            <a:r>
              <a:rPr lang="en-US" sz="1200" b="0" i="0" u="none" strike="noStrike" kern="1200" baseline="0" dirty="0">
                <a:solidFill>
                  <a:schemeClr val="tx1"/>
                </a:solidFill>
                <a:latin typeface="+mn-lt"/>
                <a:ea typeface="+mn-ea"/>
                <a:cs typeface="+mn-cs"/>
              </a:rPr>
              <a:t>		Enter </a:t>
            </a:r>
            <a:r>
              <a:rPr lang="en-US" sz="1200" b="0" i="1" u="none" strike="noStrike" kern="1200" baseline="0" dirty="0">
                <a:solidFill>
                  <a:schemeClr val="tx1"/>
                </a:solidFill>
                <a:latin typeface="+mn-lt"/>
                <a:ea typeface="+mn-ea"/>
                <a:cs typeface="+mn-cs"/>
              </a:rPr>
              <a:t>N2 </a:t>
            </a:r>
            <a:r>
              <a:rPr lang="en-US" sz="1200" b="0" i="0" u="none" strike="noStrike" kern="1200" baseline="0" dirty="0">
                <a:solidFill>
                  <a:schemeClr val="tx1"/>
                </a:solidFill>
                <a:latin typeface="+mn-lt"/>
                <a:ea typeface="+mn-ea"/>
                <a:cs typeface="+mn-cs"/>
              </a:rPr>
              <a:t>in the </a:t>
            </a:r>
            <a:r>
              <a:rPr lang="en-US" sz="1200" b="1" i="0" u="none" strike="noStrike" kern="1200" baseline="0" dirty="0">
                <a:solidFill>
                  <a:schemeClr val="tx1"/>
                </a:solidFill>
                <a:latin typeface="+mn-lt"/>
                <a:ea typeface="+mn-ea"/>
                <a:cs typeface="+mn-cs"/>
              </a:rPr>
              <a:t>Location Range: </a:t>
            </a:r>
            <a:r>
              <a:rPr lang="en-US" sz="1200" b="0" i="0" u="none" strike="noStrike" kern="1200" baseline="0" dirty="0">
                <a:solidFill>
                  <a:schemeClr val="tx1"/>
                </a:solidFill>
                <a:latin typeface="+mn-lt"/>
                <a:ea typeface="+mn-ea"/>
                <a:cs typeface="+mn-cs"/>
              </a:rPr>
              <a:t>box and click </a:t>
            </a:r>
            <a:r>
              <a:rPr lang="en-US" sz="1200" b="1" i="0" u="none" strike="noStrike" kern="1200" baseline="0" dirty="0">
                <a:solidFill>
                  <a:schemeClr val="tx1"/>
                </a:solidFill>
                <a:latin typeface="+mn-lt"/>
                <a:ea typeface="+mn-ea"/>
                <a:cs typeface="+mn-cs"/>
              </a:rPr>
              <a:t>OK</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Step 8:</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Copy cell N2 to N3:N17</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heat map in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Figure helps the reader to easily identify trends and patterns. </a:t>
            </a:r>
            <a:endParaRPr lang="en-US" sz="1200" b="0" i="0" u="none" strike="noStrike" kern="1200" baseline="0" dirty="0">
              <a:solidFill>
                <a:schemeClr val="tx1"/>
              </a:solidFill>
              <a:effectLst>
                <a:outerShdw blurRad="38100" dist="38100" dir="2700000" algn="tl">
                  <a:srgbClr val="000000">
                    <a:alpha val="43137"/>
                  </a:srgbClr>
                </a:outerShdw>
              </a:effectLst>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The cells shaded grey in </a:t>
            </a:r>
            <a:r>
              <a:rPr lang="tr-TR" sz="1200" b="0"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the </a:t>
            </a:r>
            <a:r>
              <a:rPr lang="en-US" sz="1200" b="0"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Figure indicate declining same-store sales for the month, and cells shaded blue indicate increasing same-store sales for the month. Column N in</a:t>
            </a:r>
            <a:r>
              <a:rPr lang="tr-TR" sz="1200" b="0"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 the</a:t>
            </a:r>
            <a:r>
              <a:rPr lang="en-US" sz="1200" b="0"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 Figure also contains sparklines for the same-store sales data.</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can see that Austin has had positive increases throughout the year, while Pittsburgh has had consistently negative same-store sales results.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Same-store sales at Cincinnati started the year negative but then became increasingly positive after May.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addition, we can differentiate between strong positive increases in Austin and less substantial positive increases in Chicago by means of color shadings.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sales manager could use the heat map in</a:t>
            </a:r>
            <a:r>
              <a:rPr lang="tr-TR" sz="1200" b="0" i="0" u="none" strike="noStrike" kern="1200" baseline="0" dirty="0">
                <a:solidFill>
                  <a:schemeClr val="tx1"/>
                </a:solidFill>
                <a:latin typeface="+mn-lt"/>
                <a:ea typeface="+mn-ea"/>
                <a:cs typeface="+mn-cs"/>
              </a:rPr>
              <a:t> the </a:t>
            </a:r>
            <a:r>
              <a:rPr lang="en-US" sz="1200" b="0" i="0" u="none" strike="noStrike" kern="1200" baseline="0" dirty="0" err="1">
                <a:solidFill>
                  <a:schemeClr val="tx1"/>
                </a:solidFill>
                <a:latin typeface="+mn-lt"/>
                <a:ea typeface="+mn-ea"/>
                <a:cs typeface="+mn-cs"/>
              </a:rPr>
              <a:t>Figur</a:t>
            </a:r>
            <a:r>
              <a:rPr lang="tr-TR" sz="1200" b="0" i="0" u="none" strike="noStrike" kern="1200" baseline="0" dirty="0">
                <a:solidFill>
                  <a:schemeClr val="tx1"/>
                </a:solidFill>
                <a:latin typeface="+mn-lt"/>
                <a:ea typeface="+mn-ea"/>
                <a:cs typeface="+mn-cs"/>
              </a:rPr>
              <a:t>e</a:t>
            </a:r>
            <a:r>
              <a:rPr lang="en-US" sz="1200" b="0" i="0" u="none" strike="noStrike" kern="1200" baseline="0" dirty="0">
                <a:solidFill>
                  <a:schemeClr val="tx1"/>
                </a:solidFill>
                <a:latin typeface="+mn-lt"/>
                <a:ea typeface="+mn-ea"/>
                <a:cs typeface="+mn-cs"/>
              </a:rPr>
              <a:t> to identify stores that may require intervention and stores that may be used as Models.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avoid problems with interpreting differences in color, we can add the sparklines in Column N of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Figure.</a:t>
            </a:r>
          </a:p>
          <a:p>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162572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illustrate the least squares method, suppose data were collected from a sample of ten Butler Trucking Company driving assignments.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the </a:t>
            </a:r>
            <a:r>
              <a:rPr lang="en-US" sz="1200" b="0" i="1" u="none" strike="noStrike" kern="1200" baseline="0" dirty="0">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th observation or driving assignment in the sample, </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the miles traveled and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the travel time (in hours).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values of </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the ten driving assignments in the sample are summarized. </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313652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of predicted values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b="0" i="1" smtClean="0">
                            <a:latin typeface="Cambria Math"/>
                          </a:rPr>
                          <m:t>𝑖</m:t>
                        </m:r>
                      </m:sub>
                    </m:sSub>
                  </m:oMath>
                </a14:m>
                <a:r>
                  <a:rPr lang="en-US" sz="1200" b="0" i="0" u="none" strike="noStrike" kern="1200" baseline="0" dirty="0">
                    <a:solidFill>
                      <a:schemeClr val="tx1"/>
                    </a:solidFill>
                    <a:latin typeface="+mn-lt"/>
                    <a:ea typeface="+mn-ea"/>
                    <a:cs typeface="+mn-cs"/>
                  </a:rPr>
                  <a:t> is equal to the sum of the values of the dependent variable </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of the residuals </a:t>
                </a:r>
                <a:r>
                  <a:rPr lang="en-US" sz="1200" b="0" i="1" u="none" strike="noStrike" kern="1200" baseline="0" dirty="0">
                    <a:solidFill>
                      <a:schemeClr val="tx1"/>
                    </a:solidFill>
                    <a:latin typeface="+mn-lt"/>
                    <a:ea typeface="+mn-ea"/>
                    <a:cs typeface="+mn-cs"/>
                  </a:rPr>
                  <a:t>e</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0.</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of the squared residuals </a:t>
                </a:r>
                <a14:m>
                  <m:oMath xmlns:m="http://schemas.openxmlformats.org/officeDocument/2006/math">
                    <m:sSubSup>
                      <m:sSubSupPr>
                        <m:ctrlPr>
                          <a:rPr lang="en-US" sz="1200" b="0" i="1" u="none" strike="noStrike" kern="1200" baseline="0" smtClean="0">
                            <a:solidFill>
                              <a:schemeClr val="tx1"/>
                            </a:solidFill>
                            <a:latin typeface="Cambria Math" panose="02040503050406030204" pitchFamily="18" charset="0"/>
                            <a:ea typeface="+mn-ea"/>
                            <a:cs typeface="+mn-cs"/>
                          </a:rPr>
                        </m:ctrlPr>
                      </m:sSubSup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𝑖</m:t>
                        </m:r>
                      </m:sub>
                      <m:sup>
                        <m:r>
                          <a:rPr lang="en-US" sz="1200" b="0" i="1" u="none" strike="noStrike" kern="1200" baseline="0" smtClean="0">
                            <a:solidFill>
                              <a:schemeClr val="tx1"/>
                            </a:solidFill>
                            <a:latin typeface="Cambria Math"/>
                            <a:ea typeface="+mn-ea"/>
                            <a:cs typeface="+mn-cs"/>
                          </a:rPr>
                          <m:t>2</m:t>
                        </m:r>
                      </m:sup>
                    </m:sSubSup>
                  </m:oMath>
                </a14:m>
                <a:r>
                  <a:rPr lang="en-US" sz="1200" b="0" i="0" u="none" strike="noStrike" kern="1200" baseline="0" dirty="0">
                    <a:solidFill>
                      <a:schemeClr val="tx1"/>
                    </a:solidFill>
                    <a:latin typeface="+mn-lt"/>
                    <a:ea typeface="+mn-ea"/>
                    <a:cs typeface="+mn-cs"/>
                  </a:rPr>
                  <a:t> has been minimized.</a:t>
                </a:r>
              </a:p>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Note in Table 4.2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sum of predicted values </a:t>
                </a:r>
                <a:r>
                  <a:rPr lang="en-US" i="0">
                    <a:latin typeface="Cambria Math"/>
                  </a:rPr>
                  <a:t>𝑦 ̂</a:t>
                </a:r>
                <a:r>
                  <a:rPr lang="en-US" i="0" smtClean="0">
                    <a:latin typeface="Cambria Math"/>
                  </a:rPr>
                  <a:t>_</a:t>
                </a:r>
                <a:r>
                  <a:rPr lang="en-US" b="0" i="0" smtClean="0">
                    <a:latin typeface="Cambria Math"/>
                  </a:rPr>
                  <a:t>𝑖</a:t>
                </a:r>
                <a:r>
                  <a:rPr lang="en-US" sz="1200" b="0" i="0" u="none" strike="noStrike" kern="1200" baseline="0" dirty="0" smtClean="0">
                    <a:solidFill>
                      <a:schemeClr val="tx1"/>
                    </a:solidFill>
                    <a:latin typeface="+mn-lt"/>
                    <a:ea typeface="+mn-ea"/>
                    <a:cs typeface="+mn-cs"/>
                  </a:rPr>
                  <a:t> is equal to the sum of the values of the dependent variable </a:t>
                </a:r>
                <a:r>
                  <a:rPr lang="en-US" sz="1200" b="0" i="1" u="none" strike="noStrike" kern="1200" baseline="0" dirty="0" smtClean="0">
                    <a:solidFill>
                      <a:schemeClr val="tx1"/>
                    </a:solidFill>
                    <a:latin typeface="+mn-lt"/>
                    <a:ea typeface="+mn-ea"/>
                    <a:cs typeface="+mn-cs"/>
                  </a:rPr>
                  <a:t>y</a:t>
                </a:r>
                <a:r>
                  <a:rPr lang="en-US" sz="1200" b="0" i="0" u="none" strike="noStrike" kern="1200" baseline="0" dirty="0" smtClean="0">
                    <a:solidFill>
                      <a:schemeClr val="tx1"/>
                    </a:solidFill>
                    <a:latin typeface="+mn-lt"/>
                    <a:ea typeface="+mn-ea"/>
                    <a:cs typeface="+mn-cs"/>
                  </a:rPr>
                  <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sum of the residuals </a:t>
                </a:r>
                <a:r>
                  <a:rPr lang="en-US" sz="1200" b="0" i="1" u="none" strike="noStrike" kern="1200" baseline="0" dirty="0" err="1" smtClean="0">
                    <a:solidFill>
                      <a:schemeClr val="tx1"/>
                    </a:solidFill>
                    <a:latin typeface="+mn-lt"/>
                    <a:ea typeface="+mn-ea"/>
                    <a:cs typeface="+mn-cs"/>
                  </a:rPr>
                  <a:t>e</a:t>
                </a:r>
                <a:r>
                  <a:rPr lang="en-US" sz="1200" b="0" i="1" u="none" strike="noStrike" kern="1200" baseline="-25000" dirty="0" err="1" smtClean="0">
                    <a:solidFill>
                      <a:schemeClr val="tx1"/>
                    </a:solidFill>
                    <a:latin typeface="+mn-lt"/>
                    <a:ea typeface="+mn-ea"/>
                    <a:cs typeface="+mn-cs"/>
                  </a:rPr>
                  <a: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0.</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sum of the squared residuals </a:t>
                </a:r>
                <a:r>
                  <a:rPr lang="en-US" sz="1200" b="0" i="0" u="none" strike="noStrike" kern="1200" baseline="0" smtClean="0">
                    <a:solidFill>
                      <a:schemeClr val="tx1"/>
                    </a:solidFill>
                    <a:latin typeface="Cambria Math"/>
                    <a:ea typeface="+mn-ea"/>
                    <a:cs typeface="+mn-cs"/>
                  </a:rPr>
                  <a:t>𝑒_𝑖^2</a:t>
                </a:r>
                <a:r>
                  <a:rPr lang="en-US" sz="1200" b="0" i="0" u="none" strike="noStrike" kern="1200" baseline="0" dirty="0" smtClean="0">
                    <a:solidFill>
                      <a:schemeClr val="tx1"/>
                    </a:solidFill>
                    <a:latin typeface="+mn-lt"/>
                    <a:ea typeface="+mn-ea"/>
                    <a:cs typeface="+mn-cs"/>
                  </a:rPr>
                  <a:t> has been minimized.</a:t>
                </a:r>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431991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of predicted values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b="0" i="1" smtClean="0">
                            <a:latin typeface="Cambria Math"/>
                          </a:rPr>
                          <m:t>𝑖</m:t>
                        </m:r>
                      </m:sub>
                    </m:sSub>
                  </m:oMath>
                </a14:m>
                <a:r>
                  <a:rPr lang="en-US" sz="1200" b="0" i="0" u="none" strike="noStrike" kern="1200" baseline="0" dirty="0">
                    <a:solidFill>
                      <a:schemeClr val="tx1"/>
                    </a:solidFill>
                    <a:latin typeface="+mn-lt"/>
                    <a:ea typeface="+mn-ea"/>
                    <a:cs typeface="+mn-cs"/>
                  </a:rPr>
                  <a:t> is equal to the sum of the values of the dependent variable </a:t>
                </a:r>
                <a:r>
                  <a:rPr lang="en-US" sz="1200" b="0" i="1"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of the residuals </a:t>
                </a:r>
                <a:r>
                  <a:rPr lang="en-US" sz="1200" b="0" i="1" u="none" strike="noStrike" kern="1200" baseline="0" dirty="0">
                    <a:solidFill>
                      <a:schemeClr val="tx1"/>
                    </a:solidFill>
                    <a:latin typeface="+mn-lt"/>
                    <a:ea typeface="+mn-ea"/>
                    <a:cs typeface="+mn-cs"/>
                  </a:rPr>
                  <a:t>e</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0.</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of the squared residuals </a:t>
                </a:r>
                <a14:m>
                  <m:oMath xmlns:m="http://schemas.openxmlformats.org/officeDocument/2006/math">
                    <m:sSubSup>
                      <m:sSubSupPr>
                        <m:ctrlPr>
                          <a:rPr lang="en-US" sz="1200" b="0" i="1" u="none" strike="noStrike" kern="1200" baseline="0" smtClean="0">
                            <a:solidFill>
                              <a:schemeClr val="tx1"/>
                            </a:solidFill>
                            <a:latin typeface="Cambria Math" panose="02040503050406030204" pitchFamily="18" charset="0"/>
                            <a:ea typeface="+mn-ea"/>
                            <a:cs typeface="+mn-cs"/>
                          </a:rPr>
                        </m:ctrlPr>
                      </m:sSubSupPr>
                      <m:e>
                        <m:r>
                          <a:rPr lang="en-US" sz="1200" b="0" i="1" u="none" strike="noStrike" kern="1200" baseline="0" smtClean="0">
                            <a:solidFill>
                              <a:schemeClr val="tx1"/>
                            </a:solidFill>
                            <a:latin typeface="Cambria Math"/>
                            <a:ea typeface="+mn-ea"/>
                            <a:cs typeface="+mn-cs"/>
                          </a:rPr>
                          <m:t>𝑒</m:t>
                        </m:r>
                      </m:e>
                      <m:sub>
                        <m:r>
                          <a:rPr lang="en-US" sz="1200" b="0" i="1" u="none" strike="noStrike" kern="1200" baseline="0" smtClean="0">
                            <a:solidFill>
                              <a:schemeClr val="tx1"/>
                            </a:solidFill>
                            <a:latin typeface="Cambria Math"/>
                            <a:ea typeface="+mn-ea"/>
                            <a:cs typeface="+mn-cs"/>
                          </a:rPr>
                          <m:t>𝑖</m:t>
                        </m:r>
                      </m:sub>
                      <m:sup>
                        <m:r>
                          <a:rPr lang="en-US" sz="1200" b="0" i="1" u="none" strike="noStrike" kern="1200" baseline="0" smtClean="0">
                            <a:solidFill>
                              <a:schemeClr val="tx1"/>
                            </a:solidFill>
                            <a:latin typeface="Cambria Math"/>
                            <a:ea typeface="+mn-ea"/>
                            <a:cs typeface="+mn-cs"/>
                          </a:rPr>
                          <m:t>2</m:t>
                        </m:r>
                      </m:sup>
                    </m:sSubSup>
                  </m:oMath>
                </a14:m>
                <a:r>
                  <a:rPr lang="en-US" sz="1200" b="0" i="0" u="none" strike="noStrike" kern="1200" baseline="0" dirty="0">
                    <a:solidFill>
                      <a:schemeClr val="tx1"/>
                    </a:solidFill>
                    <a:latin typeface="+mn-lt"/>
                    <a:ea typeface="+mn-ea"/>
                    <a:cs typeface="+mn-cs"/>
                  </a:rPr>
                  <a:t> has been minimized.</a:t>
                </a:r>
              </a:p>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Note in Table 4.2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sum of predicted values </a:t>
                </a:r>
                <a:r>
                  <a:rPr lang="en-US" i="0">
                    <a:latin typeface="Cambria Math"/>
                  </a:rPr>
                  <a:t>𝑦 ̂</a:t>
                </a:r>
                <a:r>
                  <a:rPr lang="en-US" i="0" smtClean="0">
                    <a:latin typeface="Cambria Math"/>
                  </a:rPr>
                  <a:t>_</a:t>
                </a:r>
                <a:r>
                  <a:rPr lang="en-US" b="0" i="0" smtClean="0">
                    <a:latin typeface="Cambria Math"/>
                  </a:rPr>
                  <a:t>𝑖</a:t>
                </a:r>
                <a:r>
                  <a:rPr lang="en-US" sz="1200" b="0" i="0" u="none" strike="noStrike" kern="1200" baseline="0" dirty="0" smtClean="0">
                    <a:solidFill>
                      <a:schemeClr val="tx1"/>
                    </a:solidFill>
                    <a:latin typeface="+mn-lt"/>
                    <a:ea typeface="+mn-ea"/>
                    <a:cs typeface="+mn-cs"/>
                  </a:rPr>
                  <a:t> is equal to the sum of the values of the dependent variable </a:t>
                </a:r>
                <a:r>
                  <a:rPr lang="en-US" sz="1200" b="0" i="1" u="none" strike="noStrike" kern="1200" baseline="0" dirty="0" smtClean="0">
                    <a:solidFill>
                      <a:schemeClr val="tx1"/>
                    </a:solidFill>
                    <a:latin typeface="+mn-lt"/>
                    <a:ea typeface="+mn-ea"/>
                    <a:cs typeface="+mn-cs"/>
                  </a:rPr>
                  <a:t>y</a:t>
                </a:r>
                <a:r>
                  <a:rPr lang="en-US" sz="1200" b="0" i="0" u="none" strike="noStrike" kern="1200" baseline="0" dirty="0" smtClean="0">
                    <a:solidFill>
                      <a:schemeClr val="tx1"/>
                    </a:solidFill>
                    <a:latin typeface="+mn-lt"/>
                    <a:ea typeface="+mn-ea"/>
                    <a:cs typeface="+mn-cs"/>
                  </a:rPr>
                  <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sum of the residuals </a:t>
                </a:r>
                <a:r>
                  <a:rPr lang="en-US" sz="1200" b="0" i="1" u="none" strike="noStrike" kern="1200" baseline="0" dirty="0" err="1" smtClean="0">
                    <a:solidFill>
                      <a:schemeClr val="tx1"/>
                    </a:solidFill>
                    <a:latin typeface="+mn-lt"/>
                    <a:ea typeface="+mn-ea"/>
                    <a:cs typeface="+mn-cs"/>
                  </a:rPr>
                  <a:t>e</a:t>
                </a:r>
                <a:r>
                  <a:rPr lang="en-US" sz="1200" b="0" i="1" u="none" strike="noStrike" kern="1200" baseline="-25000" dirty="0" err="1" smtClean="0">
                    <a:solidFill>
                      <a:schemeClr val="tx1"/>
                    </a:solidFill>
                    <a:latin typeface="+mn-lt"/>
                    <a:ea typeface="+mn-ea"/>
                    <a:cs typeface="+mn-cs"/>
                  </a:rPr>
                  <a: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0.</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sum of the squared residuals </a:t>
                </a:r>
                <a:r>
                  <a:rPr lang="en-US" sz="1200" b="0" i="0" u="none" strike="noStrike" kern="1200" baseline="0" smtClean="0">
                    <a:solidFill>
                      <a:schemeClr val="tx1"/>
                    </a:solidFill>
                    <a:latin typeface="Cambria Math"/>
                    <a:ea typeface="+mn-ea"/>
                    <a:cs typeface="+mn-cs"/>
                  </a:rPr>
                  <a:t>𝑒_𝑖^2</a:t>
                </a:r>
                <a:r>
                  <a:rPr lang="en-US" sz="1200" b="0" i="0" u="none" strike="noStrike" kern="1200" baseline="0" dirty="0" smtClean="0">
                    <a:solidFill>
                      <a:schemeClr val="tx1"/>
                    </a:solidFill>
                    <a:latin typeface="+mn-lt"/>
                    <a:ea typeface="+mn-ea"/>
                    <a:cs typeface="+mn-cs"/>
                  </a:rPr>
                  <a:t> has been minimized.</a:t>
                </a:r>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346724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Without knowledge of any related variables, we would use the sample mean </a:t>
                </a:r>
                <a14:m>
                  <m:oMath xmlns:m="http://schemas.openxmlformats.org/officeDocument/2006/math">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oMath>
                </a14:m>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as a predictor of travel time for any given driving assignment.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find </a:t>
                </a:r>
                <a14:m>
                  <m:oMath xmlns:m="http://schemas.openxmlformats.org/officeDocument/2006/math">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oMath>
                </a14:m>
                <a:r>
                  <a:rPr lang="en-US" sz="1200" b="0" i="0" u="none" strike="noStrike" kern="1200" baseline="0" dirty="0">
                    <a:solidFill>
                      <a:schemeClr val="tx1"/>
                    </a:solidFill>
                    <a:latin typeface="+mn-lt"/>
                    <a:ea typeface="+mn-ea"/>
                    <a:cs typeface="+mn-cs"/>
                  </a:rPr>
                  <a:t>, we divide the sum of the actual driving times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 </a:t>
                </a:r>
                <a:r>
                  <a:rPr lang="en-US" sz="1200" b="0" i="0" u="none" strike="noStrike" kern="1200" baseline="0" dirty="0">
                    <a:solidFill>
                      <a:schemeClr val="tx1"/>
                    </a:solidFill>
                    <a:latin typeface="+mn-lt"/>
                    <a:ea typeface="+mn-ea"/>
                    <a:cs typeface="+mn-cs"/>
                  </a:rPr>
                  <a:t>from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Table by the number of observations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in the data (10); this yields </a:t>
                </a:r>
                <a14:m>
                  <m:oMath xmlns:m="http://schemas.openxmlformats.org/officeDocument/2006/math">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oMath>
                </a14:m>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6.7.</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Figure provides insight on how well we would predict the values of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the Butler Trucking company example using </a:t>
                </a:r>
                <a14:m>
                  <m:oMath xmlns:m="http://schemas.openxmlformats.org/officeDocument/2006/math">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oMath>
                </a14:m>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6.7.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From this figure, which again highlights the residuals for driving assignments 3 and 5, we can see that </a:t>
                </a:r>
                <a14:m>
                  <m:oMath xmlns:m="http://schemas.openxmlformats.org/officeDocument/2006/math">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oMath>
                </a14:m>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tends to overpredict travel times for driving assignments that have relatively small values for miles traveled (such as driving assignment 5) and tends to underpredict travel times for driving assignments have relatively large values for miles traveled (such as driving assignment 3).</a:t>
                </a:r>
              </a:p>
              <a:p>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Without knowledge of any related variables, we would use the sample mean </a:t>
                </a:r>
                <a:r>
                  <a:rPr lang="en-US" sz="1200" b="0" i="0" u="none" strike="noStrike" kern="1200" baseline="0" smtClean="0">
                    <a:solidFill>
                      <a:schemeClr val="tx1"/>
                    </a:solidFill>
                    <a:latin typeface="Cambria Math"/>
                    <a:ea typeface="+mn-ea"/>
                    <a:cs typeface="+mn-cs"/>
                  </a:rPr>
                  <a:t>𝑦</a:t>
                </a:r>
                <a:r>
                  <a:rPr lang="en-US" sz="1200" b="0" i="0" u="none" strike="noStrike" kern="1200" baseline="0" smtClean="0">
                    <a:solidFill>
                      <a:schemeClr val="tx1"/>
                    </a:solidFill>
                    <a:latin typeface="Cambria Math"/>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as a predictor of travel time for any given driving assignment.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To find </a:t>
                </a:r>
                <a:r>
                  <a:rPr lang="en-US" sz="1200" b="0" i="0" u="none" strike="noStrike" kern="1200" baseline="0" smtClean="0">
                    <a:solidFill>
                      <a:schemeClr val="tx1"/>
                    </a:solidFill>
                    <a:latin typeface="Cambria Math"/>
                    <a:ea typeface="+mn-ea"/>
                    <a:cs typeface="+mn-cs"/>
                  </a:rPr>
                  <a:t>𝑦 ̅</a:t>
                </a:r>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we divide the sum of the actual driving times </a:t>
                </a:r>
                <a:r>
                  <a:rPr lang="en-US" sz="1200" b="0" i="1" u="none" strike="noStrike" kern="1200" baseline="0" dirty="0" smtClean="0">
                    <a:solidFill>
                      <a:schemeClr val="tx1"/>
                    </a:solidFill>
                    <a:latin typeface="+mn-lt"/>
                    <a:ea typeface="+mn-ea"/>
                    <a:cs typeface="+mn-cs"/>
                  </a:rPr>
                  <a:t>y</a:t>
                </a:r>
                <a:r>
                  <a:rPr lang="en-US" sz="1200" b="0" i="1" u="none" strike="noStrike" kern="1200" baseline="-25000" dirty="0" smtClean="0">
                    <a:solidFill>
                      <a:schemeClr val="tx1"/>
                    </a:solidFill>
                    <a:latin typeface="+mn-lt"/>
                    <a:ea typeface="+mn-ea"/>
                    <a:cs typeface="+mn-cs"/>
                  </a:rPr>
                  <a:t>i </a:t>
                </a:r>
                <a:r>
                  <a:rPr lang="en-US" sz="1200" b="0" i="0" u="none" strike="noStrike" kern="1200" baseline="0" dirty="0" smtClean="0">
                    <a:solidFill>
                      <a:schemeClr val="tx1"/>
                    </a:solidFill>
                    <a:latin typeface="+mn-lt"/>
                    <a:ea typeface="+mn-ea"/>
                    <a:cs typeface="+mn-cs"/>
                  </a:rPr>
                  <a:t>from Table 4.2 (67) by the number of observations </a:t>
                </a:r>
                <a:r>
                  <a:rPr lang="en-US" sz="1200" b="0" i="1" u="none" strike="noStrike" kern="1200" baseline="0" dirty="0" smtClean="0">
                    <a:solidFill>
                      <a:schemeClr val="tx1"/>
                    </a:solidFill>
                    <a:latin typeface="+mn-lt"/>
                    <a:ea typeface="+mn-ea"/>
                    <a:cs typeface="+mn-cs"/>
                  </a:rPr>
                  <a:t>n </a:t>
                </a:r>
                <a:r>
                  <a:rPr lang="en-US" sz="1200" b="0" i="0" u="none" strike="noStrike" kern="1200" baseline="0" dirty="0" smtClean="0">
                    <a:solidFill>
                      <a:schemeClr val="tx1"/>
                    </a:solidFill>
                    <a:latin typeface="+mn-lt"/>
                    <a:ea typeface="+mn-ea"/>
                    <a:cs typeface="+mn-cs"/>
                  </a:rPr>
                  <a:t>in the data (10); this yields </a:t>
                </a:r>
                <a:r>
                  <a:rPr lang="en-US" sz="1200" b="0" i="0" u="none" strike="noStrike" kern="1200" baseline="0" smtClean="0">
                    <a:solidFill>
                      <a:schemeClr val="tx1"/>
                    </a:solidFill>
                    <a:latin typeface="Cambria Math"/>
                    <a:ea typeface="+mn-ea"/>
                    <a:cs typeface="+mn-cs"/>
                  </a:rPr>
                  <a:t>𝑦</a:t>
                </a:r>
                <a:r>
                  <a:rPr lang="en-US" sz="1200" b="0" i="0" u="none" strike="noStrike" kern="1200" baseline="0" smtClean="0">
                    <a:solidFill>
                      <a:schemeClr val="tx1"/>
                    </a:solidFill>
                    <a:latin typeface="Cambria Math"/>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6.7.</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Figure 4.7 provides insight on how well we would predict the values of </a:t>
                </a:r>
                <a:r>
                  <a:rPr lang="en-US" sz="1200" b="0" i="1" u="none" strike="noStrike" kern="1200" baseline="0" dirty="0" smtClean="0">
                    <a:solidFill>
                      <a:schemeClr val="tx1"/>
                    </a:solidFill>
                    <a:latin typeface="+mn-lt"/>
                    <a:ea typeface="+mn-ea"/>
                    <a:cs typeface="+mn-cs"/>
                  </a:rPr>
                  <a:t>y</a:t>
                </a:r>
                <a:r>
                  <a:rPr lang="en-US" sz="1200" b="0" i="1" u="none" strike="noStrike" kern="1200" baseline="-25000" dirty="0" smtClean="0">
                    <a:solidFill>
                      <a:schemeClr val="tx1"/>
                    </a:solidFill>
                    <a:latin typeface="+mn-lt"/>
                    <a:ea typeface="+mn-ea"/>
                    <a:cs typeface="+mn-cs"/>
                  </a:rPr>
                  <a: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 the Butler Trucking company example using </a:t>
                </a:r>
                <a:r>
                  <a:rPr lang="en-US" sz="1200" b="0" i="0" u="none" strike="noStrike" kern="1200" baseline="0" smtClean="0">
                    <a:solidFill>
                      <a:schemeClr val="tx1"/>
                    </a:solidFill>
                    <a:latin typeface="Cambria Math"/>
                    <a:ea typeface="+mn-ea"/>
                    <a:cs typeface="+mn-cs"/>
                  </a:rPr>
                  <a:t>𝑦</a:t>
                </a:r>
                <a:r>
                  <a:rPr lang="en-US" sz="1200" b="0" i="0" u="none" strike="noStrike" kern="1200" baseline="0" smtClean="0">
                    <a:solidFill>
                      <a:schemeClr val="tx1"/>
                    </a:solidFill>
                    <a:latin typeface="Cambria Math"/>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6.7.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From this figure, which again highlights the residuals for driving assignments 3 and 5, we can see that </a:t>
                </a:r>
                <a:r>
                  <a:rPr lang="en-US" sz="1200" b="0" i="0" u="none" strike="noStrike" kern="1200" baseline="0" smtClean="0">
                    <a:solidFill>
                      <a:schemeClr val="tx1"/>
                    </a:solidFill>
                    <a:latin typeface="Cambria Math"/>
                    <a:ea typeface="+mn-ea"/>
                    <a:cs typeface="+mn-cs"/>
                  </a:rPr>
                  <a:t>𝑦</a:t>
                </a:r>
                <a:r>
                  <a:rPr lang="en-US" sz="1200" b="0" i="0" u="none" strike="noStrike" kern="1200" baseline="0" smtClean="0">
                    <a:solidFill>
                      <a:schemeClr val="tx1"/>
                    </a:solidFill>
                    <a:latin typeface="Cambria Math"/>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tends to overpredict travel times for driving assignments that have relatively small values for miles traveled (such as driving assignment 5) and tends to underpredict travel times for driving assignments have relatively large values for miles traveled (such as driving assignment 3).</a:t>
                </a:r>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1429608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sum at the bottom of the last column in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Table is the total sum of squares for Butler Trucking Company: SST = 23.9.</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4007926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Figure, we show the estimated regression line </a:t>
                </a:r>
                <a14:m>
                  <m:oMath xmlns:m="http://schemas.openxmlformats.org/officeDocument/2006/math">
                    <m:sSub>
                      <m:sSubPr>
                        <m:ctrlPr>
                          <a:rPr lang="en-US" sz="1200" b="0" i="1" u="none" strike="noStrike" kern="1200" baseline="0" smtClean="0">
                            <a:solidFill>
                              <a:schemeClr val="tx1"/>
                            </a:solidFill>
                            <a:latin typeface="Cambria Math" panose="02040503050406030204" pitchFamily="18" charset="0"/>
                            <a:ea typeface="+mn-ea"/>
                            <a:cs typeface="+mn-cs"/>
                          </a:rPr>
                        </m:ctrlPr>
                      </m:sSubPr>
                      <m:e>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e>
                      <m:sub>
                        <m:r>
                          <a:rPr lang="en-US" sz="1200" b="0" i="1" u="none" strike="noStrike" kern="1200" baseline="0" smtClean="0">
                            <a:solidFill>
                              <a:schemeClr val="tx1"/>
                            </a:solidFill>
                            <a:latin typeface="Cambria Math"/>
                            <a:ea typeface="+mn-ea"/>
                            <a:cs typeface="+mn-cs"/>
                          </a:rPr>
                          <m:t>𝑖</m:t>
                        </m:r>
                      </m:sub>
                    </m:sSub>
                  </m:oMath>
                </a14:m>
                <a:r>
                  <a:rPr lang="en-US" sz="1200" b="0" i="0" u="none" strike="noStrike" kern="1200" baseline="0" dirty="0">
                    <a:solidFill>
                      <a:schemeClr val="tx1"/>
                    </a:solidFill>
                    <a:latin typeface="+mn-lt"/>
                    <a:ea typeface="+mn-ea"/>
                    <a:cs typeface="+mn-cs"/>
                  </a:rPr>
                  <a:t> = 1.2739 + 0.0678</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 </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the line corresponding to </a:t>
                </a:r>
                <a14:m>
                  <m:oMath xmlns:m="http://schemas.openxmlformats.org/officeDocument/2006/math">
                    <m:acc>
                      <m:accPr>
                        <m:chr m:val="̅"/>
                        <m:ctrlPr>
                          <a:rPr lang="en-US" sz="1200" b="0" i="1" u="none" strike="noStrike" kern="1200" baseline="0" dirty="0" smtClean="0">
                            <a:solidFill>
                              <a:schemeClr val="tx1"/>
                            </a:solidFill>
                            <a:latin typeface="Cambria Math" panose="02040503050406030204" pitchFamily="18" charset="0"/>
                            <a:ea typeface="+mn-ea"/>
                            <a:cs typeface="+mn-cs"/>
                          </a:rPr>
                        </m:ctrlPr>
                      </m:accPr>
                      <m:e>
                        <m:r>
                          <a:rPr lang="en-US" sz="1200" b="0" i="1" u="none" strike="noStrike" kern="1200" baseline="0" dirty="0" smtClean="0">
                            <a:solidFill>
                              <a:schemeClr val="tx1"/>
                            </a:solidFill>
                            <a:latin typeface="Cambria Math"/>
                            <a:ea typeface="+mn-ea"/>
                            <a:cs typeface="+mn-cs"/>
                          </a:rPr>
                          <m:t>𝑦</m:t>
                        </m:r>
                      </m:e>
                    </m:acc>
                  </m:oMath>
                </a14:m>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6.7.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Note that the points cluster more closely around the estimated regression line </a:t>
                </a:r>
                <a14:m>
                  <m:oMath xmlns:m="http://schemas.openxmlformats.org/officeDocument/2006/math">
                    <m:sSub>
                      <m:sSubPr>
                        <m:ctrlPr>
                          <a:rPr lang="en-US" sz="1200" b="0" i="1" u="none" strike="noStrike" kern="1200" baseline="0" smtClean="0">
                            <a:solidFill>
                              <a:schemeClr val="tx1"/>
                            </a:solidFill>
                            <a:latin typeface="Cambria Math" panose="02040503050406030204" pitchFamily="18" charset="0"/>
                            <a:ea typeface="+mn-ea"/>
                            <a:cs typeface="+mn-cs"/>
                          </a:rPr>
                        </m:ctrlPr>
                      </m:sSubPr>
                      <m:e>
                        <m:acc>
                          <m:accPr>
                            <m:chr m:val="̂"/>
                            <m:ctrlPr>
                              <a:rPr lang="en-US" sz="1200" b="0" i="1" u="none" strike="noStrike" kern="1200" baseline="0" smtClean="0">
                                <a:solidFill>
                                  <a:schemeClr val="tx1"/>
                                </a:solidFill>
                                <a:latin typeface="Cambria Math" panose="02040503050406030204" pitchFamily="18" charset="0"/>
                                <a:ea typeface="+mn-ea"/>
                                <a:cs typeface="+mn-cs"/>
                              </a:rPr>
                            </m:ctrlPr>
                          </m:accPr>
                          <m:e>
                            <m:r>
                              <a:rPr lang="en-US" sz="1200" b="0" i="1" u="none" strike="noStrike" kern="1200" baseline="0" smtClean="0">
                                <a:solidFill>
                                  <a:schemeClr val="tx1"/>
                                </a:solidFill>
                                <a:latin typeface="Cambria Math"/>
                                <a:ea typeface="+mn-ea"/>
                                <a:cs typeface="+mn-cs"/>
                              </a:rPr>
                              <m:t>𝑦</m:t>
                            </m:r>
                          </m:e>
                        </m:acc>
                      </m:e>
                      <m:sub>
                        <m:r>
                          <a:rPr lang="en-US" sz="1200" b="0" i="1" u="none" strike="noStrike" kern="1200" baseline="0" smtClean="0">
                            <a:solidFill>
                              <a:schemeClr val="tx1"/>
                            </a:solidFill>
                            <a:latin typeface="Cambria Math"/>
                            <a:ea typeface="+mn-ea"/>
                            <a:cs typeface="+mn-cs"/>
                          </a:rPr>
                          <m:t>𝑖</m:t>
                        </m:r>
                      </m:sub>
                    </m:sSub>
                  </m:oMath>
                </a14:m>
                <a:r>
                  <a:rPr lang="en-US" sz="1200" b="0" i="0" u="none" strike="noStrike" kern="1200" baseline="0" dirty="0">
                    <a:solidFill>
                      <a:schemeClr val="tx1"/>
                    </a:solidFill>
                    <a:latin typeface="+mn-lt"/>
                    <a:ea typeface="+mn-ea"/>
                    <a:cs typeface="+mn-cs"/>
                  </a:rPr>
                  <a:t> = 1.2739 + 0.0678</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 </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than they do about the horizontal line </a:t>
                </a:r>
                <a14:m>
                  <m:oMath xmlns:m="http://schemas.openxmlformats.org/officeDocument/2006/math">
                    <m:acc>
                      <m:accPr>
                        <m:chr m:val="̅"/>
                        <m:ctrlPr>
                          <a:rPr lang="en-US" sz="1200" b="0" i="1" u="none" strike="noStrike" kern="1200" baseline="0" dirty="0" smtClean="0">
                            <a:solidFill>
                              <a:schemeClr val="tx1"/>
                            </a:solidFill>
                            <a:latin typeface="Cambria Math" panose="02040503050406030204" pitchFamily="18" charset="0"/>
                            <a:ea typeface="+mn-ea"/>
                            <a:cs typeface="+mn-cs"/>
                          </a:rPr>
                        </m:ctrlPr>
                      </m:accPr>
                      <m:e>
                        <m:r>
                          <a:rPr lang="en-US" sz="1200" b="0" i="1" u="none" strike="noStrike" kern="1200" baseline="0" dirty="0" smtClean="0">
                            <a:solidFill>
                              <a:schemeClr val="tx1"/>
                            </a:solidFill>
                            <a:latin typeface="Cambria Math"/>
                            <a:ea typeface="+mn-ea"/>
                            <a:cs typeface="+mn-cs"/>
                          </a:rPr>
                          <m:t>𝑦</m:t>
                        </m:r>
                      </m:e>
                    </m:acc>
                  </m:oMath>
                </a14:m>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6.7. </a:t>
                </a:r>
              </a:p>
              <a:p>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 Figure 4.8 we show the estimated regression line </a:t>
                </a:r>
                <a:r>
                  <a:rPr lang="en-US" sz="1200" b="0" i="0" u="none" strike="noStrike" kern="1200" baseline="0" smtClean="0">
                    <a:solidFill>
                      <a:schemeClr val="tx1"/>
                    </a:solidFill>
                    <a:latin typeface="Cambria Math"/>
                    <a:ea typeface="+mn-ea"/>
                    <a:cs typeface="+mn-cs"/>
                  </a:rPr>
                  <a:t>𝑦 ̂_𝑖</a:t>
                </a:r>
                <a:r>
                  <a:rPr lang="en-US" sz="1200" b="0" i="0" u="none" strike="noStrike" kern="1200" baseline="0" dirty="0" smtClean="0">
                    <a:solidFill>
                      <a:schemeClr val="tx1"/>
                    </a:solidFill>
                    <a:latin typeface="+mn-lt"/>
                    <a:ea typeface="+mn-ea"/>
                    <a:cs typeface="+mn-cs"/>
                  </a:rPr>
                  <a:t> = 1.2739 + 0.0678</a:t>
                </a:r>
                <a:r>
                  <a:rPr lang="en-US" sz="1200" b="0" i="1" u="none" strike="noStrike" kern="1200" baseline="0" dirty="0" smtClean="0">
                    <a:solidFill>
                      <a:schemeClr val="tx1"/>
                    </a:solidFill>
                    <a:latin typeface="+mn-lt"/>
                    <a:ea typeface="+mn-ea"/>
                    <a:cs typeface="+mn-cs"/>
                  </a:rPr>
                  <a:t>x</a:t>
                </a:r>
                <a:r>
                  <a:rPr lang="en-US" sz="1200" b="0" i="1" u="none" strike="noStrike" kern="1200" baseline="-25000" dirty="0" smtClean="0">
                    <a:solidFill>
                      <a:schemeClr val="tx1"/>
                    </a:solidFill>
                    <a:latin typeface="+mn-lt"/>
                    <a:ea typeface="+mn-ea"/>
                    <a:cs typeface="+mn-cs"/>
                  </a:rPr>
                  <a:t>i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the line corresponding to </a:t>
                </a:r>
                <a:r>
                  <a:rPr lang="en-US" sz="1200" b="0" i="0" u="none" strike="noStrike" kern="1200" baseline="0" dirty="0" smtClean="0">
                    <a:solidFill>
                      <a:schemeClr val="tx1"/>
                    </a:solidFill>
                    <a:latin typeface="Cambria Math"/>
                    <a:ea typeface="+mn-ea"/>
                    <a:cs typeface="+mn-cs"/>
                  </a:rPr>
                  <a:t>𝑦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6.7.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Note that the points cluster more closely around the estimated regression line </a:t>
                </a:r>
                <a:r>
                  <a:rPr lang="en-US" sz="1200" b="0" i="0" u="none" strike="noStrike" kern="1200" baseline="0" smtClean="0">
                    <a:solidFill>
                      <a:schemeClr val="tx1"/>
                    </a:solidFill>
                    <a:latin typeface="Cambria Math"/>
                    <a:ea typeface="+mn-ea"/>
                    <a:cs typeface="+mn-cs"/>
                  </a:rPr>
                  <a:t>𝑦 ̂</a:t>
                </a:r>
                <a:r>
                  <a:rPr lang="en-US" sz="1200" b="0" i="0" u="none" strike="noStrike" kern="1200" baseline="0" smtClean="0">
                    <a:solidFill>
                      <a:schemeClr val="tx1"/>
                    </a:solidFill>
                    <a:latin typeface="Cambria Math"/>
                    <a:ea typeface="+mn-ea"/>
                    <a:cs typeface="+mn-cs"/>
                  </a:rPr>
                  <a:t>_</a:t>
                </a:r>
                <a:r>
                  <a:rPr lang="en-US" sz="1200" b="0" i="0" u="none" strike="noStrike" kern="1200" baseline="0" smtClean="0">
                    <a:solidFill>
                      <a:schemeClr val="tx1"/>
                    </a:solidFill>
                    <a:latin typeface="Cambria Math"/>
                    <a:ea typeface="+mn-ea"/>
                    <a:cs typeface="+mn-cs"/>
                  </a:rPr>
                  <a:t>𝑖</a:t>
                </a:r>
                <a:r>
                  <a:rPr lang="en-US" sz="1200" b="0" i="0" u="none" strike="noStrike" kern="1200" baseline="0" dirty="0" smtClean="0">
                    <a:solidFill>
                      <a:schemeClr val="tx1"/>
                    </a:solidFill>
                    <a:latin typeface="+mn-lt"/>
                    <a:ea typeface="+mn-ea"/>
                    <a:cs typeface="+mn-cs"/>
                  </a:rPr>
                  <a:t> = 1.2739 + 0.0678</a:t>
                </a:r>
                <a:r>
                  <a:rPr lang="en-US" sz="1200" b="0" i="1" u="none" strike="noStrike" kern="1200" baseline="0" dirty="0" smtClean="0">
                    <a:solidFill>
                      <a:schemeClr val="tx1"/>
                    </a:solidFill>
                    <a:latin typeface="+mn-lt"/>
                    <a:ea typeface="+mn-ea"/>
                    <a:cs typeface="+mn-cs"/>
                  </a:rPr>
                  <a:t>x</a:t>
                </a:r>
                <a:r>
                  <a:rPr lang="en-US" sz="1200" b="0" i="1" u="none" strike="noStrike" kern="1200" baseline="-25000" dirty="0" smtClean="0">
                    <a:solidFill>
                      <a:schemeClr val="tx1"/>
                    </a:solidFill>
                    <a:latin typeface="+mn-lt"/>
                    <a:ea typeface="+mn-ea"/>
                    <a:cs typeface="+mn-cs"/>
                  </a:rPr>
                  <a:t>i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than they do about the horizontal line </a:t>
                </a:r>
                <a:r>
                  <a:rPr lang="en-US" sz="1200" b="0" i="0" u="none" strike="noStrike" kern="1200" baseline="0" dirty="0" smtClean="0">
                    <a:solidFill>
                      <a:schemeClr val="tx1"/>
                    </a:solidFill>
                    <a:latin typeface="Cambria Math"/>
                    <a:ea typeface="+mn-ea"/>
                    <a:cs typeface="+mn-cs"/>
                  </a:rPr>
                  <a:t>𝑦</a:t>
                </a:r>
                <a:r>
                  <a:rPr lang="en-US" sz="1200" b="0" i="0" u="none" strike="noStrike" kern="1200" baseline="0" dirty="0" smtClean="0">
                    <a:solidFill>
                      <a:schemeClr val="tx1"/>
                    </a:solidFill>
                    <a:latin typeface="Cambria Math"/>
                    <a:ea typeface="+mn-ea"/>
                    <a:cs typeface="+mn-cs"/>
                  </a:rPr>
                  <a:t>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6.7. </a:t>
                </a:r>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144386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256244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Figure shows the simple linear regression line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b="0" i="1" smtClean="0">
                            <a:latin typeface="Cambria Math"/>
                          </a:rPr>
                          <m:t>𝑖</m:t>
                        </m:r>
                      </m:sub>
                    </m:sSub>
                  </m:oMath>
                </a14:m>
                <a:r>
                  <a:rPr lang="en-US" sz="1200" b="0" i="0" u="none" strike="noStrike" kern="1200" baseline="0" dirty="0">
                    <a:solidFill>
                      <a:schemeClr val="tx1"/>
                    </a:solidFill>
                    <a:latin typeface="+mn-lt"/>
                    <a:ea typeface="+mn-ea"/>
                    <a:cs typeface="+mn-cs"/>
                  </a:rPr>
                  <a:t> = 1.2739 + 0.0678</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superimposed on the scatter chart for the Butler Trucking Company data in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Table.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figure, which also highlights the residuals for driving assignment 3 (</a:t>
                </a:r>
                <a:r>
                  <a:rPr lang="en-US" sz="1200" b="0" i="1" u="none" strike="noStrike" kern="1200" baseline="0" dirty="0">
                    <a:solidFill>
                      <a:schemeClr val="tx1"/>
                    </a:solidFill>
                    <a:latin typeface="+mn-lt"/>
                    <a:ea typeface="+mn-ea"/>
                    <a:cs typeface="+mn-cs"/>
                  </a:rPr>
                  <a:t>e</a:t>
                </a:r>
                <a:r>
                  <a:rPr lang="en-US" sz="1200" b="0" i="0" u="none" strike="noStrike" kern="1200" baseline="-25000" dirty="0">
                    <a:solidFill>
                      <a:schemeClr val="tx1"/>
                    </a:solidFill>
                    <a:latin typeface="+mn-lt"/>
                    <a:ea typeface="+mn-ea"/>
                    <a:cs typeface="+mn-cs"/>
                  </a:rPr>
                  <a:t>3</a:t>
                </a:r>
                <a:r>
                  <a:rPr lang="en-US" sz="1200" b="0" i="0" u="none" strike="noStrike" kern="1200" baseline="0" dirty="0">
                    <a:solidFill>
                      <a:schemeClr val="tx1"/>
                    </a:solidFill>
                    <a:latin typeface="+mn-lt"/>
                    <a:ea typeface="+mn-ea"/>
                    <a:cs typeface="+mn-cs"/>
                  </a:rPr>
                  <a:t>) and driving assignment 5 (</a:t>
                </a:r>
                <a:r>
                  <a:rPr lang="en-US" sz="1200" b="0" i="1" u="none" strike="noStrike" kern="1200" baseline="0" dirty="0">
                    <a:solidFill>
                      <a:schemeClr val="tx1"/>
                    </a:solidFill>
                    <a:latin typeface="+mn-lt"/>
                    <a:ea typeface="+mn-ea"/>
                    <a:cs typeface="+mn-cs"/>
                  </a:rPr>
                  <a:t>e</a:t>
                </a:r>
                <a:r>
                  <a:rPr lang="en-US" sz="1200" b="0" i="0" u="none" strike="noStrike" kern="1200" baseline="-25000" dirty="0">
                    <a:solidFill>
                      <a:schemeClr val="tx1"/>
                    </a:solidFill>
                    <a:latin typeface="+mn-lt"/>
                    <a:ea typeface="+mn-ea"/>
                    <a:cs typeface="+mn-cs"/>
                  </a:rPr>
                  <a:t>5</a:t>
                </a:r>
                <a:r>
                  <a:rPr lang="en-US" sz="1200" b="0" i="0" u="none" strike="noStrike" kern="1200" baseline="0" dirty="0">
                    <a:solidFill>
                      <a:schemeClr val="tx1"/>
                    </a:solidFill>
                    <a:latin typeface="+mn-lt"/>
                    <a:ea typeface="+mn-ea"/>
                    <a:cs typeface="+mn-cs"/>
                  </a:rPr>
                  <a:t>), shows that the regression model underpredicts travel time for some driving assignments (such as driving assignment 3) and overpredicts travel time for others (such as driving assignment 5), but in general appears to fit the data relatively well.</a:t>
                </a: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Figure 4.4 shows the simple linear regression line </a:t>
                </a:r>
                <a:r>
                  <a:rPr lang="en-US" i="0">
                    <a:latin typeface="Cambria Math"/>
                  </a:rPr>
                  <a:t>𝑦 ̂</a:t>
                </a:r>
                <a:r>
                  <a:rPr lang="en-US" i="0" smtClean="0">
                    <a:latin typeface="Cambria Math"/>
                  </a:rPr>
                  <a:t>_</a:t>
                </a:r>
                <a:r>
                  <a:rPr lang="en-US" b="0" i="0" smtClean="0">
                    <a:latin typeface="Cambria Math"/>
                  </a:rPr>
                  <a:t>𝑖</a:t>
                </a:r>
                <a:r>
                  <a:rPr lang="en-US" sz="1200" b="0" i="0" u="none" strike="noStrike" kern="1200" baseline="0" dirty="0" smtClean="0">
                    <a:solidFill>
                      <a:schemeClr val="tx1"/>
                    </a:solidFill>
                    <a:latin typeface="+mn-lt"/>
                    <a:ea typeface="+mn-ea"/>
                    <a:cs typeface="+mn-cs"/>
                  </a:rPr>
                  <a:t> = 1.2739 + 0.0678</a:t>
                </a:r>
                <a:r>
                  <a:rPr lang="en-US" sz="1200" b="0" i="1" u="none" strike="noStrike" kern="1200" baseline="0" dirty="0" smtClean="0">
                    <a:solidFill>
                      <a:schemeClr val="tx1"/>
                    </a:solidFill>
                    <a:latin typeface="+mn-lt"/>
                    <a:ea typeface="+mn-ea"/>
                    <a:cs typeface="+mn-cs"/>
                  </a:rPr>
                  <a:t>x</a:t>
                </a:r>
                <a:r>
                  <a:rPr lang="en-US" sz="1200" b="0" i="1" u="none" strike="noStrike" kern="1200" baseline="-25000" dirty="0" smtClean="0">
                    <a:solidFill>
                      <a:schemeClr val="tx1"/>
                    </a:solidFill>
                    <a:latin typeface="+mn-lt"/>
                    <a:ea typeface="+mn-ea"/>
                    <a:cs typeface="+mn-cs"/>
                  </a:rPr>
                  <a:t>i</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superimposed on the scatter chart for the Butler Trucking Company data in Table 4.1.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This figure, which also highlights the residuals for driving assignment 3 (</a:t>
                </a:r>
                <a:r>
                  <a:rPr lang="en-US" sz="1200" b="0" i="1" u="none" strike="noStrike" kern="1200" baseline="0" dirty="0" smtClean="0">
                    <a:solidFill>
                      <a:schemeClr val="tx1"/>
                    </a:solidFill>
                    <a:latin typeface="+mn-lt"/>
                    <a:ea typeface="+mn-ea"/>
                    <a:cs typeface="+mn-cs"/>
                  </a:rPr>
                  <a:t>e</a:t>
                </a:r>
                <a:r>
                  <a:rPr lang="en-US" sz="1200" b="0" i="0" u="none" strike="noStrike" kern="1200" baseline="-25000" dirty="0" smtClean="0">
                    <a:solidFill>
                      <a:schemeClr val="tx1"/>
                    </a:solidFill>
                    <a:latin typeface="+mn-lt"/>
                    <a:ea typeface="+mn-ea"/>
                    <a:cs typeface="+mn-cs"/>
                  </a:rPr>
                  <a:t>3</a:t>
                </a:r>
                <a:r>
                  <a:rPr lang="en-US" sz="1200" b="0" i="0" u="none" strike="noStrike" kern="1200" baseline="0" dirty="0" smtClean="0">
                    <a:solidFill>
                      <a:schemeClr val="tx1"/>
                    </a:solidFill>
                    <a:latin typeface="+mn-lt"/>
                    <a:ea typeface="+mn-ea"/>
                    <a:cs typeface="+mn-cs"/>
                  </a:rPr>
                  <a:t>) and driving assignment 5 (</a:t>
                </a:r>
                <a:r>
                  <a:rPr lang="en-US" sz="1200" b="0" i="1" u="none" strike="noStrike" kern="1200" baseline="0" dirty="0" smtClean="0">
                    <a:solidFill>
                      <a:schemeClr val="tx1"/>
                    </a:solidFill>
                    <a:latin typeface="+mn-lt"/>
                    <a:ea typeface="+mn-ea"/>
                    <a:cs typeface="+mn-cs"/>
                  </a:rPr>
                  <a:t>e</a:t>
                </a:r>
                <a:r>
                  <a:rPr lang="en-US" sz="1200" b="0" i="0" u="none" strike="noStrike" kern="1200" baseline="-25000" dirty="0" smtClean="0">
                    <a:solidFill>
                      <a:schemeClr val="tx1"/>
                    </a:solidFill>
                    <a:latin typeface="+mn-lt"/>
                    <a:ea typeface="+mn-ea"/>
                    <a:cs typeface="+mn-cs"/>
                  </a:rPr>
                  <a:t>5</a:t>
                </a:r>
                <a:r>
                  <a:rPr lang="en-US" sz="1200" b="0" i="0" u="none" strike="noStrike" kern="1200" baseline="0" dirty="0" smtClean="0">
                    <a:solidFill>
                      <a:schemeClr val="tx1"/>
                    </a:solidFill>
                    <a:latin typeface="+mn-lt"/>
                    <a:ea typeface="+mn-ea"/>
                    <a:cs typeface="+mn-cs"/>
                  </a:rPr>
                  <a:t>), shows that the regression model </a:t>
                </a:r>
                <a:r>
                  <a:rPr lang="en-US" sz="1200" b="0" i="0" u="none" strike="noStrike" kern="1200" baseline="0" dirty="0" err="1" smtClean="0">
                    <a:solidFill>
                      <a:schemeClr val="tx1"/>
                    </a:solidFill>
                    <a:latin typeface="+mn-lt"/>
                    <a:ea typeface="+mn-ea"/>
                    <a:cs typeface="+mn-cs"/>
                  </a:rPr>
                  <a:t>underpredicts</a:t>
                </a:r>
                <a:r>
                  <a:rPr lang="en-US" sz="1200" b="0" i="0" u="none" strike="noStrike" kern="1200" baseline="0" dirty="0" smtClean="0">
                    <a:solidFill>
                      <a:schemeClr val="tx1"/>
                    </a:solidFill>
                    <a:latin typeface="+mn-lt"/>
                    <a:ea typeface="+mn-ea"/>
                    <a:cs typeface="+mn-cs"/>
                  </a:rPr>
                  <a:t> travel time for some driving assignments (such as driving assignment 3) and </a:t>
                </a:r>
                <a:r>
                  <a:rPr lang="en-US" sz="1200" b="0" i="0" u="none" strike="noStrike" kern="1200" baseline="0" dirty="0" err="1" smtClean="0">
                    <a:solidFill>
                      <a:schemeClr val="tx1"/>
                    </a:solidFill>
                    <a:latin typeface="+mn-lt"/>
                    <a:ea typeface="+mn-ea"/>
                    <a:cs typeface="+mn-cs"/>
                  </a:rPr>
                  <a:t>overpredicts</a:t>
                </a:r>
                <a:r>
                  <a:rPr lang="en-US" sz="1200" b="0" i="0" u="none" strike="noStrike" kern="1200" baseline="0" dirty="0" smtClean="0">
                    <a:solidFill>
                      <a:schemeClr val="tx1"/>
                    </a:solidFill>
                    <a:latin typeface="+mn-lt"/>
                    <a:ea typeface="+mn-ea"/>
                    <a:cs typeface="+mn-cs"/>
                  </a:rPr>
                  <a:t> travel time for others (such as driving assignment 5), but in general appears to fit the data relatively well.</a:t>
                </a:r>
              </a:p>
              <a:p>
                <a:endParaRPr lang="en-US" dirty="0"/>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3497763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a:t>
            </a:r>
            <a:r>
              <a:rPr lang="tr-TR" sz="1200" b="0" i="0" u="none" strike="noStrike" kern="1200" baseline="0" dirty="0">
                <a:solidFill>
                  <a:schemeClr val="tx1"/>
                </a:solidFill>
                <a:latin typeface="+mn-lt"/>
                <a:ea typeface="+mn-ea"/>
                <a:cs typeface="+mn-cs"/>
              </a:rPr>
              <a:t> the</a:t>
            </a:r>
            <a:r>
              <a:rPr lang="en-US" sz="1200" b="0" i="0" u="none" strike="noStrike" kern="1200" baseline="0" dirty="0">
                <a:solidFill>
                  <a:schemeClr val="tx1"/>
                </a:solidFill>
                <a:latin typeface="+mn-lt"/>
                <a:ea typeface="+mn-ea"/>
                <a:cs typeface="+mn-cs"/>
              </a:rPr>
              <a:t> Figure, a vertical line is drawn from each point in the scatter chart to the linear regression line.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of these lines represents the difference between the actual driving time and the driving time to be predicted using linear regression for one of the assignments in the data.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length of each line is equal to the absolute value of the residual for one of the driving assignments.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a residual is squared, the resulting value is equal to the square that is formed using the vertical dashed line representing the residual in</a:t>
            </a:r>
            <a:r>
              <a:rPr lang="tr-TR" sz="1200" b="0" i="0" u="none" strike="noStrike" kern="1200" baseline="0" dirty="0">
                <a:solidFill>
                  <a:schemeClr val="tx1"/>
                </a:solidFill>
                <a:latin typeface="+mn-lt"/>
                <a:ea typeface="+mn-ea"/>
                <a:cs typeface="+mn-cs"/>
              </a:rPr>
              <a:t> the</a:t>
            </a:r>
            <a:r>
              <a:rPr lang="en-US" sz="1200" b="0" i="0" u="none" strike="noStrike" kern="1200" baseline="0" dirty="0">
                <a:solidFill>
                  <a:schemeClr val="tx1"/>
                </a:solidFill>
                <a:latin typeface="+mn-lt"/>
                <a:ea typeface="+mn-ea"/>
                <a:cs typeface="+mn-cs"/>
              </a:rPr>
              <a:t> Figure as one side of a square.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Thus, when we find the linear regression model that minimizes the sum of squared errors for the Butler Trucking example, we are positioning the regression line in the manner that minimizes the sum of the areas of the ten squares in </a:t>
            </a:r>
            <a:r>
              <a:rPr lang="tr-TR" sz="1200" b="0" i="0" u="none" strike="noStrike" kern="1200" baseline="0" dirty="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Figure.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2012080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illustrate the least squares method, suppose data were collected from a sample of ten Butler Trucking Company driving assignments.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the </a:t>
            </a:r>
            <a:r>
              <a:rPr lang="en-US" sz="1200" b="0" i="1" u="none" strike="noStrike" kern="1200" baseline="0" dirty="0">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th observation or driving assignment in the sample, </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the miles traveled and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the travel time (in hours).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values of </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the ten driving assignments in the sample are summarized. </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3199024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illustrate the least squares method, suppose data were collected from a sample of ten Butler Trucking Company driving assignments.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the </a:t>
            </a:r>
            <a:r>
              <a:rPr lang="en-US" sz="1200" b="0" i="1" u="none" strike="noStrike" kern="1200" baseline="0" dirty="0">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th observation or driving assignment in the sample, </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the miles traveled and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the travel time (in hours).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values of </a:t>
            </a:r>
            <a:r>
              <a:rPr lang="en-US" sz="1200" b="0" i="1" u="none" strike="noStrike" kern="1200" baseline="0" dirty="0">
                <a:solidFill>
                  <a:schemeClr val="tx1"/>
                </a:solidFill>
                <a:latin typeface="+mn-lt"/>
                <a:ea typeface="+mn-ea"/>
                <a:cs typeface="+mn-cs"/>
              </a:rPr>
              <a:t>x</a:t>
            </a:r>
            <a:r>
              <a:rPr lang="en-US" sz="1200" b="0" i="1" u="none" strike="noStrike" kern="1200" baseline="-25000" dirty="0">
                <a:solidFill>
                  <a:schemeClr val="tx1"/>
                </a:solidFill>
                <a:latin typeface="+mn-lt"/>
                <a:ea typeface="+mn-ea"/>
                <a:cs typeface="+mn-cs"/>
              </a:rPr>
              <a:t>i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a:t>
            </a:r>
            <a:r>
              <a:rPr lang="en-US" sz="1200" b="0" i="1" u="none" strike="noStrike" kern="1200" baseline="-25000" dirty="0">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the ten driving assignments in the sample are summarized. </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2909678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311818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example: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might randomly select half of the data for use in developing regression models.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could use these data as our training set to estimate a model or a collection of models that appear to perform well.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Finally, we use the remaining half of the data as a validation set to assess and compare the models’ performances and ultimately select the model that minimizes some measure of overall error when applied to the validation set.</a:t>
            </a:r>
          </a:p>
        </p:txBody>
      </p:sp>
      <p:sp>
        <p:nvSpPr>
          <p:cNvPr id="4" name="Slide Number Placeholder 3"/>
          <p:cNvSpPr>
            <a:spLocks noGrp="1"/>
          </p:cNvSpPr>
          <p:nvPr>
            <p:ph type="sldNum" sz="quarter" idx="10"/>
          </p:nvPr>
        </p:nvSpPr>
        <p:spPr/>
        <p:txBody>
          <a:bodyPr/>
          <a:lstStyle/>
          <a:p>
            <a:fld id="{54F60B61-172D-4509-B931-6E88C4E54591}" type="slidenum">
              <a:rPr lang="en-US" smtClean="0"/>
              <a:t>37</a:t>
            </a:fld>
            <a:endParaRPr lang="en-US" dirty="0"/>
          </a:p>
        </p:txBody>
      </p:sp>
    </p:spTree>
    <p:extLst>
      <p:ext uri="{BB962C8B-B14F-4D97-AF65-F5344CB8AC3E}">
        <p14:creationId xmlns:p14="http://schemas.microsoft.com/office/powerpoint/2010/main" val="167340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frequency distribution of soft drink purchases is obtained</a:t>
            </a:r>
            <a:r>
              <a:rPr lang="en-US" sz="1200" baseline="0" dirty="0"/>
              <a:t> by </a:t>
            </a:r>
            <a:r>
              <a:rPr lang="en-US" sz="1200" b="0" i="0" u="none" strike="noStrike" kern="1200" baseline="0" dirty="0">
                <a:solidFill>
                  <a:schemeClr val="tx1"/>
                </a:solidFill>
                <a:latin typeface="+mn-lt"/>
                <a:ea typeface="+mn-ea"/>
                <a:cs typeface="+mn-cs"/>
              </a:rPr>
              <a:t>counting the number of times each soft drink appears.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Coca-Cola appears 19 times, Diet Coke appears 8 times, Dr. Pepper appears 5 times, Pepsi appears 13 times, and Sprite appears 5 times.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frequency distribution provides a summary of how the 50 soft drink purchases are distributed across the five soft drinks.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Number of bins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number of data items is relatively small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20). Hence, we choose to develop a frequency distribution with five bins.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Width of bins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largest data value is 33, and the smallest data value is 12.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Because we decided to summarize the data with five classes, using the expression “</a:t>
                </a:r>
                <a:r>
                  <a:rPr lang="en-US" sz="2400" b="0" i="0" u="none" strike="noStrike" kern="1200" baseline="0" dirty="0">
                    <a:solidFill>
                      <a:schemeClr val="tx1"/>
                    </a:solidFill>
                    <a:latin typeface="+mn-lt"/>
                    <a:ea typeface="+mn-ea"/>
                    <a:cs typeface="+mn-cs"/>
                  </a:rPr>
                  <a:t>Approximate bin width = </a:t>
                </a:r>
                <a14:m>
                  <m:oMath xmlns:m="http://schemas.openxmlformats.org/officeDocument/2006/math">
                    <m:f>
                      <m:fPr>
                        <m:ctrlPr>
                          <a:rPr lang="en-US" sz="600" b="0" i="1" u="none" strike="noStrike" kern="1200" baseline="0" smtClean="0">
                            <a:solidFill>
                              <a:schemeClr val="tx1"/>
                            </a:solidFill>
                            <a:latin typeface="Cambria Math" panose="02040503050406030204" pitchFamily="18" charset="0"/>
                            <a:ea typeface="+mn-ea"/>
                            <a:cs typeface="+mn-cs"/>
                          </a:rPr>
                        </m:ctrlPr>
                      </m:fPr>
                      <m:num>
                        <m:r>
                          <m:rPr>
                            <m:nor/>
                          </m:rPr>
                          <a:rPr lang="en-US" sz="1200" dirty="0" smtClean="0"/>
                          <m:t>Largest</m:t>
                        </m:r>
                        <m:r>
                          <m:rPr>
                            <m:nor/>
                          </m:rPr>
                          <a:rPr lang="en-US" sz="1200" dirty="0" smtClean="0"/>
                          <m:t> </m:t>
                        </m:r>
                        <m:r>
                          <m:rPr>
                            <m:nor/>
                          </m:rPr>
                          <a:rPr lang="en-US" sz="1200" dirty="0" smtClean="0"/>
                          <m:t>data</m:t>
                        </m:r>
                        <m:r>
                          <m:rPr>
                            <m:nor/>
                          </m:rPr>
                          <a:rPr lang="en-US" sz="1200" dirty="0" smtClean="0"/>
                          <m:t> </m:t>
                        </m:r>
                        <m:r>
                          <m:rPr>
                            <m:nor/>
                          </m:rPr>
                          <a:rPr lang="en-US" sz="1200" dirty="0" smtClean="0"/>
                          <m:t>value</m:t>
                        </m:r>
                        <m:r>
                          <a:rPr lang="en-US" sz="1200" b="0" i="1" dirty="0" smtClean="0">
                            <a:latin typeface="Cambria Math"/>
                          </a:rPr>
                          <m:t> −</m:t>
                        </m:r>
                        <m:r>
                          <m:rPr>
                            <m:nor/>
                          </m:rPr>
                          <a:rPr lang="en-US" sz="1200" b="0" i="0" dirty="0" smtClean="0"/>
                          <m:t> </m:t>
                        </m:r>
                        <m:r>
                          <m:rPr>
                            <m:nor/>
                          </m:rPr>
                          <a:rPr lang="en-US" sz="1200" b="0" i="0" dirty="0" smtClean="0"/>
                          <m:t>smallest</m:t>
                        </m:r>
                        <m:r>
                          <m:rPr>
                            <m:nor/>
                          </m:rPr>
                          <a:rPr lang="en-US" sz="1200" dirty="0" smtClean="0"/>
                          <m:t> </m:t>
                        </m:r>
                        <m:r>
                          <m:rPr>
                            <m:nor/>
                          </m:rPr>
                          <a:rPr lang="en-US" sz="1200" dirty="0" smtClean="0"/>
                          <m:t>data</m:t>
                        </m:r>
                        <m:r>
                          <m:rPr>
                            <m:nor/>
                          </m:rPr>
                          <a:rPr lang="en-US" sz="1200" dirty="0" smtClean="0"/>
                          <m:t> </m:t>
                        </m:r>
                        <m:r>
                          <m:rPr>
                            <m:nor/>
                          </m:rPr>
                          <a:rPr lang="en-US" sz="1200" dirty="0" smtClean="0"/>
                          <m:t>value</m:t>
                        </m:r>
                      </m:num>
                      <m:den>
                        <m:r>
                          <m:rPr>
                            <m:nor/>
                          </m:rPr>
                          <a:rPr lang="en-US" sz="1200" b="0" i="0" dirty="0" smtClean="0"/>
                          <m:t>Number</m:t>
                        </m:r>
                        <m:r>
                          <m:rPr>
                            <m:nor/>
                          </m:rPr>
                          <a:rPr lang="en-US" sz="1200" b="0" i="0" dirty="0" smtClean="0"/>
                          <m:t> </m:t>
                        </m:r>
                        <m:r>
                          <m:rPr>
                            <m:nor/>
                          </m:rPr>
                          <a:rPr lang="en-US" sz="1200" b="0" i="0" dirty="0" smtClean="0"/>
                          <m:t>of</m:t>
                        </m:r>
                        <m:r>
                          <m:rPr>
                            <m:nor/>
                          </m:rPr>
                          <a:rPr lang="en-US" sz="1200" b="0" i="0" dirty="0" smtClean="0"/>
                          <m:t> </m:t>
                        </m:r>
                        <m:r>
                          <m:rPr>
                            <m:nor/>
                          </m:rPr>
                          <a:rPr lang="en-US" sz="1200" b="0" i="0" dirty="0" smtClean="0"/>
                          <m:t>bins</m:t>
                        </m:r>
                      </m:den>
                    </m:f>
                  </m:oMath>
                </a14:m>
                <a:r>
                  <a:rPr lang="en-US" sz="1200" b="0" i="0" u="none" strike="noStrike" kern="1200" baseline="0" dirty="0">
                    <a:solidFill>
                      <a:schemeClr val="tx1"/>
                    </a:solidFill>
                    <a:latin typeface="+mn-lt"/>
                    <a:ea typeface="+mn-ea"/>
                    <a:cs typeface="+mn-cs"/>
                  </a:rPr>
                  <a:t>”, provides an approximate bin width of (33 – 12)/5 = 4.2.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therefore decided to round up and use a bin width of five days in the frequency distribution.</a:t>
                </a:r>
              </a:p>
              <a:p>
                <a:pPr marL="171450" indent="-171450">
                  <a:buFont typeface="Arial" panose="020B0604020202020204" pitchFamily="34" charset="0"/>
                  <a:buChar char="•"/>
                </a:pPr>
                <a:endParaRPr lang="en-US" sz="1200" b="1"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baseline="0" dirty="0">
                    <a:solidFill>
                      <a:schemeClr val="tx1"/>
                    </a:solidFill>
                    <a:latin typeface="+mn-lt"/>
                    <a:ea typeface="+mn-ea"/>
                    <a:cs typeface="+mn-cs"/>
                  </a:rPr>
                  <a:t>Bin limits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selected 10 days as the lower bin limit and 14 days as the upper bin limit for the first class. This bin is denoted 10–14.</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smallest data value, 12, is included in the 10–14 bin. We then selected 15 days as the lower bin limit and 19 days as the upper bin limit of the next class.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continued defining the lower and upper bin limits to obtain a total of five classes: 10–14, 15–19, 20–24, 25–29, and 30–34.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difference between the upper bin limits of adjacent bins is the bin width. Using the first two upper bin limits of 14 and 19, we see that the bin width is 19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14 = 5.</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With the number of bins, bin width, and bin limits determined, a frequency distribution can be obtained by counting the number of data values belonging to each bin.</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Using the </a:t>
                </a:r>
                <a:r>
                  <a:rPr lang="en-US" sz="1200" b="1" i="0" u="none" strike="noStrike" kern="1200" baseline="0" dirty="0">
                    <a:solidFill>
                      <a:schemeClr val="tx1"/>
                    </a:solidFill>
                    <a:latin typeface="+mn-lt"/>
                    <a:ea typeface="+mn-ea"/>
                    <a:cs typeface="+mn-cs"/>
                  </a:rPr>
                  <a:t>frequency distribution</a:t>
                </a:r>
                <a:r>
                  <a:rPr lang="en-US" sz="1200" b="0" i="0" u="none" strike="noStrike" kern="1200" baseline="0" dirty="0">
                    <a:solidFill>
                      <a:schemeClr val="tx1"/>
                    </a:solidFill>
                    <a:latin typeface="+mn-lt"/>
                    <a:ea typeface="+mn-ea"/>
                    <a:cs typeface="+mn-cs"/>
                  </a:rPr>
                  <a:t>, we can observe that: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most frequently occurring audit times are in the bin of 15–19 days.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Eight of the 20 audit times are in this bin.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Only one audit required 30 or more days.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Number of bins: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number of data items in Table 2.6 is relatively small (</a:t>
                </a:r>
                <a:r>
                  <a:rPr lang="en-US" sz="1200" b="0" i="1" u="none" strike="noStrike" kern="1200" baseline="0" dirty="0" smtClean="0">
                    <a:solidFill>
                      <a:schemeClr val="tx1"/>
                    </a:solidFill>
                    <a:latin typeface="+mn-lt"/>
                    <a:ea typeface="+mn-ea"/>
                    <a:cs typeface="+mn-cs"/>
                  </a:rPr>
                  <a:t>n </a:t>
                </a:r>
                <a:r>
                  <a:rPr lang="en-US" sz="1200" b="0" i="0" u="none" strike="noStrike" kern="1200" baseline="0" dirty="0" smtClean="0">
                    <a:solidFill>
                      <a:schemeClr val="tx1"/>
                    </a:solidFill>
                    <a:latin typeface="+mn-lt"/>
                    <a:ea typeface="+mn-ea"/>
                    <a:cs typeface="+mn-cs"/>
                  </a:rPr>
                  <a:t>= 20). Hence we choose to develop a frequency distribution with five bins.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Width of bins: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largest data value is 33, and the smallest data value is 12.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Because we decided to summarize the data with five classes, using the expression “</a:t>
                </a:r>
                <a:r>
                  <a:rPr lang="en-US" sz="2400" b="0" i="0" u="none" strike="noStrike" kern="1200" baseline="0" dirty="0" smtClean="0">
                    <a:solidFill>
                      <a:schemeClr val="tx1"/>
                    </a:solidFill>
                    <a:latin typeface="+mn-lt"/>
                    <a:ea typeface="+mn-ea"/>
                    <a:cs typeface="+mn-cs"/>
                  </a:rPr>
                  <a:t>Approximate Bin Width = </a:t>
                </a:r>
                <a:r>
                  <a:rPr lang="en-US" sz="600" b="0" i="0" u="none" strike="noStrike" kern="1200" baseline="0" smtClean="0">
                    <a:solidFill>
                      <a:schemeClr val="tx1"/>
                    </a:solidFill>
                    <a:latin typeface="Cambria Math"/>
                    <a:ea typeface="+mn-ea"/>
                    <a:cs typeface="+mn-cs"/>
                  </a:rPr>
                  <a:t>(</a:t>
                </a:r>
                <a:r>
                  <a:rPr lang="en-US" sz="1200" b="0" i="0" u="none" strike="noStrike" kern="1200" baseline="0" dirty="0" smtClean="0">
                    <a:solidFill>
                      <a:schemeClr val="tx1"/>
                    </a:solidFill>
                    <a:latin typeface="Cambria Math"/>
                    <a:ea typeface="+mn-ea"/>
                    <a:cs typeface="+mn-cs"/>
                  </a:rPr>
                  <a:t>"</a:t>
                </a:r>
                <a:r>
                  <a:rPr lang="en-US" sz="1200" i="0" dirty="0" smtClean="0"/>
                  <a:t>Largest data value</a:t>
                </a:r>
                <a:r>
                  <a:rPr lang="en-US" sz="1200" b="0" i="0" dirty="0" smtClean="0">
                    <a:latin typeface="Cambria Math"/>
                  </a:rPr>
                  <a:t>"  −"</a:t>
                </a:r>
                <a:r>
                  <a:rPr lang="en-US" sz="1200" b="0" i="0" dirty="0" smtClean="0"/>
                  <a:t> smallest</a:t>
                </a:r>
                <a:r>
                  <a:rPr lang="en-US" sz="1200" i="0" dirty="0" smtClean="0"/>
                  <a:t> data value</a:t>
                </a:r>
                <a:r>
                  <a:rPr lang="en-US" sz="1200" i="0" dirty="0" smtClean="0">
                    <a:latin typeface="Cambria Math"/>
                  </a:rPr>
                  <a:t>" </a:t>
                </a:r>
                <a:r>
                  <a:rPr lang="en-US" sz="600" b="0" i="0" u="none" strike="noStrike" kern="1200" baseline="0" smtClean="0">
                    <a:solidFill>
                      <a:schemeClr val="tx1"/>
                    </a:solidFill>
                    <a:latin typeface="Cambria Math"/>
                    <a:ea typeface="+mn-ea"/>
                    <a:cs typeface="+mn-cs"/>
                  </a:rPr>
                  <a:t>)/</a:t>
                </a:r>
                <a:r>
                  <a:rPr lang="en-US" sz="1200" b="0" i="0" u="none" strike="noStrike" kern="1200" baseline="0" dirty="0" smtClean="0">
                    <a:solidFill>
                      <a:schemeClr val="tx1"/>
                    </a:solidFill>
                    <a:latin typeface="Cambria Math"/>
                    <a:ea typeface="+mn-ea"/>
                    <a:cs typeface="+mn-cs"/>
                  </a:rPr>
                  <a:t>"</a:t>
                </a:r>
                <a:r>
                  <a:rPr lang="en-US" sz="1200" b="0" i="0" dirty="0" smtClean="0"/>
                  <a:t>Number of bins</a:t>
                </a:r>
                <a:r>
                  <a:rPr lang="en-US" sz="1200" b="0" i="0" dirty="0" smtClean="0">
                    <a:latin typeface="Cambria Math"/>
                  </a:rPr>
                  <a:t>" </a:t>
                </a:r>
                <a:r>
                  <a:rPr lang="en-US" sz="1200" b="0" i="0" u="none" strike="noStrike" kern="1200" baseline="0" dirty="0" smtClean="0">
                    <a:solidFill>
                      <a:schemeClr val="tx1"/>
                    </a:solidFill>
                    <a:latin typeface="+mn-lt"/>
                    <a:ea typeface="+mn-ea"/>
                    <a:cs typeface="+mn-cs"/>
                  </a:rPr>
                  <a:t>” provides an approximate bin width of (33 2 12)/5 = 4.2.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therefore decided to round up and use a bin width of five days in the frequency distribution.</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Bin limits: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selected 10 days as the lower bin limit and 14 days as the upper bin limit for the first class. This bin is denoted 10–14 in Table 2.7.</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smallest data value, 12, is included in the 10–14 bin. We then selected 15 days as the lower bin limit and 19 days as the upper bin limit of the next class.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continued defining the lower and upper bin limits to obtain a total of five classes: 10–14, 15–19, 20–24, 25–29, and 30–34.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difference between the upper bin limits of adjacent bins is the bin width. Using the first two upper bin limits of 14 and 19, we see that the bin width is 19 </a:t>
                </a:r>
                <a:r>
                  <a:rPr lang="en-US" sz="1200" b="0" i="0" u="none" strike="noStrike" kern="1200" baseline="0" dirty="0" smtClean="0">
                    <a:solidFill>
                      <a:schemeClr val="tx1"/>
                    </a:solidFill>
                    <a:latin typeface="Arial"/>
                    <a:ea typeface="+mn-ea"/>
                    <a:cs typeface="Arial"/>
                  </a:rPr>
                  <a:t>–</a:t>
                </a:r>
                <a:r>
                  <a:rPr lang="en-US" sz="1200" b="0" i="0" u="none" strike="noStrike" kern="1200" baseline="0" dirty="0" smtClean="0">
                    <a:solidFill>
                      <a:schemeClr val="tx1"/>
                    </a:solidFill>
                    <a:latin typeface="+mn-lt"/>
                    <a:ea typeface="+mn-ea"/>
                    <a:cs typeface="+mn-cs"/>
                  </a:rPr>
                  <a:t> 14 = 5.</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With the number of bins, bin width, and bin limits determined, a frequency distribution can be obtained by counting the number of data values belonging to each bin.</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Using the </a:t>
                </a:r>
                <a:r>
                  <a:rPr lang="en-US" sz="1200" b="1" i="0" u="none" strike="noStrike" kern="1200" baseline="0" dirty="0" smtClean="0">
                    <a:solidFill>
                      <a:schemeClr val="tx1"/>
                    </a:solidFill>
                    <a:latin typeface="+mn-lt"/>
                    <a:ea typeface="+mn-ea"/>
                    <a:cs typeface="+mn-cs"/>
                  </a:rPr>
                  <a:t>frequency distribution (Table 2.7)</a:t>
                </a:r>
                <a:r>
                  <a:rPr lang="en-US" sz="1200" b="0" i="0" u="none" strike="noStrike" kern="1200" baseline="0" dirty="0" smtClean="0">
                    <a:solidFill>
                      <a:schemeClr val="tx1"/>
                    </a:solidFill>
                    <a:latin typeface="+mn-lt"/>
                    <a:ea typeface="+mn-ea"/>
                    <a:cs typeface="+mn-cs"/>
                  </a:rPr>
                  <a:t>, we can observe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most frequently occurring audit times are in the bin of 15–19 days.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Eight of the 20 audit times are in this bin.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Only one audit required 30 or more days.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Number of bins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number of data items is relatively small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20). Hence, we choose to develop a frequency distribution with five bins.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Width of bins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largest data value is 33, and the smallest data value is 12.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Because we decided to summarize the data with five classes, using the expression “</a:t>
                </a:r>
                <a:r>
                  <a:rPr lang="en-US" sz="2400" b="0" i="0" u="none" strike="noStrike" kern="1200" baseline="0" dirty="0">
                    <a:solidFill>
                      <a:schemeClr val="tx1"/>
                    </a:solidFill>
                    <a:latin typeface="+mn-lt"/>
                    <a:ea typeface="+mn-ea"/>
                    <a:cs typeface="+mn-cs"/>
                  </a:rPr>
                  <a:t>Approximate bin width = </a:t>
                </a:r>
                <a14:m>
                  <m:oMath xmlns:m="http://schemas.openxmlformats.org/officeDocument/2006/math">
                    <m:f>
                      <m:fPr>
                        <m:ctrlPr>
                          <a:rPr lang="en-US" sz="600" b="0" i="1" u="none" strike="noStrike" kern="1200" baseline="0" smtClean="0">
                            <a:solidFill>
                              <a:schemeClr val="tx1"/>
                            </a:solidFill>
                            <a:latin typeface="Cambria Math" panose="02040503050406030204" pitchFamily="18" charset="0"/>
                            <a:ea typeface="+mn-ea"/>
                            <a:cs typeface="+mn-cs"/>
                          </a:rPr>
                        </m:ctrlPr>
                      </m:fPr>
                      <m:num>
                        <m:r>
                          <m:rPr>
                            <m:nor/>
                          </m:rPr>
                          <a:rPr lang="en-US" sz="1200" dirty="0" smtClean="0"/>
                          <m:t>Largest</m:t>
                        </m:r>
                        <m:r>
                          <m:rPr>
                            <m:nor/>
                          </m:rPr>
                          <a:rPr lang="en-US" sz="1200" dirty="0" smtClean="0"/>
                          <m:t> </m:t>
                        </m:r>
                        <m:r>
                          <m:rPr>
                            <m:nor/>
                          </m:rPr>
                          <a:rPr lang="en-US" sz="1200" dirty="0" smtClean="0"/>
                          <m:t>data</m:t>
                        </m:r>
                        <m:r>
                          <m:rPr>
                            <m:nor/>
                          </m:rPr>
                          <a:rPr lang="en-US" sz="1200" dirty="0" smtClean="0"/>
                          <m:t> </m:t>
                        </m:r>
                        <m:r>
                          <m:rPr>
                            <m:nor/>
                          </m:rPr>
                          <a:rPr lang="en-US" sz="1200" dirty="0" smtClean="0"/>
                          <m:t>value</m:t>
                        </m:r>
                        <m:r>
                          <a:rPr lang="en-US" sz="1200" b="0" i="1" dirty="0" smtClean="0">
                            <a:latin typeface="Cambria Math"/>
                          </a:rPr>
                          <m:t> −</m:t>
                        </m:r>
                        <m:r>
                          <m:rPr>
                            <m:nor/>
                          </m:rPr>
                          <a:rPr lang="en-US" sz="1200" b="0" i="0" dirty="0" smtClean="0"/>
                          <m:t> </m:t>
                        </m:r>
                        <m:r>
                          <m:rPr>
                            <m:nor/>
                          </m:rPr>
                          <a:rPr lang="en-US" sz="1200" b="0" i="0" dirty="0" smtClean="0"/>
                          <m:t>smallest</m:t>
                        </m:r>
                        <m:r>
                          <m:rPr>
                            <m:nor/>
                          </m:rPr>
                          <a:rPr lang="en-US" sz="1200" dirty="0" smtClean="0"/>
                          <m:t> </m:t>
                        </m:r>
                        <m:r>
                          <m:rPr>
                            <m:nor/>
                          </m:rPr>
                          <a:rPr lang="en-US" sz="1200" dirty="0" smtClean="0"/>
                          <m:t>data</m:t>
                        </m:r>
                        <m:r>
                          <m:rPr>
                            <m:nor/>
                          </m:rPr>
                          <a:rPr lang="en-US" sz="1200" dirty="0" smtClean="0"/>
                          <m:t> </m:t>
                        </m:r>
                        <m:r>
                          <m:rPr>
                            <m:nor/>
                          </m:rPr>
                          <a:rPr lang="en-US" sz="1200" dirty="0" smtClean="0"/>
                          <m:t>value</m:t>
                        </m:r>
                      </m:num>
                      <m:den>
                        <m:r>
                          <m:rPr>
                            <m:nor/>
                          </m:rPr>
                          <a:rPr lang="en-US" sz="1200" b="0" i="0" dirty="0" smtClean="0"/>
                          <m:t>Number</m:t>
                        </m:r>
                        <m:r>
                          <m:rPr>
                            <m:nor/>
                          </m:rPr>
                          <a:rPr lang="en-US" sz="1200" b="0" i="0" dirty="0" smtClean="0"/>
                          <m:t> </m:t>
                        </m:r>
                        <m:r>
                          <m:rPr>
                            <m:nor/>
                          </m:rPr>
                          <a:rPr lang="en-US" sz="1200" b="0" i="0" dirty="0" smtClean="0"/>
                          <m:t>of</m:t>
                        </m:r>
                        <m:r>
                          <m:rPr>
                            <m:nor/>
                          </m:rPr>
                          <a:rPr lang="en-US" sz="1200" b="0" i="0" dirty="0" smtClean="0"/>
                          <m:t> </m:t>
                        </m:r>
                        <m:r>
                          <m:rPr>
                            <m:nor/>
                          </m:rPr>
                          <a:rPr lang="en-US" sz="1200" b="0" i="0" dirty="0" smtClean="0"/>
                          <m:t>bins</m:t>
                        </m:r>
                      </m:den>
                    </m:f>
                  </m:oMath>
                </a14:m>
                <a:r>
                  <a:rPr lang="en-US" sz="1200" b="0" i="0" u="none" strike="noStrike" kern="1200" baseline="0" dirty="0">
                    <a:solidFill>
                      <a:schemeClr val="tx1"/>
                    </a:solidFill>
                    <a:latin typeface="+mn-lt"/>
                    <a:ea typeface="+mn-ea"/>
                    <a:cs typeface="+mn-cs"/>
                  </a:rPr>
                  <a:t>”, provides an approximate bin width of (33 – 12)/5 = 4.2.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therefore decided to round up and use a bin width of five days in the frequency distribution.</a:t>
                </a:r>
              </a:p>
              <a:p>
                <a:pPr marL="171450" indent="-171450">
                  <a:buFont typeface="Arial" panose="020B0604020202020204" pitchFamily="34" charset="0"/>
                  <a:buChar char="•"/>
                </a:pPr>
                <a:endParaRPr lang="en-US" sz="1200" b="1"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baseline="0" dirty="0">
                    <a:solidFill>
                      <a:schemeClr val="tx1"/>
                    </a:solidFill>
                    <a:latin typeface="+mn-lt"/>
                    <a:ea typeface="+mn-ea"/>
                    <a:cs typeface="+mn-cs"/>
                  </a:rPr>
                  <a:t>Bin limits</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selected 10 days as the lower bin limit and 14 days as the upper bin limit for the first class. This bin is denoted 10–14.</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smallest data value, 12, is included in the 10–14 bin. We then selected 15 days as the lower bin limit and 19 days as the upper bin limit of the next class.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continued defining the lower and upper bin limits to obtain a total of five classes: 10–14, 15–19, 20–24, 25–29, and 30–34.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difference between the upper bin limits of adjacent bins is the bin width. Using the first two upper bin limits of 14 and 19, we see that the bin width is 19 </a:t>
                </a:r>
                <a:r>
                  <a:rPr lang="en-US" sz="1200" b="0" i="0" u="none" strike="noStrike" kern="1200" baseline="0" dirty="0">
                    <a:solidFill>
                      <a:schemeClr val="tx1"/>
                    </a:solidFill>
                    <a:latin typeface="Arial"/>
                    <a:ea typeface="+mn-ea"/>
                    <a:cs typeface="Arial"/>
                  </a:rPr>
                  <a:t>–</a:t>
                </a:r>
                <a:r>
                  <a:rPr lang="en-US" sz="1200" b="0" i="0" u="none" strike="noStrike" kern="1200" baseline="0" dirty="0">
                    <a:solidFill>
                      <a:schemeClr val="tx1"/>
                    </a:solidFill>
                    <a:latin typeface="+mn-lt"/>
                    <a:ea typeface="+mn-ea"/>
                    <a:cs typeface="+mn-cs"/>
                  </a:rPr>
                  <a:t> 14 = 5.</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With the number of bins, bin width, and bin limits determined, a frequency distribution can be obtained by counting the number of data values belonging to each bin.</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Using the </a:t>
                </a:r>
                <a:r>
                  <a:rPr lang="en-US" sz="1200" b="1" i="0" u="none" strike="noStrike" kern="1200" baseline="0" dirty="0">
                    <a:solidFill>
                      <a:schemeClr val="tx1"/>
                    </a:solidFill>
                    <a:latin typeface="+mn-lt"/>
                    <a:ea typeface="+mn-ea"/>
                    <a:cs typeface="+mn-cs"/>
                  </a:rPr>
                  <a:t>frequency distribution </a:t>
                </a:r>
                <a:r>
                  <a:rPr lang="en-US" sz="1200" b="0" i="0" u="none" strike="noStrike" kern="1200" baseline="0" dirty="0">
                    <a:solidFill>
                      <a:schemeClr val="tx1"/>
                    </a:solidFill>
                    <a:latin typeface="+mn-lt"/>
                    <a:ea typeface="+mn-ea"/>
                    <a:cs typeface="+mn-cs"/>
                  </a:rPr>
                  <a:t>in Table 2.7, we can observe that: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most frequently occurring audit times are in the bin of 15–19 days.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Eight of the 20 audit times are in this bin.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Only one audit required 30 or more days.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Number of bins: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number of data items in Table 2.6 is relatively small (</a:t>
                </a:r>
                <a:r>
                  <a:rPr lang="en-US" sz="1200" b="0" i="1" u="none" strike="noStrike" kern="1200" baseline="0" dirty="0" smtClean="0">
                    <a:solidFill>
                      <a:schemeClr val="tx1"/>
                    </a:solidFill>
                    <a:latin typeface="+mn-lt"/>
                    <a:ea typeface="+mn-ea"/>
                    <a:cs typeface="+mn-cs"/>
                  </a:rPr>
                  <a:t>n </a:t>
                </a:r>
                <a:r>
                  <a:rPr lang="en-US" sz="1200" b="0" i="0" u="none" strike="noStrike" kern="1200" baseline="0" dirty="0" smtClean="0">
                    <a:solidFill>
                      <a:schemeClr val="tx1"/>
                    </a:solidFill>
                    <a:latin typeface="+mn-lt"/>
                    <a:ea typeface="+mn-ea"/>
                    <a:cs typeface="+mn-cs"/>
                  </a:rPr>
                  <a:t>= 20). Hence we choose to develop a frequency distribution with five bins.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Width of bins: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largest data value is 33, and the smallest data value is 12.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Because we decided to summarize the data with five classes, using the expression “</a:t>
                </a:r>
                <a:r>
                  <a:rPr lang="en-US" sz="2400" b="0" i="0" u="none" strike="noStrike" kern="1200" baseline="0" dirty="0" smtClean="0">
                    <a:solidFill>
                      <a:schemeClr val="tx1"/>
                    </a:solidFill>
                    <a:latin typeface="+mn-lt"/>
                    <a:ea typeface="+mn-ea"/>
                    <a:cs typeface="+mn-cs"/>
                  </a:rPr>
                  <a:t>Approximate Bin Width = </a:t>
                </a:r>
                <a:r>
                  <a:rPr lang="en-US" sz="600" b="0" i="0" u="none" strike="noStrike" kern="1200" baseline="0" smtClean="0">
                    <a:solidFill>
                      <a:schemeClr val="tx1"/>
                    </a:solidFill>
                    <a:latin typeface="Cambria Math"/>
                    <a:ea typeface="+mn-ea"/>
                    <a:cs typeface="+mn-cs"/>
                  </a:rPr>
                  <a:t>(</a:t>
                </a:r>
                <a:r>
                  <a:rPr lang="en-US" sz="1200" b="0" i="0" u="none" strike="noStrike" kern="1200" baseline="0" dirty="0" smtClean="0">
                    <a:solidFill>
                      <a:schemeClr val="tx1"/>
                    </a:solidFill>
                    <a:latin typeface="Cambria Math"/>
                    <a:ea typeface="+mn-ea"/>
                    <a:cs typeface="+mn-cs"/>
                  </a:rPr>
                  <a:t>"</a:t>
                </a:r>
                <a:r>
                  <a:rPr lang="en-US" sz="1200" i="0" dirty="0" smtClean="0"/>
                  <a:t>Largest data value</a:t>
                </a:r>
                <a:r>
                  <a:rPr lang="en-US" sz="1200" b="0" i="0" dirty="0" smtClean="0">
                    <a:latin typeface="Cambria Math"/>
                  </a:rPr>
                  <a:t>"  −"</a:t>
                </a:r>
                <a:r>
                  <a:rPr lang="en-US" sz="1200" b="0" i="0" dirty="0" smtClean="0"/>
                  <a:t> smallest</a:t>
                </a:r>
                <a:r>
                  <a:rPr lang="en-US" sz="1200" i="0" dirty="0" smtClean="0"/>
                  <a:t> data value</a:t>
                </a:r>
                <a:r>
                  <a:rPr lang="en-US" sz="1200" i="0" dirty="0" smtClean="0">
                    <a:latin typeface="Cambria Math"/>
                  </a:rPr>
                  <a:t>" </a:t>
                </a:r>
                <a:r>
                  <a:rPr lang="en-US" sz="600" b="0" i="0" u="none" strike="noStrike" kern="1200" baseline="0" smtClean="0">
                    <a:solidFill>
                      <a:schemeClr val="tx1"/>
                    </a:solidFill>
                    <a:latin typeface="Cambria Math"/>
                    <a:ea typeface="+mn-ea"/>
                    <a:cs typeface="+mn-cs"/>
                  </a:rPr>
                  <a:t>)/</a:t>
                </a:r>
                <a:r>
                  <a:rPr lang="en-US" sz="1200" b="0" i="0" u="none" strike="noStrike" kern="1200" baseline="0" dirty="0" smtClean="0">
                    <a:solidFill>
                      <a:schemeClr val="tx1"/>
                    </a:solidFill>
                    <a:latin typeface="Cambria Math"/>
                    <a:ea typeface="+mn-ea"/>
                    <a:cs typeface="+mn-cs"/>
                  </a:rPr>
                  <a:t>"</a:t>
                </a:r>
                <a:r>
                  <a:rPr lang="en-US" sz="1200" b="0" i="0" dirty="0" smtClean="0"/>
                  <a:t>Number of bins</a:t>
                </a:r>
                <a:r>
                  <a:rPr lang="en-US" sz="1200" b="0" i="0" dirty="0" smtClean="0">
                    <a:latin typeface="Cambria Math"/>
                  </a:rPr>
                  <a:t>" </a:t>
                </a:r>
                <a:r>
                  <a:rPr lang="en-US" sz="1200" b="0" i="0" u="none" strike="noStrike" kern="1200" baseline="0" dirty="0" smtClean="0">
                    <a:solidFill>
                      <a:schemeClr val="tx1"/>
                    </a:solidFill>
                    <a:latin typeface="+mn-lt"/>
                    <a:ea typeface="+mn-ea"/>
                    <a:cs typeface="+mn-cs"/>
                  </a:rPr>
                  <a:t>” provides an approximate bin width of (33 2 12)/5 = 4.2.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therefore decided to round up and use a bin width of five days in the frequency distribution.</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Bin limits: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selected 10 days as the lower bin limit and 14 days as the upper bin limit for the first class. This bin is denoted 10–14 in Table 2.7.</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smallest data value, 12, is included in the 10–14 bin. We then selected 15 days as the lower bin limit and 19 days as the upper bin limit of the next class.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continued defining the lower and upper bin limits to obtain a total of five classes: 10–14, 15–19, 20–24, 25–29, and 30–34.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difference between the upper bin limits of adjacent bins is the bin width. Using the first two upper bin limits of 14 and 19, we see that the bin width is 19 </a:t>
                </a:r>
                <a:r>
                  <a:rPr lang="en-US" sz="1200" b="0" i="0" u="none" strike="noStrike" kern="1200" baseline="0" dirty="0" smtClean="0">
                    <a:solidFill>
                      <a:schemeClr val="tx1"/>
                    </a:solidFill>
                    <a:latin typeface="Arial"/>
                    <a:ea typeface="+mn-ea"/>
                    <a:cs typeface="Arial"/>
                  </a:rPr>
                  <a:t>–</a:t>
                </a:r>
                <a:r>
                  <a:rPr lang="en-US" sz="1200" b="0" i="0" u="none" strike="noStrike" kern="1200" baseline="0" dirty="0" smtClean="0">
                    <a:solidFill>
                      <a:schemeClr val="tx1"/>
                    </a:solidFill>
                    <a:latin typeface="+mn-lt"/>
                    <a:ea typeface="+mn-ea"/>
                    <a:cs typeface="+mn-cs"/>
                  </a:rPr>
                  <a:t> 14 = 5.</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With the number of bins, bin width, and bin limits determined, a frequency distribution can be obtained by counting the number of data values belonging to each bin.</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Using the </a:t>
                </a:r>
                <a:r>
                  <a:rPr lang="en-US" sz="1200" b="1" i="0" u="none" strike="noStrike" kern="1200" baseline="0" dirty="0" smtClean="0">
                    <a:solidFill>
                      <a:schemeClr val="tx1"/>
                    </a:solidFill>
                    <a:latin typeface="+mn-lt"/>
                    <a:ea typeface="+mn-ea"/>
                    <a:cs typeface="+mn-cs"/>
                  </a:rPr>
                  <a:t>frequency distribution (Table 2.7)</a:t>
                </a:r>
                <a:r>
                  <a:rPr lang="en-US" sz="1200" b="0" i="0" u="none" strike="noStrike" kern="1200" baseline="0" dirty="0" smtClean="0">
                    <a:solidFill>
                      <a:schemeClr val="tx1"/>
                    </a:solidFill>
                    <a:latin typeface="+mn-lt"/>
                    <a:ea typeface="+mn-ea"/>
                    <a:cs typeface="+mn-cs"/>
                  </a:rPr>
                  <a:t>, we can observe that: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most frequently occurring audit times are in the bin of 15–19 days.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Eight of the 20 audit times are in this bin.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Only one audit required 30 or more days.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231487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N</a:t>
            </a:r>
            <a:r>
              <a:rPr lang="en-US" sz="1200" b="0" i="0" u="none" strike="noStrike" kern="1200" baseline="0" dirty="0" err="1">
                <a:solidFill>
                  <a:schemeClr val="tx1"/>
                </a:solidFill>
                <a:latin typeface="+mn-lt"/>
                <a:ea typeface="+mn-ea"/>
                <a:cs typeface="+mn-cs"/>
              </a:rPr>
              <a:t>ote</a:t>
            </a:r>
            <a:r>
              <a:rPr lang="en-US" sz="1200" b="0" i="0" u="none" strike="noStrike" kern="1200" baseline="0" dirty="0">
                <a:solidFill>
                  <a:schemeClr val="tx1"/>
                </a:solidFill>
                <a:latin typeface="+mn-lt"/>
                <a:ea typeface="+mn-ea"/>
                <a:cs typeface="+mn-cs"/>
              </a:rPr>
              <a:t> that the class with the greatest frequency is shown by the rectangle appearing above the class of 15–19 days.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height of the rectangle shows that the frequency of this class is 8.</a:t>
            </a:r>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50295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scatter chart in the figure suggests that higher daily high temperatures are associated with higher bottled water sales.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is an example of a positive relationship because when one variable (high temperature) increases, the other variable (sales of bottled water) generally also increases.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scatter chart also suggests that a straight line could be used as an approximation for the relationship between high temperature and sales of bottled water.</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213221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Data on the quality rating, meal price, and the usual wait time for a table during peak hours were collected for a sample of 300 Los Angeles area restaurants. </a:t>
            </a:r>
          </a:p>
          <a:p>
            <a:pPr marL="171450" indent="-171450">
              <a:buFont typeface="Arial" panose="020B0604020202020204" pitchFamily="34" charset="0"/>
              <a:buChar char="•"/>
            </a:pPr>
            <a:r>
              <a:rPr lang="tr-TR" sz="1200" b="0" i="0" u="none" strike="noStrike" kern="1200" baseline="0" dirty="0">
                <a:solidFill>
                  <a:schemeClr val="tx1"/>
                </a:solidFill>
                <a:latin typeface="+mn-lt"/>
                <a:ea typeface="+mn-ea"/>
                <a:cs typeface="+mn-cs"/>
              </a:rPr>
              <a:t>The table </a:t>
            </a:r>
            <a:r>
              <a:rPr lang="en-US" sz="1200" b="0" i="0" u="none" strike="noStrike" kern="1200" baseline="0" dirty="0">
                <a:solidFill>
                  <a:schemeClr val="tx1"/>
                </a:solidFill>
                <a:latin typeface="+mn-lt"/>
                <a:ea typeface="+mn-ea"/>
                <a:cs typeface="+mn-cs"/>
              </a:rPr>
              <a:t>shows the data for the first ten restaurants.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Quality ratings - categorical data; Meal prices - quantitative data.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1162572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11/1/2020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11/1/2020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11/1/2020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11/1/2020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11/1/2020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11/1/2020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11/1/2020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11/1/2020</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11/1/2020</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11/1/2020</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11/1/2020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a:t>03_BottledWater</a:t>
            </a:r>
          </a:p>
        </p:txBody>
      </p:sp>
      <p:sp>
        <p:nvSpPr>
          <p:cNvPr id="5" name="Slide Number Placeholder 4"/>
          <p:cNvSpPr>
            <a:spLocks noGrp="1"/>
          </p:cNvSpPr>
          <p:nvPr>
            <p:ph type="sldNum" sz="quarter" idx="12"/>
          </p:nvPr>
        </p:nvSpPr>
        <p:spPr/>
        <p:txBody>
          <a:bodyPr/>
          <a:lstStyle/>
          <a:p>
            <a:fld id="{4556B232-9F89-4083-B3BB-DDC8E5903F80}" type="slidenum">
              <a:rPr lang="en-US" smtClean="0"/>
              <a:t>10</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30" y="2190179"/>
            <a:ext cx="7859744" cy="39635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78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11</a:t>
            </a:fld>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298" y="2667000"/>
            <a:ext cx="6351028" cy="2588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itle 1">
            <a:extLst>
              <a:ext uri="{FF2B5EF4-FFF2-40B4-BE49-F238E27FC236}">
                <a16:creationId xmlns:a16="http://schemas.microsoft.com/office/drawing/2014/main" id="{87F60BCE-64EB-431E-831E-3999CB8134CB}"/>
              </a:ext>
            </a:extLst>
          </p:cNvPr>
          <p:cNvSpPr>
            <a:spLocks noGrp="1"/>
          </p:cNvSpPr>
          <p:nvPr>
            <p:ph type="title"/>
          </p:nvPr>
        </p:nvSpPr>
        <p:spPr>
          <a:xfrm>
            <a:off x="228600" y="546652"/>
            <a:ext cx="8690112" cy="596348"/>
          </a:xfrm>
        </p:spPr>
        <p:txBody>
          <a:bodyPr>
            <a:normAutofit fontScale="90000"/>
          </a:bodyPr>
          <a:lstStyle/>
          <a:p>
            <a:r>
              <a:rPr lang="en-US" sz="3600" dirty="0"/>
              <a:t>04_Restaurant</a:t>
            </a:r>
          </a:p>
        </p:txBody>
      </p:sp>
      <p:sp>
        <p:nvSpPr>
          <p:cNvPr id="8" name="Title 1">
            <a:extLst>
              <a:ext uri="{FF2B5EF4-FFF2-40B4-BE49-F238E27FC236}">
                <a16:creationId xmlns:a16="http://schemas.microsoft.com/office/drawing/2014/main" id="{87F1B8FF-4EAB-4EC5-8FBD-79D65C45A40F}"/>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Make a pivot table with grouped meal price</a:t>
            </a:r>
            <a:endParaRPr lang="en-US" sz="1800" dirty="0"/>
          </a:p>
        </p:txBody>
      </p:sp>
    </p:spTree>
    <p:extLst>
      <p:ext uri="{BB962C8B-B14F-4D97-AF65-F5344CB8AC3E}">
        <p14:creationId xmlns:p14="http://schemas.microsoft.com/office/powerpoint/2010/main" val="199318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04_Restaurant</a:t>
            </a:r>
          </a:p>
        </p:txBody>
      </p:sp>
      <p:sp>
        <p:nvSpPr>
          <p:cNvPr id="5" name="Slide Number Placeholder 4"/>
          <p:cNvSpPr>
            <a:spLocks noGrp="1"/>
          </p:cNvSpPr>
          <p:nvPr>
            <p:ph type="sldNum" sz="quarter" idx="12"/>
          </p:nvPr>
        </p:nvSpPr>
        <p:spPr>
          <a:xfrm>
            <a:off x="8382000" y="6351359"/>
            <a:ext cx="762000" cy="365125"/>
          </a:xfrm>
        </p:spPr>
        <p:txBody>
          <a:bodyPr/>
          <a:lstStyle/>
          <a:p>
            <a:fld id="{4556B232-9F89-4083-B3BB-DDC8E5903F80}" type="slidenum">
              <a:rPr lang="en-US" smtClean="0"/>
              <a:t>12</a:t>
            </a:fld>
            <a:endParaRPr 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907340" cy="2126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Content Placeholder 2"/>
          <p:cNvSpPr>
            <a:spLocks noGrp="1"/>
          </p:cNvSpPr>
          <p:nvPr>
            <p:ph idx="1"/>
          </p:nvPr>
        </p:nvSpPr>
        <p:spPr>
          <a:xfrm>
            <a:off x="251614" y="4354284"/>
            <a:ext cx="8690112" cy="1905000"/>
          </a:xfrm>
          <a:ln>
            <a:noFill/>
          </a:ln>
        </p:spPr>
        <p:txBody>
          <a:bodyPr/>
          <a:lstStyle/>
          <a:p>
            <a:pPr marL="285750" indent="-285750">
              <a:lnSpc>
                <a:spcPct val="100000"/>
              </a:lnSpc>
              <a:buFont typeface="Arial" panose="020B0604020202020204" pitchFamily="34" charset="0"/>
              <a:buChar char="•"/>
            </a:pPr>
            <a:r>
              <a:rPr lang="en-US" sz="2000" dirty="0"/>
              <a:t>The greatest number of restaurants in the sample (64) have a very good rating and a meal price in the $20–29 range.</a:t>
            </a:r>
          </a:p>
          <a:p>
            <a:pPr marL="285750" indent="-285750">
              <a:lnSpc>
                <a:spcPct val="100000"/>
              </a:lnSpc>
              <a:buFont typeface="Arial" panose="020B0604020202020204" pitchFamily="34" charset="0"/>
              <a:buChar char="•"/>
            </a:pPr>
            <a:r>
              <a:rPr lang="en-US" sz="2000" dirty="0"/>
              <a:t>Only two restaurants have an excellent rating and a meal price in the $10–19 range.</a:t>
            </a:r>
          </a:p>
          <a:p>
            <a:pPr marL="285750" indent="-285750">
              <a:lnSpc>
                <a:spcPct val="100000"/>
              </a:lnSpc>
              <a:buFont typeface="Arial" panose="020B0604020202020204" pitchFamily="34" charset="0"/>
              <a:buChar char="•"/>
            </a:pPr>
            <a:r>
              <a:rPr lang="en-US" sz="2000" dirty="0"/>
              <a:t>The right and bottom margins of the crosstabulation give the frequency of quality rating and meal price separately.</a:t>
            </a:r>
          </a:p>
          <a:p>
            <a:pPr>
              <a:lnSpc>
                <a:spcPct val="100000"/>
              </a:lnSpc>
            </a:pPr>
            <a:endParaRPr lang="en-US" sz="2000" dirty="0"/>
          </a:p>
        </p:txBody>
      </p:sp>
    </p:spTree>
    <p:extLst>
      <p:ext uri="{BB962C8B-B14F-4D97-AF65-F5344CB8AC3E}">
        <p14:creationId xmlns:p14="http://schemas.microsoft.com/office/powerpoint/2010/main" val="75866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13</a:t>
            </a:fld>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772400" cy="4010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Title 1">
            <a:extLst>
              <a:ext uri="{FF2B5EF4-FFF2-40B4-BE49-F238E27FC236}">
                <a16:creationId xmlns:a16="http://schemas.microsoft.com/office/drawing/2014/main" id="{1DB0D1C1-D37E-4EFC-B104-50CC182C939E}"/>
              </a:ext>
            </a:extLst>
          </p:cNvPr>
          <p:cNvSpPr>
            <a:spLocks noGrp="1"/>
          </p:cNvSpPr>
          <p:nvPr>
            <p:ph type="title"/>
          </p:nvPr>
        </p:nvSpPr>
        <p:spPr>
          <a:xfrm>
            <a:off x="228600" y="546652"/>
            <a:ext cx="8690112" cy="596348"/>
          </a:xfrm>
        </p:spPr>
        <p:txBody>
          <a:bodyPr>
            <a:normAutofit fontScale="90000"/>
          </a:bodyPr>
          <a:lstStyle/>
          <a:p>
            <a:r>
              <a:rPr lang="en-US" sz="3600" dirty="0"/>
              <a:t>05_KirklandRegional</a:t>
            </a:r>
          </a:p>
        </p:txBody>
      </p:sp>
      <p:sp>
        <p:nvSpPr>
          <p:cNvPr id="10" name="Title 1">
            <a:extLst>
              <a:ext uri="{FF2B5EF4-FFF2-40B4-BE49-F238E27FC236}">
                <a16:creationId xmlns:a16="http://schemas.microsoft.com/office/drawing/2014/main" id="{395ED130-375C-4976-8DB8-A7594673A06D}"/>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Draw a line chart with two lines</a:t>
            </a:r>
            <a:endParaRPr lang="en-US" sz="1800" dirty="0"/>
          </a:p>
        </p:txBody>
      </p:sp>
    </p:spTree>
    <p:extLst>
      <p:ext uri="{BB962C8B-B14F-4D97-AF65-F5344CB8AC3E}">
        <p14:creationId xmlns:p14="http://schemas.microsoft.com/office/powerpoint/2010/main" val="367040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05_KirklandRegional</a:t>
            </a:r>
          </a:p>
        </p:txBody>
      </p:sp>
      <p:sp>
        <p:nvSpPr>
          <p:cNvPr id="5" name="Slide Number Placeholder 4"/>
          <p:cNvSpPr>
            <a:spLocks noGrp="1"/>
          </p:cNvSpPr>
          <p:nvPr>
            <p:ph type="sldNum" sz="quarter" idx="12"/>
          </p:nvPr>
        </p:nvSpPr>
        <p:spPr/>
        <p:txBody>
          <a:bodyPr/>
          <a:lstStyle/>
          <a:p>
            <a:fld id="{4556B232-9F89-4083-B3BB-DDC8E5903F80}" type="slidenum">
              <a:rPr lang="en-US" smtClean="0"/>
              <a:t>14</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2133600"/>
            <a:ext cx="7762875" cy="3952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1333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6" y="1915468"/>
            <a:ext cx="7751949" cy="45701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itle 1">
            <a:extLst>
              <a:ext uri="{FF2B5EF4-FFF2-40B4-BE49-F238E27FC236}">
                <a16:creationId xmlns:a16="http://schemas.microsoft.com/office/drawing/2014/main" id="{61603033-C34F-4788-B61B-4FEE99FFBA04}"/>
              </a:ext>
            </a:extLst>
          </p:cNvPr>
          <p:cNvSpPr txBox="1">
            <a:spLocks/>
          </p:cNvSpPr>
          <p:nvPr/>
        </p:nvSpPr>
        <p:spPr>
          <a:xfrm>
            <a:off x="228600" y="546652"/>
            <a:ext cx="8690112" cy="596348"/>
          </a:xfrm>
          <a:prstGeom prst="rect">
            <a:avLst/>
          </a:prstGeom>
          <a:ln>
            <a:solidFill>
              <a:srgbClr val="00682F"/>
            </a:solidFill>
          </a:ln>
        </p:spPr>
        <p:txBody>
          <a:bodyPr vert="horz" lIns="91440" tIns="45720" rIns="91440" bIns="45720" rtlCol="0" anchor="b" anchorCtr="0">
            <a:normAutofit fontScale="97500" lnSpcReduction="100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06_SameStoreSales</a:t>
            </a:r>
          </a:p>
        </p:txBody>
      </p:sp>
      <p:sp>
        <p:nvSpPr>
          <p:cNvPr id="7" name="Title 1">
            <a:extLst>
              <a:ext uri="{FF2B5EF4-FFF2-40B4-BE49-F238E27FC236}">
                <a16:creationId xmlns:a16="http://schemas.microsoft.com/office/drawing/2014/main" id="{47EEAA0E-F41E-4B1A-B6E6-730D78C5E97F}"/>
              </a:ext>
            </a:extLst>
          </p:cNvPr>
          <p:cNvSpPr txBox="1">
            <a:spLocks/>
          </p:cNvSpPr>
          <p:nvPr/>
        </p:nvSpPr>
        <p:spPr>
          <a:xfrm>
            <a:off x="233680" y="1150293"/>
            <a:ext cx="8690112" cy="596348"/>
          </a:xfrm>
          <a:prstGeom prst="rect">
            <a:avLst/>
          </a:prstGeom>
          <a:ln>
            <a:solidFill>
              <a:srgbClr val="00682F"/>
            </a:solidFill>
          </a:ln>
        </p:spPr>
        <p:txBody>
          <a:bodyPr vert="horz" lIns="91440" tIns="45720" rIns="91440" bIns="45720" rtlCol="0" anchor="b" anchorCtr="0">
            <a:normAutofit fontScale="975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Introduce heat map colors to data</a:t>
            </a:r>
            <a:endParaRPr lang="en-US" sz="1800" dirty="0"/>
          </a:p>
        </p:txBody>
      </p:sp>
    </p:spTree>
    <p:extLst>
      <p:ext uri="{BB962C8B-B14F-4D97-AF65-F5344CB8AC3E}">
        <p14:creationId xmlns:p14="http://schemas.microsoft.com/office/powerpoint/2010/main" val="315062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21" y="2471163"/>
            <a:ext cx="7046177" cy="295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a:extLst>
              <a:ext uri="{FF2B5EF4-FFF2-40B4-BE49-F238E27FC236}">
                <a16:creationId xmlns:a16="http://schemas.microsoft.com/office/drawing/2014/main" id="{8100C817-D302-4EF2-8248-BDD2E5557325}"/>
              </a:ext>
            </a:extLst>
          </p:cNvPr>
          <p:cNvSpPr>
            <a:spLocks noGrp="1"/>
          </p:cNvSpPr>
          <p:nvPr>
            <p:ph type="title"/>
          </p:nvPr>
        </p:nvSpPr>
        <p:spPr>
          <a:xfrm>
            <a:off x="228600" y="546652"/>
            <a:ext cx="8690112" cy="596348"/>
          </a:xfrm>
        </p:spPr>
        <p:txBody>
          <a:bodyPr>
            <a:normAutofit fontScale="90000"/>
          </a:bodyPr>
          <a:lstStyle/>
          <a:p>
            <a:r>
              <a:rPr lang="en-US" sz="3600" dirty="0"/>
              <a:t>07_Butler</a:t>
            </a:r>
          </a:p>
        </p:txBody>
      </p:sp>
      <p:sp>
        <p:nvSpPr>
          <p:cNvPr id="8" name="Title 1">
            <a:extLst>
              <a:ext uri="{FF2B5EF4-FFF2-40B4-BE49-F238E27FC236}">
                <a16:creationId xmlns:a16="http://schemas.microsoft.com/office/drawing/2014/main" id="{C12D7D8B-FEBB-470D-BE79-25C32A88D91D}"/>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lnSpcReduction="100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Find least square error &amp;&amp; total error &amp;&amp; draw a scatter plot with trendline for these errors </a:t>
            </a:r>
            <a:endParaRPr lang="en-US" sz="1800" dirty="0"/>
          </a:p>
        </p:txBody>
      </p:sp>
    </p:spTree>
    <p:extLst>
      <p:ext uri="{BB962C8B-B14F-4D97-AF65-F5344CB8AC3E}">
        <p14:creationId xmlns:p14="http://schemas.microsoft.com/office/powerpoint/2010/main" val="92902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sp>
        <p:nvSpPr>
          <p:cNvPr id="6" name="Content Placeholder 2">
            <a:extLst>
              <a:ext uri="{FF2B5EF4-FFF2-40B4-BE49-F238E27FC236}">
                <a16:creationId xmlns:a16="http://schemas.microsoft.com/office/drawing/2014/main" id="{EAB66A87-5CBE-467E-B7A6-A8B7EF6A5C19}"/>
              </a:ext>
            </a:extLst>
          </p:cNvPr>
          <p:cNvSpPr txBox="1">
            <a:spLocks/>
          </p:cNvSpPr>
          <p:nvPr/>
        </p:nvSpPr>
        <p:spPr>
          <a:xfrm>
            <a:off x="228600" y="1600200"/>
            <a:ext cx="8690112" cy="4953000"/>
          </a:xfrm>
          <a:prstGeom prst="rect">
            <a:avLst/>
          </a:prstGeom>
          <a:ln>
            <a:no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spcBef>
                <a:spcPts val="0"/>
              </a:spcBef>
              <a:spcAft>
                <a:spcPts val="0"/>
              </a:spcAft>
            </a:pPr>
            <a:r>
              <a:rPr lang="en-US" sz="2300" dirty="0"/>
              <a:t>Data Analysis Tools Box</a:t>
            </a:r>
          </a:p>
        </p:txBody>
      </p:sp>
      <p:pic>
        <p:nvPicPr>
          <p:cNvPr id="7" name="Picture 2">
            <a:extLst>
              <a:ext uri="{FF2B5EF4-FFF2-40B4-BE49-F238E27FC236}">
                <a16:creationId xmlns:a16="http://schemas.microsoft.com/office/drawing/2014/main" id="{F971DF3A-BDC2-42D5-90F3-5F422CBC2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43" y="3200400"/>
            <a:ext cx="77533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38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 y="2286000"/>
            <a:ext cx="85439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18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3" y="1981200"/>
            <a:ext cx="776287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89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a:t>
            </a:fld>
            <a:endParaRPr lang="en-US" dirty="0"/>
          </a:p>
        </p:txBody>
      </p:sp>
      <p:pic>
        <p:nvPicPr>
          <p:cNvPr id="1026" name="Picture 2" descr="Rainy Days - A Data Science Comic : datascience">
            <a:extLst>
              <a:ext uri="{FF2B5EF4-FFF2-40B4-BE49-F238E27FC236}">
                <a16:creationId xmlns:a16="http://schemas.microsoft.com/office/drawing/2014/main" id="{0C97DCD8-7FBB-46BA-A80B-81589CFABF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24"/>
          <a:stretch/>
        </p:blipFill>
        <p:spPr bwMode="auto">
          <a:xfrm>
            <a:off x="1321623" y="381000"/>
            <a:ext cx="6500754"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2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20</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362200"/>
            <a:ext cx="853440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66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21</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2057400"/>
            <a:ext cx="776287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22</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81200"/>
            <a:ext cx="777240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56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200" dirty="0"/>
              <a:t>07_Butler</a:t>
            </a:r>
          </a:p>
        </p:txBody>
      </p:sp>
      <p:sp>
        <p:nvSpPr>
          <p:cNvPr id="5" name="Slide Number Placeholder 4"/>
          <p:cNvSpPr>
            <a:spLocks noGrp="1"/>
          </p:cNvSpPr>
          <p:nvPr>
            <p:ph type="sldNum" sz="quarter" idx="12"/>
          </p:nvPr>
        </p:nvSpPr>
        <p:spPr/>
        <p:txBody>
          <a:bodyPr/>
          <a:lstStyle/>
          <a:p>
            <a:fld id="{4556B232-9F89-4083-B3BB-DDC8E5903F80}" type="slidenum">
              <a:rPr lang="en-US" smtClean="0"/>
              <a:t>23</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44" y="1923143"/>
            <a:ext cx="7772400"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366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24</a:t>
            </a:fld>
            <a:endParaRPr lang="en-US" dirty="0"/>
          </a:p>
        </p:txBody>
      </p:sp>
      <p:sp>
        <p:nvSpPr>
          <p:cNvPr id="7" name="Title 1">
            <a:extLst>
              <a:ext uri="{FF2B5EF4-FFF2-40B4-BE49-F238E27FC236}">
                <a16:creationId xmlns:a16="http://schemas.microsoft.com/office/drawing/2014/main" id="{8100C817-D302-4EF2-8248-BDD2E5557325}"/>
              </a:ext>
            </a:extLst>
          </p:cNvPr>
          <p:cNvSpPr>
            <a:spLocks noGrp="1"/>
          </p:cNvSpPr>
          <p:nvPr>
            <p:ph type="title"/>
          </p:nvPr>
        </p:nvSpPr>
        <p:spPr>
          <a:xfrm>
            <a:off x="228600" y="546652"/>
            <a:ext cx="8690112" cy="596348"/>
          </a:xfrm>
        </p:spPr>
        <p:txBody>
          <a:bodyPr>
            <a:normAutofit fontScale="90000"/>
          </a:bodyPr>
          <a:lstStyle/>
          <a:p>
            <a:r>
              <a:rPr lang="en-US" sz="3600" dirty="0"/>
              <a:t>0</a:t>
            </a:r>
            <a:r>
              <a:rPr lang="tr-TR" sz="3600" dirty="0"/>
              <a:t>8</a:t>
            </a:r>
            <a:r>
              <a:rPr lang="en-US" sz="3600" dirty="0"/>
              <a:t>_</a:t>
            </a:r>
            <a:r>
              <a:rPr lang="en-US" sz="3600" dirty="0" err="1"/>
              <a:t>ButlerWithDeliveries</a:t>
            </a:r>
            <a:endParaRPr lang="en-US" sz="3600" dirty="0"/>
          </a:p>
        </p:txBody>
      </p:sp>
      <p:sp>
        <p:nvSpPr>
          <p:cNvPr id="8" name="Title 1">
            <a:extLst>
              <a:ext uri="{FF2B5EF4-FFF2-40B4-BE49-F238E27FC236}">
                <a16:creationId xmlns:a16="http://schemas.microsoft.com/office/drawing/2014/main" id="{C12D7D8B-FEBB-470D-BE79-25C32A88D91D}"/>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lnSpcReduction="100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This time rather than simple linear regression perform multiple regression analysis &amp;&amp; Write the regression formula</a:t>
            </a:r>
            <a:endParaRPr lang="en-US" sz="1800" dirty="0"/>
          </a:p>
        </p:txBody>
      </p:sp>
      <p:pic>
        <p:nvPicPr>
          <p:cNvPr id="6" name="Picture 2">
            <a:extLst>
              <a:ext uri="{FF2B5EF4-FFF2-40B4-BE49-F238E27FC236}">
                <a16:creationId xmlns:a16="http://schemas.microsoft.com/office/drawing/2014/main" id="{F0DCB470-E31E-4958-855A-A8802CAF7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76287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02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25</a:t>
            </a:fld>
            <a:endParaRPr lang="en-US" dirty="0"/>
          </a:p>
        </p:txBody>
      </p:sp>
      <p:sp>
        <p:nvSpPr>
          <p:cNvPr id="7" name="Title 1">
            <a:extLst>
              <a:ext uri="{FF2B5EF4-FFF2-40B4-BE49-F238E27FC236}">
                <a16:creationId xmlns:a16="http://schemas.microsoft.com/office/drawing/2014/main" id="{8100C817-D302-4EF2-8248-BDD2E5557325}"/>
              </a:ext>
            </a:extLst>
          </p:cNvPr>
          <p:cNvSpPr>
            <a:spLocks noGrp="1"/>
          </p:cNvSpPr>
          <p:nvPr>
            <p:ph type="title"/>
          </p:nvPr>
        </p:nvSpPr>
        <p:spPr>
          <a:xfrm>
            <a:off x="228600" y="546652"/>
            <a:ext cx="8690112" cy="596348"/>
          </a:xfrm>
        </p:spPr>
        <p:txBody>
          <a:bodyPr>
            <a:normAutofit fontScale="90000"/>
          </a:bodyPr>
          <a:lstStyle/>
          <a:p>
            <a:r>
              <a:rPr lang="en-US" sz="3600" dirty="0"/>
              <a:t>09_ButlerHighway</a:t>
            </a:r>
          </a:p>
        </p:txBody>
      </p:sp>
      <p:sp>
        <p:nvSpPr>
          <p:cNvPr id="8" name="Title 1">
            <a:extLst>
              <a:ext uri="{FF2B5EF4-FFF2-40B4-BE49-F238E27FC236}">
                <a16:creationId xmlns:a16="http://schemas.microsoft.com/office/drawing/2014/main" id="{C12D7D8B-FEBB-470D-BE79-25C32A88D91D}"/>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Write the regression formula</a:t>
            </a:r>
            <a:endParaRPr lang="en-US" sz="1800" dirty="0"/>
          </a:p>
        </p:txBody>
      </p:sp>
      <p:pic>
        <p:nvPicPr>
          <p:cNvPr id="9" name="Picture 2">
            <a:extLst>
              <a:ext uri="{FF2B5EF4-FFF2-40B4-BE49-F238E27FC236}">
                <a16:creationId xmlns:a16="http://schemas.microsoft.com/office/drawing/2014/main" id="{3B6D7789-D208-4AFF-B012-1606F47F4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59" y="1826164"/>
            <a:ext cx="8364883" cy="480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6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8153399" cy="838200"/>
          </a:xfrm>
          <a:ln>
            <a:noFill/>
          </a:ln>
        </p:spPr>
        <p:txBody>
          <a:bodyPr>
            <a:noAutofit/>
          </a:bodyPr>
          <a:lstStyle/>
          <a:p>
            <a:pPr algn="r"/>
            <a:r>
              <a:rPr lang="en-US" sz="3600" b="1" i="1" dirty="0">
                <a:latin typeface="Tahoma" pitchFamily="34" charset="0"/>
                <a:ea typeface="Tahoma" pitchFamily="34" charset="0"/>
                <a:cs typeface="Tahoma" pitchFamily="34" charset="0"/>
              </a:rPr>
              <a:t>Model Fitting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26</a:t>
            </a:fld>
            <a:endParaRPr lang="en-US" dirty="0"/>
          </a:p>
        </p:txBody>
      </p:sp>
    </p:spTree>
    <p:extLst>
      <p:ext uri="{BB962C8B-B14F-4D97-AF65-F5344CB8AC3E}">
        <p14:creationId xmlns:p14="http://schemas.microsoft.com/office/powerpoint/2010/main" val="92165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spcBef>
                <a:spcPts val="0"/>
              </a:spcBef>
              <a:spcAft>
                <a:spcPts val="0"/>
              </a:spcAft>
              <a:buFont typeface="Arial" panose="020B0604020202020204" pitchFamily="34" charset="0"/>
              <a:buChar char="•"/>
            </a:pPr>
            <a:r>
              <a:rPr lang="en-US" dirty="0"/>
              <a:t>Variable selection procedures</a:t>
            </a:r>
          </a:p>
          <a:p>
            <a:pPr marL="342900" indent="-342900">
              <a:spcBef>
                <a:spcPts val="0"/>
              </a:spcBef>
              <a:spcAft>
                <a:spcPts val="0"/>
              </a:spcAft>
              <a:buFont typeface="Arial" panose="020B0604020202020204" pitchFamily="34" charset="0"/>
              <a:buChar char="•"/>
            </a:pPr>
            <a:r>
              <a:rPr lang="en-US" dirty="0"/>
              <a:t>Special procedures are sometimes employed to select the independent variables to include in the regression model.</a:t>
            </a:r>
          </a:p>
          <a:p>
            <a:pPr marL="937260" lvl="1" indent="-342900">
              <a:lnSpc>
                <a:spcPct val="100000"/>
              </a:lnSpc>
            </a:pPr>
            <a:r>
              <a:rPr lang="en-US" dirty="0"/>
              <a:t>Stepwise regression</a:t>
            </a:r>
          </a:p>
          <a:p>
            <a:pPr marL="937260" lvl="1" indent="-342900">
              <a:lnSpc>
                <a:spcPct val="100000"/>
              </a:lnSpc>
            </a:pPr>
            <a:r>
              <a:rPr lang="en-US" dirty="0"/>
              <a:t>Forward selection procedure</a:t>
            </a:r>
          </a:p>
          <a:p>
            <a:pPr marL="937260" lvl="1" indent="-342900">
              <a:lnSpc>
                <a:spcPct val="100000"/>
              </a:lnSpc>
            </a:pPr>
            <a:r>
              <a:rPr lang="en-US" dirty="0"/>
              <a:t>Sequential replacement procedure</a:t>
            </a:r>
          </a:p>
          <a:p>
            <a:pPr marL="937260" lvl="1" indent="-342900">
              <a:lnSpc>
                <a:spcPct val="100000"/>
              </a:lnSpc>
            </a:pPr>
            <a:endParaRPr lang="en-US" sz="1000" dirty="0"/>
          </a:p>
          <a:p>
            <a:pPr marL="937260" lvl="1" indent="-342900">
              <a:lnSpc>
                <a:spcPct val="100000"/>
              </a:lnSpc>
            </a:pPr>
            <a:endParaRPr lang="en-US" sz="1000" dirty="0"/>
          </a:p>
          <a:p>
            <a:pPr marL="937260" lvl="1" indent="-342900">
              <a:lnSpc>
                <a:spcPct val="100000"/>
              </a:lnSpc>
            </a:pPr>
            <a:r>
              <a:rPr lang="en-US" dirty="0"/>
              <a:t>Best-subsets procedure</a:t>
            </a:r>
          </a:p>
          <a:p>
            <a:pPr marL="342900" indent="-342900">
              <a:lnSpc>
                <a:spcPct val="100000"/>
              </a:lnSpc>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27</a:t>
            </a:fld>
            <a:endParaRPr lang="en-US" dirty="0"/>
          </a:p>
        </p:txBody>
      </p:sp>
      <p:sp>
        <p:nvSpPr>
          <p:cNvPr id="4" name="Right Brace 3"/>
          <p:cNvSpPr/>
          <p:nvPr/>
        </p:nvSpPr>
        <p:spPr>
          <a:xfrm>
            <a:off x="5311248" y="3658326"/>
            <a:ext cx="430129" cy="1295400"/>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ectangle 5"/>
          <p:cNvSpPr/>
          <p:nvPr/>
        </p:nvSpPr>
        <p:spPr>
          <a:xfrm>
            <a:off x="5913120" y="3498116"/>
            <a:ext cx="2930407" cy="1754326"/>
          </a:xfrm>
          <a:prstGeom prst="rect">
            <a:avLst/>
          </a:prstGeom>
          <a:ln>
            <a:solidFill>
              <a:srgbClr val="00B050"/>
            </a:solidFill>
          </a:ln>
        </p:spPr>
        <p:txBody>
          <a:bodyPr wrap="square">
            <a:spAutoFit/>
          </a:bodyPr>
          <a:lstStyle/>
          <a:p>
            <a:r>
              <a:rPr lang="en-US" dirty="0">
                <a:solidFill>
                  <a:schemeClr val="tx2"/>
                </a:solidFill>
                <a:latin typeface="Calibri" panose="020F0502020204030204" pitchFamily="34" charset="0"/>
              </a:rPr>
              <a:t>Iterative procedures:</a:t>
            </a:r>
          </a:p>
          <a:p>
            <a:r>
              <a:rPr lang="en-US" dirty="0">
                <a:solidFill>
                  <a:schemeClr val="tx2"/>
                </a:solidFill>
              </a:rPr>
              <a:t>At </a:t>
            </a:r>
            <a:r>
              <a:rPr lang="en-US" dirty="0">
                <a:solidFill>
                  <a:schemeClr val="tx2"/>
                </a:solidFill>
                <a:latin typeface="Calibri" panose="020F0502020204030204" pitchFamily="34" charset="0"/>
              </a:rPr>
              <a:t>each step of the procedure a single independent variable is added or removed and the new model is evaluated. </a:t>
            </a:r>
          </a:p>
        </p:txBody>
      </p:sp>
      <p:sp>
        <p:nvSpPr>
          <p:cNvPr id="7" name="Right Brace 6"/>
          <p:cNvSpPr/>
          <p:nvPr/>
        </p:nvSpPr>
        <p:spPr>
          <a:xfrm>
            <a:off x="5323974" y="5576388"/>
            <a:ext cx="391026" cy="548640"/>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le 7"/>
          <p:cNvSpPr/>
          <p:nvPr/>
        </p:nvSpPr>
        <p:spPr>
          <a:xfrm>
            <a:off x="5913120" y="5379720"/>
            <a:ext cx="2930407" cy="923330"/>
          </a:xfrm>
          <a:prstGeom prst="rect">
            <a:avLst/>
          </a:prstGeom>
          <a:ln>
            <a:solidFill>
              <a:srgbClr val="00B050"/>
            </a:solidFill>
          </a:ln>
        </p:spPr>
        <p:txBody>
          <a:bodyPr wrap="square">
            <a:spAutoFit/>
          </a:bodyPr>
          <a:lstStyle/>
          <a:p>
            <a:r>
              <a:rPr lang="en-US" dirty="0">
                <a:solidFill>
                  <a:schemeClr val="tx2"/>
                </a:solidFill>
                <a:latin typeface="Calibri" panose="020F0502020204030204" pitchFamily="34" charset="0"/>
              </a:rPr>
              <a:t>Evaluates regression models involving different subsets</a:t>
            </a:r>
          </a:p>
          <a:p>
            <a:r>
              <a:rPr lang="en-US" dirty="0">
                <a:solidFill>
                  <a:schemeClr val="tx2"/>
                </a:solidFill>
                <a:latin typeface="Calibri" panose="020F0502020204030204" pitchFamily="34" charset="0"/>
              </a:rPr>
              <a:t>of the independent variables.</a:t>
            </a:r>
          </a:p>
        </p:txBody>
      </p:sp>
    </p:spTree>
    <p:extLst>
      <p:ext uri="{BB962C8B-B14F-4D97-AF65-F5344CB8AC3E}">
        <p14:creationId xmlns:p14="http://schemas.microsoft.com/office/powerpoint/2010/main" val="3399766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spcBef>
                <a:spcPts val="0"/>
              </a:spcBef>
              <a:spcAft>
                <a:spcPts val="0"/>
              </a:spcAft>
              <a:buFont typeface="Arial" panose="020B0604020202020204" pitchFamily="34" charset="0"/>
              <a:buChar char="•"/>
            </a:pPr>
            <a:r>
              <a:rPr lang="en-US" dirty="0"/>
              <a:t>Variable selection procedures</a:t>
            </a:r>
          </a:p>
          <a:p>
            <a:pPr marL="342900" indent="-342900">
              <a:lnSpc>
                <a:spcPct val="100000"/>
              </a:lnSpc>
              <a:buFont typeface="Arial" panose="020B0604020202020204" pitchFamily="34" charset="0"/>
              <a:buChar char="•"/>
            </a:pPr>
            <a:r>
              <a:rPr lang="en-US" dirty="0"/>
              <a:t>Forward selection procedure: </a:t>
            </a:r>
          </a:p>
          <a:p>
            <a:pPr marL="937260" lvl="1" indent="-342900"/>
            <a:r>
              <a:rPr lang="en-US" dirty="0"/>
              <a:t>The analyst establishes a criterion for allowing independent variables to enter the model. </a:t>
            </a:r>
          </a:p>
          <a:p>
            <a:pPr marL="1211580" lvl="2" indent="-342900"/>
            <a:r>
              <a:rPr lang="en-US" sz="2200" dirty="0"/>
              <a:t>Example: The independent variable </a:t>
            </a:r>
            <a:r>
              <a:rPr lang="en-US" sz="2200" i="1" dirty="0"/>
              <a:t>j </a:t>
            </a:r>
            <a:r>
              <a:rPr lang="en-US" sz="2200" dirty="0"/>
              <a:t>with the smallest </a:t>
            </a:r>
            <a:r>
              <a:rPr lang="en-US" sz="2200" i="1" dirty="0">
                <a:latin typeface="+mn-lt"/>
              </a:rPr>
              <a:t>p</a:t>
            </a:r>
            <a:r>
              <a:rPr lang="en-US" sz="2200" dirty="0"/>
              <a:t>-value associated with the test of the hypothesis </a:t>
            </a:r>
            <a:r>
              <a:rPr lang="el-GR" sz="2200" i="1" dirty="0">
                <a:latin typeface="+mn-lt"/>
              </a:rPr>
              <a:t>β</a:t>
            </a:r>
            <a:r>
              <a:rPr lang="en-US" sz="2200" i="1" baseline="-25000" dirty="0">
                <a:latin typeface="+mn-lt"/>
              </a:rPr>
              <a:t>j</a:t>
            </a:r>
            <a:r>
              <a:rPr lang="en-US" sz="2200" i="1" dirty="0"/>
              <a:t> </a:t>
            </a:r>
            <a:r>
              <a:rPr lang="en-US" sz="2200" dirty="0"/>
              <a:t>= 0, subject to some predetermined maximum </a:t>
            </a:r>
            <a:r>
              <a:rPr lang="en-US" sz="2200" i="1" dirty="0">
                <a:latin typeface="+mn-lt"/>
              </a:rPr>
              <a:t>p</a:t>
            </a:r>
            <a:r>
              <a:rPr lang="en-US" sz="2200" dirty="0"/>
              <a:t>-value for which a potential independent variable will be allowed to enter the model).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28</a:t>
            </a:fld>
            <a:endParaRPr lang="en-US" dirty="0"/>
          </a:p>
        </p:txBody>
      </p:sp>
    </p:spTree>
    <p:extLst>
      <p:ext uri="{BB962C8B-B14F-4D97-AF65-F5344CB8AC3E}">
        <p14:creationId xmlns:p14="http://schemas.microsoft.com/office/powerpoint/2010/main" val="804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lnSpc>
                <a:spcPct val="100000"/>
              </a:lnSpc>
              <a:buFont typeface="Arial" panose="020B0604020202020204" pitchFamily="34" charset="0"/>
              <a:buChar char="•"/>
            </a:pPr>
            <a:r>
              <a:rPr lang="en-US" dirty="0"/>
              <a:t>Forward selection procedure (</a:t>
            </a:r>
            <a:r>
              <a:rPr lang="en-US" i="1" dirty="0"/>
              <a:t>Contd.</a:t>
            </a:r>
            <a:r>
              <a:rPr lang="en-US" dirty="0"/>
              <a:t>): </a:t>
            </a:r>
          </a:p>
          <a:p>
            <a:pPr marL="937260" lvl="1" indent="-342900">
              <a:spcBef>
                <a:spcPts val="0"/>
              </a:spcBef>
              <a:spcAft>
                <a:spcPts val="0"/>
              </a:spcAft>
            </a:pPr>
            <a:r>
              <a:rPr lang="en-US" dirty="0"/>
              <a:t>First step: The independent variable that best satisfies the criterion is added to the model. </a:t>
            </a:r>
          </a:p>
          <a:p>
            <a:pPr marL="937260" lvl="1" indent="-342900">
              <a:spcBef>
                <a:spcPts val="0"/>
              </a:spcBef>
              <a:spcAft>
                <a:spcPts val="0"/>
              </a:spcAft>
            </a:pPr>
            <a:r>
              <a:rPr lang="en-US" dirty="0"/>
              <a:t>Each subsequent step: The remaining independent variables not in the current model are evaluated, and the one that best satisfies the criterion is added to the model. </a:t>
            </a:r>
          </a:p>
          <a:p>
            <a:pPr marL="937260" lvl="1" indent="-342900">
              <a:spcBef>
                <a:spcPts val="0"/>
              </a:spcBef>
              <a:spcAft>
                <a:spcPts val="0"/>
              </a:spcAft>
            </a:pPr>
            <a:r>
              <a:rPr lang="en-US" dirty="0"/>
              <a:t>Procedure stops: When there are no independent variables not currently in the model that meet the criterion for being added to the regression model.</a:t>
            </a:r>
          </a:p>
          <a:p>
            <a:pPr marL="342900" indent="-342900">
              <a:lnSpc>
                <a:spcPct val="100000"/>
              </a:lnSpc>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b="1" dirty="0"/>
          </a:p>
        </p:txBody>
      </p:sp>
      <p:sp>
        <p:nvSpPr>
          <p:cNvPr id="5" name="Slide Number Placeholder 4"/>
          <p:cNvSpPr>
            <a:spLocks noGrp="1"/>
          </p:cNvSpPr>
          <p:nvPr>
            <p:ph type="sldNum" sz="quarter" idx="12"/>
          </p:nvPr>
        </p:nvSpPr>
        <p:spPr/>
        <p:txBody>
          <a:bodyPr/>
          <a:lstStyle/>
          <a:p>
            <a:fld id="{4556B232-9F89-4083-B3BB-DDC8E5903F80}" type="slidenum">
              <a:rPr lang="en-US" smtClean="0"/>
              <a:t>29</a:t>
            </a:fld>
            <a:endParaRPr lang="en-US" dirty="0"/>
          </a:p>
        </p:txBody>
      </p:sp>
    </p:spTree>
    <p:extLst>
      <p:ext uri="{BB962C8B-B14F-4D97-AF65-F5344CB8AC3E}">
        <p14:creationId xmlns:p14="http://schemas.microsoft.com/office/powerpoint/2010/main" val="167054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5379"/>
            <a:ext cx="8153399" cy="2969821"/>
          </a:xfrm>
          <a:ln>
            <a:noFill/>
          </a:ln>
        </p:spPr>
        <p:txBody>
          <a:bodyPr>
            <a:normAutofit/>
          </a:bodyPr>
          <a:lstStyle/>
          <a:p>
            <a:pPr algn="r"/>
            <a:r>
              <a:rPr lang="tr-TR" sz="3600" b="1" i="1" dirty="0">
                <a:latin typeface="Tahoma" pitchFamily="34" charset="0"/>
                <a:ea typeface="Tahoma" pitchFamily="34" charset="0"/>
                <a:cs typeface="Tahoma" pitchFamily="34" charset="0"/>
              </a:rPr>
              <a:t>Excels</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285906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lnSpc>
                <a:spcPct val="100000"/>
              </a:lnSpc>
              <a:buFont typeface="Arial" panose="020B0604020202020204" pitchFamily="34" charset="0"/>
              <a:buChar char="•"/>
            </a:pPr>
            <a:r>
              <a:rPr lang="en-US" dirty="0"/>
              <a:t>Backward selection procedure:</a:t>
            </a:r>
          </a:p>
          <a:p>
            <a:pPr marL="937260" lvl="1" indent="-342900"/>
            <a:r>
              <a:rPr lang="en-US" dirty="0"/>
              <a:t>The analyst establishes a criterion for allowing independent variables to remain in the model.</a:t>
            </a:r>
          </a:p>
          <a:p>
            <a:pPr marL="1211580" lvl="2" indent="-342900"/>
            <a:r>
              <a:rPr lang="en-US" sz="2200" dirty="0"/>
              <a:t>Example: The largest </a:t>
            </a:r>
            <a:r>
              <a:rPr lang="en-US" sz="2200" i="1" dirty="0"/>
              <a:t>p</a:t>
            </a:r>
            <a:r>
              <a:rPr lang="en-US" sz="2200" dirty="0"/>
              <a:t>-value associated with the test of the hypothesis </a:t>
            </a:r>
            <a:r>
              <a:rPr lang="el-GR" sz="2200" i="1" dirty="0">
                <a:latin typeface="+mn-lt"/>
              </a:rPr>
              <a:t>β</a:t>
            </a:r>
            <a:r>
              <a:rPr lang="en-US" sz="2200" i="1" baseline="-25000" dirty="0">
                <a:latin typeface="+mn-lt"/>
              </a:rPr>
              <a:t>j</a:t>
            </a:r>
            <a:r>
              <a:rPr lang="en-US" sz="2200" dirty="0"/>
              <a:t> = 0, subject to some predetermined minimum </a:t>
            </a:r>
            <a:r>
              <a:rPr lang="en-US" sz="2200" i="1" dirty="0">
                <a:latin typeface="+mn-lt"/>
              </a:rPr>
              <a:t>p</a:t>
            </a:r>
            <a:r>
              <a:rPr lang="en-US" sz="2200" dirty="0"/>
              <a:t>-value for which a potential independent variable will be allowed to remain in the model.</a:t>
            </a:r>
          </a:p>
        </p:txBody>
      </p:sp>
      <p:sp>
        <p:nvSpPr>
          <p:cNvPr id="5" name="Slide Number Placeholder 4"/>
          <p:cNvSpPr>
            <a:spLocks noGrp="1"/>
          </p:cNvSpPr>
          <p:nvPr>
            <p:ph type="sldNum" sz="quarter" idx="12"/>
          </p:nvPr>
        </p:nvSpPr>
        <p:spPr/>
        <p:txBody>
          <a:bodyPr/>
          <a:lstStyle/>
          <a:p>
            <a:fld id="{4556B232-9F89-4083-B3BB-DDC8E5903F80}" type="slidenum">
              <a:rPr lang="en-US" smtClean="0"/>
              <a:t>30</a:t>
            </a:fld>
            <a:endParaRPr lang="en-US" dirty="0"/>
          </a:p>
        </p:txBody>
      </p:sp>
    </p:spTree>
    <p:extLst>
      <p:ext uri="{BB962C8B-B14F-4D97-AF65-F5344CB8AC3E}">
        <p14:creationId xmlns:p14="http://schemas.microsoft.com/office/powerpoint/2010/main" val="2435279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lnSpc>
                <a:spcPct val="100000"/>
              </a:lnSpc>
              <a:buFont typeface="Arial" panose="020B0604020202020204" pitchFamily="34" charset="0"/>
              <a:buChar char="•"/>
            </a:pPr>
            <a:r>
              <a:rPr lang="en-US" dirty="0"/>
              <a:t>Backward selection procedure (</a:t>
            </a:r>
            <a:r>
              <a:rPr lang="en-US" i="1" dirty="0"/>
              <a:t>Contd.</a:t>
            </a:r>
            <a:r>
              <a:rPr lang="en-US" dirty="0"/>
              <a:t>):</a:t>
            </a:r>
          </a:p>
          <a:p>
            <a:pPr marL="937260" lvl="1" indent="-342900"/>
            <a:r>
              <a:rPr lang="en-US" sz="2100" dirty="0"/>
              <a:t>First step: The independent variable that violates this criterion to the greatest degree is removed from the model.</a:t>
            </a:r>
          </a:p>
          <a:p>
            <a:pPr marL="937260" lvl="1" indent="-342900"/>
            <a:r>
              <a:rPr lang="en-US" sz="2100" dirty="0"/>
              <a:t>Each subsequent step: The independent variables in the current model are evaluated, and the one that violates this criterion to the greatest degree is removed from the model. </a:t>
            </a:r>
          </a:p>
          <a:p>
            <a:pPr marL="937260" lvl="1" indent="-342900"/>
            <a:r>
              <a:rPr lang="en-US" sz="2100" dirty="0"/>
              <a:t>Procedure stops: When there are no independent variables currently in the model that violate the criterion for remaining in the regression model.</a:t>
            </a:r>
          </a:p>
        </p:txBody>
      </p:sp>
      <p:sp>
        <p:nvSpPr>
          <p:cNvPr id="5" name="Slide Number Placeholder 4"/>
          <p:cNvSpPr>
            <a:spLocks noGrp="1"/>
          </p:cNvSpPr>
          <p:nvPr>
            <p:ph type="sldNum" sz="quarter" idx="12"/>
          </p:nvPr>
        </p:nvSpPr>
        <p:spPr/>
        <p:txBody>
          <a:bodyPr/>
          <a:lstStyle/>
          <a:p>
            <a:fld id="{4556B232-9F89-4083-B3BB-DDC8E5903F80}" type="slidenum">
              <a:rPr lang="en-US" smtClean="0"/>
              <a:t>31</a:t>
            </a:fld>
            <a:endParaRPr lang="en-US" dirty="0"/>
          </a:p>
        </p:txBody>
      </p:sp>
    </p:spTree>
    <p:extLst>
      <p:ext uri="{BB962C8B-B14F-4D97-AF65-F5344CB8AC3E}">
        <p14:creationId xmlns:p14="http://schemas.microsoft.com/office/powerpoint/2010/main" val="41304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lnSpc>
                <a:spcPct val="100000"/>
              </a:lnSpc>
              <a:buFont typeface="Arial" panose="020B0604020202020204" pitchFamily="34" charset="0"/>
              <a:buChar char="•"/>
            </a:pPr>
            <a:r>
              <a:rPr lang="en-US" dirty="0"/>
              <a:t>Stepwise procedure:</a:t>
            </a:r>
          </a:p>
          <a:p>
            <a:pPr marL="937260" lvl="1" indent="-342900">
              <a:spcBef>
                <a:spcPts val="0"/>
              </a:spcBef>
              <a:spcAft>
                <a:spcPts val="0"/>
              </a:spcAft>
            </a:pPr>
            <a:r>
              <a:rPr lang="en-US" dirty="0"/>
              <a:t>The analyst establishes both a criterion for allowing independent variables to enter the model and a criterion for allowing independent variables to remain in the model.</a:t>
            </a:r>
          </a:p>
          <a:p>
            <a:pPr marL="937260" lvl="1" indent="-342900">
              <a:spcBef>
                <a:spcPts val="0"/>
              </a:spcBef>
              <a:spcAft>
                <a:spcPts val="0"/>
              </a:spcAft>
            </a:pPr>
            <a:r>
              <a:rPr lang="en-US" dirty="0"/>
              <a:t>In the first step of the procedure, the independent variable that best satisfies the criterion for entering the model is added.</a:t>
            </a:r>
          </a:p>
          <a:p>
            <a:pPr marL="937260" lvl="1" indent="-342900">
              <a:spcBef>
                <a:spcPts val="0"/>
              </a:spcBef>
              <a:spcAft>
                <a:spcPts val="0"/>
              </a:spcAft>
            </a:pPr>
            <a:r>
              <a:rPr lang="en-US" dirty="0"/>
              <a:t>First, the remaining independent variables not in the current model are evaluated, and the one that best satisfies the criterion for entering is added to the model.</a:t>
            </a:r>
          </a:p>
          <a:p>
            <a:pPr marL="937260" lvl="1" indent="-342900"/>
            <a:endParaRPr lang="en-US" dirty="0"/>
          </a:p>
          <a:p>
            <a:pPr marL="937260" lvl="1" indent="-342900"/>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32</a:t>
            </a:fld>
            <a:endParaRPr lang="en-US" dirty="0"/>
          </a:p>
        </p:txBody>
      </p:sp>
    </p:spTree>
    <p:extLst>
      <p:ext uri="{BB962C8B-B14F-4D97-AF65-F5344CB8AC3E}">
        <p14:creationId xmlns:p14="http://schemas.microsoft.com/office/powerpoint/2010/main" val="316309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lnSpc>
                <a:spcPct val="100000"/>
              </a:lnSpc>
              <a:buFont typeface="Arial" panose="020B0604020202020204" pitchFamily="34" charset="0"/>
              <a:buChar char="•"/>
            </a:pPr>
            <a:r>
              <a:rPr lang="en-US" dirty="0"/>
              <a:t>Stepwise procedure (</a:t>
            </a:r>
            <a:r>
              <a:rPr lang="en-US" i="1" dirty="0"/>
              <a:t>Contd.</a:t>
            </a:r>
            <a:r>
              <a:rPr lang="en-US" dirty="0"/>
              <a:t>):</a:t>
            </a:r>
          </a:p>
          <a:p>
            <a:pPr marL="937260" lvl="1" indent="-342900"/>
            <a:r>
              <a:rPr lang="en-US" dirty="0"/>
              <a:t>Then the independent variables in the current model are evaluated, and the one that violates the criterion for remaining in the model to the greatest degree is removed.</a:t>
            </a:r>
          </a:p>
          <a:p>
            <a:pPr marL="937260" lvl="1" indent="-342900"/>
            <a:r>
              <a:rPr lang="en-US" dirty="0"/>
              <a:t>The procedure stops when no independent variables not currently in the model meet the criterion for being added to the regression model, and no independent variables currently in the model violate the criterion for remaining in the regression model.</a:t>
            </a:r>
          </a:p>
          <a:p>
            <a:pPr marL="937260" lvl="1" indent="-342900"/>
            <a:endParaRPr lang="en-US" dirty="0"/>
          </a:p>
          <a:p>
            <a:pPr marL="937260" lvl="1" indent="-342900"/>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33</a:t>
            </a:fld>
            <a:endParaRPr lang="en-US" dirty="0"/>
          </a:p>
        </p:txBody>
      </p:sp>
    </p:spTree>
    <p:extLst>
      <p:ext uri="{BB962C8B-B14F-4D97-AF65-F5344CB8AC3E}">
        <p14:creationId xmlns:p14="http://schemas.microsoft.com/office/powerpoint/2010/main" val="3945732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lnSpc>
                <a:spcPct val="100000"/>
              </a:lnSpc>
              <a:buFont typeface="Arial" panose="020B0604020202020204" pitchFamily="34" charset="0"/>
              <a:buChar char="•"/>
            </a:pPr>
            <a:r>
              <a:rPr lang="en-US" dirty="0"/>
              <a:t>Best-subsets procedure:</a:t>
            </a:r>
          </a:p>
          <a:p>
            <a:pPr marL="937260" lvl="1" indent="-342900"/>
            <a:r>
              <a:rPr lang="en-US" dirty="0"/>
              <a:t>Simple linear regressions for each of the independent variables under consideration are generated, and then the multiple regressions with all combinations of two independent variables under consideration are generated, and so on. </a:t>
            </a:r>
          </a:p>
          <a:p>
            <a:pPr marL="937260" lvl="1" indent="-342900"/>
            <a:r>
              <a:rPr lang="en-US" dirty="0"/>
              <a:t>Once a regression has been generated for every possible subset of the independent variables under consideration has been generated, an output that provides some criteria for selecting regression models is produced for all models generated.</a:t>
            </a:r>
          </a:p>
        </p:txBody>
      </p:sp>
      <p:sp>
        <p:nvSpPr>
          <p:cNvPr id="5" name="Slide Number Placeholder 4"/>
          <p:cNvSpPr>
            <a:spLocks noGrp="1"/>
          </p:cNvSpPr>
          <p:nvPr>
            <p:ph type="sldNum" sz="quarter" idx="12"/>
          </p:nvPr>
        </p:nvSpPr>
        <p:spPr/>
        <p:txBody>
          <a:bodyPr/>
          <a:lstStyle/>
          <a:p>
            <a:fld id="{4556B232-9F89-4083-B3BB-DDC8E5903F80}" type="slidenum">
              <a:rPr lang="en-US" smtClean="0"/>
              <a:t>34</a:t>
            </a:fld>
            <a:endParaRPr lang="en-US" dirty="0"/>
          </a:p>
        </p:txBody>
      </p:sp>
    </p:spTree>
    <p:extLst>
      <p:ext uri="{BB962C8B-B14F-4D97-AF65-F5344CB8AC3E}">
        <p14:creationId xmlns:p14="http://schemas.microsoft.com/office/powerpoint/2010/main" val="4084012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spcBef>
                <a:spcPts val="0"/>
              </a:spcBef>
              <a:spcAft>
                <a:spcPts val="0"/>
              </a:spcAft>
              <a:buFont typeface="Arial" panose="020B0604020202020204" pitchFamily="34" charset="0"/>
              <a:buChar char="•"/>
            </a:pPr>
            <a:r>
              <a:rPr lang="en-US" sz="2300" b="1" dirty="0"/>
              <a:t>Overfitting</a:t>
            </a:r>
            <a:r>
              <a:rPr lang="en-US" sz="2300" dirty="0"/>
              <a:t>: Results from creating an overly complex model to explain idiosyncrasies in the sample data.</a:t>
            </a:r>
          </a:p>
          <a:p>
            <a:pPr marL="937260" lvl="1" indent="-342900">
              <a:spcBef>
                <a:spcPts val="0"/>
              </a:spcBef>
              <a:spcAft>
                <a:spcPts val="0"/>
              </a:spcAft>
            </a:pPr>
            <a:r>
              <a:rPr lang="en-US" sz="2000" dirty="0"/>
              <a:t>Results from the use of complex functional forms or independent variables that do not have meaningful relationships with the dependent variable. </a:t>
            </a:r>
          </a:p>
          <a:p>
            <a:pPr marL="937260" lvl="1" indent="-342900">
              <a:spcBef>
                <a:spcPts val="0"/>
              </a:spcBef>
              <a:spcAft>
                <a:spcPts val="0"/>
              </a:spcAft>
            </a:pPr>
            <a:r>
              <a:rPr lang="en-US" sz="2000" dirty="0"/>
              <a:t>If a model is overfit to the sample data, it will perform better on the sample data used to fit the model than it will on other data from the population. </a:t>
            </a:r>
          </a:p>
          <a:p>
            <a:pPr marL="1211580" lvl="2" indent="-342900">
              <a:spcBef>
                <a:spcPts val="0"/>
              </a:spcBef>
              <a:spcAft>
                <a:spcPts val="0"/>
              </a:spcAft>
            </a:pPr>
            <a:r>
              <a:rPr lang="en-US" dirty="0"/>
              <a:t>Thus, an overfit model can be misleading about its predictive capability and its interpretation. </a:t>
            </a:r>
          </a:p>
        </p:txBody>
      </p:sp>
      <p:sp>
        <p:nvSpPr>
          <p:cNvPr id="5" name="Slide Number Placeholder 4"/>
          <p:cNvSpPr>
            <a:spLocks noGrp="1"/>
          </p:cNvSpPr>
          <p:nvPr>
            <p:ph type="sldNum" sz="quarter" idx="12"/>
          </p:nvPr>
        </p:nvSpPr>
        <p:spPr/>
        <p:txBody>
          <a:bodyPr/>
          <a:lstStyle/>
          <a:p>
            <a:fld id="{4556B232-9F89-4083-B3BB-DDC8E5903F80}" type="slidenum">
              <a:rPr lang="en-US" smtClean="0"/>
              <a:t>35</a:t>
            </a:fld>
            <a:endParaRPr lang="en-US" dirty="0"/>
          </a:p>
        </p:txBody>
      </p:sp>
    </p:spTree>
    <p:extLst>
      <p:ext uri="{BB962C8B-B14F-4D97-AF65-F5344CB8AC3E}">
        <p14:creationId xmlns:p14="http://schemas.microsoft.com/office/powerpoint/2010/main" val="130456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buFont typeface="Arial" panose="020B0604020202020204" pitchFamily="34" charset="0"/>
              <a:buChar char="•"/>
            </a:pPr>
            <a:r>
              <a:rPr lang="en-US" dirty="0"/>
              <a:t>How does one avoid overfitting a model?</a:t>
            </a:r>
          </a:p>
          <a:p>
            <a:pPr marL="937260" lvl="1" indent="-342900"/>
            <a:r>
              <a:rPr lang="en-US" sz="1900" dirty="0"/>
              <a:t>Use only independent variables that you expect to have real and meaningful relationships with the dependent variable.</a:t>
            </a:r>
          </a:p>
          <a:p>
            <a:pPr marL="937260" lvl="1" indent="-342900"/>
            <a:r>
              <a:rPr lang="en-US" sz="1900" dirty="0"/>
              <a:t>Use complex models, such as quadratic models and piecewise linear regression models, only when you have a reasonable expectation that such complexity provides a more accurate depiction of what you are modeling.</a:t>
            </a:r>
          </a:p>
          <a:p>
            <a:pPr marL="937260" lvl="1" indent="-342900"/>
            <a:r>
              <a:rPr lang="en-US" sz="1900" dirty="0"/>
              <a:t>Do not let the software dictate your model. Use iterative modeling procedures, such as the stepwise and best-subsets procedures, only for guidance and not to generate your final model.</a:t>
            </a:r>
          </a:p>
          <a:p>
            <a:pPr marL="937260" lvl="1" indent="-342900"/>
            <a:endParaRPr lang="en-US" dirty="0"/>
          </a:p>
          <a:p>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36</a:t>
            </a:fld>
            <a:endParaRPr lang="en-US" dirty="0"/>
          </a:p>
        </p:txBody>
      </p:sp>
    </p:spTree>
    <p:extLst>
      <p:ext uri="{BB962C8B-B14F-4D97-AF65-F5344CB8AC3E}">
        <p14:creationId xmlns:p14="http://schemas.microsoft.com/office/powerpoint/2010/main" val="1957023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1066800"/>
          </a:xfrm>
          <a:ln>
            <a:solidFill>
              <a:srgbClr val="008200"/>
            </a:solidFill>
          </a:ln>
        </p:spPr>
        <p:txBody>
          <a:bodyPr>
            <a:noAutofit/>
          </a:bodyPr>
          <a:lstStyle/>
          <a:p>
            <a:r>
              <a:rPr lang="en-US" sz="3600" dirty="0"/>
              <a:t>Model Fitting</a:t>
            </a:r>
          </a:p>
        </p:txBody>
      </p:sp>
      <p:sp>
        <p:nvSpPr>
          <p:cNvPr id="3" name="Content Placeholder 2"/>
          <p:cNvSpPr>
            <a:spLocks noGrp="1"/>
          </p:cNvSpPr>
          <p:nvPr>
            <p:ph idx="4294967295"/>
          </p:nvPr>
        </p:nvSpPr>
        <p:spPr>
          <a:xfrm>
            <a:off x="228600" y="1865244"/>
            <a:ext cx="8690112" cy="4687956"/>
          </a:xfrm>
          <a:prstGeom prst="rect">
            <a:avLst/>
          </a:prstGeom>
          <a:ln>
            <a:solidFill>
              <a:srgbClr val="008200"/>
            </a:solidFill>
          </a:ln>
        </p:spPr>
        <p:txBody>
          <a:bodyPr/>
          <a:lstStyle/>
          <a:p>
            <a:pPr marL="342900" indent="-342900">
              <a:buFont typeface="Arial" panose="020B0604020202020204" pitchFamily="34" charset="0"/>
              <a:buChar char="•"/>
            </a:pPr>
            <a:r>
              <a:rPr lang="en-US" dirty="0"/>
              <a:t>How does one avoid overfitting a model? (</a:t>
            </a:r>
            <a:r>
              <a:rPr lang="en-US" i="1" dirty="0"/>
              <a:t>Contd.</a:t>
            </a:r>
            <a:r>
              <a:rPr lang="en-US" dirty="0"/>
              <a:t>)</a:t>
            </a:r>
          </a:p>
          <a:p>
            <a:pPr marL="937260" lvl="1" indent="-342900"/>
            <a:r>
              <a:rPr lang="en-US" sz="1900" dirty="0"/>
              <a:t>If you have access to a sufficient quantity of data, assess your model on data other than the sample data that were used to generate the model (this is referred to as </a:t>
            </a:r>
            <a:r>
              <a:rPr lang="en-US" sz="1900" i="1" dirty="0"/>
              <a:t>cross-validation</a:t>
            </a:r>
            <a:r>
              <a:rPr lang="en-US" sz="1900" dirty="0"/>
              <a:t>). </a:t>
            </a:r>
          </a:p>
          <a:p>
            <a:pPr marL="1211580" lvl="2" indent="-342900">
              <a:lnSpc>
                <a:spcPct val="100000"/>
              </a:lnSpc>
            </a:pPr>
            <a:r>
              <a:rPr lang="en-US" sz="1900" dirty="0"/>
              <a:t>It is recommended to divide the original sample data into training and validation sets.</a:t>
            </a:r>
          </a:p>
          <a:p>
            <a:pPr marL="1211580" lvl="2" indent="-342900">
              <a:lnSpc>
                <a:spcPct val="100000"/>
              </a:lnSpc>
            </a:pPr>
            <a:r>
              <a:rPr lang="en-US" sz="1900" b="1" dirty="0"/>
              <a:t>Training set</a:t>
            </a:r>
            <a:r>
              <a:rPr lang="en-US" sz="1900" dirty="0"/>
              <a:t>: The data set used to build the candidate models that appear to make practical sense.</a:t>
            </a:r>
          </a:p>
          <a:p>
            <a:pPr marL="1211580" lvl="2" indent="-342900">
              <a:lnSpc>
                <a:spcPct val="100000"/>
              </a:lnSpc>
            </a:pPr>
            <a:r>
              <a:rPr lang="en-US" sz="1900" b="1" dirty="0"/>
              <a:t>Validation set</a:t>
            </a:r>
            <a:r>
              <a:rPr lang="en-US" sz="1900" dirty="0"/>
              <a:t>: The set of data used to compare model performances and ultimately pick a model for predicting values of the dependent variable.</a:t>
            </a:r>
          </a:p>
        </p:txBody>
      </p:sp>
      <p:sp>
        <p:nvSpPr>
          <p:cNvPr id="5" name="Slide Number Placeholder 4"/>
          <p:cNvSpPr>
            <a:spLocks noGrp="1"/>
          </p:cNvSpPr>
          <p:nvPr>
            <p:ph type="sldNum" sz="quarter" idx="12"/>
          </p:nvPr>
        </p:nvSpPr>
        <p:spPr/>
        <p:txBody>
          <a:bodyPr/>
          <a:lstStyle/>
          <a:p>
            <a:fld id="{4556B232-9F89-4083-B3BB-DDC8E5903F80}" type="slidenum">
              <a:rPr lang="en-US" smtClean="0"/>
              <a:t>37</a:t>
            </a:fld>
            <a:endParaRPr lang="en-US" dirty="0"/>
          </a:p>
        </p:txBody>
      </p:sp>
    </p:spTree>
    <p:extLst>
      <p:ext uri="{BB962C8B-B14F-4D97-AF65-F5344CB8AC3E}">
        <p14:creationId xmlns:p14="http://schemas.microsoft.com/office/powerpoint/2010/main" val="304074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596348"/>
          </a:xfrm>
        </p:spPr>
        <p:txBody>
          <a:bodyPr>
            <a:normAutofit fontScale="90000"/>
          </a:bodyPr>
          <a:lstStyle/>
          <a:p>
            <a:r>
              <a:rPr lang="tr-TR" sz="3600" dirty="0"/>
              <a:t>01_SoftDrinks: </a:t>
            </a:r>
            <a:endParaRPr lang="en-US" sz="3600" dirty="0"/>
          </a:p>
        </p:txBody>
      </p:sp>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51" y="1998536"/>
            <a:ext cx="7575498" cy="44611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itle 1">
            <a:extLst>
              <a:ext uri="{FF2B5EF4-FFF2-40B4-BE49-F238E27FC236}">
                <a16:creationId xmlns:a16="http://schemas.microsoft.com/office/drawing/2014/main" id="{F32721C8-57AE-412D-951B-E97AF6B7E091}"/>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Find the frequencies</a:t>
            </a:r>
            <a:endParaRPr lang="en-US" sz="1800" dirty="0"/>
          </a:p>
        </p:txBody>
      </p:sp>
    </p:spTree>
    <p:extLst>
      <p:ext uri="{BB962C8B-B14F-4D97-AF65-F5344CB8AC3E}">
        <p14:creationId xmlns:p14="http://schemas.microsoft.com/office/powerpoint/2010/main" val="410170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01_SoftDrinks</a:t>
            </a:r>
            <a:endParaRPr lang="en-US" sz="3600" dirty="0"/>
          </a:p>
        </p:txBody>
      </p:sp>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2057400"/>
            <a:ext cx="6848475" cy="1857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226944" y="4343400"/>
            <a:ext cx="8690112" cy="1828800"/>
          </a:xfrm>
          <a:ln>
            <a:noFill/>
          </a:ln>
        </p:spPr>
        <p:txBody>
          <a:bodyPr/>
          <a:lstStyle/>
          <a:p>
            <a:pPr marL="342900" indent="-342900">
              <a:lnSpc>
                <a:spcPct val="100000"/>
              </a:lnSpc>
              <a:buFont typeface="Arial" panose="020B0604020202020204" pitchFamily="34" charset="0"/>
              <a:buChar char="•"/>
            </a:pPr>
            <a:r>
              <a:rPr lang="en-US" dirty="0"/>
              <a:t>The frequency distribution summarizes information about the popularity of the five soft drinks:</a:t>
            </a:r>
          </a:p>
          <a:p>
            <a:pPr marL="937260" lvl="1" indent="-342900">
              <a:lnSpc>
                <a:spcPct val="100000"/>
              </a:lnSpc>
            </a:pPr>
            <a:r>
              <a:rPr lang="en-US" sz="2400" dirty="0"/>
              <a:t>Coca-Cola is the leader, Pepsi is second, Diet Coke is third, and Sprite and Dr. Pepper are tied for fourth.</a:t>
            </a:r>
            <a:endParaRPr lang="en-US" sz="2400" b="1" dirty="0"/>
          </a:p>
        </p:txBody>
      </p:sp>
    </p:spTree>
    <p:extLst>
      <p:ext uri="{BB962C8B-B14F-4D97-AF65-F5344CB8AC3E}">
        <p14:creationId xmlns:p14="http://schemas.microsoft.com/office/powerpoint/2010/main" val="85271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414" y="2980789"/>
            <a:ext cx="6958049" cy="15538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213360" y="2335696"/>
            <a:ext cx="8690112" cy="467135"/>
          </a:xfrm>
          <a:ln>
            <a:noFill/>
          </a:ln>
        </p:spPr>
        <p:txBody>
          <a:bodyPr/>
          <a:lstStyle/>
          <a:p>
            <a:pPr algn="ctr"/>
            <a:r>
              <a:rPr lang="en-US" sz="2200" u="sng" dirty="0"/>
              <a:t>Year-End Audit Times (Days)</a:t>
            </a:r>
          </a:p>
          <a:p>
            <a:endParaRPr lang="en-US" dirty="0"/>
          </a:p>
          <a:p>
            <a:endParaRPr lang="en-US" dirty="0"/>
          </a:p>
        </p:txBody>
      </p:sp>
      <p:sp>
        <p:nvSpPr>
          <p:cNvPr id="12" name="Title 1">
            <a:extLst>
              <a:ext uri="{FF2B5EF4-FFF2-40B4-BE49-F238E27FC236}">
                <a16:creationId xmlns:a16="http://schemas.microsoft.com/office/drawing/2014/main" id="{1472D54E-9F82-464A-8F22-6DC0E1A689C1}"/>
              </a:ext>
            </a:extLst>
          </p:cNvPr>
          <p:cNvSpPr>
            <a:spLocks noGrp="1"/>
          </p:cNvSpPr>
          <p:nvPr>
            <p:ph type="title"/>
          </p:nvPr>
        </p:nvSpPr>
        <p:spPr>
          <a:xfrm>
            <a:off x="228600" y="546652"/>
            <a:ext cx="8690112" cy="596348"/>
          </a:xfrm>
        </p:spPr>
        <p:txBody>
          <a:bodyPr>
            <a:normAutofit fontScale="90000"/>
          </a:bodyPr>
          <a:lstStyle/>
          <a:p>
            <a:r>
              <a:rPr lang="en-US" sz="3600" dirty="0"/>
              <a:t>02_AuditData</a:t>
            </a:r>
          </a:p>
        </p:txBody>
      </p:sp>
      <p:sp>
        <p:nvSpPr>
          <p:cNvPr id="14" name="Title 1">
            <a:extLst>
              <a:ext uri="{FF2B5EF4-FFF2-40B4-BE49-F238E27FC236}">
                <a16:creationId xmlns:a16="http://schemas.microsoft.com/office/drawing/2014/main" id="{325C3A03-BD41-4E08-B00F-6402348C4ED3}"/>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lnSpcReduction="100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Find </a:t>
            </a:r>
            <a:r>
              <a:rPr lang="en-US" sz="1800" dirty="0"/>
              <a:t>Frequency, Relative Frequency, and Percent Frequency </a:t>
            </a:r>
          </a:p>
          <a:p>
            <a:r>
              <a:rPr lang="en-US" sz="1800" dirty="0"/>
              <a:t>Distributions for the Audit Time Data</a:t>
            </a:r>
            <a:r>
              <a:rPr lang="tr-TR" sz="1800" dirty="0"/>
              <a:t> &amp;&amp; Draw its histogram</a:t>
            </a:r>
            <a:endParaRPr lang="en-US" sz="1800" dirty="0"/>
          </a:p>
        </p:txBody>
      </p:sp>
    </p:spTree>
    <p:extLst>
      <p:ext uri="{BB962C8B-B14F-4D97-AF65-F5344CB8AC3E}">
        <p14:creationId xmlns:p14="http://schemas.microsoft.com/office/powerpoint/2010/main" val="422933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7</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419" y="3381828"/>
            <a:ext cx="6848475" cy="1990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28600" y="2590800"/>
            <a:ext cx="8690112" cy="528638"/>
          </a:xfrm>
          <a:prstGeom prst="rect">
            <a:avLst/>
          </a:prstGeom>
          <a:ln>
            <a:no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ctr">
              <a:lnSpc>
                <a:spcPct val="100000"/>
              </a:lnSpc>
              <a:spcBef>
                <a:spcPts val="0"/>
              </a:spcBef>
              <a:spcAft>
                <a:spcPts val="0"/>
              </a:spcAft>
            </a:pPr>
            <a:r>
              <a:rPr lang="en-US" sz="2200" u="sng" dirty="0"/>
              <a:t>Frequency, Relative Frequency, and Percent Frequency </a:t>
            </a:r>
          </a:p>
          <a:p>
            <a:pPr algn="ctr">
              <a:lnSpc>
                <a:spcPct val="100000"/>
              </a:lnSpc>
              <a:spcBef>
                <a:spcPts val="0"/>
              </a:spcBef>
              <a:spcAft>
                <a:spcPts val="0"/>
              </a:spcAft>
            </a:pPr>
            <a:r>
              <a:rPr lang="en-US" sz="2200" u="sng" dirty="0"/>
              <a:t>Distributions for the Audit Time Data</a:t>
            </a:r>
          </a:p>
        </p:txBody>
      </p:sp>
      <p:sp>
        <p:nvSpPr>
          <p:cNvPr id="15" name="Title 1">
            <a:extLst>
              <a:ext uri="{FF2B5EF4-FFF2-40B4-BE49-F238E27FC236}">
                <a16:creationId xmlns:a16="http://schemas.microsoft.com/office/drawing/2014/main" id="{0F86F84D-D89F-42D0-8BCF-70C9680C5FBC}"/>
              </a:ext>
            </a:extLst>
          </p:cNvPr>
          <p:cNvSpPr>
            <a:spLocks noGrp="1"/>
          </p:cNvSpPr>
          <p:nvPr>
            <p:ph type="title"/>
          </p:nvPr>
        </p:nvSpPr>
        <p:spPr>
          <a:xfrm>
            <a:off x="228600" y="546652"/>
            <a:ext cx="8690112" cy="1066800"/>
          </a:xfrm>
        </p:spPr>
        <p:txBody>
          <a:bodyPr>
            <a:normAutofit/>
          </a:bodyPr>
          <a:lstStyle/>
          <a:p>
            <a:r>
              <a:rPr lang="en-US" sz="3600" dirty="0"/>
              <a:t>02_AuditData</a:t>
            </a:r>
          </a:p>
        </p:txBody>
      </p:sp>
    </p:spTree>
    <p:extLst>
      <p:ext uri="{BB962C8B-B14F-4D97-AF65-F5344CB8AC3E}">
        <p14:creationId xmlns:p14="http://schemas.microsoft.com/office/powerpoint/2010/main" val="179897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02_AuditData</a:t>
            </a:r>
          </a:p>
        </p:txBody>
      </p:sp>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772400" cy="36861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548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048" y="2127497"/>
            <a:ext cx="7097905" cy="39365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itle 1">
            <a:extLst>
              <a:ext uri="{FF2B5EF4-FFF2-40B4-BE49-F238E27FC236}">
                <a16:creationId xmlns:a16="http://schemas.microsoft.com/office/drawing/2014/main" id="{69131BE4-77CB-444E-A05F-3DD8A33E1C1C}"/>
              </a:ext>
            </a:extLst>
          </p:cNvPr>
          <p:cNvSpPr>
            <a:spLocks noGrp="1"/>
          </p:cNvSpPr>
          <p:nvPr>
            <p:ph type="title"/>
          </p:nvPr>
        </p:nvSpPr>
        <p:spPr>
          <a:xfrm>
            <a:off x="228600" y="546652"/>
            <a:ext cx="8690112" cy="596348"/>
          </a:xfrm>
        </p:spPr>
        <p:txBody>
          <a:bodyPr>
            <a:normAutofit fontScale="90000"/>
          </a:bodyPr>
          <a:lstStyle/>
          <a:p>
            <a:r>
              <a:rPr lang="en-US" sz="3600" dirty="0"/>
              <a:t>03_BottledWater</a:t>
            </a:r>
          </a:p>
        </p:txBody>
      </p:sp>
      <p:sp>
        <p:nvSpPr>
          <p:cNvPr id="8" name="Title 1">
            <a:extLst>
              <a:ext uri="{FF2B5EF4-FFF2-40B4-BE49-F238E27FC236}">
                <a16:creationId xmlns:a16="http://schemas.microsoft.com/office/drawing/2014/main" id="{F44C4DFB-142F-4ED4-A0C4-4ECC8AB075BD}"/>
              </a:ext>
            </a:extLst>
          </p:cNvPr>
          <p:cNvSpPr txBox="1">
            <a:spLocks/>
          </p:cNvSpPr>
          <p:nvPr/>
        </p:nvSpPr>
        <p:spPr>
          <a:xfrm>
            <a:off x="230368" y="1143000"/>
            <a:ext cx="8690112" cy="596348"/>
          </a:xfrm>
          <a:prstGeom prst="rect">
            <a:avLst/>
          </a:prstGeom>
          <a:ln>
            <a:solidFill>
              <a:srgbClr val="00682F"/>
            </a:solidFill>
          </a:ln>
        </p:spPr>
        <p:txBody>
          <a:bodyPr vert="horz" lIns="91440" tIns="45720" rIns="91440" bIns="45720" rtlCol="0" anchor="b" anchorCtr="0">
            <a:normAutofit fontScale="97500"/>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Task: Draw a scatterplot</a:t>
            </a:r>
            <a:endParaRPr lang="en-US" sz="1800" dirty="0"/>
          </a:p>
        </p:txBody>
      </p:sp>
    </p:spTree>
    <p:extLst>
      <p:ext uri="{BB962C8B-B14F-4D97-AF65-F5344CB8AC3E}">
        <p14:creationId xmlns:p14="http://schemas.microsoft.com/office/powerpoint/2010/main" val="1280572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13270</TotalTime>
  <Words>3665</Words>
  <Application>Microsoft Office PowerPoint</Application>
  <PresentationFormat>On-screen Show (4:3)</PresentationFormat>
  <Paragraphs>307</Paragraphs>
  <Slides>37</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Cambria Math</vt:lpstr>
      <vt:lpstr>Impact</vt:lpstr>
      <vt:lpstr>Tahoma</vt:lpstr>
      <vt:lpstr>Times New Roman</vt:lpstr>
      <vt:lpstr>Wingdings</vt:lpstr>
      <vt:lpstr>NewsPrint</vt:lpstr>
      <vt:lpstr>Custom Design</vt:lpstr>
      <vt:lpstr>PowerPoint Presentation</vt:lpstr>
      <vt:lpstr>PowerPoint Presentation</vt:lpstr>
      <vt:lpstr>Excels</vt:lpstr>
      <vt:lpstr>01_SoftDrinks: </vt:lpstr>
      <vt:lpstr>01_SoftDrinks</vt:lpstr>
      <vt:lpstr>02_AuditData</vt:lpstr>
      <vt:lpstr>02_AuditData</vt:lpstr>
      <vt:lpstr>02_AuditData</vt:lpstr>
      <vt:lpstr>03_BottledWater</vt:lpstr>
      <vt:lpstr>03_BottledWater</vt:lpstr>
      <vt:lpstr>04_Restaurant</vt:lpstr>
      <vt:lpstr>04_Restaurant</vt:lpstr>
      <vt:lpstr>05_KirklandRegional</vt:lpstr>
      <vt:lpstr>05_KirklandRegional</vt:lpstr>
      <vt:lpstr>PowerPoint Presentation</vt:lpstr>
      <vt:lpstr>07_Butler</vt:lpstr>
      <vt:lpstr>07_Butler</vt:lpstr>
      <vt:lpstr>07_Butler</vt:lpstr>
      <vt:lpstr>07_Butler</vt:lpstr>
      <vt:lpstr>07_Butler</vt:lpstr>
      <vt:lpstr>07_Butler</vt:lpstr>
      <vt:lpstr>07_Butler</vt:lpstr>
      <vt:lpstr>07_Butler</vt:lpstr>
      <vt:lpstr>08_ButlerWithDeliveries</vt:lpstr>
      <vt:lpstr>09_ButlerHighway</vt:lpstr>
      <vt:lpstr>Model Fitting</vt:lpstr>
      <vt:lpstr>Model Fitting</vt:lpstr>
      <vt:lpstr>Model Fitting</vt:lpstr>
      <vt:lpstr>Model Fitting</vt:lpstr>
      <vt:lpstr>Model Fitting</vt:lpstr>
      <vt:lpstr>Model Fitting</vt:lpstr>
      <vt:lpstr>Model Fitting</vt:lpstr>
      <vt:lpstr>Model Fitting</vt:lpstr>
      <vt:lpstr>Model Fitting</vt:lpstr>
      <vt:lpstr>Model Fitting</vt:lpstr>
      <vt:lpstr>Model Fitting</vt:lpstr>
      <vt:lpstr>Model 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905</cp:revision>
  <dcterms:created xsi:type="dcterms:W3CDTF">2013-06-04T12:27:35Z</dcterms:created>
  <dcterms:modified xsi:type="dcterms:W3CDTF">2020-11-01T22:54:22Z</dcterms:modified>
</cp:coreProperties>
</file>