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5"/>
  </p:notesMasterIdLst>
  <p:handoutMasterIdLst>
    <p:handoutMasterId r:id="rId16"/>
  </p:handoutMasterIdLst>
  <p:sldIdLst>
    <p:sldId id="571" r:id="rId3"/>
    <p:sldId id="622" r:id="rId4"/>
    <p:sldId id="588" r:id="rId5"/>
    <p:sldId id="426" r:id="rId6"/>
    <p:sldId id="623" r:id="rId7"/>
    <p:sldId id="624" r:id="rId8"/>
    <p:sldId id="625" r:id="rId9"/>
    <p:sldId id="626" r:id="rId10"/>
    <p:sldId id="627" r:id="rId11"/>
    <p:sldId id="628" r:id="rId12"/>
    <p:sldId id="629" r:id="rId13"/>
    <p:sldId id="63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SR" initials="A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EF0"/>
    <a:srgbClr val="005828"/>
    <a:srgbClr val="00582A"/>
    <a:srgbClr val="2F473E"/>
    <a:srgbClr val="D2DCFE"/>
    <a:srgbClr val="DAE3FE"/>
    <a:srgbClr val="B9C9FD"/>
    <a:srgbClr val="C0CDF6"/>
    <a:srgbClr val="C7D8E7"/>
    <a:srgbClr val="D2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0" autoAdjust="0"/>
    <p:restoredTop sz="82064" autoAdjust="0"/>
  </p:normalViewPr>
  <p:slideViewPr>
    <p:cSldViewPr>
      <p:cViewPr varScale="1">
        <p:scale>
          <a:sx n="75" d="100"/>
          <a:sy n="75" d="100"/>
        </p:scale>
        <p:origin x="157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D2403-FCA1-4E78-B8EF-CA33F6D73DAC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9F8BB-9B9C-46BA-8928-718CB01E0D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27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E61AA-7EA1-4D72-A013-B26ADC009518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60B61-172D-4509-B931-6E88C4E545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6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87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is taken from a sample of 50 soft drink purchases.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purchase is for one of five popular soft drinks, which define the five bins: Coca-Cola, Diet Coke, Dr. Pepper, Pepsi, and Sprite.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21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is taken from a sample of 50 soft drink purchases.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purchase is for one of five popular soft drinks, which define the five bins: Coca-Cola, Diet Coke, Dr. Pepper, Pepsi, and Sprite.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77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440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is taken from a sample of 50 soft drink purchases.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purchase is for one of five popular soft drinks, which define the five bins: Coca-Cola, Diet Coke, Dr. Pepper, Pepsi, and Sprite.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23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is taken from a sample of 50 soft drink purchases.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purchase is for one of five popular soft drinks, which define the five bins: Coca-Cola, Diet Coke, Dr. Pepper, Pepsi, and Sprite.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64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is taken from a sample of 50 soft drink purchases.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purchase is for one of five popular soft drinks, which define the five bins: Coca-Cola, Diet Coke, Dr. Pepper, Pepsi, and Sprite.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60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is taken from a sample of 50 soft drink purchases.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purchase is for one of five popular soft drinks, which define the five bins: Coca-Cola, Diet Coke, Dr. Pepper, Pepsi, and Sprite.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059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is taken from a sample of 50 soft drink purchases.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purchase is for one of five popular soft drinks, which define the five bins: Coca-Cola, Diet Coke, Dr. Pepper, Pepsi, and Sprite.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06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is taken from a sample of 50 soft drink purchases.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purchase is for one of five popular soft drinks, which define the five bins: Coca-Cola, Diet Coke, Dr. Pepper, Pepsi, and Sprite.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91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 is taken from a sample of 50 soft drink purchases.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purchase is for one of five popular soft drinks, which define the five bins: Coca-Cola, Diet Coke, Dr. Pepper, Pepsi, and Sprite.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95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basakalper1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305800" cy="1600200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505200"/>
            <a:ext cx="7675418" cy="20574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buNone/>
              <a:defRPr lang="en-US" sz="3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3C6D6219-DCAC-4F04-91C2-9C2926F94FDD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340475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prstGeom prst="rect">
            <a:avLst/>
          </a:prstGeo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C88D2266-D139-483F-842B-4CB5631A2188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473F066-23DE-4C0B-9F84-0B007F2BDA79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43FDDE1A-45B7-4CC4-81B2-A1ED1DF109C0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2951-7CAD-44F3-A83F-1F8DA852E1F4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15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8A58-C57F-4BDE-A8C2-BC4CDAA8E714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E2D3-F0F7-4C7A-A06B-5944DA863524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67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156B-FA10-4071-94E4-223AD5BCC1F1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36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74B8-6A0D-46C9-9138-156805ACF595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55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BA2D-19CD-4765-BB7C-7D7B1BAE3833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20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69A6-0228-4EA0-8215-B74A11F2BF5B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7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186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CCCE-5D73-4339-87BE-D63EF72B1B71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48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312F-671F-4C7C-8D03-9B8717D9BB86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17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95B4-1FE7-4B69-946B-7CC4EA6F533C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430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3D6D-41E1-4298-A26C-A89DE7C7D69C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7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E9AFBA4C-C20B-471B-BFC8-636E2100FE86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0100" y="6492875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682F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865244"/>
            <a:ext cx="8690112" cy="4687956"/>
          </a:xfrm>
          <a:prstGeom prst="rect">
            <a:avLst/>
          </a:prstGeom>
          <a:ln>
            <a:solidFill>
              <a:srgbClr val="00682F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009E47"/>
              </a:buClr>
              <a:buFont typeface="Arial" pitchFamily="34" charset="0"/>
              <a:buChar char="•"/>
            </a:pPr>
            <a:r>
              <a:rPr lang="en-US" dirty="0"/>
              <a:t>Add text here</a:t>
            </a:r>
          </a:p>
          <a:p>
            <a:pPr marL="1051560" lvl="1" indent="-457200">
              <a:lnSpc>
                <a:spcPct val="100000"/>
              </a:lnSpc>
              <a:buClr>
                <a:srgbClr val="009E47"/>
              </a:buClr>
            </a:pPr>
            <a:r>
              <a:rPr lang="en-US" dirty="0"/>
              <a:t>Add text here</a:t>
            </a:r>
          </a:p>
          <a:p>
            <a:pPr marL="1600200" lvl="3" indent="-457200">
              <a:lnSpc>
                <a:spcPct val="100000"/>
              </a:lnSpc>
              <a:buClr>
                <a:srgbClr val="009E47"/>
              </a:buClr>
            </a:pPr>
            <a:r>
              <a:rPr lang="en-US" dirty="0"/>
              <a:t>Add text here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8686800" cy="228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AE537E5-2B57-4335-92B5-EA21173A8AE1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45D3FF8-935F-4D86-BBFA-F4F88CA39F8F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  <a:prstGeom prst="rect">
            <a:avLst/>
          </a:prstGeo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  <a:prstGeom prst="rect">
            <a:avLst/>
          </a:prstGeo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3BD204E0-BF16-4621-BA09-0A73C9E0218E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F3B587AF-5313-49B5-AD0D-B12D8EFF110D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F9F6EE03-1C10-40D4-A2E8-2CA53B3FF34A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2CC819F2-208E-4619-9893-AEA32C555FCF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90000"/>
            <a:duotone>
              <a:schemeClr val="bg1">
                <a:shade val="20000"/>
                <a:satMod val="350000"/>
                <a:lumMod val="125000"/>
              </a:schemeClr>
              <a:schemeClr val="bg1">
                <a:tint val="90000"/>
                <a:satMod val="25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90112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/>
        </p:nvSpPr>
        <p:spPr>
          <a:xfrm>
            <a:off x="777240" y="6525768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2057400"/>
            <a:ext cx="87663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2800" dirty="0"/>
              <a:t>Vb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2400" dirty="0"/>
              <a:t>Bm</a:t>
            </a:r>
          </a:p>
          <a:p>
            <a:pPr marL="1428750" lvl="2" indent="-514350">
              <a:buFont typeface="Arial" pitchFamily="34" charset="0"/>
              <a:buChar char="•"/>
            </a:pPr>
            <a:r>
              <a:rPr lang="en-US" sz="2000" dirty="0"/>
              <a:t>Mbm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5828"/>
          </a:solidFill>
          <a:latin typeface="Calibri" pitchFamily="34" charset="0"/>
          <a:ea typeface="+mj-ea"/>
          <a:cs typeface="Calibri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None/>
        <a:defRPr sz="24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1pPr>
      <a:lvl2pPr marL="594360" indent="-27432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22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2pPr>
      <a:lvl3pPr marL="86868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20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18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4pPr>
      <a:lvl5pPr marL="137160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1800" kern="200" spc="0" baseline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D0E27-E164-4218-AEA6-70A3D10F2E1C}" type="datetime1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0E591596-9465-451E-BF7A-112D7ACA84E9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804862"/>
            <a:ext cx="8382000" cy="17097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05828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r-TR" sz="4400" b="1" dirty="0">
                <a:solidFill>
                  <a:srgbClr val="0070C0"/>
                </a:solidFill>
              </a:rPr>
              <a:t>DATS</a:t>
            </a:r>
            <a:r>
              <a:rPr lang="en-US" sz="4400" b="1" dirty="0">
                <a:solidFill>
                  <a:srgbClr val="0070C0"/>
                </a:solidFill>
              </a:rPr>
              <a:t> 50</a:t>
            </a:r>
            <a:r>
              <a:rPr lang="tr-TR" sz="4400" b="1" dirty="0">
                <a:solidFill>
                  <a:srgbClr val="0070C0"/>
                </a:solidFill>
              </a:rPr>
              <a:t>1</a:t>
            </a:r>
            <a:br>
              <a:rPr lang="en-US" sz="4400" b="1" dirty="0">
                <a:solidFill>
                  <a:srgbClr val="0070C0"/>
                </a:solidFill>
              </a:rPr>
            </a:br>
            <a:r>
              <a:rPr lang="tr-TR" sz="4400" b="1" dirty="0">
                <a:solidFill>
                  <a:srgbClr val="0070C0"/>
                </a:solidFill>
              </a:rPr>
              <a:t>Fundamentals of Data Science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891306B-D43F-48F7-9098-CF0621EAFDC6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228600"/>
            <a:ext cx="2449513" cy="5762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sz="3200"/>
              <a:t>Fall 20</a:t>
            </a:r>
            <a:r>
              <a:rPr lang="tr-TR" sz="3200"/>
              <a:t>20</a:t>
            </a:r>
            <a:endParaRPr lang="en-US" sz="3200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0D946EB-63D9-4A60-B953-B89F887EA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90862"/>
            <a:ext cx="6781800" cy="136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kumimoji="1" lang="tr-TR" sz="2200" b="1" dirty="0">
                <a:solidFill>
                  <a:schemeClr val="tx2"/>
                </a:solidFill>
                <a:latin typeface="Arial"/>
                <a:cs typeface="Arial"/>
              </a:rPr>
              <a:t>Hasan Demirtaş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kumimoji="1" lang="tr-TR" sz="2200" b="1" dirty="0">
                <a:solidFill>
                  <a:schemeClr val="tx2"/>
                </a:solidFill>
                <a:latin typeface="Arial"/>
                <a:cs typeface="Arial"/>
              </a:rPr>
              <a:t>hdemirtas.academic@gmail.com</a:t>
            </a:r>
          </a:p>
        </p:txBody>
      </p:sp>
    </p:spTree>
    <p:extLst>
      <p:ext uri="{BB962C8B-B14F-4D97-AF65-F5344CB8AC3E}">
        <p14:creationId xmlns:p14="http://schemas.microsoft.com/office/powerpoint/2010/main" val="318379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/>
          </a:bodyPr>
          <a:lstStyle/>
          <a:p>
            <a:r>
              <a:rPr lang="tr-TR" sz="1800" dirty="0"/>
              <a:t>Clicking one affects the other: only Goverment segment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CA7924-F2C2-4D92-90B4-03120374B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1261"/>
            <a:ext cx="9144000" cy="413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9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/>
          </a:bodyPr>
          <a:lstStyle/>
          <a:p>
            <a:r>
              <a:rPr lang="tr-TR" sz="1800" dirty="0"/>
              <a:t>Clicking one affects the other: just USA sales</a:t>
            </a: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B79B9A-5AD0-423B-8BCA-7E290B97D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1441"/>
            <a:ext cx="9144000" cy="427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38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/>
          </a:bodyPr>
          <a:lstStyle/>
          <a:p>
            <a:r>
              <a:rPr lang="tr-TR" sz="1800" dirty="0"/>
              <a:t>More can be </a:t>
            </a:r>
            <a:r>
              <a:rPr lang="tr-TR" sz="1800"/>
              <a:t>self learned</a:t>
            </a:r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821849-9AA7-41EB-8D8A-D7FBDA228A91}"/>
              </a:ext>
            </a:extLst>
          </p:cNvPr>
          <p:cNvSpPr/>
          <p:nvPr/>
        </p:nvSpPr>
        <p:spPr>
          <a:xfrm>
            <a:off x="2286000" y="2208351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https://www.youtube.com/watch?v=1Bo1BrpR3AY&amp;list=PL1N57mwBHtN0JFoKSR0n-tBkUJHeMP2cP&amp;index=2&amp;ab_channel=MicrosoftPowerBI</a:t>
            </a:r>
          </a:p>
        </p:txBody>
      </p:sp>
    </p:spTree>
    <p:extLst>
      <p:ext uri="{BB962C8B-B14F-4D97-AF65-F5344CB8AC3E}">
        <p14:creationId xmlns:p14="http://schemas.microsoft.com/office/powerpoint/2010/main" val="152821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20100" y="6492875"/>
            <a:ext cx="7620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556B232-9F89-4083-B3BB-DDC8E5903F8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F95DDCAD-58B2-4800-A28C-F461EA7E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</p:spPr>
        <p:txBody>
          <a:bodyPr/>
          <a:lstStyle/>
          <a:p>
            <a:r>
              <a:rPr lang="tr-TR" dirty="0"/>
              <a:t>Business Intelligence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123F1A-03CB-4F6E-8E70-50EB8949E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53" y="1865244"/>
            <a:ext cx="7653805" cy="4687956"/>
          </a:xfrm>
          <a:prstGeom prst="rect">
            <a:avLst/>
          </a:prstGeom>
          <a:noFill/>
          <a:ln>
            <a:solidFill>
              <a:srgbClr val="00682F"/>
            </a:solidFill>
          </a:ln>
        </p:spPr>
      </p:pic>
    </p:spTree>
    <p:extLst>
      <p:ext uri="{BB962C8B-B14F-4D97-AF65-F5344CB8AC3E}">
        <p14:creationId xmlns:p14="http://schemas.microsoft.com/office/powerpoint/2010/main" val="266202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5379"/>
            <a:ext cx="8153399" cy="2969821"/>
          </a:xfrm>
          <a:ln>
            <a:noFill/>
          </a:ln>
        </p:spPr>
        <p:txBody>
          <a:bodyPr>
            <a:normAutofit/>
          </a:bodyPr>
          <a:lstStyle/>
          <a:p>
            <a:pPr algn="r"/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Power BI</a:t>
            </a:r>
            <a:endParaRPr lang="en-US" sz="3600" b="1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10856"/>
            <a:ext cx="7848600" cy="2065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6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3F0E3B-0BF2-431C-8A04-0A5E390C1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6279"/>
            <a:ext cx="9144000" cy="557156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Loading data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01708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Loading data</a:t>
            </a:r>
            <a:endParaRPr lang="en-US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17A039-6793-4C12-8EA0-B6BA45426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1290637"/>
            <a:ext cx="68865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44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 fontScale="90000"/>
          </a:bodyPr>
          <a:lstStyle/>
          <a:p>
            <a:r>
              <a:rPr lang="tr-TR" sz="3600" dirty="0"/>
              <a:t>Loading data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332D1-6EAB-4B72-9A94-C30C16962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522" y="1291508"/>
            <a:ext cx="6700956" cy="535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3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/>
          </a:bodyPr>
          <a:lstStyle/>
          <a:p>
            <a:r>
              <a:rPr lang="tr-TR" sz="1800" dirty="0"/>
              <a:t>Drag sales first then segment over it</a:t>
            </a: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F0ACA6-C34E-43A0-AADE-5F008A5DA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12" y="1300162"/>
            <a:ext cx="58959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52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/>
          </a:bodyPr>
          <a:lstStyle/>
          <a:p>
            <a:r>
              <a:rPr lang="tr-TR" sz="1800" dirty="0"/>
              <a:t>Click on map then drag sales and country over it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CDCC8-2AF7-4A17-9B24-0A99A690F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912" y="1347787"/>
            <a:ext cx="44481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73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FF760E2-6D5A-4911-AD9A-26997663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596348"/>
          </a:xfrm>
        </p:spPr>
        <p:txBody>
          <a:bodyPr>
            <a:normAutofit/>
          </a:bodyPr>
          <a:lstStyle/>
          <a:p>
            <a:r>
              <a:rPr lang="tr-TR" sz="1800" dirty="0"/>
              <a:t>Graphs are linked</a:t>
            </a: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A8F932-C0E2-4BD0-87A9-2807D130C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" y="1295400"/>
            <a:ext cx="9144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2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518</Words>
  <Application>Microsoft Office PowerPoint</Application>
  <PresentationFormat>On-screen Show (4:3)</PresentationFormat>
  <Paragraphs>56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Impact</vt:lpstr>
      <vt:lpstr>Tahoma</vt:lpstr>
      <vt:lpstr>Times New Roman</vt:lpstr>
      <vt:lpstr>Wingdings</vt:lpstr>
      <vt:lpstr>NewsPrint</vt:lpstr>
      <vt:lpstr>Custom Design</vt:lpstr>
      <vt:lpstr>PowerPoint Presentation</vt:lpstr>
      <vt:lpstr>Business Intelligence</vt:lpstr>
      <vt:lpstr>Power BI</vt:lpstr>
      <vt:lpstr>Loading data</vt:lpstr>
      <vt:lpstr>Loading data</vt:lpstr>
      <vt:lpstr>Loading data</vt:lpstr>
      <vt:lpstr>Drag sales first then segment over it</vt:lpstr>
      <vt:lpstr>Click on map then drag sales and country over it</vt:lpstr>
      <vt:lpstr>Graphs are linked</vt:lpstr>
      <vt:lpstr>Clicking one affects the other: only Goverment segment</vt:lpstr>
      <vt:lpstr>Clicking one affects the other: just USA sales</vt:lpstr>
      <vt:lpstr>More can be self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hdemirtas</dc:creator>
  <cp:lastModifiedBy>hdemirtas</cp:lastModifiedBy>
  <cp:revision>6</cp:revision>
  <dcterms:created xsi:type="dcterms:W3CDTF">2020-11-02T06:45:19Z</dcterms:created>
  <dcterms:modified xsi:type="dcterms:W3CDTF">2020-11-02T07:14:45Z</dcterms:modified>
</cp:coreProperties>
</file>