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4"/>
  </p:notesMasterIdLst>
  <p:handoutMasterIdLst>
    <p:handoutMasterId r:id="rId25"/>
  </p:handoutMasterIdLst>
  <p:sldIdLst>
    <p:sldId id="571" r:id="rId3"/>
    <p:sldId id="622" r:id="rId4"/>
    <p:sldId id="588" r:id="rId5"/>
    <p:sldId id="623" r:id="rId6"/>
    <p:sldId id="625" r:id="rId7"/>
    <p:sldId id="627" r:id="rId8"/>
    <p:sldId id="626" r:id="rId9"/>
    <p:sldId id="628" r:id="rId10"/>
    <p:sldId id="629" r:id="rId11"/>
    <p:sldId id="630" r:id="rId12"/>
    <p:sldId id="631" r:id="rId13"/>
    <p:sldId id="632" r:id="rId14"/>
    <p:sldId id="634" r:id="rId15"/>
    <p:sldId id="633" r:id="rId16"/>
    <p:sldId id="635" r:id="rId17"/>
    <p:sldId id="636" r:id="rId18"/>
    <p:sldId id="637" r:id="rId19"/>
    <p:sldId id="638" r:id="rId20"/>
    <p:sldId id="639" r:id="rId21"/>
    <p:sldId id="640" r:id="rId22"/>
    <p:sldId id="64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SR" initials="A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EF0"/>
    <a:srgbClr val="005828"/>
    <a:srgbClr val="00582A"/>
    <a:srgbClr val="2F473E"/>
    <a:srgbClr val="D2DCFE"/>
    <a:srgbClr val="DAE3FE"/>
    <a:srgbClr val="B9C9FD"/>
    <a:srgbClr val="C0CDF6"/>
    <a:srgbClr val="C7D8E7"/>
    <a:srgbClr val="D2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0" autoAdjust="0"/>
    <p:restoredTop sz="82064" autoAdjust="0"/>
  </p:normalViewPr>
  <p:slideViewPr>
    <p:cSldViewPr>
      <p:cViewPr varScale="1">
        <p:scale>
          <a:sx n="75" d="100"/>
          <a:sy n="75" d="100"/>
        </p:scale>
        <p:origin x="15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D2403-FCA1-4E78-B8EF-CA33F6D73DAC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9F8BB-9B9C-46BA-8928-718CB01E0D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27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E61AA-7EA1-4D72-A013-B26ADC009518}" type="datetimeFigureOut">
              <a:rPr lang="en-US" smtClean="0"/>
              <a:t>10/26/2020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0B61-172D-4509-B931-6E88C4E545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6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87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6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73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06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60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00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31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9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14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81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85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40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80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98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64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245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99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33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65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basakalper1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305800" cy="1600200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05200"/>
            <a:ext cx="7675418" cy="2057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lang="en-US" sz="3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3C6D6219-DCAC-4F04-91C2-9C2926F94FDD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3404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prstGeom prst="rect">
            <a:avLst/>
          </a:prstGeo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C88D2266-D139-483F-842B-4CB5631A2188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473F066-23DE-4C0B-9F84-0B007F2BDA79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43FDDE1A-45B7-4CC4-81B2-A1ED1DF109C0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2951-7CAD-44F3-A83F-1F8DA852E1F4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15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8A58-C57F-4BDE-A8C2-BC4CDAA8E714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5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E2D3-F0F7-4C7A-A06B-5944DA863524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67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156B-FA10-4071-94E4-223AD5BCC1F1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3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174B8-6A0D-46C9-9138-156805ACF595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55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BA2D-19CD-4765-BB7C-7D7B1BAE3833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720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69A6-0228-4EA0-8215-B74A11F2BF5B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7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186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CCCE-5D73-4339-87BE-D63EF72B1B71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48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F312F-671F-4C7C-8D03-9B8717D9BB86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17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95B4-1FE7-4B69-946B-7CC4EA6F533C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430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D6D-41E1-4298-A26C-A89DE7C7D69C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7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E9AFBA4C-C20B-471B-BFC8-636E2100FE86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0100" y="6492875"/>
            <a:ext cx="7620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1066800"/>
          </a:xfrm>
          <a:ln>
            <a:solidFill>
              <a:srgbClr val="00682F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1865244"/>
            <a:ext cx="8690112" cy="4687956"/>
          </a:xfrm>
          <a:prstGeom prst="rect">
            <a:avLst/>
          </a:prstGeom>
          <a:ln>
            <a:solidFill>
              <a:srgbClr val="00682F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009E47"/>
              </a:buClr>
              <a:buFont typeface="Arial" pitchFamily="34" charset="0"/>
              <a:buChar char="•"/>
            </a:pPr>
            <a:r>
              <a:rPr lang="en-US" dirty="0"/>
              <a:t>Add text here</a:t>
            </a:r>
          </a:p>
          <a:p>
            <a:pPr marL="1051560" lvl="1" indent="-457200">
              <a:lnSpc>
                <a:spcPct val="100000"/>
              </a:lnSpc>
              <a:buClr>
                <a:srgbClr val="009E47"/>
              </a:buClr>
            </a:pPr>
            <a:r>
              <a:rPr lang="en-US" dirty="0"/>
              <a:t>Add text here</a:t>
            </a:r>
          </a:p>
          <a:p>
            <a:pPr marL="1600200" lvl="3" indent="-457200">
              <a:lnSpc>
                <a:spcPct val="100000"/>
              </a:lnSpc>
              <a:buClr>
                <a:srgbClr val="009E47"/>
              </a:buClr>
            </a:pPr>
            <a:r>
              <a:rPr lang="en-US" dirty="0"/>
              <a:t>Add text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"/>
            <a:ext cx="8686800" cy="228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AE537E5-2B57-4335-92B5-EA21173A8AE1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Calibri" pitchFamily="34" charset="0"/>
              </a:defRPr>
            </a:lvl1pPr>
          </a:lstStyle>
          <a:p>
            <a:fld id="{4556B232-9F89-4083-B3BB-DDC8E5903F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645D3FF8-935F-4D86-BBFA-F4F88CA39F8F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  <a:prstGeom prst="rect">
            <a:avLst/>
          </a:prstGeo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  <a:prstGeom prst="rect">
            <a:avLst/>
          </a:prstGeo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3BD204E0-BF16-4621-BA09-0A73C9E0218E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F3B587AF-5313-49B5-AD0D-B12D8EFF110D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F9F6EE03-1C10-40D4-A2E8-2CA53B3FF34A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/>
          <a:lstStyle/>
          <a:p>
            <a:fld id="{2CC819F2-208E-4619-9893-AEA32C555FCF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/>
          <a:lstStyle/>
          <a:p>
            <a:fld id="{4556B232-9F89-4083-B3BB-DDC8E5903F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90000"/>
            <a:duotone>
              <a:schemeClr val="bg1">
                <a:shade val="20000"/>
                <a:satMod val="350000"/>
                <a:lumMod val="125000"/>
              </a:schemeClr>
              <a:schemeClr val="bg1">
                <a:tint val="90000"/>
                <a:satMod val="25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90112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240" y="6525768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2057400"/>
            <a:ext cx="876631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800" dirty="0"/>
              <a:t>Vb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sz="2400" dirty="0"/>
              <a:t>Bm</a:t>
            </a:r>
          </a:p>
          <a:p>
            <a:pPr marL="1428750" lvl="2" indent="-514350">
              <a:buFont typeface="Arial" pitchFamily="34" charset="0"/>
              <a:buChar char="•"/>
            </a:pPr>
            <a:r>
              <a:rPr lang="en-US" sz="2000" dirty="0"/>
              <a:t>Mbm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5828"/>
          </a:solidFill>
          <a:latin typeface="Calibri" pitchFamily="34" charset="0"/>
          <a:ea typeface="+mj-ea"/>
          <a:cs typeface="Calibri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None/>
        <a:defRPr sz="24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1pPr>
      <a:lvl2pPr marL="594360" indent="-27432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22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2pPr>
      <a:lvl3pPr marL="86868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20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1800" kern="200" spc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defTabSz="914400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007033"/>
        </a:buClr>
        <a:buFont typeface="Arial" pitchFamily="34" charset="0"/>
        <a:buChar char="•"/>
        <a:defRPr sz="1800" kern="200" spc="0" baseline="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0E27-E164-4218-AEA6-70A3D10F2E1C}" type="datetime1">
              <a:rPr lang="en-US" smtClean="0"/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4FAE-36D9-4948-B4E7-6942A23B7E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0E591596-9465-451E-BF7A-112D7ACA84E9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04862"/>
            <a:ext cx="8382000" cy="17097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4400" b="1" dirty="0">
                <a:solidFill>
                  <a:srgbClr val="0070C0"/>
                </a:solidFill>
              </a:rPr>
              <a:t>DATS</a:t>
            </a:r>
            <a:r>
              <a:rPr lang="en-US" sz="4400" b="1" dirty="0">
                <a:solidFill>
                  <a:srgbClr val="0070C0"/>
                </a:solidFill>
              </a:rPr>
              <a:t> 50</a:t>
            </a:r>
            <a:r>
              <a:rPr lang="tr-TR" sz="4400" b="1" dirty="0">
                <a:solidFill>
                  <a:srgbClr val="0070C0"/>
                </a:solidFill>
              </a:rPr>
              <a:t>1</a:t>
            </a:r>
            <a:br>
              <a:rPr lang="en-US" sz="4400" b="1" dirty="0">
                <a:solidFill>
                  <a:srgbClr val="0070C0"/>
                </a:solidFill>
              </a:rPr>
            </a:br>
            <a:r>
              <a:rPr lang="tr-TR" sz="4400" b="1" dirty="0">
                <a:solidFill>
                  <a:srgbClr val="0070C0"/>
                </a:solidFill>
              </a:rPr>
              <a:t>Fundamentals of Data Science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891306B-D43F-48F7-9098-CF0621EAFDC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228600"/>
            <a:ext cx="2449513" cy="5762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sz="3200"/>
              <a:t>Fall 20</a:t>
            </a:r>
            <a:r>
              <a:rPr lang="tr-TR" sz="3200"/>
              <a:t>20</a:t>
            </a:r>
            <a:endParaRPr lang="en-US" sz="320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0D946EB-63D9-4A60-B953-B89F887EA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90862"/>
            <a:ext cx="6781800" cy="136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2200" b="1" dirty="0">
                <a:solidFill>
                  <a:schemeClr val="tx2"/>
                </a:solidFill>
                <a:latin typeface="Arial"/>
                <a:cs typeface="Arial"/>
              </a:rPr>
              <a:t>Hasan Demirtaş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2200" b="1" dirty="0">
                <a:solidFill>
                  <a:schemeClr val="tx2"/>
                </a:solidFill>
                <a:latin typeface="Arial"/>
                <a:cs typeface="Arial"/>
              </a:rPr>
              <a:t>hdemirtas.academic@gmail.com</a:t>
            </a:r>
          </a:p>
        </p:txBody>
      </p:sp>
    </p:spTree>
    <p:extLst>
      <p:ext uri="{BB962C8B-B14F-4D97-AF65-F5344CB8AC3E}">
        <p14:creationId xmlns:p14="http://schemas.microsoft.com/office/powerpoint/2010/main" val="31837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Expected value and pmf connection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5885B-CB53-455E-ABEC-004D899A4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912" y="1447800"/>
            <a:ext cx="6512176" cy="476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Expected value and pmf connection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745719-88C8-409D-9EF3-070E206BC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02" y="1370012"/>
            <a:ext cx="727139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1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Expected value and pmf connection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745719-88C8-409D-9EF3-070E206BC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02" y="1370012"/>
            <a:ext cx="727139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9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5379"/>
            <a:ext cx="8153399" cy="2969821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A Quick Glance </a:t>
            </a:r>
            <a:b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on</a:t>
            </a:r>
            <a:b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Variance and PMF Relation </a:t>
            </a:r>
            <a:endParaRPr lang="en-US" sz="3600" b="1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43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Formulas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122A85-6A35-4C98-8D74-B3CC3CCF2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07" y="1393624"/>
            <a:ext cx="6894585" cy="501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90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An example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546C88-B058-4F53-960B-6AB76C3E5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19" y="1410928"/>
            <a:ext cx="6876362" cy="499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49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The Solution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BB973-7C14-43C1-A7A9-795326F1D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448" y="1482724"/>
            <a:ext cx="7121103" cy="519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02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An example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84B0E9-B4DC-48D1-8255-68204DA2B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779" y="1439310"/>
            <a:ext cx="6670441" cy="48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84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The Solution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2D2F6B-2EBA-4A9C-B508-E9FD10C1B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01" y="1447800"/>
            <a:ext cx="7015397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62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An example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F725C-68AC-4E9E-ACDD-29386B481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86" y="1451927"/>
            <a:ext cx="7095627" cy="518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9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3600" dirty="0"/>
              <a:t>Quiz is coming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3AC3B5-D88B-46AC-A099-1CD8547D4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25" y="1524000"/>
            <a:ext cx="75723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22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The Solution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E69022-FC7F-4FF3-8440-1396B06CE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656" y="1380438"/>
            <a:ext cx="7024688" cy="512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41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The Solution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F6482A-ECBA-4839-842F-3E4854FD1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654" y="1471929"/>
            <a:ext cx="7116692" cy="518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1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5379"/>
            <a:ext cx="8153399" cy="2969821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A Quick Glance </a:t>
            </a:r>
            <a:b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on</a:t>
            </a:r>
            <a:b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Probability Distribution </a:t>
            </a:r>
            <a:r>
              <a:rPr lang="tr-TR" sz="3600" b="1" i="1">
                <a:latin typeface="Tahoma" pitchFamily="34" charset="0"/>
                <a:ea typeface="Tahoma" pitchFamily="34" charset="0"/>
                <a:cs typeface="Tahoma" pitchFamily="34" charset="0"/>
              </a:rPr>
              <a:t>Function &amp;</a:t>
            </a:r>
            <a:b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tr-TR" sz="36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Cumulative Distribution Function</a:t>
            </a:r>
            <a:endParaRPr lang="en-US" sz="3600" b="1" i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Density vs Mass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5EA42B-56B2-4758-9D6C-FD5AB4DA58F4}"/>
              </a:ext>
            </a:extLst>
          </p:cNvPr>
          <p:cNvSpPr txBox="1">
            <a:spLocks/>
          </p:cNvSpPr>
          <p:nvPr/>
        </p:nvSpPr>
        <p:spPr>
          <a:xfrm>
            <a:off x="228600" y="1865243"/>
            <a:ext cx="8690112" cy="4627631"/>
          </a:xfrm>
          <a:prstGeom prst="rect">
            <a:avLst/>
          </a:prstGeom>
          <a:ln>
            <a:solidFill>
              <a:srgbClr val="008200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dirty="0"/>
              <a:t>When the distribution is continuous, </a:t>
            </a:r>
            <a:r>
              <a:rPr lang="tr-TR" b="1" dirty="0"/>
              <a:t>density</a:t>
            </a:r>
            <a:r>
              <a:rPr lang="tr-TR" dirty="0"/>
              <a:t> is used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tr-T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dirty="0"/>
              <a:t>When the distribution is discrete, </a:t>
            </a:r>
            <a:r>
              <a:rPr lang="tr-TR" b="1" dirty="0"/>
              <a:t>mass</a:t>
            </a:r>
            <a:r>
              <a:rPr lang="tr-TR" dirty="0"/>
              <a:t> is used</a:t>
            </a:r>
          </a:p>
          <a:p>
            <a:pPr marL="937260" lvl="1" indent="-342900">
              <a:lnSpc>
                <a:spcPct val="110000"/>
              </a:lnSpc>
              <a:spcBef>
                <a:spcPts val="0"/>
              </a:spcBef>
            </a:pPr>
            <a:endParaRPr lang="tr-TR" sz="2400" dirty="0"/>
          </a:p>
          <a:p>
            <a:pPr lvl="1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endParaRPr lang="tr-TR" sz="2400" dirty="0"/>
          </a:p>
          <a:p>
            <a:pPr lvl="1"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2848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Probability Mass Function &amp; Cumulative Distribution Function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713F5-FA0D-4637-B8D3-E813AD997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58" y="1447800"/>
            <a:ext cx="595288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9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PMF &amp; CDF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45D48A-9E98-4C65-AD6A-5CA46FB71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447800"/>
            <a:ext cx="6400800" cy="467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0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PDF &amp; CDF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DD0C5C-FDFA-4511-AA84-3353C9A7E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345633"/>
            <a:ext cx="4495800" cy="55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5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An example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6872C-59C0-4573-B578-981C62C6D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767" y="1458360"/>
            <a:ext cx="6634465" cy="485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1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46652"/>
            <a:ext cx="8690112" cy="748748"/>
          </a:xfrm>
          <a:ln>
            <a:solidFill>
              <a:srgbClr val="008200"/>
            </a:solidFill>
          </a:ln>
        </p:spPr>
        <p:txBody>
          <a:bodyPr>
            <a:noAutofit/>
          </a:bodyPr>
          <a:lstStyle/>
          <a:p>
            <a:r>
              <a:rPr lang="tr-TR" sz="2500" dirty="0"/>
              <a:t>Solution</a:t>
            </a:r>
            <a:endParaRPr lang="en-US" sz="2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216714-57DE-4ACC-AB56-357D533E8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010" y="1555963"/>
            <a:ext cx="6429980" cy="467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69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12957</TotalTime>
  <Words>153</Words>
  <Application>Microsoft Office PowerPoint</Application>
  <PresentationFormat>On-screen Show (4:3)</PresentationFormat>
  <Paragraphs>67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Impact</vt:lpstr>
      <vt:lpstr>Tahoma</vt:lpstr>
      <vt:lpstr>Times New Roman</vt:lpstr>
      <vt:lpstr>Wingdings</vt:lpstr>
      <vt:lpstr>NewsPrint</vt:lpstr>
      <vt:lpstr>Custom Design</vt:lpstr>
      <vt:lpstr>PowerPoint Presentation</vt:lpstr>
      <vt:lpstr>Quiz is coming</vt:lpstr>
      <vt:lpstr>A Quick Glance  on Probability Distribution Function &amp; Cumulative Distribution Function</vt:lpstr>
      <vt:lpstr>Density vs Mass</vt:lpstr>
      <vt:lpstr>Probability Mass Function &amp; Cumulative Distribution Function</vt:lpstr>
      <vt:lpstr>PMF &amp; CDF</vt:lpstr>
      <vt:lpstr>PDF &amp; CDF</vt:lpstr>
      <vt:lpstr>An example</vt:lpstr>
      <vt:lpstr>Solution</vt:lpstr>
      <vt:lpstr>Expected value and pmf connection</vt:lpstr>
      <vt:lpstr>Expected value and pmf connection</vt:lpstr>
      <vt:lpstr>Expected value and pmf connection</vt:lpstr>
      <vt:lpstr>A Quick Glance  on Variance and PMF Relation </vt:lpstr>
      <vt:lpstr>Formulas</vt:lpstr>
      <vt:lpstr>An example</vt:lpstr>
      <vt:lpstr>The Solution</vt:lpstr>
      <vt:lpstr>An example</vt:lpstr>
      <vt:lpstr>The Solution</vt:lpstr>
      <vt:lpstr>An example</vt:lpstr>
      <vt:lpstr>The Solution</vt:lpstr>
      <vt:lpstr>The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hdemirtas</cp:lastModifiedBy>
  <cp:revision>890</cp:revision>
  <dcterms:created xsi:type="dcterms:W3CDTF">2013-06-04T12:27:35Z</dcterms:created>
  <dcterms:modified xsi:type="dcterms:W3CDTF">2020-10-26T15:55:20Z</dcterms:modified>
</cp:coreProperties>
</file>