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8"/>
  </p:notesMasterIdLst>
  <p:handoutMasterIdLst>
    <p:handoutMasterId r:id="rId39"/>
  </p:handoutMasterIdLst>
  <p:sldIdLst>
    <p:sldId id="403" r:id="rId3"/>
    <p:sldId id="414" r:id="rId4"/>
    <p:sldId id="398" r:id="rId5"/>
    <p:sldId id="413" r:id="rId6"/>
    <p:sldId id="402" r:id="rId7"/>
    <p:sldId id="393" r:id="rId8"/>
    <p:sldId id="623" r:id="rId9"/>
    <p:sldId id="622" r:id="rId10"/>
    <p:sldId id="358" r:id="rId11"/>
    <p:sldId id="384" r:id="rId12"/>
    <p:sldId id="415" r:id="rId13"/>
    <p:sldId id="386" r:id="rId14"/>
    <p:sldId id="387" r:id="rId15"/>
    <p:sldId id="259" r:id="rId16"/>
    <p:sldId id="362" r:id="rId17"/>
    <p:sldId id="416" r:id="rId18"/>
    <p:sldId id="360" r:id="rId19"/>
    <p:sldId id="313" r:id="rId20"/>
    <p:sldId id="363" r:id="rId21"/>
    <p:sldId id="272" r:id="rId22"/>
    <p:sldId id="314" r:id="rId23"/>
    <p:sldId id="364" r:id="rId24"/>
    <p:sldId id="279" r:id="rId25"/>
    <p:sldId id="356" r:id="rId26"/>
    <p:sldId id="366" r:id="rId27"/>
    <p:sldId id="367" r:id="rId28"/>
    <p:sldId id="368" r:id="rId29"/>
    <p:sldId id="369" r:id="rId30"/>
    <p:sldId id="370" r:id="rId31"/>
    <p:sldId id="285" r:id="rId32"/>
    <p:sldId id="315" r:id="rId33"/>
    <p:sldId id="408" r:id="rId34"/>
    <p:sldId id="410" r:id="rId35"/>
    <p:sldId id="411" r:id="rId36"/>
    <p:sldId id="41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B1FB60"/>
    <a:srgbClr val="A2E758"/>
    <a:srgbClr val="005828"/>
    <a:srgbClr val="00582A"/>
    <a:srgbClr val="2F473E"/>
    <a:srgbClr val="D2DCFE"/>
    <a:srgbClr val="DAE3FE"/>
    <a:srgbClr val="B9C9FD"/>
    <a:srgbClr val="C0C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2" autoAdjust="0"/>
    <p:restoredTop sz="88270" autoAdjust="0"/>
  </p:normalViewPr>
  <p:slideViewPr>
    <p:cSldViewPr>
      <p:cViewPr varScale="1">
        <p:scale>
          <a:sx n="80" d="100"/>
          <a:sy n="80" d="100"/>
        </p:scale>
        <p:origin x="15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15180-29B0-4C66-993B-04FB14B6DDD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19788E-93EA-4F17-9ECF-91C4DBC3B186}">
      <dgm:prSet phldrT="[Text]"/>
      <dgm:spPr>
        <a:solidFill>
          <a:srgbClr val="005828"/>
        </a:solidFill>
        <a:ln>
          <a:solidFill>
            <a:srgbClr val="005828"/>
          </a:solidFill>
        </a:ln>
      </dgm:spPr>
      <dgm:t>
        <a:bodyPr/>
        <a:lstStyle/>
        <a:p>
          <a:r>
            <a:rPr lang="en-US" dirty="0">
              <a:latin typeface="Calibri" pitchFamily="34" charset="0"/>
            </a:rPr>
            <a:t>Data mining </a:t>
          </a:r>
        </a:p>
      </dgm:t>
    </dgm:pt>
    <dgm:pt modelId="{B080966B-C8C2-4B4F-BD4C-E8A1846390EA}" type="parTrans" cxnId="{4E1D6FC8-C5AA-4247-B4EB-C176F4F0FAB8}">
      <dgm:prSet/>
      <dgm:spPr/>
      <dgm:t>
        <a:bodyPr/>
        <a:lstStyle/>
        <a:p>
          <a:endParaRPr lang="en-US"/>
        </a:p>
      </dgm:t>
    </dgm:pt>
    <dgm:pt modelId="{B4279302-778B-45B6-95F2-92B99DE21219}" type="sibTrans" cxnId="{4E1D6FC8-C5AA-4247-B4EB-C176F4F0FAB8}">
      <dgm:prSet/>
      <dgm:spPr/>
      <dgm:t>
        <a:bodyPr/>
        <a:lstStyle/>
        <a:p>
          <a:endParaRPr lang="en-US"/>
        </a:p>
      </dgm:t>
    </dgm:pt>
    <dgm:pt modelId="{0081BBD4-B360-4F18-B75D-A24A18D60731}">
      <dgm:prSet phldrT="[Text]"/>
      <dgm:spPr>
        <a:solidFill>
          <a:srgbClr val="005828"/>
        </a:solidFill>
        <a:ln>
          <a:solidFill>
            <a:srgbClr val="005828"/>
          </a:solidFill>
        </a:ln>
      </dgm:spPr>
      <dgm:t>
        <a:bodyPr/>
        <a:lstStyle/>
        <a:p>
          <a:r>
            <a:rPr lang="en-US" dirty="0">
              <a:latin typeface="Calibri" pitchFamily="34" charset="0"/>
            </a:rPr>
            <a:t>Simulation</a:t>
          </a:r>
        </a:p>
      </dgm:t>
    </dgm:pt>
    <dgm:pt modelId="{17D3DCBC-2F27-4130-A11A-20207156232D}" type="parTrans" cxnId="{50122ED6-F5A5-4FB0-8A8C-CC66F8FBAEE9}">
      <dgm:prSet/>
      <dgm:spPr/>
      <dgm:t>
        <a:bodyPr/>
        <a:lstStyle/>
        <a:p>
          <a:endParaRPr lang="en-US"/>
        </a:p>
      </dgm:t>
    </dgm:pt>
    <dgm:pt modelId="{DA0D8416-252D-45F8-A83B-BF9B24C5AAD8}" type="sibTrans" cxnId="{50122ED6-F5A5-4FB0-8A8C-CC66F8FBAEE9}">
      <dgm:prSet/>
      <dgm:spPr/>
      <dgm:t>
        <a:bodyPr/>
        <a:lstStyle/>
        <a:p>
          <a:endParaRPr lang="en-US"/>
        </a:p>
      </dgm:t>
    </dgm:pt>
    <dgm:pt modelId="{2B1B0781-3F4F-4913-BE33-52AD0ECFF6C6}">
      <dgm:prSet/>
      <dgm:spPr>
        <a:noFill/>
        <a:ln>
          <a:solidFill>
            <a:srgbClr val="005828"/>
          </a:solidFill>
        </a:ln>
      </dgm:spPr>
      <dgm:t>
        <a:bodyPr/>
        <a:lstStyle/>
        <a:p>
          <a:r>
            <a:rPr lang="en-US" dirty="0">
              <a:latin typeface="Calibri" pitchFamily="34" charset="0"/>
            </a:rPr>
            <a:t>Used to find patterns or relationships among elements of the data in a large database; often used in predictive analytics.</a:t>
          </a:r>
        </a:p>
      </dgm:t>
    </dgm:pt>
    <dgm:pt modelId="{F1DCBFD1-60E9-46E6-AA1A-2F48C88BEBBB}" type="parTrans" cxnId="{DDC754B3-88F7-457A-B88D-E0B7F7A183B3}">
      <dgm:prSet/>
      <dgm:spPr/>
      <dgm:t>
        <a:bodyPr/>
        <a:lstStyle/>
        <a:p>
          <a:endParaRPr lang="en-US"/>
        </a:p>
      </dgm:t>
    </dgm:pt>
    <dgm:pt modelId="{63E85B44-0228-4B22-9253-4C575C082580}" type="sibTrans" cxnId="{DDC754B3-88F7-457A-B88D-E0B7F7A183B3}">
      <dgm:prSet/>
      <dgm:spPr/>
      <dgm:t>
        <a:bodyPr/>
        <a:lstStyle/>
        <a:p>
          <a:endParaRPr lang="en-US"/>
        </a:p>
      </dgm:t>
    </dgm:pt>
    <dgm:pt modelId="{ADE1F32B-BDA0-44A5-B1C0-EFFD362784EE}">
      <dgm:prSet/>
      <dgm:spPr>
        <a:noFill/>
        <a:ln>
          <a:solidFill>
            <a:srgbClr val="005828"/>
          </a:solidFill>
        </a:ln>
      </dgm:spPr>
      <dgm:t>
        <a:bodyPr/>
        <a:lstStyle/>
        <a:p>
          <a:r>
            <a:rPr lang="en-US" dirty="0">
              <a:latin typeface="Calibri" pitchFamily="34" charset="0"/>
            </a:rPr>
            <a:t>It involves the use of probability and statistics to construct a computer model to study the impact of uncertainty on a decision.</a:t>
          </a:r>
        </a:p>
      </dgm:t>
    </dgm:pt>
    <dgm:pt modelId="{9F289771-771F-4774-A204-4899BF3EAE1E}" type="parTrans" cxnId="{9371F196-3A46-479E-A506-5EFAD663590E}">
      <dgm:prSet/>
      <dgm:spPr/>
      <dgm:t>
        <a:bodyPr/>
        <a:lstStyle/>
        <a:p>
          <a:endParaRPr lang="en-US"/>
        </a:p>
      </dgm:t>
    </dgm:pt>
    <dgm:pt modelId="{228D4626-76A8-4685-92DD-33BFE613D2A8}" type="sibTrans" cxnId="{9371F196-3A46-479E-A506-5EFAD663590E}">
      <dgm:prSet/>
      <dgm:spPr/>
      <dgm:t>
        <a:bodyPr/>
        <a:lstStyle/>
        <a:p>
          <a:endParaRPr lang="en-US"/>
        </a:p>
      </dgm:t>
    </dgm:pt>
    <dgm:pt modelId="{5807243A-7850-40EC-83FA-501DA0695AFB}" type="pres">
      <dgm:prSet presAssocID="{AF015180-29B0-4C66-993B-04FB14B6DDD3}" presName="linear" presStyleCnt="0">
        <dgm:presLayoutVars>
          <dgm:dir/>
          <dgm:animLvl val="lvl"/>
          <dgm:resizeHandles val="exact"/>
        </dgm:presLayoutVars>
      </dgm:prSet>
      <dgm:spPr/>
    </dgm:pt>
    <dgm:pt modelId="{EC1CBDA5-71D4-44FE-A73E-C686E5C6A6EF}" type="pres">
      <dgm:prSet presAssocID="{8619788E-93EA-4F17-9ECF-91C4DBC3B186}" presName="parentLin" presStyleCnt="0"/>
      <dgm:spPr/>
    </dgm:pt>
    <dgm:pt modelId="{87623816-8FF6-47BF-8F27-62EF482664F9}" type="pres">
      <dgm:prSet presAssocID="{8619788E-93EA-4F17-9ECF-91C4DBC3B186}" presName="parentLeftMargin" presStyleLbl="node1" presStyleIdx="0" presStyleCnt="2"/>
      <dgm:spPr/>
    </dgm:pt>
    <dgm:pt modelId="{6BAF7D37-3018-401E-9740-D34B6F5DCA37}" type="pres">
      <dgm:prSet presAssocID="{8619788E-93EA-4F17-9ECF-91C4DBC3B186}" presName="parentText" presStyleLbl="node1" presStyleIdx="0" presStyleCnt="2">
        <dgm:presLayoutVars>
          <dgm:chMax val="0"/>
          <dgm:bulletEnabled val="1"/>
        </dgm:presLayoutVars>
      </dgm:prSet>
      <dgm:spPr/>
    </dgm:pt>
    <dgm:pt modelId="{30D7CE13-4F3A-4B18-B179-1F325CAAC9A6}" type="pres">
      <dgm:prSet presAssocID="{8619788E-93EA-4F17-9ECF-91C4DBC3B186}" presName="negativeSpace" presStyleCnt="0"/>
      <dgm:spPr/>
    </dgm:pt>
    <dgm:pt modelId="{B0A88ABE-EFC8-4DFF-842F-F48E77FC489F}" type="pres">
      <dgm:prSet presAssocID="{8619788E-93EA-4F17-9ECF-91C4DBC3B186}" presName="childText" presStyleLbl="conFgAcc1" presStyleIdx="0" presStyleCnt="2">
        <dgm:presLayoutVars>
          <dgm:bulletEnabled val="1"/>
        </dgm:presLayoutVars>
      </dgm:prSet>
      <dgm:spPr/>
    </dgm:pt>
    <dgm:pt modelId="{8AD81510-2F4E-4DBE-8B24-5A8B116E4CC1}" type="pres">
      <dgm:prSet presAssocID="{B4279302-778B-45B6-95F2-92B99DE21219}" presName="spaceBetweenRectangles" presStyleCnt="0"/>
      <dgm:spPr/>
    </dgm:pt>
    <dgm:pt modelId="{45C300C7-06E1-4E64-BA73-92D7417E4217}" type="pres">
      <dgm:prSet presAssocID="{0081BBD4-B360-4F18-B75D-A24A18D60731}" presName="parentLin" presStyleCnt="0"/>
      <dgm:spPr/>
    </dgm:pt>
    <dgm:pt modelId="{5F0D1989-7C78-436C-88AF-631680BA6D13}" type="pres">
      <dgm:prSet presAssocID="{0081BBD4-B360-4F18-B75D-A24A18D60731}" presName="parentLeftMargin" presStyleLbl="node1" presStyleIdx="0" presStyleCnt="2"/>
      <dgm:spPr/>
    </dgm:pt>
    <dgm:pt modelId="{36F9A83E-45D4-4AE9-BC28-439A173FEAF2}" type="pres">
      <dgm:prSet presAssocID="{0081BBD4-B360-4F18-B75D-A24A18D60731}" presName="parentText" presStyleLbl="node1" presStyleIdx="1" presStyleCnt="2">
        <dgm:presLayoutVars>
          <dgm:chMax val="0"/>
          <dgm:bulletEnabled val="1"/>
        </dgm:presLayoutVars>
      </dgm:prSet>
      <dgm:spPr/>
    </dgm:pt>
    <dgm:pt modelId="{AB7C9E06-8D4E-4701-9851-F6FCA289C5C4}" type="pres">
      <dgm:prSet presAssocID="{0081BBD4-B360-4F18-B75D-A24A18D60731}" presName="negativeSpace" presStyleCnt="0"/>
      <dgm:spPr/>
    </dgm:pt>
    <dgm:pt modelId="{8B99EABB-11AC-4857-A301-228103C494A7}" type="pres">
      <dgm:prSet presAssocID="{0081BBD4-B360-4F18-B75D-A24A18D60731}" presName="childText" presStyleLbl="conFgAcc1" presStyleIdx="1" presStyleCnt="2">
        <dgm:presLayoutVars>
          <dgm:bulletEnabled val="1"/>
        </dgm:presLayoutVars>
      </dgm:prSet>
      <dgm:spPr/>
    </dgm:pt>
  </dgm:ptLst>
  <dgm:cxnLst>
    <dgm:cxn modelId="{5C78E401-AE1C-43B2-8CB4-980A4A96BF73}" type="presOf" srcId="{AF015180-29B0-4C66-993B-04FB14B6DDD3}" destId="{5807243A-7850-40EC-83FA-501DA0695AFB}" srcOrd="0" destOrd="0" presId="urn:microsoft.com/office/officeart/2005/8/layout/list1"/>
    <dgm:cxn modelId="{D13EFD05-4D59-4AB7-BE6D-9A40D1B0332A}" type="presOf" srcId="{0081BBD4-B360-4F18-B75D-A24A18D60731}" destId="{36F9A83E-45D4-4AE9-BC28-439A173FEAF2}" srcOrd="1" destOrd="0" presId="urn:microsoft.com/office/officeart/2005/8/layout/list1"/>
    <dgm:cxn modelId="{CC9E201E-223F-48F8-BB34-5A210244085C}" type="presOf" srcId="{8619788E-93EA-4F17-9ECF-91C4DBC3B186}" destId="{6BAF7D37-3018-401E-9740-D34B6F5DCA37}" srcOrd="1" destOrd="0" presId="urn:microsoft.com/office/officeart/2005/8/layout/list1"/>
    <dgm:cxn modelId="{46ADA52F-00F8-482F-A0E6-F7B6CA56CF97}" type="presOf" srcId="{ADE1F32B-BDA0-44A5-B1C0-EFFD362784EE}" destId="{8B99EABB-11AC-4857-A301-228103C494A7}" srcOrd="0" destOrd="0" presId="urn:microsoft.com/office/officeart/2005/8/layout/list1"/>
    <dgm:cxn modelId="{EF163332-D440-455B-9D7C-52D43FCB0BF2}" type="presOf" srcId="{2B1B0781-3F4F-4913-BE33-52AD0ECFF6C6}" destId="{B0A88ABE-EFC8-4DFF-842F-F48E77FC489F}" srcOrd="0" destOrd="0" presId="urn:microsoft.com/office/officeart/2005/8/layout/list1"/>
    <dgm:cxn modelId="{9371F196-3A46-479E-A506-5EFAD663590E}" srcId="{0081BBD4-B360-4F18-B75D-A24A18D60731}" destId="{ADE1F32B-BDA0-44A5-B1C0-EFFD362784EE}" srcOrd="0" destOrd="0" parTransId="{9F289771-771F-4774-A204-4899BF3EAE1E}" sibTransId="{228D4626-76A8-4685-92DD-33BFE613D2A8}"/>
    <dgm:cxn modelId="{DDC754B3-88F7-457A-B88D-E0B7F7A183B3}" srcId="{8619788E-93EA-4F17-9ECF-91C4DBC3B186}" destId="{2B1B0781-3F4F-4913-BE33-52AD0ECFF6C6}" srcOrd="0" destOrd="0" parTransId="{F1DCBFD1-60E9-46E6-AA1A-2F48C88BEBBB}" sibTransId="{63E85B44-0228-4B22-9253-4C575C082580}"/>
    <dgm:cxn modelId="{0AFA2FB9-CFB2-4FAA-A40E-8C29209CF1D1}" type="presOf" srcId="{0081BBD4-B360-4F18-B75D-A24A18D60731}" destId="{5F0D1989-7C78-436C-88AF-631680BA6D13}" srcOrd="0" destOrd="0" presId="urn:microsoft.com/office/officeart/2005/8/layout/list1"/>
    <dgm:cxn modelId="{4E1D6FC8-C5AA-4247-B4EB-C176F4F0FAB8}" srcId="{AF015180-29B0-4C66-993B-04FB14B6DDD3}" destId="{8619788E-93EA-4F17-9ECF-91C4DBC3B186}" srcOrd="0" destOrd="0" parTransId="{B080966B-C8C2-4B4F-BD4C-E8A1846390EA}" sibTransId="{B4279302-778B-45B6-95F2-92B99DE21219}"/>
    <dgm:cxn modelId="{50122ED6-F5A5-4FB0-8A8C-CC66F8FBAEE9}" srcId="{AF015180-29B0-4C66-993B-04FB14B6DDD3}" destId="{0081BBD4-B360-4F18-B75D-A24A18D60731}" srcOrd="1" destOrd="0" parTransId="{17D3DCBC-2F27-4130-A11A-20207156232D}" sibTransId="{DA0D8416-252D-45F8-A83B-BF9B24C5AAD8}"/>
    <dgm:cxn modelId="{F9E837F8-F56F-4720-BF29-FD63F90261CE}" type="presOf" srcId="{8619788E-93EA-4F17-9ECF-91C4DBC3B186}" destId="{87623816-8FF6-47BF-8F27-62EF482664F9}" srcOrd="0" destOrd="0" presId="urn:microsoft.com/office/officeart/2005/8/layout/list1"/>
    <dgm:cxn modelId="{FFE6BF63-F003-4053-B153-FF45EA0FF878}" type="presParOf" srcId="{5807243A-7850-40EC-83FA-501DA0695AFB}" destId="{EC1CBDA5-71D4-44FE-A73E-C686E5C6A6EF}" srcOrd="0" destOrd="0" presId="urn:microsoft.com/office/officeart/2005/8/layout/list1"/>
    <dgm:cxn modelId="{657FFEB7-FFD1-4227-A0B3-FB44C01A7C46}" type="presParOf" srcId="{EC1CBDA5-71D4-44FE-A73E-C686E5C6A6EF}" destId="{87623816-8FF6-47BF-8F27-62EF482664F9}" srcOrd="0" destOrd="0" presId="urn:microsoft.com/office/officeart/2005/8/layout/list1"/>
    <dgm:cxn modelId="{BDB3BC66-1E0B-49F2-B317-C9D3363B0D80}" type="presParOf" srcId="{EC1CBDA5-71D4-44FE-A73E-C686E5C6A6EF}" destId="{6BAF7D37-3018-401E-9740-D34B6F5DCA37}" srcOrd="1" destOrd="0" presId="urn:microsoft.com/office/officeart/2005/8/layout/list1"/>
    <dgm:cxn modelId="{8B785F70-1706-4DDB-87A9-E6EBA5008A69}" type="presParOf" srcId="{5807243A-7850-40EC-83FA-501DA0695AFB}" destId="{30D7CE13-4F3A-4B18-B179-1F325CAAC9A6}" srcOrd="1" destOrd="0" presId="urn:microsoft.com/office/officeart/2005/8/layout/list1"/>
    <dgm:cxn modelId="{9D7E8042-5382-4140-A84D-1ED24642380F}" type="presParOf" srcId="{5807243A-7850-40EC-83FA-501DA0695AFB}" destId="{B0A88ABE-EFC8-4DFF-842F-F48E77FC489F}" srcOrd="2" destOrd="0" presId="urn:microsoft.com/office/officeart/2005/8/layout/list1"/>
    <dgm:cxn modelId="{089F0FC8-9D11-4CBC-87F1-2204BB556958}" type="presParOf" srcId="{5807243A-7850-40EC-83FA-501DA0695AFB}" destId="{8AD81510-2F4E-4DBE-8B24-5A8B116E4CC1}" srcOrd="3" destOrd="0" presId="urn:microsoft.com/office/officeart/2005/8/layout/list1"/>
    <dgm:cxn modelId="{D32A908C-E22D-47F2-8F2E-5387CAAA27D0}" type="presParOf" srcId="{5807243A-7850-40EC-83FA-501DA0695AFB}" destId="{45C300C7-06E1-4E64-BA73-92D7417E4217}" srcOrd="4" destOrd="0" presId="urn:microsoft.com/office/officeart/2005/8/layout/list1"/>
    <dgm:cxn modelId="{7040C8DE-8FDA-494E-9BFF-4A8C0B56161B}" type="presParOf" srcId="{45C300C7-06E1-4E64-BA73-92D7417E4217}" destId="{5F0D1989-7C78-436C-88AF-631680BA6D13}" srcOrd="0" destOrd="0" presId="urn:microsoft.com/office/officeart/2005/8/layout/list1"/>
    <dgm:cxn modelId="{1117FC46-8C60-47CD-A685-1CA699D86ADC}" type="presParOf" srcId="{45C300C7-06E1-4E64-BA73-92D7417E4217}" destId="{36F9A83E-45D4-4AE9-BC28-439A173FEAF2}" srcOrd="1" destOrd="0" presId="urn:microsoft.com/office/officeart/2005/8/layout/list1"/>
    <dgm:cxn modelId="{69621486-D9A2-48B3-97CB-2DCB5AE98D1E}" type="presParOf" srcId="{5807243A-7850-40EC-83FA-501DA0695AFB}" destId="{AB7C9E06-8D4E-4701-9851-F6FCA289C5C4}" srcOrd="5" destOrd="0" presId="urn:microsoft.com/office/officeart/2005/8/layout/list1"/>
    <dgm:cxn modelId="{9962195A-1E82-4D19-B0B4-2FA1F1577914}" type="presParOf" srcId="{5807243A-7850-40EC-83FA-501DA0695AFB}" destId="{8B99EABB-11AC-4857-A301-228103C494A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D8910C-F857-4881-9B05-D7A935919A9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3D6BD44-E023-4988-942F-F07C56177694}">
      <dgm:prSet phldrT="[Text]" custT="1"/>
      <dgm:spPr>
        <a:solidFill>
          <a:srgbClr val="005828"/>
        </a:solidFill>
        <a:ln>
          <a:solidFill>
            <a:srgbClr val="005828"/>
          </a:solidFill>
        </a:ln>
      </dgm:spPr>
      <dgm:t>
        <a:bodyPr/>
        <a:lstStyle/>
        <a:p>
          <a:r>
            <a:rPr lang="en-US" sz="1600" dirty="0">
              <a:latin typeface="Calibri" pitchFamily="34" charset="0"/>
            </a:rPr>
            <a:t>Optimization models </a:t>
          </a:r>
        </a:p>
      </dgm:t>
    </dgm:pt>
    <dgm:pt modelId="{5D8D581C-7DFB-48D1-AD60-7F303685E76A}" type="parTrans" cxnId="{DA08D826-F6B0-4B7D-9FCA-0F1630245FA4}">
      <dgm:prSet/>
      <dgm:spPr/>
      <dgm:t>
        <a:bodyPr/>
        <a:lstStyle/>
        <a:p>
          <a:endParaRPr lang="en-US" sz="1600">
            <a:latin typeface="Calibri" pitchFamily="34" charset="0"/>
          </a:endParaRPr>
        </a:p>
      </dgm:t>
    </dgm:pt>
    <dgm:pt modelId="{912C3DC3-D90B-4B6D-BA44-B39F7C14487D}" type="sibTrans" cxnId="{DA08D826-F6B0-4B7D-9FCA-0F1630245FA4}">
      <dgm:prSet/>
      <dgm:spPr/>
      <dgm:t>
        <a:bodyPr/>
        <a:lstStyle/>
        <a:p>
          <a:endParaRPr lang="en-US" sz="1600">
            <a:latin typeface="Calibri" pitchFamily="34" charset="0"/>
          </a:endParaRPr>
        </a:p>
      </dgm:t>
    </dgm:pt>
    <dgm:pt modelId="{BEC573C3-77C3-4C64-9630-5064BAD5497D}">
      <dgm:prSet phldrT="[Text]" custT="1"/>
      <dgm:spPr>
        <a:solidFill>
          <a:srgbClr val="005828"/>
        </a:solidFill>
        <a:ln>
          <a:solidFill>
            <a:srgbClr val="005828"/>
          </a:solidFill>
        </a:ln>
      </dgm:spPr>
      <dgm:t>
        <a:bodyPr/>
        <a:lstStyle/>
        <a:p>
          <a:r>
            <a:rPr lang="en-US" sz="1600" dirty="0">
              <a:latin typeface="Calibri" pitchFamily="34" charset="0"/>
            </a:rPr>
            <a:t>Simulation optimization </a:t>
          </a:r>
        </a:p>
      </dgm:t>
    </dgm:pt>
    <dgm:pt modelId="{A202A248-11F7-4C62-A190-458B0B150431}" type="parTrans" cxnId="{E728C8BC-20B9-4507-982A-D96F3C9E7D17}">
      <dgm:prSet/>
      <dgm:spPr/>
      <dgm:t>
        <a:bodyPr/>
        <a:lstStyle/>
        <a:p>
          <a:endParaRPr lang="en-US" sz="1600">
            <a:latin typeface="Calibri" pitchFamily="34" charset="0"/>
          </a:endParaRPr>
        </a:p>
      </dgm:t>
    </dgm:pt>
    <dgm:pt modelId="{2AFD9A21-B91F-430B-B43F-114B0483AAF6}" type="sibTrans" cxnId="{E728C8BC-20B9-4507-982A-D96F3C9E7D17}">
      <dgm:prSet/>
      <dgm:spPr/>
      <dgm:t>
        <a:bodyPr/>
        <a:lstStyle/>
        <a:p>
          <a:endParaRPr lang="en-US" sz="1600">
            <a:latin typeface="Calibri" pitchFamily="34" charset="0"/>
          </a:endParaRPr>
        </a:p>
      </dgm:t>
    </dgm:pt>
    <dgm:pt modelId="{486A32FA-4130-45AE-BD17-BAB912AEB7E7}">
      <dgm:prSet phldrT="[Text]" custT="1"/>
      <dgm:spPr>
        <a:solidFill>
          <a:srgbClr val="005828"/>
        </a:solidFill>
        <a:ln>
          <a:solidFill>
            <a:srgbClr val="005828"/>
          </a:solidFill>
        </a:ln>
      </dgm:spPr>
      <dgm:t>
        <a:bodyPr/>
        <a:lstStyle/>
        <a:p>
          <a:r>
            <a:rPr lang="en-US" sz="1600" dirty="0">
              <a:latin typeface="Calibri" pitchFamily="34" charset="0"/>
            </a:rPr>
            <a:t>Decision analysis </a:t>
          </a:r>
        </a:p>
      </dgm:t>
    </dgm:pt>
    <dgm:pt modelId="{C7603DBD-3621-4A84-9C18-D5B13813086C}" type="parTrans" cxnId="{374EA8DF-A9A7-486D-9439-B68DF773B0F6}">
      <dgm:prSet/>
      <dgm:spPr/>
      <dgm:t>
        <a:bodyPr/>
        <a:lstStyle/>
        <a:p>
          <a:endParaRPr lang="en-US" sz="1600">
            <a:latin typeface="Calibri" pitchFamily="34" charset="0"/>
          </a:endParaRPr>
        </a:p>
      </dgm:t>
    </dgm:pt>
    <dgm:pt modelId="{4D779BB9-E5AD-460F-8147-28B0CE585576}" type="sibTrans" cxnId="{374EA8DF-A9A7-486D-9439-B68DF773B0F6}">
      <dgm:prSet/>
      <dgm:spPr/>
      <dgm:t>
        <a:bodyPr/>
        <a:lstStyle/>
        <a:p>
          <a:endParaRPr lang="en-US" sz="1600">
            <a:latin typeface="Calibri" pitchFamily="34" charset="0"/>
          </a:endParaRPr>
        </a:p>
      </dgm:t>
    </dgm:pt>
    <dgm:pt modelId="{B46FE2CD-84EF-489D-A898-EEB34264F28A}">
      <dgm:prSet custT="1"/>
      <dgm:spPr>
        <a:noFill/>
        <a:ln>
          <a:solidFill>
            <a:srgbClr val="00582A"/>
          </a:solidFill>
        </a:ln>
      </dgm:spPr>
      <dgm:t>
        <a:bodyPr/>
        <a:lstStyle/>
        <a:p>
          <a:r>
            <a:rPr lang="en-US" sz="1600" dirty="0">
              <a:latin typeface="Calibri" pitchFamily="34" charset="0"/>
            </a:rPr>
            <a:t>Models that give the best decision subject to constraints of the situation.</a:t>
          </a:r>
        </a:p>
      </dgm:t>
    </dgm:pt>
    <dgm:pt modelId="{A0E4618D-F7BA-422E-910C-C55EF13EC9AB}" type="parTrans" cxnId="{4592D028-3CF0-4347-ADC0-101287913548}">
      <dgm:prSet/>
      <dgm:spPr/>
      <dgm:t>
        <a:bodyPr/>
        <a:lstStyle/>
        <a:p>
          <a:endParaRPr lang="en-US" sz="1600">
            <a:latin typeface="Calibri" pitchFamily="34" charset="0"/>
          </a:endParaRPr>
        </a:p>
      </dgm:t>
    </dgm:pt>
    <dgm:pt modelId="{BD304232-5223-4B15-9A5E-E146BCE18677}" type="sibTrans" cxnId="{4592D028-3CF0-4347-ADC0-101287913548}">
      <dgm:prSet/>
      <dgm:spPr/>
      <dgm:t>
        <a:bodyPr/>
        <a:lstStyle/>
        <a:p>
          <a:endParaRPr lang="en-US" sz="1600">
            <a:latin typeface="Calibri" pitchFamily="34" charset="0"/>
          </a:endParaRPr>
        </a:p>
      </dgm:t>
    </dgm:pt>
    <dgm:pt modelId="{274FAF6A-6B81-4D96-9305-907199F81C03}">
      <dgm:prSet custT="1"/>
      <dgm:spPr>
        <a:noFill/>
        <a:ln>
          <a:solidFill>
            <a:srgbClr val="00582A"/>
          </a:solidFill>
        </a:ln>
      </dgm:spPr>
      <dgm:t>
        <a:bodyPr/>
        <a:lstStyle/>
        <a:p>
          <a:r>
            <a:rPr lang="en-US" sz="1600" dirty="0">
              <a:latin typeface="Calibri" pitchFamily="34" charset="0"/>
            </a:rPr>
            <a:t>Combines the use of probability and statistics to model uncertainty with optimization techniques to find good decisions in highly complex and highly uncertain settings.</a:t>
          </a:r>
          <a:r>
            <a:rPr lang="en-US" sz="1600" dirty="0">
              <a:solidFill>
                <a:srgbClr val="005828"/>
              </a:solidFill>
              <a:latin typeface="Calibri" pitchFamily="34" charset="0"/>
            </a:rPr>
            <a:t> </a:t>
          </a:r>
          <a:endParaRPr lang="en-US" sz="1600" dirty="0">
            <a:latin typeface="Calibri" pitchFamily="34" charset="0"/>
          </a:endParaRPr>
        </a:p>
      </dgm:t>
    </dgm:pt>
    <dgm:pt modelId="{7F2D5F27-80FD-4A78-A516-8BC29D7B7CAC}" type="parTrans" cxnId="{B3EA3693-5B0C-41C6-95EF-0353BDBB848F}">
      <dgm:prSet/>
      <dgm:spPr/>
      <dgm:t>
        <a:bodyPr/>
        <a:lstStyle/>
        <a:p>
          <a:endParaRPr lang="en-US" sz="1600">
            <a:latin typeface="Calibri" pitchFamily="34" charset="0"/>
          </a:endParaRPr>
        </a:p>
      </dgm:t>
    </dgm:pt>
    <dgm:pt modelId="{388D628B-9E25-436C-AFEE-AA2C590C8C8B}" type="sibTrans" cxnId="{B3EA3693-5B0C-41C6-95EF-0353BDBB848F}">
      <dgm:prSet/>
      <dgm:spPr/>
      <dgm:t>
        <a:bodyPr/>
        <a:lstStyle/>
        <a:p>
          <a:endParaRPr lang="en-US" sz="1600">
            <a:latin typeface="Calibri" pitchFamily="34" charset="0"/>
          </a:endParaRPr>
        </a:p>
      </dgm:t>
    </dgm:pt>
    <dgm:pt modelId="{28D417DB-431D-4CDF-83DB-45A624825B41}">
      <dgm:prSet custT="1"/>
      <dgm:spPr>
        <a:noFill/>
        <a:ln>
          <a:solidFill>
            <a:srgbClr val="00582A"/>
          </a:solidFill>
        </a:ln>
      </dgm:spPr>
      <dgm:t>
        <a:bodyPr/>
        <a:lstStyle/>
        <a:p>
          <a:r>
            <a:rPr lang="en-US" sz="1600" dirty="0">
              <a:latin typeface="Calibri" pitchFamily="34" charset="0"/>
            </a:rPr>
            <a:t>Used to develop an optimal strategy when a decision maker is faced with several decision alternatives and an uncertain set of future events</a:t>
          </a:r>
          <a:r>
            <a:rPr lang="en-US" sz="1600" dirty="0"/>
            <a:t>.</a:t>
          </a:r>
          <a:endParaRPr lang="en-US" sz="1600" dirty="0">
            <a:latin typeface="Calibri" pitchFamily="34" charset="0"/>
          </a:endParaRPr>
        </a:p>
      </dgm:t>
    </dgm:pt>
    <dgm:pt modelId="{D14742F1-6D56-46DF-A725-370655051B90}" type="parTrans" cxnId="{A1B33CFF-BB58-4DA1-83D6-55C43C93677A}">
      <dgm:prSet/>
      <dgm:spPr/>
      <dgm:t>
        <a:bodyPr/>
        <a:lstStyle/>
        <a:p>
          <a:endParaRPr lang="en-US" sz="1600"/>
        </a:p>
      </dgm:t>
    </dgm:pt>
    <dgm:pt modelId="{7DCFBFAC-CD67-4964-A0B5-602F5AE44797}" type="sibTrans" cxnId="{A1B33CFF-BB58-4DA1-83D6-55C43C93677A}">
      <dgm:prSet/>
      <dgm:spPr/>
      <dgm:t>
        <a:bodyPr/>
        <a:lstStyle/>
        <a:p>
          <a:endParaRPr lang="en-US" sz="1600"/>
        </a:p>
      </dgm:t>
    </dgm:pt>
    <dgm:pt modelId="{5AF5BA4B-AAA1-4AFA-A2BB-17CAD2C3BC62}">
      <dgm:prSet custT="1"/>
      <dgm:spPr>
        <a:noFill/>
        <a:ln>
          <a:solidFill>
            <a:srgbClr val="00582A"/>
          </a:solidFill>
        </a:ln>
      </dgm:spPr>
      <dgm:t>
        <a:bodyPr/>
        <a:lstStyle/>
        <a:p>
          <a:r>
            <a:rPr lang="en-US" sz="1600" dirty="0">
              <a:latin typeface="Calibri" pitchFamily="34" charset="0"/>
            </a:rPr>
            <a:t>It also employs utility theory, which assigns values to outcomes based on the decision maker’s attitude toward risk, loss, and other factors.</a:t>
          </a:r>
        </a:p>
      </dgm:t>
    </dgm:pt>
    <dgm:pt modelId="{D347B928-AD3B-4C6A-BCEB-5B1D6FA8B42F}" type="parTrans" cxnId="{A85AE4D8-3598-4E17-8C13-3C30701B7B2D}">
      <dgm:prSet/>
      <dgm:spPr/>
      <dgm:t>
        <a:bodyPr/>
        <a:lstStyle/>
        <a:p>
          <a:endParaRPr lang="en-US"/>
        </a:p>
      </dgm:t>
    </dgm:pt>
    <dgm:pt modelId="{33374D14-FB86-47DF-AB1E-952326C2405A}" type="sibTrans" cxnId="{A85AE4D8-3598-4E17-8C13-3C30701B7B2D}">
      <dgm:prSet/>
      <dgm:spPr/>
      <dgm:t>
        <a:bodyPr/>
        <a:lstStyle/>
        <a:p>
          <a:endParaRPr lang="en-US"/>
        </a:p>
      </dgm:t>
    </dgm:pt>
    <dgm:pt modelId="{E7ADC7F0-6F02-48F8-8641-6A6A854262B7}" type="pres">
      <dgm:prSet presAssocID="{34D8910C-F857-4881-9B05-D7A935919A9B}" presName="linear" presStyleCnt="0">
        <dgm:presLayoutVars>
          <dgm:dir/>
          <dgm:animLvl val="lvl"/>
          <dgm:resizeHandles val="exact"/>
        </dgm:presLayoutVars>
      </dgm:prSet>
      <dgm:spPr/>
    </dgm:pt>
    <dgm:pt modelId="{DDB0BDE6-06C5-4830-B1D8-472CA708B1B9}" type="pres">
      <dgm:prSet presAssocID="{83D6BD44-E023-4988-942F-F07C56177694}" presName="parentLin" presStyleCnt="0"/>
      <dgm:spPr/>
    </dgm:pt>
    <dgm:pt modelId="{4EE46C7D-1CC1-4A10-8CBD-B794CA66EE76}" type="pres">
      <dgm:prSet presAssocID="{83D6BD44-E023-4988-942F-F07C56177694}" presName="parentLeftMargin" presStyleLbl="node1" presStyleIdx="0" presStyleCnt="3"/>
      <dgm:spPr/>
    </dgm:pt>
    <dgm:pt modelId="{753CFFBA-3989-4030-AFA6-D155C116FADA}" type="pres">
      <dgm:prSet presAssocID="{83D6BD44-E023-4988-942F-F07C56177694}" presName="parentText" presStyleLbl="node1" presStyleIdx="0" presStyleCnt="3" custScaleY="230673">
        <dgm:presLayoutVars>
          <dgm:chMax val="0"/>
          <dgm:bulletEnabled val="1"/>
        </dgm:presLayoutVars>
      </dgm:prSet>
      <dgm:spPr/>
    </dgm:pt>
    <dgm:pt modelId="{D148E558-31C6-4C09-B35F-1D94AF9D9324}" type="pres">
      <dgm:prSet presAssocID="{83D6BD44-E023-4988-942F-F07C56177694}" presName="negativeSpace" presStyleCnt="0"/>
      <dgm:spPr/>
    </dgm:pt>
    <dgm:pt modelId="{5A53383B-3DA1-4173-9584-EA4535B39682}" type="pres">
      <dgm:prSet presAssocID="{83D6BD44-E023-4988-942F-F07C56177694}" presName="childText" presStyleLbl="conFgAcc1" presStyleIdx="0" presStyleCnt="3">
        <dgm:presLayoutVars>
          <dgm:bulletEnabled val="1"/>
        </dgm:presLayoutVars>
      </dgm:prSet>
      <dgm:spPr/>
    </dgm:pt>
    <dgm:pt modelId="{E0FB7F1E-86D6-4D95-8D07-4A8FE786C125}" type="pres">
      <dgm:prSet presAssocID="{912C3DC3-D90B-4B6D-BA44-B39F7C14487D}" presName="spaceBetweenRectangles" presStyleCnt="0"/>
      <dgm:spPr/>
    </dgm:pt>
    <dgm:pt modelId="{206E8FF6-5119-454C-9685-B03D43ECC63E}" type="pres">
      <dgm:prSet presAssocID="{BEC573C3-77C3-4C64-9630-5064BAD5497D}" presName="parentLin" presStyleCnt="0"/>
      <dgm:spPr/>
    </dgm:pt>
    <dgm:pt modelId="{44C350F4-F315-491C-BDDD-701E412331FE}" type="pres">
      <dgm:prSet presAssocID="{BEC573C3-77C3-4C64-9630-5064BAD5497D}" presName="parentLeftMargin" presStyleLbl="node1" presStyleIdx="0" presStyleCnt="3"/>
      <dgm:spPr/>
    </dgm:pt>
    <dgm:pt modelId="{B12935DD-DF7E-4E93-A22B-4B126A92A5FC}" type="pres">
      <dgm:prSet presAssocID="{BEC573C3-77C3-4C64-9630-5064BAD5497D}" presName="parentText" presStyleLbl="node1" presStyleIdx="1" presStyleCnt="3" custScaleY="211184">
        <dgm:presLayoutVars>
          <dgm:chMax val="0"/>
          <dgm:bulletEnabled val="1"/>
        </dgm:presLayoutVars>
      </dgm:prSet>
      <dgm:spPr/>
    </dgm:pt>
    <dgm:pt modelId="{734D5445-EB32-4595-BE40-B12DBE6D83E6}" type="pres">
      <dgm:prSet presAssocID="{BEC573C3-77C3-4C64-9630-5064BAD5497D}" presName="negativeSpace" presStyleCnt="0"/>
      <dgm:spPr/>
    </dgm:pt>
    <dgm:pt modelId="{46017C88-DA5B-43F4-BB7B-06C824ED6315}" type="pres">
      <dgm:prSet presAssocID="{BEC573C3-77C3-4C64-9630-5064BAD5497D}" presName="childText" presStyleLbl="conFgAcc1" presStyleIdx="1" presStyleCnt="3">
        <dgm:presLayoutVars>
          <dgm:bulletEnabled val="1"/>
        </dgm:presLayoutVars>
      </dgm:prSet>
      <dgm:spPr/>
    </dgm:pt>
    <dgm:pt modelId="{55647C7C-C345-4B83-9092-DC941B449F19}" type="pres">
      <dgm:prSet presAssocID="{2AFD9A21-B91F-430B-B43F-114B0483AAF6}" presName="spaceBetweenRectangles" presStyleCnt="0"/>
      <dgm:spPr/>
    </dgm:pt>
    <dgm:pt modelId="{9022B95E-A147-4533-B861-51CC884E89E1}" type="pres">
      <dgm:prSet presAssocID="{486A32FA-4130-45AE-BD17-BAB912AEB7E7}" presName="parentLin" presStyleCnt="0"/>
      <dgm:spPr/>
    </dgm:pt>
    <dgm:pt modelId="{6DF5D96B-C2AF-4C55-92A4-D9731A858B46}" type="pres">
      <dgm:prSet presAssocID="{486A32FA-4130-45AE-BD17-BAB912AEB7E7}" presName="parentLeftMargin" presStyleLbl="node1" presStyleIdx="1" presStyleCnt="3"/>
      <dgm:spPr/>
    </dgm:pt>
    <dgm:pt modelId="{FA117AE9-2FB0-43BB-B4E9-6543295EA4F8}" type="pres">
      <dgm:prSet presAssocID="{486A32FA-4130-45AE-BD17-BAB912AEB7E7}" presName="parentText" presStyleLbl="node1" presStyleIdx="2" presStyleCnt="3" custScaleY="221203">
        <dgm:presLayoutVars>
          <dgm:chMax val="0"/>
          <dgm:bulletEnabled val="1"/>
        </dgm:presLayoutVars>
      </dgm:prSet>
      <dgm:spPr/>
    </dgm:pt>
    <dgm:pt modelId="{59C3B69B-8A1B-4610-873D-ED33EF8C69C4}" type="pres">
      <dgm:prSet presAssocID="{486A32FA-4130-45AE-BD17-BAB912AEB7E7}" presName="negativeSpace" presStyleCnt="0"/>
      <dgm:spPr/>
    </dgm:pt>
    <dgm:pt modelId="{02649AE8-73C2-431A-9D52-F90D5CED23EC}" type="pres">
      <dgm:prSet presAssocID="{486A32FA-4130-45AE-BD17-BAB912AEB7E7}" presName="childText" presStyleLbl="conFgAcc1" presStyleIdx="2" presStyleCnt="3">
        <dgm:presLayoutVars>
          <dgm:bulletEnabled val="1"/>
        </dgm:presLayoutVars>
      </dgm:prSet>
      <dgm:spPr/>
    </dgm:pt>
  </dgm:ptLst>
  <dgm:cxnLst>
    <dgm:cxn modelId="{64A29E03-5EDD-49B5-AB16-24434DFE6770}" type="presOf" srcId="{28D417DB-431D-4CDF-83DB-45A624825B41}" destId="{02649AE8-73C2-431A-9D52-F90D5CED23EC}" srcOrd="0" destOrd="0" presId="urn:microsoft.com/office/officeart/2005/8/layout/list1"/>
    <dgm:cxn modelId="{5056A810-6B42-4595-B6C5-13EAE08EF3E8}" type="presOf" srcId="{83D6BD44-E023-4988-942F-F07C56177694}" destId="{753CFFBA-3989-4030-AFA6-D155C116FADA}" srcOrd="1" destOrd="0" presId="urn:microsoft.com/office/officeart/2005/8/layout/list1"/>
    <dgm:cxn modelId="{DD234121-6223-43C4-B322-92BC8195427D}" type="presOf" srcId="{34D8910C-F857-4881-9B05-D7A935919A9B}" destId="{E7ADC7F0-6F02-48F8-8641-6A6A854262B7}" srcOrd="0" destOrd="0" presId="urn:microsoft.com/office/officeart/2005/8/layout/list1"/>
    <dgm:cxn modelId="{DA08D826-F6B0-4B7D-9FCA-0F1630245FA4}" srcId="{34D8910C-F857-4881-9B05-D7A935919A9B}" destId="{83D6BD44-E023-4988-942F-F07C56177694}" srcOrd="0" destOrd="0" parTransId="{5D8D581C-7DFB-48D1-AD60-7F303685E76A}" sibTransId="{912C3DC3-D90B-4B6D-BA44-B39F7C14487D}"/>
    <dgm:cxn modelId="{4592D028-3CF0-4347-ADC0-101287913548}" srcId="{83D6BD44-E023-4988-942F-F07C56177694}" destId="{B46FE2CD-84EF-489D-A898-EEB34264F28A}" srcOrd="0" destOrd="0" parTransId="{A0E4618D-F7BA-422E-910C-C55EF13EC9AB}" sibTransId="{BD304232-5223-4B15-9A5E-E146BCE18677}"/>
    <dgm:cxn modelId="{7D064B3C-F3B2-465B-B5DD-015929DF9FD5}" type="presOf" srcId="{83D6BD44-E023-4988-942F-F07C56177694}" destId="{4EE46C7D-1CC1-4A10-8CBD-B794CA66EE76}" srcOrd="0" destOrd="0" presId="urn:microsoft.com/office/officeart/2005/8/layout/list1"/>
    <dgm:cxn modelId="{6BD18888-165A-4811-A76D-D5A2B6142F9D}" type="presOf" srcId="{BEC573C3-77C3-4C64-9630-5064BAD5497D}" destId="{B12935DD-DF7E-4E93-A22B-4B126A92A5FC}" srcOrd="1" destOrd="0" presId="urn:microsoft.com/office/officeart/2005/8/layout/list1"/>
    <dgm:cxn modelId="{B3EA3693-5B0C-41C6-95EF-0353BDBB848F}" srcId="{BEC573C3-77C3-4C64-9630-5064BAD5497D}" destId="{274FAF6A-6B81-4D96-9305-907199F81C03}" srcOrd="0" destOrd="0" parTransId="{7F2D5F27-80FD-4A78-A516-8BC29D7B7CAC}" sibTransId="{388D628B-9E25-436C-AFEE-AA2C590C8C8B}"/>
    <dgm:cxn modelId="{A10189B4-D325-43A3-AAC7-D07041705F27}" type="presOf" srcId="{486A32FA-4130-45AE-BD17-BAB912AEB7E7}" destId="{FA117AE9-2FB0-43BB-B4E9-6543295EA4F8}" srcOrd="1" destOrd="0" presId="urn:microsoft.com/office/officeart/2005/8/layout/list1"/>
    <dgm:cxn modelId="{32642AB7-A63A-40EF-A079-FF297AA302E7}" type="presOf" srcId="{5AF5BA4B-AAA1-4AFA-A2BB-17CAD2C3BC62}" destId="{02649AE8-73C2-431A-9D52-F90D5CED23EC}" srcOrd="0" destOrd="1" presId="urn:microsoft.com/office/officeart/2005/8/layout/list1"/>
    <dgm:cxn modelId="{E728C8BC-20B9-4507-982A-D96F3C9E7D17}" srcId="{34D8910C-F857-4881-9B05-D7A935919A9B}" destId="{BEC573C3-77C3-4C64-9630-5064BAD5497D}" srcOrd="1" destOrd="0" parTransId="{A202A248-11F7-4C62-A190-458B0B150431}" sibTransId="{2AFD9A21-B91F-430B-B43F-114B0483AAF6}"/>
    <dgm:cxn modelId="{787136C2-C7D9-4EC8-9C0D-86119C68A53E}" type="presOf" srcId="{B46FE2CD-84EF-489D-A898-EEB34264F28A}" destId="{5A53383B-3DA1-4173-9584-EA4535B39682}" srcOrd="0" destOrd="0" presId="urn:microsoft.com/office/officeart/2005/8/layout/list1"/>
    <dgm:cxn modelId="{3A9B31D7-8833-458D-A906-44659B0F1807}" type="presOf" srcId="{274FAF6A-6B81-4D96-9305-907199F81C03}" destId="{46017C88-DA5B-43F4-BB7B-06C824ED6315}" srcOrd="0" destOrd="0" presId="urn:microsoft.com/office/officeart/2005/8/layout/list1"/>
    <dgm:cxn modelId="{A85AE4D8-3598-4E17-8C13-3C30701B7B2D}" srcId="{486A32FA-4130-45AE-BD17-BAB912AEB7E7}" destId="{5AF5BA4B-AAA1-4AFA-A2BB-17CAD2C3BC62}" srcOrd="1" destOrd="0" parTransId="{D347B928-AD3B-4C6A-BCEB-5B1D6FA8B42F}" sibTransId="{33374D14-FB86-47DF-AB1E-952326C2405A}"/>
    <dgm:cxn modelId="{374EA8DF-A9A7-486D-9439-B68DF773B0F6}" srcId="{34D8910C-F857-4881-9B05-D7A935919A9B}" destId="{486A32FA-4130-45AE-BD17-BAB912AEB7E7}" srcOrd="2" destOrd="0" parTransId="{C7603DBD-3621-4A84-9C18-D5B13813086C}" sibTransId="{4D779BB9-E5AD-460F-8147-28B0CE585576}"/>
    <dgm:cxn modelId="{4E7C5AE8-3F70-4F82-992E-9680A172C338}" type="presOf" srcId="{BEC573C3-77C3-4C64-9630-5064BAD5497D}" destId="{44C350F4-F315-491C-BDDD-701E412331FE}" srcOrd="0" destOrd="0" presId="urn:microsoft.com/office/officeart/2005/8/layout/list1"/>
    <dgm:cxn modelId="{0F64B7EA-5413-4528-889A-19094B73E860}" type="presOf" srcId="{486A32FA-4130-45AE-BD17-BAB912AEB7E7}" destId="{6DF5D96B-C2AF-4C55-92A4-D9731A858B46}" srcOrd="0" destOrd="0" presId="urn:microsoft.com/office/officeart/2005/8/layout/list1"/>
    <dgm:cxn modelId="{A1B33CFF-BB58-4DA1-83D6-55C43C93677A}" srcId="{486A32FA-4130-45AE-BD17-BAB912AEB7E7}" destId="{28D417DB-431D-4CDF-83DB-45A624825B41}" srcOrd="0" destOrd="0" parTransId="{D14742F1-6D56-46DF-A725-370655051B90}" sibTransId="{7DCFBFAC-CD67-4964-A0B5-602F5AE44797}"/>
    <dgm:cxn modelId="{FFB87457-C574-47A8-A3FA-9D1271F9B589}" type="presParOf" srcId="{E7ADC7F0-6F02-48F8-8641-6A6A854262B7}" destId="{DDB0BDE6-06C5-4830-B1D8-472CA708B1B9}" srcOrd="0" destOrd="0" presId="urn:microsoft.com/office/officeart/2005/8/layout/list1"/>
    <dgm:cxn modelId="{57B21A0A-F855-4E73-8825-B2C41B7697AF}" type="presParOf" srcId="{DDB0BDE6-06C5-4830-B1D8-472CA708B1B9}" destId="{4EE46C7D-1CC1-4A10-8CBD-B794CA66EE76}" srcOrd="0" destOrd="0" presId="urn:microsoft.com/office/officeart/2005/8/layout/list1"/>
    <dgm:cxn modelId="{2E7624C7-CB23-4920-BC4D-CD0B7F33AB43}" type="presParOf" srcId="{DDB0BDE6-06C5-4830-B1D8-472CA708B1B9}" destId="{753CFFBA-3989-4030-AFA6-D155C116FADA}" srcOrd="1" destOrd="0" presId="urn:microsoft.com/office/officeart/2005/8/layout/list1"/>
    <dgm:cxn modelId="{84A6A6F4-4945-442E-BB6C-6A8AA3A514C4}" type="presParOf" srcId="{E7ADC7F0-6F02-48F8-8641-6A6A854262B7}" destId="{D148E558-31C6-4C09-B35F-1D94AF9D9324}" srcOrd="1" destOrd="0" presId="urn:microsoft.com/office/officeart/2005/8/layout/list1"/>
    <dgm:cxn modelId="{0A257138-7507-44B4-8D15-339728A7CA34}" type="presParOf" srcId="{E7ADC7F0-6F02-48F8-8641-6A6A854262B7}" destId="{5A53383B-3DA1-4173-9584-EA4535B39682}" srcOrd="2" destOrd="0" presId="urn:microsoft.com/office/officeart/2005/8/layout/list1"/>
    <dgm:cxn modelId="{74AD8282-E91D-4983-BE06-1FA6A9FB9149}" type="presParOf" srcId="{E7ADC7F0-6F02-48F8-8641-6A6A854262B7}" destId="{E0FB7F1E-86D6-4D95-8D07-4A8FE786C125}" srcOrd="3" destOrd="0" presId="urn:microsoft.com/office/officeart/2005/8/layout/list1"/>
    <dgm:cxn modelId="{9F3CADBF-9CAC-4EA0-9165-7CECF4B10622}" type="presParOf" srcId="{E7ADC7F0-6F02-48F8-8641-6A6A854262B7}" destId="{206E8FF6-5119-454C-9685-B03D43ECC63E}" srcOrd="4" destOrd="0" presId="urn:microsoft.com/office/officeart/2005/8/layout/list1"/>
    <dgm:cxn modelId="{10E67677-BCCF-4585-BA21-07BB0FD26773}" type="presParOf" srcId="{206E8FF6-5119-454C-9685-B03D43ECC63E}" destId="{44C350F4-F315-491C-BDDD-701E412331FE}" srcOrd="0" destOrd="0" presId="urn:microsoft.com/office/officeart/2005/8/layout/list1"/>
    <dgm:cxn modelId="{68C9A420-A464-416C-BEFE-E4B83488E570}" type="presParOf" srcId="{206E8FF6-5119-454C-9685-B03D43ECC63E}" destId="{B12935DD-DF7E-4E93-A22B-4B126A92A5FC}" srcOrd="1" destOrd="0" presId="urn:microsoft.com/office/officeart/2005/8/layout/list1"/>
    <dgm:cxn modelId="{D14005AD-C23A-4572-AED2-15843637C2BE}" type="presParOf" srcId="{E7ADC7F0-6F02-48F8-8641-6A6A854262B7}" destId="{734D5445-EB32-4595-BE40-B12DBE6D83E6}" srcOrd="5" destOrd="0" presId="urn:microsoft.com/office/officeart/2005/8/layout/list1"/>
    <dgm:cxn modelId="{A4E0BC50-4E82-46B4-8E19-23930F47127D}" type="presParOf" srcId="{E7ADC7F0-6F02-48F8-8641-6A6A854262B7}" destId="{46017C88-DA5B-43F4-BB7B-06C824ED6315}" srcOrd="6" destOrd="0" presId="urn:microsoft.com/office/officeart/2005/8/layout/list1"/>
    <dgm:cxn modelId="{7BE48C8F-6A55-4C4D-9B37-362D40F97F97}" type="presParOf" srcId="{E7ADC7F0-6F02-48F8-8641-6A6A854262B7}" destId="{55647C7C-C345-4B83-9092-DC941B449F19}" srcOrd="7" destOrd="0" presId="urn:microsoft.com/office/officeart/2005/8/layout/list1"/>
    <dgm:cxn modelId="{9D0A9535-83EC-40E2-972C-72D4585CD70A}" type="presParOf" srcId="{E7ADC7F0-6F02-48F8-8641-6A6A854262B7}" destId="{9022B95E-A147-4533-B861-51CC884E89E1}" srcOrd="8" destOrd="0" presId="urn:microsoft.com/office/officeart/2005/8/layout/list1"/>
    <dgm:cxn modelId="{E888EFC3-5508-4925-B2DE-63E20CA538F1}" type="presParOf" srcId="{9022B95E-A147-4533-B861-51CC884E89E1}" destId="{6DF5D96B-C2AF-4C55-92A4-D9731A858B46}" srcOrd="0" destOrd="0" presId="urn:microsoft.com/office/officeart/2005/8/layout/list1"/>
    <dgm:cxn modelId="{55E9F0C0-C95B-46A9-8CE5-24B965F0A7A3}" type="presParOf" srcId="{9022B95E-A147-4533-B861-51CC884E89E1}" destId="{FA117AE9-2FB0-43BB-B4E9-6543295EA4F8}" srcOrd="1" destOrd="0" presId="urn:microsoft.com/office/officeart/2005/8/layout/list1"/>
    <dgm:cxn modelId="{1563B4B3-4FF6-42C9-9717-B5CB61F70B13}" type="presParOf" srcId="{E7ADC7F0-6F02-48F8-8641-6A6A854262B7}" destId="{59C3B69B-8A1B-4610-873D-ED33EF8C69C4}" srcOrd="9" destOrd="0" presId="urn:microsoft.com/office/officeart/2005/8/layout/list1"/>
    <dgm:cxn modelId="{3E304145-C0A3-487C-9167-4DEB7985167C}" type="presParOf" srcId="{E7ADC7F0-6F02-48F8-8641-6A6A854262B7}" destId="{02649AE8-73C2-431A-9D52-F90D5CED23E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88ABE-EFC8-4DFF-842F-F48E77FC489F}">
      <dsp:nvSpPr>
        <dsp:cNvPr id="0" name=""/>
        <dsp:cNvSpPr/>
      </dsp:nvSpPr>
      <dsp:spPr>
        <a:xfrm>
          <a:off x="0" y="359925"/>
          <a:ext cx="7086600" cy="1488374"/>
        </a:xfrm>
        <a:prstGeom prst="rect">
          <a:avLst/>
        </a:prstGeom>
        <a:noFill/>
        <a:ln w="2222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49999" tIns="437388" rIns="5499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Calibri" pitchFamily="34" charset="0"/>
            </a:rPr>
            <a:t>Used to find patterns or relationships among elements of the data in a large database; often used in predictive analytics.</a:t>
          </a:r>
        </a:p>
      </dsp:txBody>
      <dsp:txXfrm>
        <a:off x="0" y="359925"/>
        <a:ext cx="7086600" cy="1488374"/>
      </dsp:txXfrm>
    </dsp:sp>
    <dsp:sp modelId="{6BAF7D37-3018-401E-9740-D34B6F5DCA37}">
      <dsp:nvSpPr>
        <dsp:cNvPr id="0" name=""/>
        <dsp:cNvSpPr/>
      </dsp:nvSpPr>
      <dsp:spPr>
        <a:xfrm>
          <a:off x="354330" y="49965"/>
          <a:ext cx="4960620" cy="619920"/>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itchFamily="34" charset="0"/>
            </a:rPr>
            <a:t>Data mining </a:t>
          </a:r>
        </a:p>
      </dsp:txBody>
      <dsp:txXfrm>
        <a:off x="384592" y="80227"/>
        <a:ext cx="4900096" cy="559396"/>
      </dsp:txXfrm>
    </dsp:sp>
    <dsp:sp modelId="{8B99EABB-11AC-4857-A301-228103C494A7}">
      <dsp:nvSpPr>
        <dsp:cNvPr id="0" name=""/>
        <dsp:cNvSpPr/>
      </dsp:nvSpPr>
      <dsp:spPr>
        <a:xfrm>
          <a:off x="0" y="2271660"/>
          <a:ext cx="7086600" cy="1488374"/>
        </a:xfrm>
        <a:prstGeom prst="rect">
          <a:avLst/>
        </a:prstGeom>
        <a:noFill/>
        <a:ln w="2222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49999" tIns="437388" rIns="5499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Calibri" pitchFamily="34" charset="0"/>
            </a:rPr>
            <a:t>It involves the use of probability and statistics to construct a computer model to study the impact of uncertainty on a decision.</a:t>
          </a:r>
        </a:p>
      </dsp:txBody>
      <dsp:txXfrm>
        <a:off x="0" y="2271660"/>
        <a:ext cx="7086600" cy="1488374"/>
      </dsp:txXfrm>
    </dsp:sp>
    <dsp:sp modelId="{36F9A83E-45D4-4AE9-BC28-439A173FEAF2}">
      <dsp:nvSpPr>
        <dsp:cNvPr id="0" name=""/>
        <dsp:cNvSpPr/>
      </dsp:nvSpPr>
      <dsp:spPr>
        <a:xfrm>
          <a:off x="354330" y="1961700"/>
          <a:ext cx="4960620" cy="619920"/>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itchFamily="34" charset="0"/>
            </a:rPr>
            <a:t>Simulation</a:t>
          </a:r>
        </a:p>
      </dsp:txBody>
      <dsp:txXfrm>
        <a:off x="384592" y="1991962"/>
        <a:ext cx="490009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3383B-3DA1-4173-9584-EA4535B39682}">
      <dsp:nvSpPr>
        <dsp:cNvPr id="0" name=""/>
        <dsp:cNvSpPr/>
      </dsp:nvSpPr>
      <dsp:spPr>
        <a:xfrm>
          <a:off x="0" y="357572"/>
          <a:ext cx="7620000" cy="448875"/>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Models that give the best decision subject to constraints of the situation.</a:t>
          </a:r>
        </a:p>
      </dsp:txBody>
      <dsp:txXfrm>
        <a:off x="0" y="357572"/>
        <a:ext cx="7620000" cy="448875"/>
      </dsp:txXfrm>
    </dsp:sp>
    <dsp:sp modelId="{753CFFBA-3989-4030-AFA6-D155C116FADA}">
      <dsp:nvSpPr>
        <dsp:cNvPr id="0" name=""/>
        <dsp:cNvSpPr/>
      </dsp:nvSpPr>
      <dsp:spPr>
        <a:xfrm>
          <a:off x="380627" y="90899"/>
          <a:ext cx="5328791" cy="340473"/>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Optimization models </a:t>
          </a:r>
        </a:p>
      </dsp:txBody>
      <dsp:txXfrm>
        <a:off x="397248" y="107520"/>
        <a:ext cx="5295549" cy="307231"/>
      </dsp:txXfrm>
    </dsp:sp>
    <dsp:sp modelId="{46017C88-DA5B-43F4-BB7B-06C824ED6315}">
      <dsp:nvSpPr>
        <dsp:cNvPr id="0" name=""/>
        <dsp:cNvSpPr/>
      </dsp:nvSpPr>
      <dsp:spPr>
        <a:xfrm>
          <a:off x="0" y="1071355"/>
          <a:ext cx="7620000" cy="897750"/>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Combines the use of probability and statistics to model uncertainty with optimization techniques to find good decisions in highly complex and highly uncertain settings.</a:t>
          </a:r>
          <a:r>
            <a:rPr lang="en-US" sz="1600" kern="1200" dirty="0">
              <a:solidFill>
                <a:srgbClr val="005828"/>
              </a:solidFill>
              <a:latin typeface="Calibri" pitchFamily="34" charset="0"/>
            </a:rPr>
            <a:t> </a:t>
          </a:r>
          <a:endParaRPr lang="en-US" sz="1600" kern="1200" dirty="0">
            <a:latin typeface="Calibri" pitchFamily="34" charset="0"/>
          </a:endParaRPr>
        </a:p>
      </dsp:txBody>
      <dsp:txXfrm>
        <a:off x="0" y="1071355"/>
        <a:ext cx="7620000" cy="897750"/>
      </dsp:txXfrm>
    </dsp:sp>
    <dsp:sp modelId="{B12935DD-DF7E-4E93-A22B-4B126A92A5FC}">
      <dsp:nvSpPr>
        <dsp:cNvPr id="0" name=""/>
        <dsp:cNvSpPr/>
      </dsp:nvSpPr>
      <dsp:spPr>
        <a:xfrm>
          <a:off x="380627" y="833447"/>
          <a:ext cx="5328791" cy="311707"/>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Simulation optimization </a:t>
          </a:r>
        </a:p>
      </dsp:txBody>
      <dsp:txXfrm>
        <a:off x="395843" y="848663"/>
        <a:ext cx="5298359" cy="281275"/>
      </dsp:txXfrm>
    </dsp:sp>
    <dsp:sp modelId="{02649AE8-73C2-431A-9D52-F90D5CED23EC}">
      <dsp:nvSpPr>
        <dsp:cNvPr id="0" name=""/>
        <dsp:cNvSpPr/>
      </dsp:nvSpPr>
      <dsp:spPr>
        <a:xfrm>
          <a:off x="0" y="2248800"/>
          <a:ext cx="7620000" cy="1165500"/>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Used to develop an optimal strategy when a decision maker is faced with several decision alternatives and an uncertain set of future events</a:t>
          </a:r>
          <a:r>
            <a:rPr lang="en-US" sz="1600" kern="1200" dirty="0"/>
            <a:t>.</a:t>
          </a:r>
          <a:endParaRPr lang="en-US" sz="1600" kern="1200" dirty="0">
            <a:latin typeface="Calibri" pitchFamily="34" charset="0"/>
          </a:endParaRPr>
        </a:p>
        <a:p>
          <a:pPr marL="171450" lvl="1" indent="-171450" algn="l" defTabSz="711200">
            <a:lnSpc>
              <a:spcPct val="90000"/>
            </a:lnSpc>
            <a:spcBef>
              <a:spcPct val="0"/>
            </a:spcBef>
            <a:spcAft>
              <a:spcPct val="15000"/>
            </a:spcAft>
            <a:buChar char="•"/>
          </a:pPr>
          <a:r>
            <a:rPr lang="en-US" sz="1600" kern="1200" dirty="0">
              <a:latin typeface="Calibri" pitchFamily="34" charset="0"/>
            </a:rPr>
            <a:t>It also employs utility theory, which assigns values to outcomes based on the decision maker’s attitude toward risk, loss, and other factors.</a:t>
          </a:r>
        </a:p>
      </dsp:txBody>
      <dsp:txXfrm>
        <a:off x="0" y="2248800"/>
        <a:ext cx="7620000" cy="1165500"/>
      </dsp:txXfrm>
    </dsp:sp>
    <dsp:sp modelId="{FA117AE9-2FB0-43BB-B4E9-6543295EA4F8}">
      <dsp:nvSpPr>
        <dsp:cNvPr id="0" name=""/>
        <dsp:cNvSpPr/>
      </dsp:nvSpPr>
      <dsp:spPr>
        <a:xfrm>
          <a:off x="380627" y="1996105"/>
          <a:ext cx="5328791" cy="326495"/>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Decision analysis </a:t>
          </a:r>
        </a:p>
      </dsp:txBody>
      <dsp:txXfrm>
        <a:off x="396565" y="2012043"/>
        <a:ext cx="5296915" cy="2946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10/18/2021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10/18/2021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1364573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95467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309808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23</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26</a:t>
            </a:fld>
            <a:endParaRPr lang="en-US" dirty="0"/>
          </a:p>
        </p:txBody>
      </p:sp>
    </p:spTree>
    <p:extLst>
      <p:ext uri="{BB962C8B-B14F-4D97-AF65-F5344CB8AC3E}">
        <p14:creationId xmlns:p14="http://schemas.microsoft.com/office/powerpoint/2010/main" val="3509363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Example for Data Mining:</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A large grocery store chain might be interested in developing a new targeted marketing campaign that offers a discount coupon on potato chips.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By studying historical point-of-sale data, the store may be able to use data mining to predict which customers are the most likely to respond to an offer on discounted chips by purchasing higher-margin items such as beer or soft drinks in addition to the chips, thus increasing the store’s overall revenue.</a:t>
            </a:r>
          </a:p>
          <a:p>
            <a:endParaRPr lang="en-US"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Example for Simulation:</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Banks often use simulation to model investment and default risk in order to stress test financial models.</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Used in the pharmaceutical industry to assess the risk of introducing a new drug.</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27</a:t>
            </a:fld>
            <a:endParaRPr lang="en-US" dirty="0"/>
          </a:p>
        </p:txBody>
      </p:sp>
    </p:spTree>
    <p:extLst>
      <p:ext uri="{BB962C8B-B14F-4D97-AF65-F5344CB8AC3E}">
        <p14:creationId xmlns:p14="http://schemas.microsoft.com/office/powerpoint/2010/main" val="31735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3481768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30</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Walmart handles over one million purchase transactions per hour. </a:t>
            </a:r>
          </a:p>
          <a:p>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Facebook processes more than 250 million picture uploads per day.</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31</a:t>
            </a:fld>
            <a:endParaRPr lang="en-US" dirty="0"/>
          </a:p>
        </p:txBody>
      </p:sp>
    </p:spTree>
    <p:extLst>
      <p:ext uri="{BB962C8B-B14F-4D97-AF65-F5344CB8AC3E}">
        <p14:creationId xmlns:p14="http://schemas.microsoft.com/office/powerpoint/2010/main" val="285378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From Correlation to Causation</a:t>
            </a:r>
          </a:p>
        </p:txBody>
      </p:sp>
      <p:sp>
        <p:nvSpPr>
          <p:cNvPr id="4" name="Slide Number Placeholder 3"/>
          <p:cNvSpPr>
            <a:spLocks noGrp="1"/>
          </p:cNvSpPr>
          <p:nvPr>
            <p:ph type="sldNum" sz="quarter" idx="10"/>
          </p:nvPr>
        </p:nvSpPr>
        <p:spPr/>
        <p:txBody>
          <a:bodyPr/>
          <a:lstStyle/>
          <a:p>
            <a:fld id="{54F60B61-172D-4509-B931-6E88C4E54591}" type="slidenum">
              <a:rPr lang="en-US" smtClean="0"/>
              <a:t>32</a:t>
            </a:fld>
            <a:endParaRPr lang="en-US" dirty="0"/>
          </a:p>
        </p:txBody>
      </p:sp>
    </p:spTree>
    <p:extLst>
      <p:ext uri="{BB962C8B-B14F-4D97-AF65-F5344CB8AC3E}">
        <p14:creationId xmlns:p14="http://schemas.microsoft.com/office/powerpoint/2010/main" val="211685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134662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381406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256244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Technological advances such as improved point-of-sale scanner technology and the collection of data through e-commerce.</a:t>
            </a:r>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Technological advances such as improved point-of-sale scanner technology and the collection of data through e-commerce.</a:t>
            </a:r>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318653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Cloud computing, the more recent development, is the remote use of hardware and software over the Internet.</a:t>
            </a:r>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1581693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10/18/2021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10/18/2021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10/18/2021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10/18/2021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10/18/2021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10/18/2021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10/18/2021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10/18/2021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10/18/2021</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10/18/2021</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10/18/2021</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10/18/2021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10/18/2021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fontScale="85000" lnSpcReduction="10000"/>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tr-TR" sz="3200" dirty="0"/>
              <a:t>Fall</a:t>
            </a:r>
            <a:r>
              <a:rPr lang="en-US" sz="3200" dirty="0"/>
              <a:t> 20</a:t>
            </a:r>
            <a:r>
              <a:rPr lang="tr-TR" sz="3200"/>
              <a:t>21_2022</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8458200" cy="2962276"/>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pPr>
            <a:r>
              <a:rPr kumimoji="1" lang="tr-TR" dirty="0">
                <a:solidFill>
                  <a:schemeClr val="tx2"/>
                </a:solidFill>
                <a:latin typeface="Arial"/>
                <a:cs typeface="Arial"/>
              </a:rPr>
              <a:t>hasan.demirtas@yeditepe.edu.tr (hdemirtas.academic@gmail.com)</a:t>
            </a:r>
          </a:p>
          <a:p>
            <a:pPr eaLnBrk="0" hangingPunct="0">
              <a:spcBef>
                <a:spcPct val="20000"/>
              </a:spcBef>
              <a:buClr>
                <a:schemeClr val="hlink"/>
              </a:buClr>
              <a:buSzPct val="75000"/>
              <a:buFont typeface="Wingdings" pitchFamily="2" charset="2"/>
              <a:buNone/>
            </a:pPr>
            <a:endParaRPr kumimoji="1" lang="tr-TR" sz="2200" b="1" dirty="0">
              <a:solidFill>
                <a:schemeClr val="tx2"/>
              </a:solidFill>
              <a:latin typeface="Arial"/>
              <a:cs typeface="Arial"/>
            </a:endParaRP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a:t>
            </a:r>
          </a:p>
          <a:p>
            <a:pPr marL="342900" indent="-342900">
              <a:lnSpc>
                <a:spcPct val="100000"/>
              </a:lnSpc>
              <a:buFont typeface="Arial" pitchFamily="34" charset="0"/>
              <a:buChar char="•"/>
            </a:pPr>
            <a:r>
              <a:rPr lang="en-US" b="1" dirty="0"/>
              <a:t>First development:</a:t>
            </a:r>
            <a:r>
              <a:rPr lang="tr-TR" b="1" dirty="0"/>
              <a:t> </a:t>
            </a:r>
            <a:endParaRPr lang="en-US" b="1" dirty="0"/>
          </a:p>
          <a:p>
            <a:pPr marL="937260" lvl="1" indent="-342900">
              <a:lnSpc>
                <a:spcPct val="100000"/>
              </a:lnSpc>
              <a:spcBef>
                <a:spcPts val="1200"/>
              </a:spcBef>
              <a:spcAft>
                <a:spcPts val="1200"/>
              </a:spcAft>
            </a:pPr>
            <a:r>
              <a:rPr lang="tr-TR" dirty="0"/>
              <a:t>Data generation </a:t>
            </a:r>
          </a:p>
          <a:p>
            <a:pPr marL="342900" indent="-342900">
              <a:lnSpc>
                <a:spcPct val="100000"/>
              </a:lnSpc>
              <a:buFont typeface="Arial" pitchFamily="34" charset="0"/>
              <a:buChar char="•"/>
            </a:pPr>
            <a:r>
              <a:rPr lang="tr-TR" b="1" dirty="0"/>
              <a:t>Second</a:t>
            </a:r>
            <a:r>
              <a:rPr lang="en-US" b="1" dirty="0"/>
              <a:t> development:</a:t>
            </a:r>
            <a:r>
              <a:rPr lang="tr-TR" b="1" dirty="0"/>
              <a:t> </a:t>
            </a:r>
            <a:endParaRPr lang="en-US" b="1" dirty="0"/>
          </a:p>
          <a:p>
            <a:pPr marL="937260" lvl="1" indent="-342900">
              <a:lnSpc>
                <a:spcPct val="100000"/>
              </a:lnSpc>
              <a:spcBef>
                <a:spcPts val="1200"/>
              </a:spcBef>
              <a:spcAft>
                <a:spcPts val="1200"/>
              </a:spcAft>
            </a:pPr>
            <a:r>
              <a:rPr lang="tr-TR" dirty="0"/>
              <a:t>Modelling</a:t>
            </a:r>
          </a:p>
          <a:p>
            <a:pPr marL="342900" indent="-342900">
              <a:lnSpc>
                <a:spcPct val="100000"/>
              </a:lnSpc>
              <a:buFont typeface="Arial" pitchFamily="34" charset="0"/>
              <a:buChar char="•"/>
            </a:pPr>
            <a:r>
              <a:rPr lang="tr-TR" b="1" dirty="0"/>
              <a:t>Third</a:t>
            </a:r>
            <a:r>
              <a:rPr lang="en-US" b="1" dirty="0"/>
              <a:t> development:</a:t>
            </a:r>
            <a:r>
              <a:rPr lang="tr-TR" b="1" dirty="0"/>
              <a:t> </a:t>
            </a:r>
            <a:endParaRPr lang="en-US" b="1" dirty="0"/>
          </a:p>
          <a:p>
            <a:pPr marL="937260" lvl="1" indent="-342900">
              <a:lnSpc>
                <a:spcPct val="100000"/>
              </a:lnSpc>
              <a:spcBef>
                <a:spcPts val="1200"/>
              </a:spcBef>
              <a:spcAft>
                <a:spcPts val="1200"/>
              </a:spcAft>
            </a:pPr>
            <a:r>
              <a:rPr lang="tr-TR" dirty="0"/>
              <a:t>Computational power (basically the root cause of all the developments)</a:t>
            </a:r>
          </a:p>
          <a:p>
            <a:pPr lvl="1" indent="0">
              <a:lnSpc>
                <a:spcPct val="100000"/>
              </a:lnSpc>
              <a:spcBef>
                <a:spcPts val="1200"/>
              </a:spcBef>
              <a:spcAft>
                <a:spcPts val="1200"/>
              </a:spcAft>
              <a:buNone/>
            </a:pPr>
            <a:endParaRPr lang="tr-TR" dirty="0"/>
          </a:p>
          <a:p>
            <a:pPr marL="937260" lvl="1" indent="-342900">
              <a:lnSpc>
                <a:spcPct val="100000"/>
              </a:lnSpc>
              <a:spcBef>
                <a:spcPts val="1200"/>
              </a:spcBef>
              <a:spcAft>
                <a:spcPts val="1200"/>
              </a:spcAft>
            </a:pPr>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10</a:t>
            </a:fld>
            <a:endParaRPr lang="en-US" dirty="0"/>
          </a:p>
        </p:txBody>
      </p:sp>
    </p:spTree>
    <p:extLst>
      <p:ext uri="{BB962C8B-B14F-4D97-AF65-F5344CB8AC3E}">
        <p14:creationId xmlns:p14="http://schemas.microsoft.com/office/powerpoint/2010/main" val="409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a:t>
            </a:r>
            <a:r>
              <a:rPr lang="tr-TR" dirty="0"/>
              <a:t> </a:t>
            </a:r>
            <a:r>
              <a:rPr lang="en-US" dirty="0"/>
              <a:t>(contd.)</a:t>
            </a:r>
          </a:p>
          <a:p>
            <a:pPr marL="342900" indent="-342900">
              <a:lnSpc>
                <a:spcPct val="100000"/>
              </a:lnSpc>
              <a:buFont typeface="Arial" pitchFamily="34" charset="0"/>
              <a:buChar char="•"/>
            </a:pPr>
            <a:r>
              <a:rPr lang="en-US" b="1" dirty="0"/>
              <a:t>First development:</a:t>
            </a:r>
            <a:r>
              <a:rPr lang="tr-TR" b="1" dirty="0"/>
              <a:t> </a:t>
            </a:r>
            <a:endParaRPr lang="en-US" b="1" dirty="0"/>
          </a:p>
          <a:p>
            <a:pPr marL="937260" lvl="1" indent="-342900">
              <a:lnSpc>
                <a:spcPct val="100000"/>
              </a:lnSpc>
              <a:spcBef>
                <a:spcPts val="1200"/>
              </a:spcBef>
              <a:spcAft>
                <a:spcPts val="1200"/>
              </a:spcAft>
            </a:pPr>
            <a:r>
              <a:rPr lang="en-US" dirty="0"/>
              <a:t>Technological advances, Internet social networks, and data generated from personal electronic devices, produce incredible amounts of data for businesses.</a:t>
            </a:r>
          </a:p>
          <a:p>
            <a:pPr marL="937260" lvl="1" indent="-342900">
              <a:lnSpc>
                <a:spcPct val="100000"/>
              </a:lnSpc>
              <a:spcBef>
                <a:spcPts val="1200"/>
              </a:spcBef>
              <a:spcAft>
                <a:spcPts val="1200"/>
              </a:spcAft>
            </a:pPr>
            <a:r>
              <a:rPr lang="en-US" dirty="0"/>
              <a:t>Businesses want to use these data to improve the efficiency and profitability of their operations, better understand their customers, price their products more effectively, and gain a competitive advantage.</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11</a:t>
            </a:fld>
            <a:endParaRPr lang="en-US" dirty="0"/>
          </a:p>
        </p:txBody>
      </p:sp>
    </p:spTree>
    <p:extLst>
      <p:ext uri="{BB962C8B-B14F-4D97-AF65-F5344CB8AC3E}">
        <p14:creationId xmlns:p14="http://schemas.microsoft.com/office/powerpoint/2010/main" val="378746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 (contd.)</a:t>
            </a:r>
          </a:p>
          <a:p>
            <a:pPr marL="342900" indent="-342900">
              <a:lnSpc>
                <a:spcPct val="100000"/>
              </a:lnSpc>
              <a:buFont typeface="Arial" pitchFamily="34" charset="0"/>
              <a:buChar char="•"/>
            </a:pPr>
            <a:r>
              <a:rPr lang="en-US" b="1" dirty="0"/>
              <a:t>Second development:</a:t>
            </a:r>
          </a:p>
          <a:p>
            <a:pPr marL="937260" lvl="1" indent="-342900">
              <a:lnSpc>
                <a:spcPct val="100000"/>
              </a:lnSpc>
            </a:pPr>
            <a:r>
              <a:rPr lang="en-US" dirty="0"/>
              <a:t>Ongoing research has resulted in numerous methodological developments, including: </a:t>
            </a:r>
          </a:p>
          <a:p>
            <a:pPr marL="1211580" lvl="2" indent="-342900">
              <a:lnSpc>
                <a:spcPct val="100000"/>
              </a:lnSpc>
            </a:pPr>
            <a:r>
              <a:rPr lang="en-US" dirty="0"/>
              <a:t>Advances in computational approaches to effectively handle and explore massive amounts of data</a:t>
            </a:r>
          </a:p>
          <a:p>
            <a:pPr marL="1211580" lvl="2" indent="-342900">
              <a:lnSpc>
                <a:spcPct val="100000"/>
              </a:lnSpc>
            </a:pPr>
            <a:r>
              <a:rPr lang="en-US" dirty="0"/>
              <a:t>Faster algorithms for optimization and simulation, and </a:t>
            </a:r>
          </a:p>
          <a:p>
            <a:pPr marL="1211580" lvl="2" indent="-342900">
              <a:lnSpc>
                <a:spcPct val="100000"/>
              </a:lnSpc>
            </a:pPr>
            <a:r>
              <a:rPr lang="en-US" dirty="0"/>
              <a:t>More effective approaches for visualizing data.</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12</a:t>
            </a:fld>
            <a:endParaRPr lang="en-US" dirty="0"/>
          </a:p>
        </p:txBody>
      </p:sp>
    </p:spTree>
    <p:extLst>
      <p:ext uri="{BB962C8B-B14F-4D97-AF65-F5344CB8AC3E}">
        <p14:creationId xmlns:p14="http://schemas.microsoft.com/office/powerpoint/2010/main" val="394056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 (contd.)</a:t>
            </a:r>
          </a:p>
          <a:p>
            <a:pPr marL="342900" indent="-342900">
              <a:lnSpc>
                <a:spcPct val="100000"/>
              </a:lnSpc>
              <a:buFont typeface="Arial" pitchFamily="34" charset="0"/>
              <a:buChar char="•"/>
            </a:pPr>
            <a:r>
              <a:rPr lang="en-US" b="1" dirty="0"/>
              <a:t>Third development:</a:t>
            </a:r>
          </a:p>
          <a:p>
            <a:pPr marL="937260" lvl="1" indent="-342900">
              <a:lnSpc>
                <a:spcPct val="100000"/>
              </a:lnSpc>
            </a:pPr>
            <a:r>
              <a:rPr lang="en-US" dirty="0"/>
              <a:t>The methodological developments were paired with an explosion in computing power and storage capability.</a:t>
            </a:r>
          </a:p>
          <a:p>
            <a:pPr marL="937260" lvl="1" indent="-342900">
              <a:lnSpc>
                <a:spcPct val="100000"/>
              </a:lnSpc>
            </a:pPr>
            <a:r>
              <a:rPr lang="en-US" dirty="0"/>
              <a:t>Better computing hardware, parallel computing, and cloud computing have enabled businesses to solve big problems faster and more accurately than ever before.</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13</a:t>
            </a:fld>
            <a:endParaRPr lang="en-US" dirty="0"/>
          </a:p>
        </p:txBody>
      </p:sp>
    </p:spTree>
    <p:extLst>
      <p:ext uri="{BB962C8B-B14F-4D97-AF65-F5344CB8AC3E}">
        <p14:creationId xmlns:p14="http://schemas.microsoft.com/office/powerpoint/2010/main" val="290399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667000"/>
            <a:ext cx="8153399" cy="8382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Decision Making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14</a:t>
            </a:fld>
            <a:endParaRPr lang="en-US" dirty="0"/>
          </a:p>
        </p:txBody>
      </p:sp>
    </p:spTree>
    <p:extLst>
      <p:ext uri="{BB962C8B-B14F-4D97-AF65-F5344CB8AC3E}">
        <p14:creationId xmlns:p14="http://schemas.microsoft.com/office/powerpoint/2010/main" val="409878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buFont typeface="Arial" pitchFamily="34" charset="0"/>
              <a:buChar char="•"/>
            </a:pPr>
            <a:r>
              <a:rPr lang="tr-TR" b="1" dirty="0"/>
              <a:t>Target</a:t>
            </a:r>
            <a:r>
              <a:rPr lang="en-US" b="1" dirty="0"/>
              <a:t>:</a:t>
            </a:r>
          </a:p>
          <a:p>
            <a:pPr marL="937260" lvl="1" indent="-342900"/>
            <a:r>
              <a:rPr lang="tr-TR" dirty="0"/>
              <a:t>Making decisions based on data </a:t>
            </a:r>
            <a:endParaRPr lang="en-US" b="1" dirty="0"/>
          </a:p>
        </p:txBody>
      </p:sp>
      <p:sp>
        <p:nvSpPr>
          <p:cNvPr id="4" name="Slide Number Placeholder 3"/>
          <p:cNvSpPr>
            <a:spLocks noGrp="1"/>
          </p:cNvSpPr>
          <p:nvPr>
            <p:ph type="sldNum" sz="quarter" idx="12"/>
          </p:nvPr>
        </p:nvSpPr>
        <p:spPr/>
        <p:txBody>
          <a:bodyPr/>
          <a:lstStyle/>
          <a:p>
            <a:fld id="{4556B232-9F89-4083-B3BB-DDC8E5903F80}" type="slidenum">
              <a:rPr lang="en-US" smtClean="0"/>
              <a:t>15</a:t>
            </a:fld>
            <a:endParaRPr lang="en-US" dirty="0"/>
          </a:p>
        </p:txBody>
      </p:sp>
    </p:spTree>
    <p:extLst>
      <p:ext uri="{BB962C8B-B14F-4D97-AF65-F5344CB8AC3E}">
        <p14:creationId xmlns:p14="http://schemas.microsoft.com/office/powerpoint/2010/main" val="44579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Managers’ responsibility:</a:t>
            </a:r>
          </a:p>
          <a:p>
            <a:pPr marL="937260" lvl="1" indent="-342900"/>
            <a:r>
              <a:rPr lang="en-US" dirty="0"/>
              <a:t>To make strategic, tactical, or operational decisions.</a:t>
            </a:r>
            <a:endParaRPr lang="en-US" b="1" dirty="0"/>
          </a:p>
          <a:p>
            <a:pPr marL="342900" indent="-342900">
              <a:buFont typeface="Arial" pitchFamily="34" charset="0"/>
              <a:buChar char="•"/>
            </a:pPr>
            <a:r>
              <a:rPr lang="en-US" b="1" dirty="0"/>
              <a:t>Strategic decisions</a:t>
            </a:r>
            <a:r>
              <a:rPr lang="en-US" dirty="0"/>
              <a:t>:</a:t>
            </a:r>
            <a:r>
              <a:rPr lang="en-US" b="1" dirty="0"/>
              <a:t> </a:t>
            </a:r>
            <a:endParaRPr lang="en-US" dirty="0"/>
          </a:p>
          <a:p>
            <a:pPr marL="937260" lvl="1" indent="-342900">
              <a:lnSpc>
                <a:spcPct val="100000"/>
              </a:lnSpc>
            </a:pPr>
            <a:r>
              <a:rPr lang="en-US" dirty="0"/>
              <a:t>Involve higher-level issues concerned with the overall direction of the organization.</a:t>
            </a:r>
          </a:p>
          <a:p>
            <a:pPr marL="937260" lvl="1" indent="-342900">
              <a:lnSpc>
                <a:spcPct val="100000"/>
              </a:lnSpc>
            </a:pPr>
            <a:r>
              <a:rPr lang="en-US" dirty="0"/>
              <a:t>These decisions define the organization’s overall goals and aspirations for the future.</a:t>
            </a:r>
          </a:p>
        </p:txBody>
      </p:sp>
      <p:sp>
        <p:nvSpPr>
          <p:cNvPr id="4" name="Slide Number Placeholder 3"/>
          <p:cNvSpPr>
            <a:spLocks noGrp="1"/>
          </p:cNvSpPr>
          <p:nvPr>
            <p:ph type="sldNum" sz="quarter" idx="12"/>
          </p:nvPr>
        </p:nvSpPr>
        <p:spPr/>
        <p:txBody>
          <a:bodyPr/>
          <a:lstStyle/>
          <a:p>
            <a:fld id="{4556B232-9F89-4083-B3BB-DDC8E5903F80}" type="slidenum">
              <a:rPr lang="en-US" smtClean="0"/>
              <a:t>16</a:t>
            </a:fld>
            <a:endParaRPr lang="en-US" dirty="0"/>
          </a:p>
        </p:txBody>
      </p:sp>
    </p:spTree>
    <p:extLst>
      <p:ext uri="{BB962C8B-B14F-4D97-AF65-F5344CB8AC3E}">
        <p14:creationId xmlns:p14="http://schemas.microsoft.com/office/powerpoint/2010/main" val="130378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Tactical decisions</a:t>
            </a:r>
            <a:r>
              <a:rPr lang="en-US" dirty="0"/>
              <a:t>:</a:t>
            </a:r>
            <a:r>
              <a:rPr lang="en-US" b="1" dirty="0"/>
              <a:t> </a:t>
            </a:r>
          </a:p>
          <a:p>
            <a:pPr marL="937260" lvl="1" indent="-342900">
              <a:lnSpc>
                <a:spcPct val="100000"/>
              </a:lnSpc>
            </a:pPr>
            <a:r>
              <a:rPr lang="en-US" dirty="0"/>
              <a:t>Concern how the organization should achieve the goals and objectives set by its strategy.</a:t>
            </a:r>
          </a:p>
          <a:p>
            <a:pPr marL="937260" lvl="1" indent="-342900">
              <a:lnSpc>
                <a:spcPct val="100000"/>
              </a:lnSpc>
            </a:pPr>
            <a:r>
              <a:rPr lang="en-US" dirty="0"/>
              <a:t>They are usually the responsibility of midlevel management.</a:t>
            </a:r>
          </a:p>
          <a:p>
            <a:pPr marL="342900" indent="-342900">
              <a:lnSpc>
                <a:spcPct val="100000"/>
              </a:lnSpc>
              <a:buFont typeface="Arial" pitchFamily="34" charset="0"/>
              <a:buChar char="•"/>
            </a:pPr>
            <a:r>
              <a:rPr lang="en-US" b="1" dirty="0"/>
              <a:t>Operational decisions</a:t>
            </a:r>
            <a:r>
              <a:rPr lang="en-US" dirty="0"/>
              <a:t>:</a:t>
            </a:r>
          </a:p>
          <a:p>
            <a:pPr marL="937260" lvl="1" indent="-342900">
              <a:lnSpc>
                <a:spcPct val="100000"/>
              </a:lnSpc>
            </a:pPr>
            <a:r>
              <a:rPr lang="en-US" dirty="0"/>
              <a:t>Affect how the firm is run from day to day.</a:t>
            </a:r>
          </a:p>
          <a:p>
            <a:pPr marL="937260" lvl="1" indent="-342900">
              <a:lnSpc>
                <a:spcPct val="100000"/>
              </a:lnSpc>
            </a:pPr>
            <a:r>
              <a:rPr lang="en-US" dirty="0"/>
              <a:t>They are the domain of operations managers, who are the closest to the customer.</a:t>
            </a:r>
          </a:p>
          <a:p>
            <a:pPr>
              <a:lnSpc>
                <a:spcPct val="100000"/>
              </a:lnSpc>
            </a:pPr>
            <a:endParaRPr lang="en-US" dirty="0"/>
          </a:p>
          <a:p>
            <a:pPr lvl="1" indent="0">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17</a:t>
            </a:fld>
            <a:endParaRPr lang="en-US" dirty="0"/>
          </a:p>
        </p:txBody>
      </p:sp>
    </p:spTree>
    <p:extLst>
      <p:ext uri="{BB962C8B-B14F-4D97-AF65-F5344CB8AC3E}">
        <p14:creationId xmlns:p14="http://schemas.microsoft.com/office/powerpoint/2010/main" val="16802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20000"/>
              </a:lnSpc>
              <a:buFont typeface="Arial" pitchFamily="34" charset="0"/>
              <a:buChar char="•"/>
            </a:pPr>
            <a:r>
              <a:rPr lang="en-US" sz="2800" dirty="0"/>
              <a:t>Decision making can be defined as the following process</a:t>
            </a:r>
          </a:p>
          <a:p>
            <a:pPr marL="1051560" lvl="1" indent="-457200">
              <a:lnSpc>
                <a:spcPct val="120000"/>
              </a:lnSpc>
              <a:buFont typeface="+mj-lt"/>
              <a:buAutoNum type="arabicPeriod"/>
            </a:pPr>
            <a:r>
              <a:rPr lang="en-US" sz="2400" dirty="0"/>
              <a:t>Identify and define the problem</a:t>
            </a:r>
          </a:p>
          <a:p>
            <a:pPr marL="1051560" lvl="1" indent="-457200">
              <a:lnSpc>
                <a:spcPct val="120000"/>
              </a:lnSpc>
              <a:buFont typeface="+mj-lt"/>
              <a:buAutoNum type="arabicPeriod"/>
            </a:pPr>
            <a:r>
              <a:rPr lang="en-US" sz="2400" dirty="0"/>
              <a:t>Determine the criteria that will be used to evaluate alternative solutions</a:t>
            </a:r>
          </a:p>
          <a:p>
            <a:pPr marL="1051560" lvl="1" indent="-457200">
              <a:lnSpc>
                <a:spcPct val="120000"/>
              </a:lnSpc>
              <a:buFont typeface="+mj-lt"/>
              <a:buAutoNum type="arabicPeriod"/>
            </a:pPr>
            <a:r>
              <a:rPr lang="en-US" sz="2400" dirty="0"/>
              <a:t>Determine the set of alternative solutions</a:t>
            </a:r>
          </a:p>
          <a:p>
            <a:pPr marL="1051560" lvl="1" indent="-457200">
              <a:lnSpc>
                <a:spcPct val="120000"/>
              </a:lnSpc>
              <a:buFont typeface="+mj-lt"/>
              <a:buAutoNum type="arabicPeriod"/>
            </a:pPr>
            <a:r>
              <a:rPr lang="en-US" sz="2400" dirty="0"/>
              <a:t>Evaluate the alternatives</a:t>
            </a:r>
          </a:p>
          <a:p>
            <a:pPr marL="1051560" lvl="1" indent="-457200">
              <a:lnSpc>
                <a:spcPct val="120000"/>
              </a:lnSpc>
              <a:buFont typeface="+mj-lt"/>
              <a:buAutoNum type="arabicPeriod"/>
            </a:pPr>
            <a:r>
              <a:rPr lang="en-US" sz="2400" dirty="0"/>
              <a:t>Choose an alternative</a:t>
            </a:r>
          </a:p>
          <a:p>
            <a:pPr marL="105156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18</a:t>
            </a:fld>
            <a:endParaRPr lang="en-US" dirty="0"/>
          </a:p>
        </p:txBody>
      </p:sp>
    </p:spTree>
    <p:extLst>
      <p:ext uri="{BB962C8B-B14F-4D97-AF65-F5344CB8AC3E}">
        <p14:creationId xmlns:p14="http://schemas.microsoft.com/office/powerpoint/2010/main" val="61282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30000"/>
              </a:lnSpc>
              <a:buFont typeface="Arial" pitchFamily="34" charset="0"/>
              <a:buChar char="•"/>
            </a:pPr>
            <a:r>
              <a:rPr lang="en-US" sz="2800" dirty="0"/>
              <a:t>Common approaches to making decisions</a:t>
            </a:r>
          </a:p>
          <a:p>
            <a:pPr marL="937260" lvl="1" indent="-342900">
              <a:lnSpc>
                <a:spcPct val="130000"/>
              </a:lnSpc>
            </a:pPr>
            <a:r>
              <a:rPr lang="en-US" sz="2400" dirty="0"/>
              <a:t>Tradition</a:t>
            </a:r>
          </a:p>
          <a:p>
            <a:pPr marL="937260" lvl="1" indent="-342900">
              <a:lnSpc>
                <a:spcPct val="130000"/>
              </a:lnSpc>
            </a:pPr>
            <a:r>
              <a:rPr lang="en-US" sz="2400" dirty="0"/>
              <a:t>Intuition</a:t>
            </a:r>
          </a:p>
          <a:p>
            <a:pPr marL="937260" lvl="1" indent="-342900">
              <a:lnSpc>
                <a:spcPct val="130000"/>
              </a:lnSpc>
            </a:pPr>
            <a:r>
              <a:rPr lang="en-US" sz="2400" dirty="0"/>
              <a:t>Rules of thumb</a:t>
            </a:r>
          </a:p>
          <a:p>
            <a:pPr marL="937260" lvl="1" indent="-342900">
              <a:lnSpc>
                <a:spcPct val="130000"/>
              </a:lnSpc>
            </a:pPr>
            <a:r>
              <a:rPr lang="en-US" sz="2400" dirty="0"/>
              <a:t>Using the relevant data available</a:t>
            </a:r>
          </a:p>
          <a:p>
            <a:pPr lvl="1" indent="0">
              <a:lnSpc>
                <a:spcPct val="130000"/>
              </a:lnSpc>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19</a:t>
            </a:fld>
            <a:endParaRPr lang="en-US" dirty="0"/>
          </a:p>
        </p:txBody>
      </p:sp>
    </p:spTree>
    <p:extLst>
      <p:ext uri="{BB962C8B-B14F-4D97-AF65-F5344CB8AC3E}">
        <p14:creationId xmlns:p14="http://schemas.microsoft.com/office/powerpoint/2010/main" val="138782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lstStyle/>
          <a:p>
            <a:r>
              <a:rPr lang="en-US" dirty="0"/>
              <a:t>Course Information</a:t>
            </a:r>
          </a:p>
        </p:txBody>
      </p:sp>
      <p:graphicFrame>
        <p:nvGraphicFramePr>
          <p:cNvPr id="7" name="Table 7">
            <a:extLst>
              <a:ext uri="{FF2B5EF4-FFF2-40B4-BE49-F238E27FC236}">
                <a16:creationId xmlns:a16="http://schemas.microsoft.com/office/drawing/2014/main" id="{F7AB8ACD-973D-4E6E-A182-3541EAC1EB57}"/>
              </a:ext>
            </a:extLst>
          </p:cNvPr>
          <p:cNvGraphicFramePr>
            <a:graphicFrameLocks noGrp="1"/>
          </p:cNvGraphicFramePr>
          <p:nvPr>
            <p:extLst>
              <p:ext uri="{D42A27DB-BD31-4B8C-83A1-F6EECF244321}">
                <p14:modId xmlns:p14="http://schemas.microsoft.com/office/powerpoint/2010/main" val="1799043131"/>
              </p:ext>
            </p:extLst>
          </p:nvPr>
        </p:nvGraphicFramePr>
        <p:xfrm>
          <a:off x="838200" y="1861268"/>
          <a:ext cx="8080512" cy="4450080"/>
        </p:xfrm>
        <a:graphic>
          <a:graphicData uri="http://schemas.openxmlformats.org/drawingml/2006/table">
            <a:tbl>
              <a:tblPr bandRow="1">
                <a:tableStyleId>{D27102A9-8310-4765-A935-A1911B00CA55}</a:tableStyleId>
              </a:tblPr>
              <a:tblGrid>
                <a:gridCol w="1676400">
                  <a:extLst>
                    <a:ext uri="{9D8B030D-6E8A-4147-A177-3AD203B41FA5}">
                      <a16:colId xmlns:a16="http://schemas.microsoft.com/office/drawing/2014/main" val="893007958"/>
                    </a:ext>
                  </a:extLst>
                </a:gridCol>
                <a:gridCol w="2819400">
                  <a:extLst>
                    <a:ext uri="{9D8B030D-6E8A-4147-A177-3AD203B41FA5}">
                      <a16:colId xmlns:a16="http://schemas.microsoft.com/office/drawing/2014/main" val="878591020"/>
                    </a:ext>
                  </a:extLst>
                </a:gridCol>
                <a:gridCol w="3584712">
                  <a:extLst>
                    <a:ext uri="{9D8B030D-6E8A-4147-A177-3AD203B41FA5}">
                      <a16:colId xmlns:a16="http://schemas.microsoft.com/office/drawing/2014/main" val="2892600163"/>
                    </a:ext>
                  </a:extLst>
                </a:gridCol>
              </a:tblGrid>
              <a:tr h="370840">
                <a:tc>
                  <a:txBody>
                    <a:bodyPr/>
                    <a:lstStyle/>
                    <a:p>
                      <a:r>
                        <a:rPr lang="tr-TR" dirty="0"/>
                        <a:t>1</a:t>
                      </a:r>
                    </a:p>
                  </a:txBody>
                  <a:tcPr/>
                </a:tc>
                <a:tc>
                  <a:txBody>
                    <a:bodyPr/>
                    <a:lstStyle/>
                    <a:p>
                      <a:r>
                        <a:rPr lang="tr-TR" dirty="0"/>
                        <a:t>Introduction</a:t>
                      </a:r>
                      <a:endParaRPr lang="en-GB" dirty="0"/>
                    </a:p>
                  </a:txBody>
                  <a:tcPr/>
                </a:tc>
                <a:tc>
                  <a:txBody>
                    <a:bodyPr/>
                    <a:lstStyle/>
                    <a:p>
                      <a:r>
                        <a:rPr lang="tr-TR" dirty="0"/>
                        <a:t>Concepts</a:t>
                      </a:r>
                      <a:endParaRPr lang="en-GB" dirty="0"/>
                    </a:p>
                  </a:txBody>
                  <a:tcPr/>
                </a:tc>
                <a:extLst>
                  <a:ext uri="{0D108BD9-81ED-4DB2-BD59-A6C34878D82A}">
                    <a16:rowId xmlns:a16="http://schemas.microsoft.com/office/drawing/2014/main" val="4178685382"/>
                  </a:ext>
                </a:extLst>
              </a:tr>
              <a:tr h="370840">
                <a:tc>
                  <a:txBody>
                    <a:bodyPr/>
                    <a:lstStyle/>
                    <a:p>
                      <a:r>
                        <a:rPr lang="tr-TR" dirty="0"/>
                        <a:t>2</a:t>
                      </a:r>
                      <a:endParaRPr lang="en-GB" dirty="0"/>
                    </a:p>
                  </a:txBody>
                  <a:tcPr/>
                </a:tc>
                <a:tc>
                  <a:txBody>
                    <a:bodyPr/>
                    <a:lstStyle/>
                    <a:p>
                      <a:r>
                        <a:rPr lang="tr-TR" dirty="0"/>
                        <a:t>Descriptive Analytics</a:t>
                      </a:r>
                    </a:p>
                  </a:txBody>
                  <a:tcPr/>
                </a:tc>
                <a:tc>
                  <a:txBody>
                    <a:bodyPr/>
                    <a:lstStyle/>
                    <a:p>
                      <a:r>
                        <a:rPr lang="tr-TR" dirty="0"/>
                        <a:t>Statistics</a:t>
                      </a:r>
                      <a:endParaRPr lang="en-GB" dirty="0"/>
                    </a:p>
                  </a:txBody>
                  <a:tcPr/>
                </a:tc>
                <a:extLst>
                  <a:ext uri="{0D108BD9-81ED-4DB2-BD59-A6C34878D82A}">
                    <a16:rowId xmlns:a16="http://schemas.microsoft.com/office/drawing/2014/main" val="212358523"/>
                  </a:ext>
                </a:extLst>
              </a:tr>
              <a:tr h="370840">
                <a:tc>
                  <a:txBody>
                    <a:bodyPr/>
                    <a:lstStyle/>
                    <a:p>
                      <a:r>
                        <a:rPr lang="tr-TR" dirty="0"/>
                        <a:t>3</a:t>
                      </a:r>
                      <a:endParaRPr lang="en-GB" dirty="0"/>
                    </a:p>
                  </a:txBody>
                  <a:tcPr/>
                </a:tc>
                <a:tc>
                  <a:txBody>
                    <a:bodyPr/>
                    <a:lstStyle/>
                    <a:p>
                      <a:endParaRPr lang="tr-TR" dirty="0"/>
                    </a:p>
                  </a:txBody>
                  <a:tcPr/>
                </a:tc>
                <a:tc>
                  <a:txBody>
                    <a:bodyPr/>
                    <a:lstStyle/>
                    <a:p>
                      <a:r>
                        <a:rPr lang="tr-TR" dirty="0"/>
                        <a:t>Visualization</a:t>
                      </a:r>
                    </a:p>
                  </a:txBody>
                  <a:tcPr/>
                </a:tc>
                <a:extLst>
                  <a:ext uri="{0D108BD9-81ED-4DB2-BD59-A6C34878D82A}">
                    <a16:rowId xmlns:a16="http://schemas.microsoft.com/office/drawing/2014/main" val="319343404"/>
                  </a:ext>
                </a:extLst>
              </a:tr>
              <a:tr h="370840">
                <a:tc>
                  <a:txBody>
                    <a:bodyPr/>
                    <a:lstStyle/>
                    <a:p>
                      <a:r>
                        <a:rPr lang="tr-TR" dirty="0"/>
                        <a:t>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Decision Theory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Utility, Cognitive Biases</a:t>
                      </a:r>
                      <a:endParaRPr lang="en-GB" dirty="0"/>
                    </a:p>
                  </a:txBody>
                  <a:tcPr/>
                </a:tc>
                <a:extLst>
                  <a:ext uri="{0D108BD9-81ED-4DB2-BD59-A6C34878D82A}">
                    <a16:rowId xmlns:a16="http://schemas.microsoft.com/office/drawing/2014/main" val="1753201491"/>
                  </a:ext>
                </a:extLst>
              </a:tr>
              <a:tr h="370840">
                <a:tc>
                  <a:txBody>
                    <a:bodyPr/>
                    <a:lstStyle/>
                    <a:p>
                      <a:r>
                        <a:rPr lang="tr-TR" dirty="0"/>
                        <a:t>5</a:t>
                      </a:r>
                      <a:endParaRPr lang="en-GB" dirty="0"/>
                    </a:p>
                  </a:txBody>
                  <a:tcPr/>
                </a:tc>
                <a:tc>
                  <a:txBody>
                    <a:bodyPr/>
                    <a:lstStyle/>
                    <a:p>
                      <a:r>
                        <a:rPr lang="tr-TR" dirty="0"/>
                        <a:t>Predictive Analytics</a:t>
                      </a:r>
                      <a:endParaRPr lang="en-GB" dirty="0"/>
                    </a:p>
                  </a:txBody>
                  <a:tcPr/>
                </a:tc>
                <a:tc>
                  <a:txBody>
                    <a:bodyPr/>
                    <a:lstStyle/>
                    <a:p>
                      <a:r>
                        <a:rPr lang="tr-TR" dirty="0"/>
                        <a:t>Linear Regression</a:t>
                      </a:r>
                      <a:endParaRPr lang="en-GB" dirty="0"/>
                    </a:p>
                  </a:txBody>
                  <a:tcPr/>
                </a:tc>
                <a:extLst>
                  <a:ext uri="{0D108BD9-81ED-4DB2-BD59-A6C34878D82A}">
                    <a16:rowId xmlns:a16="http://schemas.microsoft.com/office/drawing/2014/main" val="3417815368"/>
                  </a:ext>
                </a:extLst>
              </a:tr>
              <a:tr h="370840">
                <a:tc>
                  <a:txBody>
                    <a:bodyPr/>
                    <a:lstStyle/>
                    <a:p>
                      <a:r>
                        <a:rPr lang="tr-TR" dirty="0"/>
                        <a:t>6</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Logistic Regression, Variance Bias</a:t>
                      </a:r>
                      <a:endParaRPr lang="en-GB" dirty="0"/>
                    </a:p>
                  </a:txBody>
                  <a:tcPr/>
                </a:tc>
                <a:extLst>
                  <a:ext uri="{0D108BD9-81ED-4DB2-BD59-A6C34878D82A}">
                    <a16:rowId xmlns:a16="http://schemas.microsoft.com/office/drawing/2014/main" val="2951236514"/>
                  </a:ext>
                </a:extLst>
              </a:tr>
              <a:tr h="370840">
                <a:tc>
                  <a:txBody>
                    <a:bodyPr/>
                    <a:lstStyle/>
                    <a:p>
                      <a:r>
                        <a:rPr lang="tr-TR" dirty="0"/>
                        <a:t>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Feature Selection, Linear Models</a:t>
                      </a:r>
                      <a:endParaRPr lang="en-GB" dirty="0"/>
                    </a:p>
                  </a:txBody>
                  <a:tcPr/>
                </a:tc>
                <a:extLst>
                  <a:ext uri="{0D108BD9-81ED-4DB2-BD59-A6C34878D82A}">
                    <a16:rowId xmlns:a16="http://schemas.microsoft.com/office/drawing/2014/main" val="3985181797"/>
                  </a:ext>
                </a:extLst>
              </a:tr>
              <a:tr h="370840">
                <a:tc>
                  <a:txBody>
                    <a:bodyPr/>
                    <a:lstStyle/>
                    <a:p>
                      <a:r>
                        <a:rPr lang="tr-TR" dirty="0"/>
                        <a:t>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NB, SVM, KNN</a:t>
                      </a:r>
                      <a:endParaRPr lang="en-GB" dirty="0"/>
                    </a:p>
                  </a:txBody>
                  <a:tcPr/>
                </a:tc>
                <a:extLst>
                  <a:ext uri="{0D108BD9-81ED-4DB2-BD59-A6C34878D82A}">
                    <a16:rowId xmlns:a16="http://schemas.microsoft.com/office/drawing/2014/main" val="3636358541"/>
                  </a:ext>
                </a:extLst>
              </a:tr>
              <a:tr h="370840">
                <a:tc>
                  <a:txBody>
                    <a:bodyPr/>
                    <a:lstStyle/>
                    <a:p>
                      <a:r>
                        <a:rPr lang="tr-TR" dirty="0"/>
                        <a:t>9</a:t>
                      </a:r>
                      <a:endParaRPr lang="en-GB" dirty="0"/>
                    </a:p>
                  </a:txBody>
                  <a:tcPr/>
                </a:tc>
                <a:tc>
                  <a:txBody>
                    <a:bodyPr/>
                    <a:lstStyle/>
                    <a:p>
                      <a:endParaRPr lang="en-GB" dirty="0"/>
                    </a:p>
                  </a:txBody>
                  <a:tcPr/>
                </a:tc>
                <a:tc>
                  <a:txBody>
                    <a:bodyPr/>
                    <a:lstStyle/>
                    <a:p>
                      <a:r>
                        <a:rPr lang="tr-TR" dirty="0"/>
                        <a:t>Ensemble Models</a:t>
                      </a:r>
                      <a:endParaRPr lang="en-GB" dirty="0"/>
                    </a:p>
                  </a:txBody>
                  <a:tcPr/>
                </a:tc>
                <a:extLst>
                  <a:ext uri="{0D108BD9-81ED-4DB2-BD59-A6C34878D82A}">
                    <a16:rowId xmlns:a16="http://schemas.microsoft.com/office/drawing/2014/main" val="3255150540"/>
                  </a:ext>
                </a:extLst>
              </a:tr>
              <a:tr h="370840">
                <a:tc>
                  <a:txBody>
                    <a:bodyPr/>
                    <a:lstStyle/>
                    <a:p>
                      <a:r>
                        <a:rPr lang="tr-TR" dirty="0"/>
                        <a:t>10</a:t>
                      </a:r>
                      <a:endParaRPr lang="en-GB" dirty="0"/>
                    </a:p>
                  </a:txBody>
                  <a:tcPr/>
                </a:tc>
                <a:tc>
                  <a:txBody>
                    <a:bodyPr/>
                    <a:lstStyle/>
                    <a:p>
                      <a:r>
                        <a:rPr lang="tr-TR" dirty="0"/>
                        <a:t>Unsupervised Learning</a:t>
                      </a:r>
                      <a:endParaRPr lang="en-GB" dirty="0"/>
                    </a:p>
                  </a:txBody>
                  <a:tcPr/>
                </a:tc>
                <a:tc>
                  <a:txBody>
                    <a:bodyPr/>
                    <a:lstStyle/>
                    <a:p>
                      <a:r>
                        <a:rPr lang="tr-TR" dirty="0"/>
                        <a:t>Clustering Algorithms</a:t>
                      </a:r>
                      <a:endParaRPr lang="en-GB" dirty="0"/>
                    </a:p>
                  </a:txBody>
                  <a:tcPr/>
                </a:tc>
                <a:extLst>
                  <a:ext uri="{0D108BD9-81ED-4DB2-BD59-A6C34878D82A}">
                    <a16:rowId xmlns:a16="http://schemas.microsoft.com/office/drawing/2014/main" val="209760369"/>
                  </a:ext>
                </a:extLst>
              </a:tr>
              <a:tr h="370840">
                <a:tc>
                  <a:txBody>
                    <a:bodyPr/>
                    <a:lstStyle/>
                    <a:p>
                      <a:r>
                        <a:rPr lang="tr-TR" dirty="0"/>
                        <a:t>11</a:t>
                      </a:r>
                      <a:endParaRPr lang="en-GB" dirty="0"/>
                    </a:p>
                  </a:txBody>
                  <a:tcPr/>
                </a:tc>
                <a:tc>
                  <a:txBody>
                    <a:bodyPr/>
                    <a:lstStyle/>
                    <a:p>
                      <a:r>
                        <a:rPr lang="tr-TR" dirty="0"/>
                        <a:t>Prescriptive Analytics</a:t>
                      </a:r>
                      <a:endParaRPr lang="en-GB" dirty="0"/>
                    </a:p>
                  </a:txBody>
                  <a:tcPr/>
                </a:tc>
                <a:tc>
                  <a:txBody>
                    <a:bodyPr/>
                    <a:lstStyle/>
                    <a:p>
                      <a:r>
                        <a:rPr lang="tr-TR" dirty="0"/>
                        <a:t>Optimization &amp; Simulation</a:t>
                      </a:r>
                      <a:endParaRPr lang="en-GB" dirty="0"/>
                    </a:p>
                  </a:txBody>
                  <a:tcPr/>
                </a:tc>
                <a:extLst>
                  <a:ext uri="{0D108BD9-81ED-4DB2-BD59-A6C34878D82A}">
                    <a16:rowId xmlns:a16="http://schemas.microsoft.com/office/drawing/2014/main" val="2123321969"/>
                  </a:ext>
                </a:extLst>
              </a:tr>
              <a:tr h="370840">
                <a:tc>
                  <a:txBody>
                    <a:bodyPr/>
                    <a:lstStyle/>
                    <a:p>
                      <a:r>
                        <a:rPr lang="tr-TR" dirty="0"/>
                        <a:t>12</a:t>
                      </a:r>
                      <a:endParaRPr lang="en-GB" dirty="0"/>
                    </a:p>
                  </a:txBody>
                  <a:tcPr/>
                </a:tc>
                <a:tc>
                  <a:txBody>
                    <a:bodyPr/>
                    <a:lstStyle/>
                    <a:p>
                      <a:r>
                        <a:rPr lang="tr-TR" dirty="0"/>
                        <a:t>Statistical Tests</a:t>
                      </a:r>
                      <a:endParaRPr lang="en-GB" dirty="0"/>
                    </a:p>
                  </a:txBody>
                  <a:tcPr/>
                </a:tc>
                <a:tc>
                  <a:txBody>
                    <a:bodyPr/>
                    <a:lstStyle/>
                    <a:p>
                      <a:r>
                        <a:rPr lang="tr-TR" dirty="0"/>
                        <a:t>Numeric Data, Categorical Data</a:t>
                      </a:r>
                      <a:endParaRPr lang="en-GB" dirty="0"/>
                    </a:p>
                  </a:txBody>
                  <a:tcPr/>
                </a:tc>
                <a:extLst>
                  <a:ext uri="{0D108BD9-81ED-4DB2-BD59-A6C34878D82A}">
                    <a16:rowId xmlns:a16="http://schemas.microsoft.com/office/drawing/2014/main" val="1652767155"/>
                  </a:ext>
                </a:extLst>
              </a:tr>
            </a:tbl>
          </a:graphicData>
        </a:graphic>
      </p:graphicFrame>
    </p:spTree>
    <p:extLst>
      <p:ext uri="{BB962C8B-B14F-4D97-AF65-F5344CB8AC3E}">
        <p14:creationId xmlns:p14="http://schemas.microsoft.com/office/powerpoint/2010/main" val="2541205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1295400"/>
            <a:ext cx="8153399" cy="22098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3600" b="1" i="1" dirty="0">
                <a:latin typeface="Tahoma" pitchFamily="34" charset="0"/>
                <a:ea typeface="Tahoma" pitchFamily="34" charset="0"/>
                <a:cs typeface="Tahoma" pitchFamily="34" charset="0"/>
              </a:rPr>
              <a:t>Data Analytics for Business</a:t>
            </a:r>
          </a:p>
          <a:p>
            <a:pPr algn="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Business</a:t>
            </a: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Analytics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20</a:t>
            </a:fld>
            <a:endParaRPr lang="en-US" dirty="0"/>
          </a:p>
        </p:txBody>
      </p:sp>
    </p:spTree>
    <p:extLst>
      <p:ext uri="{BB962C8B-B14F-4D97-AF65-F5344CB8AC3E}">
        <p14:creationId xmlns:p14="http://schemas.microsoft.com/office/powerpoint/2010/main" val="175591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Business Analytic</a:t>
            </a:r>
            <a:r>
              <a:rPr lang="tr-TR" dirty="0"/>
              <a:t>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Business analytics</a:t>
            </a:r>
            <a:r>
              <a:rPr lang="en-US" dirty="0"/>
              <a:t>:</a:t>
            </a:r>
            <a:r>
              <a:rPr lang="en-US" b="1" dirty="0"/>
              <a:t> </a:t>
            </a:r>
          </a:p>
          <a:p>
            <a:pPr marL="937260" lvl="1" indent="-342900"/>
            <a:r>
              <a:rPr lang="en-US" dirty="0"/>
              <a:t>Scientific process of </a:t>
            </a:r>
            <a:r>
              <a:rPr lang="en-US" b="1" dirty="0">
                <a:solidFill>
                  <a:schemeClr val="tx1"/>
                </a:solidFill>
              </a:rPr>
              <a:t>transforming data into insight </a:t>
            </a:r>
            <a:r>
              <a:rPr lang="en-US" dirty="0"/>
              <a:t>for making better decisions.</a:t>
            </a:r>
          </a:p>
          <a:p>
            <a:pPr marL="937260" lvl="1" indent="-342900"/>
            <a:r>
              <a:rPr lang="en-US" dirty="0"/>
              <a:t>Used for </a:t>
            </a:r>
            <a:r>
              <a:rPr lang="en-US" b="1" dirty="0">
                <a:solidFill>
                  <a:srgbClr val="000000"/>
                </a:solidFill>
              </a:rPr>
              <a:t>data-driven </a:t>
            </a:r>
            <a:r>
              <a:rPr lang="en-US" dirty="0"/>
              <a:t>or </a:t>
            </a:r>
            <a:r>
              <a:rPr lang="en-US" b="1" dirty="0">
                <a:solidFill>
                  <a:srgbClr val="000000"/>
                </a:solidFill>
              </a:rPr>
              <a:t>fact-based decision making</a:t>
            </a:r>
            <a:r>
              <a:rPr lang="en-US" dirty="0"/>
              <a:t>, which is often seen as </a:t>
            </a:r>
            <a:r>
              <a:rPr lang="en-US" b="1" dirty="0">
                <a:solidFill>
                  <a:srgbClr val="000000"/>
                </a:solidFill>
              </a:rPr>
              <a:t>more objective </a:t>
            </a:r>
            <a:r>
              <a:rPr lang="en-US" dirty="0"/>
              <a:t>than other alternatives for  decision making.</a:t>
            </a:r>
          </a:p>
          <a:p>
            <a:pPr>
              <a:lnSpc>
                <a:spcPct val="100000"/>
              </a:lnSpc>
            </a:pPr>
            <a:endParaRPr lang="en-US" dirty="0"/>
          </a:p>
          <a:p>
            <a:r>
              <a:rPr lang="en-US"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21</a:t>
            </a:fld>
            <a:endParaRPr lang="en-US" dirty="0"/>
          </a:p>
        </p:txBody>
      </p:sp>
    </p:spTree>
    <p:extLst>
      <p:ext uri="{BB962C8B-B14F-4D97-AF65-F5344CB8AC3E}">
        <p14:creationId xmlns:p14="http://schemas.microsoft.com/office/powerpoint/2010/main" val="1994436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Business Analytic</a:t>
            </a:r>
            <a:r>
              <a:rPr lang="tr-TR" dirty="0"/>
              <a:t>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Tools of business analytics can aid decision making by:</a:t>
            </a:r>
          </a:p>
          <a:p>
            <a:pPr marL="937260" lvl="1" indent="-342900"/>
            <a:r>
              <a:rPr lang="en-US" dirty="0"/>
              <a:t>Creating insights from data</a:t>
            </a:r>
          </a:p>
          <a:p>
            <a:pPr marL="937260" lvl="1" indent="-342900"/>
            <a:r>
              <a:rPr lang="en-US" dirty="0"/>
              <a:t>Improving our ability to more accurately forecast for planning</a:t>
            </a:r>
          </a:p>
          <a:p>
            <a:pPr marL="937260" lvl="1" indent="-342900"/>
            <a:r>
              <a:rPr lang="en-US" dirty="0"/>
              <a:t>Helping us quantify risk</a:t>
            </a:r>
          </a:p>
          <a:p>
            <a:pPr marL="937260" lvl="1" indent="-342900"/>
            <a:r>
              <a:rPr lang="en-US" dirty="0"/>
              <a:t>Yielding better alternatives through analysis and optimization</a:t>
            </a:r>
          </a:p>
          <a:p>
            <a:endParaRPr lang="en-US" dirty="0"/>
          </a:p>
          <a:p>
            <a:r>
              <a:rPr lang="en-US"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22</a:t>
            </a:fld>
            <a:endParaRPr lang="en-US" dirty="0"/>
          </a:p>
        </p:txBody>
      </p:sp>
    </p:spTree>
    <p:extLst>
      <p:ext uri="{BB962C8B-B14F-4D97-AF65-F5344CB8AC3E}">
        <p14:creationId xmlns:p14="http://schemas.microsoft.com/office/powerpoint/2010/main" val="1818778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1447800"/>
            <a:ext cx="8153399" cy="20574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A Categorization of</a:t>
            </a:r>
            <a:br>
              <a:rPr lang="en-US" sz="3600" b="1" i="1" dirty="0">
                <a:latin typeface="Tahoma" pitchFamily="34" charset="0"/>
                <a:ea typeface="Tahoma" pitchFamily="34" charset="0"/>
                <a:cs typeface="Tahoma" pitchFamily="34" charset="0"/>
              </a:rPr>
            </a:br>
            <a:r>
              <a:rPr lang="en-US" sz="3600" b="1" i="1" dirty="0">
                <a:latin typeface="Tahoma" pitchFamily="34" charset="0"/>
                <a:ea typeface="Tahoma" pitchFamily="34" charset="0"/>
                <a:cs typeface="Tahoma" pitchFamily="34" charset="0"/>
              </a:rPr>
              <a:t>Analytical Methods and Models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23</a:t>
            </a:fld>
            <a:endParaRPr lang="en-US" dirty="0"/>
          </a:p>
        </p:txBody>
      </p:sp>
    </p:spTree>
    <p:extLst>
      <p:ext uri="{BB962C8B-B14F-4D97-AF65-F5344CB8AC3E}">
        <p14:creationId xmlns:p14="http://schemas.microsoft.com/office/powerpoint/2010/main" val="203132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solidFill>
                  <a:srgbClr val="AD0101"/>
                </a:solidFill>
              </a:rPr>
              <a:t>Descriptive analytics</a:t>
            </a:r>
            <a:r>
              <a:rPr lang="en-US" dirty="0">
                <a:solidFill>
                  <a:srgbClr val="AD0101"/>
                </a:solidFill>
              </a:rPr>
              <a:t>:</a:t>
            </a:r>
            <a:r>
              <a:rPr lang="en-US" b="1" dirty="0"/>
              <a:t> </a:t>
            </a:r>
            <a:r>
              <a:rPr lang="en-US" dirty="0"/>
              <a:t>It encompasses the set of techniques that describes what has happened in the past.</a:t>
            </a:r>
          </a:p>
          <a:p>
            <a:pPr>
              <a:spcBef>
                <a:spcPts val="0"/>
              </a:spcBef>
              <a:spcAft>
                <a:spcPts val="0"/>
              </a:spcAft>
            </a:pPr>
            <a:r>
              <a:rPr lang="en-US" dirty="0"/>
              <a:t>	Examples - data queries, reports, descriptive statistics, data 		        visualization (data dashboards), data-mining 			        techniques, and basic what-if spreadsheet 		                     models.</a:t>
            </a:r>
          </a:p>
          <a:p>
            <a:pPr marL="342900" indent="-342900">
              <a:spcBef>
                <a:spcPts val="0"/>
              </a:spcBef>
              <a:spcAft>
                <a:spcPts val="0"/>
              </a:spcAft>
              <a:buFont typeface="Arial" panose="020B0604020202020204" pitchFamily="34" charset="0"/>
              <a:buChar char="•"/>
            </a:pPr>
            <a:r>
              <a:rPr lang="en-US" dirty="0"/>
              <a:t>Data query - It</a:t>
            </a:r>
            <a:r>
              <a:rPr lang="en-US" b="1" dirty="0"/>
              <a:t> </a:t>
            </a:r>
            <a:r>
              <a:rPr lang="en-US" dirty="0"/>
              <a:t>is a request for information with certain characteristics from a database.</a:t>
            </a:r>
          </a:p>
          <a:p>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24</a:t>
            </a:fld>
            <a:endParaRPr lang="en-US" dirty="0"/>
          </a:p>
        </p:txBody>
      </p:sp>
    </p:spTree>
    <p:extLst>
      <p:ext uri="{BB962C8B-B14F-4D97-AF65-F5344CB8AC3E}">
        <p14:creationId xmlns:p14="http://schemas.microsoft.com/office/powerpoint/2010/main" val="151648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Data dashboards </a:t>
            </a:r>
            <a:r>
              <a:rPr lang="en-US" dirty="0"/>
              <a:t>- Collections of tables, charts, maps, and summary statistics that are updated as new data become available.</a:t>
            </a:r>
          </a:p>
          <a:p>
            <a:pPr marL="937260" lvl="1" indent="-342900">
              <a:lnSpc>
                <a:spcPct val="100000"/>
              </a:lnSpc>
            </a:pPr>
            <a:r>
              <a:rPr lang="en-US" dirty="0"/>
              <a:t>Uses of dashboards</a:t>
            </a:r>
          </a:p>
          <a:p>
            <a:pPr marL="1211580" lvl="2" indent="-342900">
              <a:lnSpc>
                <a:spcPct val="100000"/>
              </a:lnSpc>
            </a:pPr>
            <a:r>
              <a:rPr lang="en-US" dirty="0"/>
              <a:t>To help management monitor specific aspects of the company’s performance related to their decision-making responsibilities.</a:t>
            </a:r>
          </a:p>
          <a:p>
            <a:pPr marL="1211580" lvl="2" indent="-342900">
              <a:lnSpc>
                <a:spcPct val="100000"/>
              </a:lnSpc>
            </a:pPr>
            <a:r>
              <a:rPr lang="en-US" dirty="0"/>
              <a:t>For corporate-level managers, daily data dashboards might summarize sales by region, current inventory levels, and other company-wide metrics. </a:t>
            </a:r>
          </a:p>
          <a:p>
            <a:pPr marL="1211580" lvl="2" indent="-342900">
              <a:lnSpc>
                <a:spcPct val="100000"/>
              </a:lnSpc>
            </a:pPr>
            <a:r>
              <a:rPr lang="en-US" dirty="0"/>
              <a:t>Front-line managers may view dashboards that contain metrics related to staffing levels, local inventory levels, and short-term sales forecasts.</a:t>
            </a:r>
          </a:p>
          <a:p>
            <a:pPr marL="1211580" lvl="2" indent="-342900">
              <a:lnSpc>
                <a:spcPct val="100000"/>
              </a:lnSpc>
            </a:pPr>
            <a:endParaRPr lang="en-US" dirty="0"/>
          </a:p>
          <a:p>
            <a:pPr marL="1211580" lvl="2" indent="-342900">
              <a:lnSpc>
                <a:spcPct val="100000"/>
              </a:lnSpc>
            </a:pPr>
            <a:endParaRPr lang="en-US" dirty="0"/>
          </a:p>
          <a:p>
            <a:pPr lvl="1" indent="0">
              <a:lnSpc>
                <a:spcPct val="100000"/>
              </a:lnSpc>
              <a:buNone/>
            </a:pP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25</a:t>
            </a:fld>
            <a:endParaRPr lang="en-US" dirty="0"/>
          </a:p>
        </p:txBody>
      </p:sp>
    </p:spTree>
    <p:extLst>
      <p:ext uri="{BB962C8B-B14F-4D97-AF65-F5344CB8AC3E}">
        <p14:creationId xmlns:p14="http://schemas.microsoft.com/office/powerpoint/2010/main" val="299706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spcBef>
                <a:spcPts val="1800"/>
              </a:spcBef>
              <a:buFont typeface="Arial" pitchFamily="34" charset="0"/>
              <a:buChar char="•"/>
            </a:pPr>
            <a:r>
              <a:rPr lang="en-US" b="1" dirty="0">
                <a:solidFill>
                  <a:schemeClr val="accent1"/>
                </a:solidFill>
              </a:rPr>
              <a:t>Predictive analytics</a:t>
            </a:r>
            <a:r>
              <a:rPr lang="en-US" dirty="0">
                <a:solidFill>
                  <a:schemeClr val="accent1"/>
                </a:solidFill>
              </a:rPr>
              <a:t>:</a:t>
            </a:r>
            <a:r>
              <a:rPr lang="en-US" b="1" dirty="0"/>
              <a:t> </a:t>
            </a:r>
            <a:r>
              <a:rPr lang="en-US" dirty="0"/>
              <a:t>It consists of techniques that use models constructed from past data to predict the future or ascertain the impact of one variable on another.</a:t>
            </a:r>
          </a:p>
          <a:p>
            <a:pPr marL="937260" lvl="1" indent="-342900">
              <a:spcAft>
                <a:spcPts val="1800"/>
              </a:spcAft>
            </a:pPr>
            <a:r>
              <a:rPr lang="en-US" dirty="0"/>
              <a:t>Survey data and past purchase behavior may be used to help predict the market share of a new product.</a:t>
            </a:r>
          </a:p>
          <a:p>
            <a:pPr lvl="1" indent="0">
              <a:spcBef>
                <a:spcPts val="1800"/>
              </a:spcBef>
              <a:spcAft>
                <a:spcPts val="1800"/>
              </a:spcAft>
              <a:buNone/>
            </a:pPr>
            <a:endParaRPr lang="en-US" dirty="0"/>
          </a:p>
          <a:p>
            <a:pPr>
              <a:spcBef>
                <a:spcPts val="1800"/>
              </a:spcBef>
              <a:spcAft>
                <a:spcPts val="1800"/>
              </a:spcAft>
            </a:pPr>
            <a:endParaRPr lang="en-US" dirty="0"/>
          </a:p>
          <a:p>
            <a:r>
              <a:rPr lang="en-US" dirty="0"/>
              <a:t>	</a:t>
            </a:r>
          </a:p>
          <a:p>
            <a:pPr marL="937260" lvl="1" indent="-342900"/>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26</a:t>
            </a:fld>
            <a:endParaRPr lang="en-US" dirty="0"/>
          </a:p>
        </p:txBody>
      </p:sp>
    </p:spTree>
    <p:extLst>
      <p:ext uri="{BB962C8B-B14F-4D97-AF65-F5344CB8AC3E}">
        <p14:creationId xmlns:p14="http://schemas.microsoft.com/office/powerpoint/2010/main" val="1341640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Techniques used in Predictive Analytics: </a:t>
            </a:r>
            <a:r>
              <a:rPr lang="en-US" i="1" dirty="0"/>
              <a:t>contd.</a:t>
            </a:r>
          </a:p>
          <a:p>
            <a:pPr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27</a:t>
            </a:fld>
            <a:endParaRPr lang="en-US" dirty="0"/>
          </a:p>
        </p:txBody>
      </p:sp>
      <p:graphicFrame>
        <p:nvGraphicFramePr>
          <p:cNvPr id="5" name="Diagram 4"/>
          <p:cNvGraphicFramePr/>
          <p:nvPr>
            <p:extLst>
              <p:ext uri="{D42A27DB-BD31-4B8C-83A1-F6EECF244321}">
                <p14:modId xmlns:p14="http://schemas.microsoft.com/office/powerpoint/2010/main" val="4052546190"/>
              </p:ext>
            </p:extLst>
          </p:nvPr>
        </p:nvGraphicFramePr>
        <p:xfrm>
          <a:off x="1143000" y="2590800"/>
          <a:ext cx="70866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2254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sz="2100" b="1" dirty="0">
                <a:solidFill>
                  <a:srgbClr val="AD0101"/>
                </a:solidFill>
              </a:rPr>
              <a:t>Prescriptive Analytics</a:t>
            </a:r>
            <a:r>
              <a:rPr lang="en-US" sz="2100" dirty="0">
                <a:solidFill>
                  <a:srgbClr val="AD0101"/>
                </a:solidFill>
              </a:rPr>
              <a:t>:</a:t>
            </a:r>
            <a:r>
              <a:rPr lang="en-US" sz="2100" b="1" dirty="0"/>
              <a:t> </a:t>
            </a:r>
            <a:r>
              <a:rPr lang="en-US" sz="2100" dirty="0"/>
              <a:t>It</a:t>
            </a:r>
            <a:r>
              <a:rPr lang="en-US" sz="2100" b="1" dirty="0"/>
              <a:t> </a:t>
            </a:r>
            <a:r>
              <a:rPr lang="en-US" sz="2100" dirty="0"/>
              <a:t>indicates a best course of action to take</a:t>
            </a:r>
          </a:p>
          <a:p>
            <a:pPr marL="937260" lvl="1" indent="-342900">
              <a:lnSpc>
                <a:spcPct val="100000"/>
              </a:lnSpc>
            </a:pPr>
            <a:r>
              <a:rPr lang="en-US" sz="2100" dirty="0"/>
              <a:t>Models used in prescriptive analytics:</a:t>
            </a:r>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28</a:t>
            </a:fld>
            <a:endParaRPr lang="en-US" dirty="0"/>
          </a:p>
        </p:txBody>
      </p:sp>
      <p:graphicFrame>
        <p:nvGraphicFramePr>
          <p:cNvPr id="10" name="Diagram 9"/>
          <p:cNvGraphicFramePr/>
          <p:nvPr>
            <p:extLst>
              <p:ext uri="{D42A27DB-BD31-4B8C-83A1-F6EECF244321}">
                <p14:modId xmlns:p14="http://schemas.microsoft.com/office/powerpoint/2010/main" val="3526757036"/>
              </p:ext>
            </p:extLst>
          </p:nvPr>
        </p:nvGraphicFramePr>
        <p:xfrm>
          <a:off x="914400" y="2819400"/>
          <a:ext cx="76200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56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lvl="0" indent="-342900">
              <a:buFont typeface="Arial" panose="020B0604020202020204" pitchFamily="34" charset="0"/>
              <a:buChar char="•"/>
            </a:pPr>
            <a:r>
              <a:rPr lang="en-US" dirty="0"/>
              <a:t>Optimization models </a:t>
            </a:r>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51541887"/>
              </p:ext>
            </p:extLst>
          </p:nvPr>
        </p:nvGraphicFramePr>
        <p:xfrm>
          <a:off x="762000" y="2590800"/>
          <a:ext cx="7620000" cy="32359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370840">
                <a:tc>
                  <a:txBody>
                    <a:bodyPr/>
                    <a:lstStyle/>
                    <a:p>
                      <a:pPr algn="l"/>
                      <a:r>
                        <a:rPr lang="en-US" sz="1700" dirty="0">
                          <a:solidFill>
                            <a:schemeClr val="tx1"/>
                          </a:solidFill>
                          <a:latin typeface="Calibri" pitchFamily="34"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solidFill>
                          <a:latin typeface="Calibri" pitchFamily="34"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solidFill>
                          <a:latin typeface="Calibri" pitchFamily="34" charset="0"/>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700" dirty="0">
                          <a:latin typeface="Calibri" pitchFamily="34" charset="0"/>
                        </a:rPr>
                        <a:t>Portfolio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Finance</a:t>
                      </a:r>
                    </a:p>
                    <a:p>
                      <a:pPr algn="ctr"/>
                      <a:endParaRPr lang="en-US" sz="17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Use historical investment return data to</a:t>
                      </a:r>
                      <a:r>
                        <a:rPr lang="en-US" sz="1700" baseline="0" dirty="0">
                          <a:latin typeface="Calibri" pitchFamily="34" charset="0"/>
                        </a:rPr>
                        <a:t> </a:t>
                      </a:r>
                      <a:r>
                        <a:rPr lang="en-US" sz="1700" dirty="0">
                          <a:latin typeface="Calibri" pitchFamily="34" charset="0"/>
                        </a:rPr>
                        <a:t>determine the mix of investments that</a:t>
                      </a:r>
                      <a:r>
                        <a:rPr lang="en-US" sz="1700" baseline="0" dirty="0">
                          <a:latin typeface="Calibri" pitchFamily="34" charset="0"/>
                        </a:rPr>
                        <a:t> </a:t>
                      </a:r>
                      <a:r>
                        <a:rPr lang="en-US" sz="1700" dirty="0">
                          <a:latin typeface="Calibri" pitchFamily="34" charset="0"/>
                        </a:rPr>
                        <a:t>yield the highest expected return while controlling or limiting exposure to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700" dirty="0">
                          <a:latin typeface="Calibri" pitchFamily="34" charset="0"/>
                        </a:rPr>
                        <a:t>Supply network</a:t>
                      </a:r>
                    </a:p>
                    <a:p>
                      <a:r>
                        <a:rPr lang="en-US" sz="1700" dirty="0">
                          <a:latin typeface="Calibri" pitchFamily="34" charset="0"/>
                        </a:rPr>
                        <a:t>design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Provide the cost-minimizing plant and distribution center</a:t>
                      </a:r>
                      <a:r>
                        <a:rPr lang="en-US" sz="1700" baseline="0" dirty="0">
                          <a:latin typeface="Calibri" pitchFamily="34" charset="0"/>
                        </a:rPr>
                        <a:t> </a:t>
                      </a:r>
                      <a:r>
                        <a:rPr lang="en-US" sz="1700" dirty="0">
                          <a:latin typeface="Calibri" pitchFamily="34" charset="0"/>
                        </a:rPr>
                        <a:t>locations subject to meeting the customer service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700" dirty="0">
                          <a:latin typeface="Calibri" pitchFamily="34" charset="0"/>
                        </a:rPr>
                        <a:t>Price markdown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Retailing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Uses historical data to yield revenue-maximizing discount levels and the timing</a:t>
                      </a:r>
                      <a:r>
                        <a:rPr lang="en-US" sz="1700" baseline="0" dirty="0">
                          <a:latin typeface="Calibri" pitchFamily="34" charset="0"/>
                        </a:rPr>
                        <a:t> </a:t>
                      </a:r>
                      <a:r>
                        <a:rPr lang="en-US" sz="1700" dirty="0">
                          <a:latin typeface="Calibri" pitchFamily="34" charset="0"/>
                        </a:rPr>
                        <a:t>of discount offers when goods have not sold as planned.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371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1" name="Rectangle 5"/>
          <p:cNvSpPr>
            <a:spLocks noGrp="1" noChangeArrowheads="1"/>
          </p:cNvSpPr>
          <p:nvPr>
            <p:ph type="body" idx="1"/>
          </p:nvPr>
        </p:nvSpPr>
        <p:spPr>
          <a:xfrm>
            <a:off x="2908935" y="2569845"/>
            <a:ext cx="3101312" cy="3242228"/>
          </a:xfrm>
        </p:spPr>
        <p:txBody>
          <a:bodyPr/>
          <a:lstStyle/>
          <a:p>
            <a:pPr>
              <a:lnSpc>
                <a:spcPct val="110000"/>
              </a:lnSpc>
              <a:spcAft>
                <a:spcPts val="0"/>
              </a:spcAft>
            </a:pPr>
            <a:r>
              <a:rPr lang="en-US" sz="2800" dirty="0"/>
              <a:t>Textbook</a:t>
            </a:r>
            <a:r>
              <a:rPr lang="tr-TR" sz="2800" dirty="0"/>
              <a:t>s</a:t>
            </a:r>
            <a:r>
              <a:rPr lang="en-US" sz="2800" dirty="0"/>
              <a:t> </a:t>
            </a:r>
            <a:r>
              <a:rPr lang="tr-TR" sz="2800" dirty="0"/>
              <a:t>are optional to use however, studying to ISLR is strongly recommended</a:t>
            </a:r>
            <a:endParaRPr lang="en-US" sz="2800" dirty="0"/>
          </a:p>
        </p:txBody>
      </p:sp>
      <p:pic>
        <p:nvPicPr>
          <p:cNvPr id="1030" name="Picture 6">
            <a:extLst>
              <a:ext uri="{FF2B5EF4-FFF2-40B4-BE49-F238E27FC236}">
                <a16:creationId xmlns:a16="http://schemas.microsoft.com/office/drawing/2014/main" id="{7B9C813E-D2DB-40C1-B52A-2FF8AE329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47" y="2412095"/>
            <a:ext cx="2927515" cy="3834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A9CBA14-B1A6-44AC-86EE-AA7257AAB8DD}"/>
              </a:ext>
            </a:extLst>
          </p:cNvPr>
          <p:cNvPicPr>
            <a:picLocks noChangeAspect="1"/>
          </p:cNvPicPr>
          <p:nvPr/>
        </p:nvPicPr>
        <p:blipFill>
          <a:blip r:embed="rId4"/>
          <a:stretch>
            <a:fillRect/>
          </a:stretch>
        </p:blipFill>
        <p:spPr>
          <a:xfrm>
            <a:off x="257175" y="2337518"/>
            <a:ext cx="2651760" cy="3983355"/>
          </a:xfrm>
          <a:prstGeom prst="rect">
            <a:avLst/>
          </a:prstGeom>
        </p:spPr>
      </p:pic>
      <p:sp>
        <p:nvSpPr>
          <p:cNvPr id="3" name="Rectangle 2">
            <a:extLst>
              <a:ext uri="{FF2B5EF4-FFF2-40B4-BE49-F238E27FC236}">
                <a16:creationId xmlns:a16="http://schemas.microsoft.com/office/drawing/2014/main" id="{24F9DE36-C92B-4C22-ADEA-7C755DBFCCF2}"/>
              </a:ext>
            </a:extLst>
          </p:cNvPr>
          <p:cNvSpPr/>
          <p:nvPr/>
        </p:nvSpPr>
        <p:spPr>
          <a:xfrm>
            <a:off x="228600" y="1794866"/>
            <a:ext cx="4292585" cy="369332"/>
          </a:xfrm>
          <a:prstGeom prst="rect">
            <a:avLst/>
          </a:prstGeom>
        </p:spPr>
        <p:txBody>
          <a:bodyPr wrap="none">
            <a:spAutoFit/>
          </a:bodyPr>
          <a:lstStyle/>
          <a:p>
            <a:r>
              <a:rPr lang="en-GB" dirty="0"/>
              <a:t>http://faculty.marshall.usc.edu/gareth-james/</a:t>
            </a:r>
          </a:p>
        </p:txBody>
      </p:sp>
      <p:sp>
        <p:nvSpPr>
          <p:cNvPr id="12" name="Rectangle 2">
            <a:extLst>
              <a:ext uri="{FF2B5EF4-FFF2-40B4-BE49-F238E27FC236}">
                <a16:creationId xmlns:a16="http://schemas.microsoft.com/office/drawing/2014/main" id="{9D863770-D1FD-411D-BC01-0ABC26908A90}"/>
              </a:ext>
            </a:extLst>
          </p:cNvPr>
          <p:cNvSpPr>
            <a:spLocks noGrp="1" noChangeArrowheads="1"/>
          </p:cNvSpPr>
          <p:nvPr>
            <p:ph type="title"/>
          </p:nvPr>
        </p:nvSpPr>
        <p:spPr>
          <a:xfrm>
            <a:off x="228600" y="546652"/>
            <a:ext cx="8690112" cy="1066800"/>
          </a:xfrm>
        </p:spPr>
        <p:txBody>
          <a:bodyPr anchor="ctr"/>
          <a:lstStyle/>
          <a:p>
            <a:r>
              <a:rPr lang="en-US"/>
              <a:t>Course Information</a:t>
            </a:r>
          </a:p>
        </p:txBody>
      </p:sp>
    </p:spTree>
    <p:extLst>
      <p:ext uri="{BB962C8B-B14F-4D97-AF65-F5344CB8AC3E}">
        <p14:creationId xmlns:p14="http://schemas.microsoft.com/office/powerpoint/2010/main" val="3829530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1" y="2616200"/>
            <a:ext cx="8381999" cy="838200"/>
          </a:xfrm>
          <a:prstGeom prst="rect">
            <a:avLst/>
          </a:prstGeom>
          <a:ln>
            <a:noFill/>
          </a:ln>
        </p:spPr>
        <p:txBody>
          <a:bodyPr vert="horz" lIns="91440" tIns="45720" rIns="91440" bIns="45720" rtlCol="0" anchor="b" anchorCtr="0">
            <a:no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Big Data</a:t>
            </a:r>
            <a:r>
              <a:rPr lang="tr-TR" sz="3600" b="1" i="1" dirty="0">
                <a:latin typeface="Tahoma" pitchFamily="34" charset="0"/>
                <a:ea typeface="Tahoma" pitchFamily="34" charset="0"/>
                <a:cs typeface="Tahoma" pitchFamily="34" charset="0"/>
              </a:rPr>
              <a:t> Term</a:t>
            </a:r>
          </a:p>
          <a:p>
            <a:pPr algn="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Is it used correctly or to impress?</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10856"/>
            <a:ext cx="8229600" cy="216568"/>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30</a:t>
            </a:fld>
            <a:endParaRPr lang="en-US" dirty="0"/>
          </a:p>
        </p:txBody>
      </p:sp>
    </p:spTree>
    <p:extLst>
      <p:ext uri="{BB962C8B-B14F-4D97-AF65-F5344CB8AC3E}">
        <p14:creationId xmlns:p14="http://schemas.microsoft.com/office/powerpoint/2010/main" val="1803188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Big Data</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Big data</a:t>
            </a:r>
            <a:r>
              <a:rPr lang="en-US" dirty="0"/>
              <a:t>: A set of data that cannot be managed, processed, or analyzed with commonly available software in a reasonable amount of time.</a:t>
            </a:r>
          </a:p>
          <a:p>
            <a:pPr marL="937260" lvl="1" indent="-342900">
              <a:lnSpc>
                <a:spcPct val="100000"/>
              </a:lnSpc>
            </a:pPr>
            <a:r>
              <a:rPr lang="en-US" dirty="0"/>
              <a:t>Big data represents opportunities.</a:t>
            </a:r>
          </a:p>
          <a:p>
            <a:pPr marL="937260" lvl="1" indent="-342900">
              <a:lnSpc>
                <a:spcPct val="100000"/>
              </a:lnSpc>
            </a:pPr>
            <a:r>
              <a:rPr lang="en-US" dirty="0"/>
              <a:t>It also presents analytical challenges from a processing point of view and consequently has itself led to an increase in the use of analytics.</a:t>
            </a:r>
          </a:p>
          <a:p>
            <a:pPr marL="937260" lvl="1" indent="-342900">
              <a:lnSpc>
                <a:spcPct val="100000"/>
              </a:lnSpc>
            </a:pPr>
            <a:r>
              <a:rPr lang="en-US" dirty="0"/>
              <a:t>More companies are hiring data scientists who know how to process and analyze massive amounts of data.</a:t>
            </a:r>
          </a:p>
          <a:p>
            <a:pPr marL="1211580" lvl="2" indent="-342900">
              <a:lnSpc>
                <a:spcPct val="100000"/>
              </a:lnSpc>
            </a:pPr>
            <a:endParaRPr lang="en-US" dirty="0"/>
          </a:p>
          <a:p>
            <a:pPr marL="937260" lvl="1" indent="-342900">
              <a:lnSpc>
                <a:spcPct val="100000"/>
              </a:lnSpc>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31</a:t>
            </a:fld>
            <a:endParaRPr lang="en-US" dirty="0"/>
          </a:p>
        </p:txBody>
      </p:sp>
    </p:spTree>
    <p:extLst>
      <p:ext uri="{BB962C8B-B14F-4D97-AF65-F5344CB8AC3E}">
        <p14:creationId xmlns:p14="http://schemas.microsoft.com/office/powerpoint/2010/main" val="2597170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32</a:t>
            </a:fld>
            <a:endParaRPr lang="en-US" dirty="0"/>
          </a:p>
        </p:txBody>
      </p:sp>
      <p:sp>
        <p:nvSpPr>
          <p:cNvPr id="3" name="Title 2"/>
          <p:cNvSpPr>
            <a:spLocks noGrp="1"/>
          </p:cNvSpPr>
          <p:nvPr>
            <p:ph type="title"/>
          </p:nvPr>
        </p:nvSpPr>
        <p:spPr>
          <a:xfrm>
            <a:off x="228600" y="2590800"/>
            <a:ext cx="8690112" cy="1066800"/>
          </a:xfrm>
        </p:spPr>
        <p:txBody>
          <a:bodyPr anchor="ctr"/>
          <a:lstStyle/>
          <a:p>
            <a:r>
              <a:rPr lang="en-US" dirty="0"/>
              <a:t>From Correlation to Causation</a:t>
            </a:r>
          </a:p>
        </p:txBody>
      </p:sp>
    </p:spTree>
    <p:extLst>
      <p:ext uri="{BB962C8B-B14F-4D97-AF65-F5344CB8AC3E}">
        <p14:creationId xmlns:p14="http://schemas.microsoft.com/office/powerpoint/2010/main" val="209995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33</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7" name="Picture 6"/>
          <p:cNvPicPr>
            <a:picLocks noChangeAspect="1"/>
          </p:cNvPicPr>
          <p:nvPr/>
        </p:nvPicPr>
        <p:blipFill>
          <a:blip r:embed="rId2"/>
          <a:stretch>
            <a:fillRect/>
          </a:stretch>
        </p:blipFill>
        <p:spPr>
          <a:xfrm>
            <a:off x="1639956" y="1751216"/>
            <a:ext cx="5867400" cy="5104638"/>
          </a:xfrm>
          <a:prstGeom prst="rect">
            <a:avLst/>
          </a:prstGeom>
        </p:spPr>
      </p:pic>
    </p:spTree>
    <p:extLst>
      <p:ext uri="{BB962C8B-B14F-4D97-AF65-F5344CB8AC3E}">
        <p14:creationId xmlns:p14="http://schemas.microsoft.com/office/powerpoint/2010/main" val="22485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34</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523670"/>
          </a:xfrm>
          <a:prstGeom prst="rect">
            <a:avLst/>
          </a:prstGeom>
        </p:spPr>
      </p:pic>
      <p:sp>
        <p:nvSpPr>
          <p:cNvPr id="4" name="Rectangle 3">
            <a:extLst>
              <a:ext uri="{FF2B5EF4-FFF2-40B4-BE49-F238E27FC236}">
                <a16:creationId xmlns:a16="http://schemas.microsoft.com/office/drawing/2014/main" id="{E1E95A3A-6DFC-4D2E-9E45-6A60937A0AD4}"/>
              </a:ext>
            </a:extLst>
          </p:cNvPr>
          <p:cNvSpPr/>
          <p:nvPr/>
        </p:nvSpPr>
        <p:spPr>
          <a:xfrm>
            <a:off x="0" y="6428670"/>
            <a:ext cx="4230645" cy="369332"/>
          </a:xfrm>
          <a:prstGeom prst="rect">
            <a:avLst/>
          </a:prstGeom>
        </p:spPr>
        <p:txBody>
          <a:bodyPr wrap="none">
            <a:spAutoFit/>
          </a:bodyPr>
          <a:lstStyle/>
          <a:p>
            <a:r>
              <a:rPr lang="en-GB" dirty="0"/>
              <a:t>https://tylervigen.com/spurious-correlations</a:t>
            </a:r>
          </a:p>
        </p:txBody>
      </p:sp>
    </p:spTree>
    <p:extLst>
      <p:ext uri="{BB962C8B-B14F-4D97-AF65-F5344CB8AC3E}">
        <p14:creationId xmlns:p14="http://schemas.microsoft.com/office/powerpoint/2010/main" val="1124571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35</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481039"/>
          </a:xfrm>
          <a:prstGeom prst="rect">
            <a:avLst/>
          </a:prstGeom>
        </p:spPr>
      </p:pic>
      <p:sp>
        <p:nvSpPr>
          <p:cNvPr id="5" name="Rectangle 4">
            <a:extLst>
              <a:ext uri="{FF2B5EF4-FFF2-40B4-BE49-F238E27FC236}">
                <a16:creationId xmlns:a16="http://schemas.microsoft.com/office/drawing/2014/main" id="{8EB1ADAE-A19B-41BB-8195-7175DEF7A244}"/>
              </a:ext>
            </a:extLst>
          </p:cNvPr>
          <p:cNvSpPr/>
          <p:nvPr/>
        </p:nvSpPr>
        <p:spPr>
          <a:xfrm>
            <a:off x="0" y="6405089"/>
            <a:ext cx="4230645" cy="369332"/>
          </a:xfrm>
          <a:prstGeom prst="rect">
            <a:avLst/>
          </a:prstGeom>
        </p:spPr>
        <p:txBody>
          <a:bodyPr wrap="none">
            <a:spAutoFit/>
          </a:bodyPr>
          <a:lstStyle/>
          <a:p>
            <a:r>
              <a:rPr lang="en-GB" dirty="0"/>
              <a:t>https://tylervigen.com/spurious-correlations</a:t>
            </a:r>
          </a:p>
        </p:txBody>
      </p:sp>
    </p:spTree>
    <p:extLst>
      <p:ext uri="{BB962C8B-B14F-4D97-AF65-F5344CB8AC3E}">
        <p14:creationId xmlns:p14="http://schemas.microsoft.com/office/powerpoint/2010/main" val="3012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lstStyle/>
          <a:p>
            <a:r>
              <a:rPr lang="en-US"/>
              <a:t>Course Information</a:t>
            </a:r>
          </a:p>
        </p:txBody>
      </p:sp>
      <p:sp>
        <p:nvSpPr>
          <p:cNvPr id="347141" name="Rectangle 5"/>
          <p:cNvSpPr>
            <a:spLocks noGrp="1" noChangeArrowheads="1"/>
          </p:cNvSpPr>
          <p:nvPr>
            <p:ph type="body" idx="1"/>
          </p:nvPr>
        </p:nvSpPr>
        <p:spPr>
          <a:xfrm>
            <a:off x="228599" y="1752600"/>
            <a:ext cx="4876799" cy="2514600"/>
          </a:xfrm>
        </p:spPr>
        <p:txBody>
          <a:bodyPr/>
          <a:lstStyle/>
          <a:p>
            <a:pPr>
              <a:lnSpc>
                <a:spcPct val="110000"/>
              </a:lnSpc>
              <a:spcAft>
                <a:spcPts val="0"/>
              </a:spcAft>
            </a:pPr>
            <a:r>
              <a:rPr lang="en-US" sz="2800" dirty="0"/>
              <a:t>Grading</a:t>
            </a:r>
          </a:p>
          <a:p>
            <a:pPr lvl="1">
              <a:lnSpc>
                <a:spcPct val="110000"/>
              </a:lnSpc>
              <a:spcAft>
                <a:spcPts val="0"/>
              </a:spcAft>
            </a:pPr>
            <a:r>
              <a:rPr lang="tr-TR" sz="2000" dirty="0"/>
              <a:t>4 </a:t>
            </a:r>
            <a:r>
              <a:rPr lang="en-US" sz="2000" dirty="0" err="1"/>
              <a:t>Homeworks</a:t>
            </a:r>
            <a:r>
              <a:rPr lang="en-US" sz="2000" dirty="0"/>
              <a:t> (20%)</a:t>
            </a:r>
          </a:p>
          <a:p>
            <a:pPr lvl="1">
              <a:lnSpc>
                <a:spcPct val="110000"/>
              </a:lnSpc>
              <a:spcAft>
                <a:spcPts val="0"/>
              </a:spcAft>
            </a:pPr>
            <a:r>
              <a:rPr lang="tr-TR" sz="2000" dirty="0"/>
              <a:t>2 </a:t>
            </a:r>
            <a:r>
              <a:rPr lang="en-US" sz="2000" dirty="0"/>
              <a:t>Midterm Exam</a:t>
            </a:r>
            <a:r>
              <a:rPr lang="tr-TR" sz="2000" dirty="0"/>
              <a:t>s</a:t>
            </a:r>
            <a:r>
              <a:rPr lang="en-US" sz="2000" dirty="0"/>
              <a:t> </a:t>
            </a:r>
            <a:r>
              <a:rPr lang="tr-TR" sz="2000" dirty="0"/>
              <a:t>(40</a:t>
            </a:r>
            <a:r>
              <a:rPr lang="en-US" sz="2000" dirty="0"/>
              <a:t>%)</a:t>
            </a:r>
          </a:p>
          <a:p>
            <a:pPr lvl="1">
              <a:lnSpc>
                <a:spcPct val="110000"/>
              </a:lnSpc>
              <a:spcAft>
                <a:spcPts val="0"/>
              </a:spcAft>
            </a:pPr>
            <a:r>
              <a:rPr lang="tr-TR" sz="2000" dirty="0"/>
              <a:t>1 Project </a:t>
            </a:r>
            <a:r>
              <a:rPr lang="en-US" sz="2000" dirty="0"/>
              <a:t>(</a:t>
            </a:r>
            <a:r>
              <a:rPr lang="tr-TR" sz="2000" dirty="0"/>
              <a:t>10</a:t>
            </a:r>
            <a:r>
              <a:rPr lang="en-US" sz="2000" dirty="0"/>
              <a:t>%)</a:t>
            </a:r>
            <a:r>
              <a:rPr lang="tr-TR" sz="2000" dirty="0"/>
              <a:t> (battle royale fashion)</a:t>
            </a:r>
            <a:endParaRPr lang="en-US" sz="2000" dirty="0"/>
          </a:p>
          <a:p>
            <a:pPr lvl="1">
              <a:lnSpc>
                <a:spcPct val="110000"/>
              </a:lnSpc>
              <a:spcAft>
                <a:spcPts val="0"/>
              </a:spcAft>
            </a:pPr>
            <a:r>
              <a:rPr lang="tr-TR" sz="2000" dirty="0"/>
              <a:t>6 quizes</a:t>
            </a:r>
            <a:r>
              <a:rPr lang="en-US" sz="2000" dirty="0"/>
              <a:t> (</a:t>
            </a:r>
            <a:r>
              <a:rPr lang="tr-TR" sz="2000" dirty="0"/>
              <a:t>3</a:t>
            </a:r>
            <a:r>
              <a:rPr lang="en-US" sz="2000" dirty="0"/>
              <a:t>0%)</a:t>
            </a:r>
            <a:endParaRPr lang="tr-TR" sz="2000" dirty="0"/>
          </a:p>
          <a:p>
            <a:pPr lvl="1">
              <a:lnSpc>
                <a:spcPct val="110000"/>
              </a:lnSpc>
              <a:spcAft>
                <a:spcPts val="0"/>
              </a:spcAft>
            </a:pPr>
            <a:r>
              <a:rPr lang="tr-TR" sz="2000" dirty="0"/>
              <a:t>Bonus points</a:t>
            </a:r>
            <a:endParaRPr lang="en-US" sz="2000" dirty="0"/>
          </a:p>
          <a:p>
            <a:pPr>
              <a:lnSpc>
                <a:spcPct val="110000"/>
              </a:lnSpc>
              <a:spcAft>
                <a:spcPts val="0"/>
              </a:spcAft>
            </a:pPr>
            <a:endParaRPr lang="en-US" sz="2000" dirty="0"/>
          </a:p>
        </p:txBody>
      </p:sp>
      <p:sp>
        <p:nvSpPr>
          <p:cNvPr id="5" name="Rectangle 5">
            <a:extLst>
              <a:ext uri="{FF2B5EF4-FFF2-40B4-BE49-F238E27FC236}">
                <a16:creationId xmlns:a16="http://schemas.microsoft.com/office/drawing/2014/main" id="{B1F8D8E6-7D66-45B7-B369-8DCD8F6A500A}"/>
              </a:ext>
            </a:extLst>
          </p:cNvPr>
          <p:cNvSpPr txBox="1">
            <a:spLocks noChangeArrowheads="1"/>
          </p:cNvSpPr>
          <p:nvPr/>
        </p:nvSpPr>
        <p:spPr>
          <a:xfrm>
            <a:off x="5105399" y="1752600"/>
            <a:ext cx="3819525" cy="2514600"/>
          </a:xfrm>
          <a:prstGeom prst="rect">
            <a:avLst/>
          </a:prstGeom>
          <a:ln>
            <a:solidFill>
              <a:srgbClr val="00682F"/>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Aft>
                <a:spcPts val="0"/>
              </a:spcAft>
            </a:pPr>
            <a:r>
              <a:rPr lang="tr-TR" sz="2800" dirty="0"/>
              <a:t>Programs</a:t>
            </a:r>
            <a:endParaRPr lang="en-US" sz="2800" dirty="0"/>
          </a:p>
          <a:p>
            <a:pPr lvl="1">
              <a:lnSpc>
                <a:spcPct val="110000"/>
              </a:lnSpc>
              <a:spcAft>
                <a:spcPts val="0"/>
              </a:spcAft>
            </a:pPr>
            <a:r>
              <a:rPr lang="tr-TR" sz="2000" dirty="0"/>
              <a:t>Microsoft Excel</a:t>
            </a:r>
            <a:endParaRPr lang="en-US" sz="2000" dirty="0"/>
          </a:p>
          <a:p>
            <a:pPr lvl="1">
              <a:lnSpc>
                <a:spcPct val="110000"/>
              </a:lnSpc>
              <a:spcAft>
                <a:spcPts val="0"/>
              </a:spcAft>
            </a:pPr>
            <a:r>
              <a:rPr lang="tr-TR" sz="2000" dirty="0"/>
              <a:t>Python Spyder or Jupyter IDE</a:t>
            </a:r>
            <a:endParaRPr lang="en-US" sz="2000" dirty="0"/>
          </a:p>
          <a:p>
            <a:pPr lvl="1">
              <a:lnSpc>
                <a:spcPct val="110000"/>
              </a:lnSpc>
              <a:spcAft>
                <a:spcPts val="0"/>
              </a:spcAft>
            </a:pPr>
            <a:r>
              <a:rPr lang="tr-TR" sz="2000" dirty="0"/>
              <a:t>Microsoft SQL Server</a:t>
            </a:r>
          </a:p>
          <a:p>
            <a:pPr lvl="1">
              <a:lnSpc>
                <a:spcPct val="110000"/>
              </a:lnSpc>
              <a:spcAft>
                <a:spcPts val="0"/>
              </a:spcAft>
            </a:pPr>
            <a:r>
              <a:rPr lang="tr-TR" sz="2000" dirty="0"/>
              <a:t>Microsoft Power BI</a:t>
            </a:r>
            <a:endParaRPr lang="en-US" sz="2000" dirty="0"/>
          </a:p>
        </p:txBody>
      </p:sp>
    </p:spTree>
    <p:extLst>
      <p:ext uri="{BB962C8B-B14F-4D97-AF65-F5344CB8AC3E}">
        <p14:creationId xmlns:p14="http://schemas.microsoft.com/office/powerpoint/2010/main" val="91783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chor="ctr"/>
          <a:lstStyle/>
          <a:p>
            <a:r>
              <a:rPr lang="en-US" dirty="0"/>
              <a:t>Additional References</a:t>
            </a:r>
          </a:p>
        </p:txBody>
      </p:sp>
      <p:sp>
        <p:nvSpPr>
          <p:cNvPr id="6147" name="Rectangle 5"/>
          <p:cNvSpPr>
            <a:spLocks noGrp="1" noChangeArrowheads="1"/>
          </p:cNvSpPr>
          <p:nvPr>
            <p:ph type="body" idx="1"/>
          </p:nvPr>
        </p:nvSpPr>
        <p:spPr>
          <a:xfrm>
            <a:off x="228600" y="1752600"/>
            <a:ext cx="8686800" cy="4700588"/>
          </a:xfrm>
        </p:spPr>
        <p:txBody>
          <a:bodyPr/>
          <a:lstStyle/>
          <a:p>
            <a:pPr marL="342900" indent="-342900">
              <a:lnSpc>
                <a:spcPct val="100000"/>
              </a:lnSpc>
              <a:spcAft>
                <a:spcPts val="0"/>
              </a:spcAft>
              <a:buFont typeface="Arial" charset="0"/>
              <a:buChar char="•"/>
            </a:pPr>
            <a:r>
              <a:rPr lang="tr-TR" sz="2000" dirty="0"/>
              <a:t>ISLR slides and videos: https://www.r-bloggers.com/2014/09/in-depth-introduction-to-machine-learning-in-15-hours-of-expert-videos/</a:t>
            </a:r>
          </a:p>
          <a:p>
            <a:pPr>
              <a:lnSpc>
                <a:spcPct val="100000"/>
              </a:lnSpc>
              <a:spcAft>
                <a:spcPts val="0"/>
              </a:spcAft>
            </a:pPr>
            <a:endParaRPr lang="tr-TR" sz="2000" dirty="0"/>
          </a:p>
          <a:p>
            <a:pPr marL="342900" indent="-342900">
              <a:lnSpc>
                <a:spcPct val="100000"/>
              </a:lnSpc>
              <a:spcAft>
                <a:spcPts val="0"/>
              </a:spcAft>
              <a:buFont typeface="Arial" charset="0"/>
              <a:buChar char="•"/>
            </a:pPr>
            <a:r>
              <a:rPr lang="tr-TR" sz="2000" dirty="0"/>
              <a:t>Practical data science lecture videos: https://scs.hosted.panopto.com/Panopto/Pages/Sessions/List.aspx#folderID=%22618ea253-ca45-4b14-9f1d-aab501543bd2%22</a:t>
            </a:r>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r>
              <a:rPr lang="tr-TR" sz="2000" dirty="0"/>
              <a:t>Probability and statistics: </a:t>
            </a:r>
            <a:r>
              <a:rPr lang="en-US" sz="2000" dirty="0"/>
              <a:t>https://ocw.mit.edu/courses/mathematics/18-05-introduction-to-probability-and-statistics-spring-2014/</a:t>
            </a:r>
            <a:endParaRPr lang="tr-TR" sz="2000" dirty="0"/>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r>
              <a:rPr lang="tr-TR" sz="2000" dirty="0"/>
              <a:t>Data science for business: http://www.leonidzhukov.net/hse/2020/datascience/</a:t>
            </a:r>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endParaRPr lang="tr-TR" sz="2000" dirty="0"/>
          </a:p>
        </p:txBody>
      </p:sp>
    </p:spTree>
    <p:extLst>
      <p:ext uri="{BB962C8B-B14F-4D97-AF65-F5344CB8AC3E}">
        <p14:creationId xmlns:p14="http://schemas.microsoft.com/office/powerpoint/2010/main" val="13073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US"/>
              <a:t>A Word on Plagiarism…</a:t>
            </a:r>
          </a:p>
        </p:txBody>
      </p:sp>
      <p:sp>
        <p:nvSpPr>
          <p:cNvPr id="5123" name="Rectangle 4"/>
          <p:cNvSpPr>
            <a:spLocks noGrp="1" noChangeArrowheads="1"/>
          </p:cNvSpPr>
          <p:nvPr>
            <p:ph type="body" idx="1"/>
          </p:nvPr>
        </p:nvSpPr>
        <p:spPr>
          <a:xfrm>
            <a:off x="228601" y="1752600"/>
            <a:ext cx="8686800" cy="4916488"/>
          </a:xfrm>
        </p:spPr>
        <p:txBody>
          <a:bodyPr/>
          <a:lstStyle/>
          <a:p>
            <a:pPr marL="0" indent="0">
              <a:lnSpc>
                <a:spcPct val="120000"/>
              </a:lnSpc>
              <a:buFont typeface="Wingdings" pitchFamily="2" charset="2"/>
              <a:buNone/>
            </a:pPr>
            <a:r>
              <a:rPr lang="en-US" sz="2200" dirty="0"/>
              <a:t>Every paper you submit individually or as a group should be an </a:t>
            </a:r>
            <a:r>
              <a:rPr lang="en-US" sz="2200" b="1" dirty="0">
                <a:solidFill>
                  <a:srgbClr val="3366FF"/>
                </a:solidFill>
              </a:rPr>
              <a:t>original piece of writing</a:t>
            </a:r>
            <a:r>
              <a:rPr lang="en-US" sz="2200" dirty="0"/>
              <a:t>, presenting your or your group’s ideas in your own words unless otherwise noted. Everything you borrow from books, articles, visual material or web sites (including those in the syllabus) should be </a:t>
            </a:r>
            <a:r>
              <a:rPr lang="en-US" sz="2200" b="1" dirty="0">
                <a:solidFill>
                  <a:srgbClr val="3366FF"/>
                </a:solidFill>
              </a:rPr>
              <a:t>properly cited</a:t>
            </a:r>
            <a:r>
              <a:rPr lang="en-US" sz="2200" dirty="0"/>
              <a:t>. You are free to use sources outside of the course material as long as you cite them. You are also free (in fact, encouraged) to discuss your papers and research ideas with others (including your friends in the class), but it is important that you </a:t>
            </a:r>
            <a:r>
              <a:rPr lang="en-US" sz="2200" b="1" dirty="0">
                <a:solidFill>
                  <a:srgbClr val="3366FF"/>
                </a:solidFill>
              </a:rPr>
              <a:t>do not share your writing with anyone </a:t>
            </a:r>
            <a:r>
              <a:rPr lang="en-US" sz="2200" dirty="0"/>
              <a:t>until it has been graded. Plagiarism is a very serious misdeed that can result in a reduced grade or an F (for the paper and/or the course). Please pay utmost attention to avoid this accusation.</a:t>
            </a:r>
          </a:p>
        </p:txBody>
      </p:sp>
    </p:spTree>
    <p:extLst>
      <p:ext uri="{BB962C8B-B14F-4D97-AF65-F5344CB8AC3E}">
        <p14:creationId xmlns:p14="http://schemas.microsoft.com/office/powerpoint/2010/main" val="1965906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tr-TR"/>
              <a:t>Credit to</a:t>
            </a:r>
            <a:endParaRPr lang="en-US" dirty="0"/>
          </a:p>
        </p:txBody>
      </p:sp>
      <p:sp>
        <p:nvSpPr>
          <p:cNvPr id="5123" name="Rectangle 4"/>
          <p:cNvSpPr>
            <a:spLocks noGrp="1" noChangeArrowheads="1"/>
          </p:cNvSpPr>
          <p:nvPr>
            <p:ph type="body" idx="1"/>
          </p:nvPr>
        </p:nvSpPr>
        <p:spPr>
          <a:xfrm>
            <a:off x="228601" y="1752600"/>
            <a:ext cx="8686800" cy="4916488"/>
          </a:xfrm>
        </p:spPr>
        <p:txBody>
          <a:bodyPr/>
          <a:lstStyle/>
          <a:p>
            <a:pPr>
              <a:lnSpc>
                <a:spcPct val="120000"/>
              </a:lnSpc>
            </a:pPr>
            <a:r>
              <a:rPr lang="en-US" sz="2200" dirty="0"/>
              <a:t>In these lecture notes, lecture notes of</a:t>
            </a:r>
            <a:r>
              <a:rPr lang="tr-TR" sz="2200" dirty="0"/>
              <a:t> Sabancı University Business School’s</a:t>
            </a:r>
            <a:r>
              <a:rPr lang="en-US" sz="2200" dirty="0"/>
              <a:t> </a:t>
            </a:r>
            <a:r>
              <a:rPr lang="tr-TR" sz="2200" dirty="0"/>
              <a:t>Introduction to Business Analytics</a:t>
            </a:r>
            <a:r>
              <a:rPr lang="en-US" sz="2200" dirty="0"/>
              <a:t> and </a:t>
            </a:r>
            <a:r>
              <a:rPr lang="tr-TR" sz="2200" dirty="0"/>
              <a:t>Descriptive Analytics courses</a:t>
            </a:r>
            <a:r>
              <a:rPr lang="en-US" sz="2200" dirty="0"/>
              <a:t> </a:t>
            </a:r>
            <a:r>
              <a:rPr lang="tr-TR" sz="2200" dirty="0"/>
              <a:t>are partially used for educational purposes</a:t>
            </a:r>
            <a:endParaRPr lang="en-US" sz="2200" dirty="0"/>
          </a:p>
        </p:txBody>
      </p:sp>
    </p:spTree>
    <p:extLst>
      <p:ext uri="{BB962C8B-B14F-4D97-AF65-F5344CB8AC3E}">
        <p14:creationId xmlns:p14="http://schemas.microsoft.com/office/powerpoint/2010/main" val="242315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748748"/>
          </a:xfrm>
          <a:ln>
            <a:solidFill>
              <a:srgbClr val="008200"/>
            </a:solidFill>
          </a:ln>
        </p:spPr>
        <p:txBody>
          <a:bodyPr>
            <a:noAutofit/>
          </a:bodyPr>
          <a:lstStyle/>
          <a:p>
            <a:r>
              <a:rPr lang="tr-TR" sz="3600" dirty="0"/>
              <a:t>Quiz is coming</a:t>
            </a:r>
            <a:endParaRPr lang="en-US" sz="2500" dirty="0"/>
          </a:p>
        </p:txBody>
      </p:sp>
      <p:sp>
        <p:nvSpPr>
          <p:cNvPr id="5" name="Slide Number Placeholder 4"/>
          <p:cNvSpPr>
            <a:spLocks noGrp="1"/>
          </p:cNvSpPr>
          <p:nvPr>
            <p:ph type="sldNum" sz="quarter" idx="12"/>
          </p:nvPr>
        </p:nvSpPr>
        <p:spPr/>
        <p:txBody>
          <a:bodyPr/>
          <a:lstStyle/>
          <a:p>
            <a:fld id="{4556B232-9F89-4083-B3BB-DDC8E5903F80}" type="slidenum">
              <a:rPr lang="en-US" smtClean="0"/>
              <a:t>8</a:t>
            </a:fld>
            <a:endParaRPr lang="en-US" dirty="0"/>
          </a:p>
        </p:txBody>
      </p:sp>
      <p:pic>
        <p:nvPicPr>
          <p:cNvPr id="7" name="Picture 6" descr="A picture containing shape&#10;&#10;Description automatically generated">
            <a:extLst>
              <a:ext uri="{FF2B5EF4-FFF2-40B4-BE49-F238E27FC236}">
                <a16:creationId xmlns:a16="http://schemas.microsoft.com/office/drawing/2014/main" id="{F690DD0D-E661-45D2-942F-BAEE95DF4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773" y="1305560"/>
            <a:ext cx="4822453" cy="5386639"/>
          </a:xfrm>
          <a:prstGeom prst="rect">
            <a:avLst/>
          </a:prstGeom>
        </p:spPr>
      </p:pic>
    </p:spTree>
    <p:extLst>
      <p:ext uri="{BB962C8B-B14F-4D97-AF65-F5344CB8AC3E}">
        <p14:creationId xmlns:p14="http://schemas.microsoft.com/office/powerpoint/2010/main" val="266202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133600"/>
            <a:ext cx="8153399" cy="13716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Introduction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9</a:t>
            </a:fld>
            <a:endParaRPr lang="en-US" dirty="0"/>
          </a:p>
        </p:txBody>
      </p:sp>
    </p:spTree>
    <p:extLst>
      <p:ext uri="{BB962C8B-B14F-4D97-AF65-F5344CB8AC3E}">
        <p14:creationId xmlns:p14="http://schemas.microsoft.com/office/powerpoint/2010/main" val="59717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84</TotalTime>
  <Words>1824</Words>
  <Application>Microsoft Office PowerPoint</Application>
  <PresentationFormat>On-screen Show (4:3)</PresentationFormat>
  <Paragraphs>271</Paragraphs>
  <Slides>35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Impact</vt:lpstr>
      <vt:lpstr>Tahoma</vt:lpstr>
      <vt:lpstr>Times New Roman</vt:lpstr>
      <vt:lpstr>Wingdings</vt:lpstr>
      <vt:lpstr>NewsPrint</vt:lpstr>
      <vt:lpstr>Custom Design</vt:lpstr>
      <vt:lpstr>PowerPoint Presentation</vt:lpstr>
      <vt:lpstr>Course Information</vt:lpstr>
      <vt:lpstr>Course Information</vt:lpstr>
      <vt:lpstr>Course Information</vt:lpstr>
      <vt:lpstr>Additional References</vt:lpstr>
      <vt:lpstr>A Word on Plagiarism…</vt:lpstr>
      <vt:lpstr>Credit to</vt:lpstr>
      <vt:lpstr>Quiz is coming</vt:lpstr>
      <vt:lpstr>PowerPoint Presentation</vt:lpstr>
      <vt:lpstr>Introduction</vt:lpstr>
      <vt:lpstr>Introduction</vt:lpstr>
      <vt:lpstr>Introduction</vt:lpstr>
      <vt:lpstr>Introduction</vt:lpstr>
      <vt:lpstr>PowerPoint Presentation</vt:lpstr>
      <vt:lpstr>Decision Making</vt:lpstr>
      <vt:lpstr>Decision Making</vt:lpstr>
      <vt:lpstr>Decision Making</vt:lpstr>
      <vt:lpstr>Decision Making</vt:lpstr>
      <vt:lpstr>Decision Making</vt:lpstr>
      <vt:lpstr>PowerPoint Presentation</vt:lpstr>
      <vt:lpstr>Business Analytics</vt:lpstr>
      <vt:lpstr>Business Analytics</vt:lpstr>
      <vt:lpstr>PowerPoint Presentation</vt:lpstr>
      <vt:lpstr>A Categorization of Analytical Methods and Models</vt:lpstr>
      <vt:lpstr>A Categorization of Analytical Methods and Models</vt:lpstr>
      <vt:lpstr>A Categorization of Analytical Methods and Models</vt:lpstr>
      <vt:lpstr>A Categorization of Analytical Methods and Models</vt:lpstr>
      <vt:lpstr>A Categorization of Analytical Methods and Models</vt:lpstr>
      <vt:lpstr>A Categorization of Analytical Methods and Models</vt:lpstr>
      <vt:lpstr>PowerPoint Presentation</vt:lpstr>
      <vt:lpstr>Big Data</vt:lpstr>
      <vt:lpstr>From Correlation to Causation</vt:lpstr>
      <vt:lpstr>Correlation vs. Causation</vt:lpstr>
      <vt:lpstr>Correlation vs. Causation</vt:lpstr>
      <vt:lpstr>Correlation vs. Causation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hdemirtas</cp:lastModifiedBy>
  <cp:revision>849</cp:revision>
  <dcterms:created xsi:type="dcterms:W3CDTF">2013-06-04T12:27:35Z</dcterms:created>
  <dcterms:modified xsi:type="dcterms:W3CDTF">2021-10-18T06:56:17Z</dcterms:modified>
</cp:coreProperties>
</file>