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28E5-D3E7-45D5-AD98-FE498B0E3E2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8CD7-4373-4752-BC95-6560FDB346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11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28E5-D3E7-45D5-AD98-FE498B0E3E2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8CD7-4373-4752-BC95-6560FDB346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79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28E5-D3E7-45D5-AD98-FE498B0E3E2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8CD7-4373-4752-BC95-6560FDB346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823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28E5-D3E7-45D5-AD98-FE498B0E3E2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8CD7-4373-4752-BC95-6560FDB34669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653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28E5-D3E7-45D5-AD98-FE498B0E3E2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8CD7-4373-4752-BC95-6560FDB346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783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28E5-D3E7-45D5-AD98-FE498B0E3E2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8CD7-4373-4752-BC95-6560FDB346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985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28E5-D3E7-45D5-AD98-FE498B0E3E2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8CD7-4373-4752-BC95-6560FDB346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41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28E5-D3E7-45D5-AD98-FE498B0E3E2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8CD7-4373-4752-BC95-6560FDB346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46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28E5-D3E7-45D5-AD98-FE498B0E3E2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8CD7-4373-4752-BC95-6560FDB346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673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28E5-D3E7-45D5-AD98-FE498B0E3E2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8CD7-4373-4752-BC95-6560FDB346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56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28E5-D3E7-45D5-AD98-FE498B0E3E2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8CD7-4373-4752-BC95-6560FDB346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82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28E5-D3E7-45D5-AD98-FE498B0E3E2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8CD7-4373-4752-BC95-6560FDB346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7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28E5-D3E7-45D5-AD98-FE498B0E3E2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8CD7-4373-4752-BC95-6560FDB346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31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28E5-D3E7-45D5-AD98-FE498B0E3E2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8CD7-4373-4752-BC95-6560FDB346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10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28E5-D3E7-45D5-AD98-FE498B0E3E2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8CD7-4373-4752-BC95-6560FDB346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801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28E5-D3E7-45D5-AD98-FE498B0E3E2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8CD7-4373-4752-BC95-6560FDB346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56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28E5-D3E7-45D5-AD98-FE498B0E3E2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8CD7-4373-4752-BC95-6560FDB346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92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1F28E5-D3E7-45D5-AD98-FE498B0E3E2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F8CD7-4373-4752-BC95-6560FDB346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483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cprogramming/index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cpp/config-ming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D2B8-A9F5-0791-6D61-B1C861004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C-Programming Tutorial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991C9-DF0F-6516-3885-AFEA68468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Ibrahim </a:t>
            </a:r>
            <a:r>
              <a:rPr lang="en-US" dirty="0" err="1"/>
              <a:t>shaer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71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6DDF-FD79-0CC1-AD58-D458D47D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basics – Bitwise Operators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D04B64F-7260-C076-0C9A-A7DE5E6BC3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3446339"/>
                  </p:ext>
                </p:extLst>
              </p:nvPr>
            </p:nvGraphicFramePr>
            <p:xfrm>
              <a:off x="1828800" y="1698721"/>
              <a:ext cx="877454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575">
                      <a:extLst>
                        <a:ext uri="{9D8B030D-6E8A-4147-A177-3AD203B41FA5}">
                          <a16:colId xmlns:a16="http://schemas.microsoft.com/office/drawing/2014/main" val="4010814417"/>
                        </a:ext>
                      </a:extLst>
                    </a:gridCol>
                    <a:gridCol w="1555487">
                      <a:extLst>
                        <a:ext uri="{9D8B030D-6E8A-4147-A177-3AD203B41FA5}">
                          <a16:colId xmlns:a16="http://schemas.microsoft.com/office/drawing/2014/main" val="3236198121"/>
                        </a:ext>
                      </a:extLst>
                    </a:gridCol>
                    <a:gridCol w="5693483">
                      <a:extLst>
                        <a:ext uri="{9D8B030D-6E8A-4147-A177-3AD203B41FA5}">
                          <a16:colId xmlns:a16="http://schemas.microsoft.com/office/drawing/2014/main" val="23579335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Operator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Name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Meaning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1498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 &amp; b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And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dirty="0"/>
                            <a:t>Bits that are set in </a:t>
                          </a:r>
                          <a:r>
                            <a:rPr lang="en-US" b="1" dirty="0"/>
                            <a:t>a</a:t>
                          </a:r>
                          <a:r>
                            <a:rPr lang="en-US" dirty="0"/>
                            <a:t> and </a:t>
                          </a:r>
                          <a:r>
                            <a:rPr lang="en-US" b="1" dirty="0"/>
                            <a:t>b</a:t>
                          </a:r>
                          <a:r>
                            <a:rPr lang="en-US" dirty="0"/>
                            <a:t> 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41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b="1" dirty="0"/>
                            <a:t>a | b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Or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Bits are set in either </a:t>
                          </a:r>
                          <a:r>
                            <a:rPr lang="en-US" b="1" dirty="0"/>
                            <a:t>a </a:t>
                          </a:r>
                          <a:r>
                            <a:rPr lang="en-US" b="0" dirty="0"/>
                            <a:t>or </a:t>
                          </a:r>
                          <a:r>
                            <a:rPr lang="en-US" b="1" dirty="0"/>
                            <a:t>b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0038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 ^ b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/>
                            <a:t>Xor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Bits are set in </a:t>
                          </a:r>
                          <a:r>
                            <a:rPr lang="en-US" b="1" dirty="0"/>
                            <a:t>a</a:t>
                          </a:r>
                          <a:r>
                            <a:rPr lang="en-US" dirty="0"/>
                            <a:t> or </a:t>
                          </a:r>
                          <a:r>
                            <a:rPr lang="en-US" b="1" dirty="0"/>
                            <a:t>b</a:t>
                          </a:r>
                          <a:r>
                            <a:rPr lang="en-US" dirty="0"/>
                            <a:t> but not both. 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39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~a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Not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Flips the bits. 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903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 &lt;&lt; b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Shift left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Shifts the bits of </a:t>
                          </a:r>
                          <a:r>
                            <a:rPr lang="en-US" b="1" dirty="0"/>
                            <a:t>a</a:t>
                          </a:r>
                          <a:r>
                            <a:rPr lang="en-US" dirty="0"/>
                            <a:t> by </a:t>
                          </a:r>
                          <a:r>
                            <a:rPr lang="en-US" b="1" dirty="0"/>
                            <a:t>b</a:t>
                          </a:r>
                          <a:r>
                            <a:rPr lang="en-US" dirty="0"/>
                            <a:t> steps (multiplies it by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99379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 &gt;&gt; b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Shift right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Shifts the bits of </a:t>
                          </a:r>
                          <a:r>
                            <a:rPr lang="en-US" b="1" dirty="0"/>
                            <a:t>a</a:t>
                          </a:r>
                          <a:r>
                            <a:rPr lang="en-US" dirty="0"/>
                            <a:t> by </a:t>
                          </a:r>
                          <a:r>
                            <a:rPr lang="en-US" b="1" dirty="0"/>
                            <a:t>b</a:t>
                          </a:r>
                          <a:r>
                            <a:rPr lang="en-US" dirty="0"/>
                            <a:t> steps (divides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it by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64557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D04B64F-7260-C076-0C9A-A7DE5E6BC3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3446339"/>
                  </p:ext>
                </p:extLst>
              </p:nvPr>
            </p:nvGraphicFramePr>
            <p:xfrm>
              <a:off x="1828800" y="1698721"/>
              <a:ext cx="877454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575">
                      <a:extLst>
                        <a:ext uri="{9D8B030D-6E8A-4147-A177-3AD203B41FA5}">
                          <a16:colId xmlns:a16="http://schemas.microsoft.com/office/drawing/2014/main" val="4010814417"/>
                        </a:ext>
                      </a:extLst>
                    </a:gridCol>
                    <a:gridCol w="1555487">
                      <a:extLst>
                        <a:ext uri="{9D8B030D-6E8A-4147-A177-3AD203B41FA5}">
                          <a16:colId xmlns:a16="http://schemas.microsoft.com/office/drawing/2014/main" val="3236198121"/>
                        </a:ext>
                      </a:extLst>
                    </a:gridCol>
                    <a:gridCol w="5693483">
                      <a:extLst>
                        <a:ext uri="{9D8B030D-6E8A-4147-A177-3AD203B41FA5}">
                          <a16:colId xmlns:a16="http://schemas.microsoft.com/office/drawing/2014/main" val="23579335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Operator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Name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Meaning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1498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 &amp; b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And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dirty="0"/>
                            <a:t>Bits that are set in </a:t>
                          </a:r>
                          <a:r>
                            <a:rPr lang="en-US" b="1" dirty="0"/>
                            <a:t>a</a:t>
                          </a:r>
                          <a:r>
                            <a:rPr lang="en-US" dirty="0"/>
                            <a:t> and </a:t>
                          </a:r>
                          <a:r>
                            <a:rPr lang="en-US" b="1" dirty="0"/>
                            <a:t>b</a:t>
                          </a:r>
                          <a:r>
                            <a:rPr lang="en-US" dirty="0"/>
                            <a:t> 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41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b="1" dirty="0"/>
                            <a:t>a | b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Or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Bits are set in either </a:t>
                          </a:r>
                          <a:r>
                            <a:rPr lang="en-US" b="1" dirty="0"/>
                            <a:t>a </a:t>
                          </a:r>
                          <a:r>
                            <a:rPr lang="en-US" b="0" dirty="0"/>
                            <a:t>or </a:t>
                          </a:r>
                          <a:r>
                            <a:rPr lang="en-US" b="1" dirty="0"/>
                            <a:t>b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0038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 ^ b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/>
                            <a:t>Xor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Bits are set in </a:t>
                          </a:r>
                          <a:r>
                            <a:rPr lang="en-US" b="1" dirty="0"/>
                            <a:t>a</a:t>
                          </a:r>
                          <a:r>
                            <a:rPr lang="en-US" dirty="0"/>
                            <a:t> or </a:t>
                          </a:r>
                          <a:r>
                            <a:rPr lang="en-US" b="1" dirty="0"/>
                            <a:t>b</a:t>
                          </a:r>
                          <a:r>
                            <a:rPr lang="en-US" dirty="0"/>
                            <a:t> but not both. 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39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~a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Not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Flips the bits. 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903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 &lt;&lt; b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Shift left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390" t="-508197" r="-42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99379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 &gt;&gt; b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Shift right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390" t="-608197" r="-42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4557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2C0776D-260B-9347-E307-A8347A04D9E7}"/>
              </a:ext>
            </a:extLst>
          </p:cNvPr>
          <p:cNvSpPr txBox="1"/>
          <p:nvPr/>
        </p:nvSpPr>
        <p:spPr>
          <a:xfrm>
            <a:off x="905164" y="4996873"/>
            <a:ext cx="1040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More Examples:</a:t>
            </a:r>
            <a:r>
              <a:rPr lang="en-CA" dirty="0"/>
              <a:t> https://www.exploringbinary.com/twos-complement-converter/</a:t>
            </a:r>
          </a:p>
        </p:txBody>
      </p:sp>
    </p:spTree>
    <p:extLst>
      <p:ext uri="{BB962C8B-B14F-4D97-AF65-F5344CB8AC3E}">
        <p14:creationId xmlns:p14="http://schemas.microsoft.com/office/powerpoint/2010/main" val="63965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58A8-EDAF-38D1-1E6D-B92CD85A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basics – Function Order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649F-1629-8808-E825-92CC20EC4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39664"/>
          </a:xfrm>
        </p:spPr>
        <p:txBody>
          <a:bodyPr/>
          <a:lstStyle/>
          <a:p>
            <a:r>
              <a:rPr lang="en-US" dirty="0"/>
              <a:t>The function cannot be called unless defined. This can be mitigated by defining only a function header.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A64A2ED-C60D-EAAA-06F0-A5EE58F6F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950" y="2992583"/>
            <a:ext cx="6816025" cy="37049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116A8F-A3A8-C43B-43D4-BD5CA4D29D7C}"/>
              </a:ext>
            </a:extLst>
          </p:cNvPr>
          <p:cNvSpPr/>
          <p:nvPr/>
        </p:nvSpPr>
        <p:spPr>
          <a:xfrm>
            <a:off x="4230256" y="3602182"/>
            <a:ext cx="3417454" cy="1385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84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4B63-779E-EBF3-2195-C1115F2A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 - #define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A012C-ABA9-B4DC-5945-8E0774EC0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direction is used to define textual substitutions or macros. It is often used to create constants. By convention, these constants are defined using capital letters. </a:t>
            </a:r>
            <a:endParaRPr lang="en-CA" dirty="0"/>
          </a:p>
        </p:txBody>
      </p:sp>
      <p:pic>
        <p:nvPicPr>
          <p:cNvPr id="5" name="Picture 4" descr="A screenshot of a computer program">
            <a:extLst>
              <a:ext uri="{FF2B5EF4-FFF2-40B4-BE49-F238E27FC236}">
                <a16:creationId xmlns:a16="http://schemas.microsoft.com/office/drawing/2014/main" id="{37CFA921-4806-EE55-1369-2DDFB6B30E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59"/>
          <a:stretch/>
        </p:blipFill>
        <p:spPr>
          <a:xfrm>
            <a:off x="2982297" y="3060505"/>
            <a:ext cx="8839200" cy="36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7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D57E-9E28-AE86-8A42-9A78124A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- #include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A4A18-5FB2-CFA7-85DE-B1E03FE6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#include directive incorporates other files into the current file. </a:t>
            </a:r>
          </a:p>
          <a:p>
            <a:r>
              <a:rPr lang="en-US" dirty="0"/>
              <a:t>There are two options: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“”</a:t>
            </a:r>
            <a:r>
              <a:rPr lang="en-US" dirty="0"/>
              <a:t> enclosure prompts the preprocessor to search the local directory and then the standard directory (pre-compiled). </a:t>
            </a:r>
            <a:r>
              <a:rPr lang="en-US" b="1" dirty="0"/>
              <a:t>Example: #include “</a:t>
            </a:r>
            <a:r>
              <a:rPr lang="en-US" b="1" dirty="0" err="1"/>
              <a:t>m.h</a:t>
            </a:r>
            <a:r>
              <a:rPr lang="en-US" b="1" dirty="0"/>
              <a:t>”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&lt;&gt;</a:t>
            </a:r>
            <a:r>
              <a:rPr lang="en-US" dirty="0"/>
              <a:t> enclosure prompts the preprocessor to search the standard directories. </a:t>
            </a:r>
            <a:r>
              <a:rPr lang="en-US" b="1" dirty="0"/>
              <a:t>Example: 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416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0CC0-2901-860E-302F-D87E2B0B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Interesting Operators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6210-C586-425F-4941-0B2D19FF3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sizeof</a:t>
            </a:r>
            <a:r>
              <a:rPr lang="en-US" dirty="0"/>
              <a:t>: returns the size in bytes of a specific data type. 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5E4E24-FAC1-1CA5-FEB1-FCBD575F2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24479"/>
              </p:ext>
            </p:extLst>
          </p:nvPr>
        </p:nvGraphicFramePr>
        <p:xfrm>
          <a:off x="3495477" y="2847044"/>
          <a:ext cx="52010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523">
                  <a:extLst>
                    <a:ext uri="{9D8B030D-6E8A-4147-A177-3AD203B41FA5}">
                      <a16:colId xmlns:a16="http://schemas.microsoft.com/office/drawing/2014/main" val="1820504866"/>
                    </a:ext>
                  </a:extLst>
                </a:gridCol>
                <a:gridCol w="2600523">
                  <a:extLst>
                    <a:ext uri="{9D8B030D-6E8A-4147-A177-3AD203B41FA5}">
                      <a16:colId xmlns:a16="http://schemas.microsoft.com/office/drawing/2014/main" val="188448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Sizeof</a:t>
                      </a:r>
                      <a:r>
                        <a:rPr lang="en-US" dirty="0"/>
                        <a:t> value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68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65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44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971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38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16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87D0-9AE7-B1D5-758F-5C2716C3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Declarations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1404-346A-C883-D10B-56805D21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67" y="1331259"/>
            <a:ext cx="8946541" cy="4195481"/>
          </a:xfrm>
        </p:spPr>
        <p:txBody>
          <a:bodyPr/>
          <a:lstStyle/>
          <a:p>
            <a:r>
              <a:rPr lang="en-US" dirty="0"/>
              <a:t>The view of some objects and functions is modified based on their keywords.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50A264-9460-B2FB-FCDD-F25524283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97851"/>
              </p:ext>
            </p:extLst>
          </p:nvPr>
        </p:nvGraphicFramePr>
        <p:xfrm>
          <a:off x="1847209" y="2316478"/>
          <a:ext cx="8808350" cy="3785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915">
                  <a:extLst>
                    <a:ext uri="{9D8B030D-6E8A-4147-A177-3AD203B41FA5}">
                      <a16:colId xmlns:a16="http://schemas.microsoft.com/office/drawing/2014/main" val="1744987202"/>
                    </a:ext>
                  </a:extLst>
                </a:gridCol>
                <a:gridCol w="5470391">
                  <a:extLst>
                    <a:ext uri="{9D8B030D-6E8A-4147-A177-3AD203B41FA5}">
                      <a16:colId xmlns:a16="http://schemas.microsoft.com/office/drawing/2014/main" val="298600319"/>
                    </a:ext>
                  </a:extLst>
                </a:gridCol>
                <a:gridCol w="1649044">
                  <a:extLst>
                    <a:ext uri="{9D8B030D-6E8A-4147-A177-3AD203B41FA5}">
                      <a16:colId xmlns:a16="http://schemas.microsoft.com/office/drawing/2014/main" val="112389102"/>
                    </a:ext>
                  </a:extLst>
                </a:gridCol>
              </a:tblGrid>
              <a:tr h="4479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055352"/>
                  </a:ext>
                </a:extLst>
              </a:tr>
              <a:tr h="4479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 reference in temporary storage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418644"/>
                  </a:ext>
                </a:extLst>
              </a:tr>
              <a:tr h="4479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volatile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value may change unexpectedly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16145"/>
                  </a:ext>
                </a:extLst>
              </a:tr>
              <a:tr h="4479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value is often used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057583"/>
                  </a:ext>
                </a:extLst>
              </a:tr>
              <a:tr h="4479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constant value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82506"/>
                  </a:ext>
                </a:extLst>
              </a:tr>
              <a:tr h="7731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extern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 reference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types + function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11802"/>
                  </a:ext>
                </a:extLst>
              </a:tr>
              <a:tr h="7731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 reference in permanent storage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types + function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80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17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9922-10E3-F742-EBA6-CDB86A24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E2DA-D6D5-0019-4E95-5B0859D1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Registers are located within the CPU itself allowing quick access and storage;</a:t>
            </a:r>
          </a:p>
          <a:p>
            <a:endParaRPr lang="en-US" dirty="0"/>
          </a:p>
          <a:p>
            <a:r>
              <a:rPr lang="en-US" dirty="0"/>
              <a:t>Register variables can enhance the efficiency of program execution. </a:t>
            </a:r>
          </a:p>
          <a:p>
            <a:endParaRPr lang="en-US" dirty="0"/>
          </a:p>
          <a:p>
            <a:r>
              <a:rPr lang="en-US" dirty="0"/>
              <a:t>Examples of variables are the ones that are repeatedly used and accessed, such as loop counters.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12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9922-10E3-F742-EBA6-CDB86A24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 keyword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E2DA-D6D5-0019-4E95-5B0859D1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 variable must be always initialized; </a:t>
            </a:r>
          </a:p>
          <a:p>
            <a:endParaRPr lang="en-US" dirty="0"/>
          </a:p>
          <a:p>
            <a:r>
              <a:rPr lang="en-US" dirty="0"/>
              <a:t>The const data type cannot be modified after initialization.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8682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9922-10E3-F742-EBA6-CDB86A24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static keyword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E2DA-D6D5-0019-4E95-5B0859D1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storage provides a lifetime over the entire program; </a:t>
            </a:r>
          </a:p>
          <a:p>
            <a:endParaRPr lang="en-US" dirty="0"/>
          </a:p>
          <a:p>
            <a:r>
              <a:rPr lang="en-US" dirty="0"/>
              <a:t>Static values continue to exist even after the block in which they are defined terminates. </a:t>
            </a:r>
          </a:p>
          <a:p>
            <a:endParaRPr lang="en-US" dirty="0"/>
          </a:p>
          <a:p>
            <a:r>
              <a:rPr lang="en-CA" dirty="0"/>
              <a:t>The static values are retained between repeated calls to the same function. </a:t>
            </a:r>
          </a:p>
        </p:txBody>
      </p:sp>
    </p:spTree>
    <p:extLst>
      <p:ext uri="{BB962C8B-B14F-4D97-AF65-F5344CB8AC3E}">
        <p14:creationId xmlns:p14="http://schemas.microsoft.com/office/powerpoint/2010/main" val="1722450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9922-10E3-F742-EBA6-CDB86A24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and declaring arrays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E2DA-D6D5-0019-4E95-5B0859D1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96" y="1493081"/>
            <a:ext cx="5450053" cy="4195481"/>
          </a:xfrm>
        </p:spPr>
        <p:txBody>
          <a:bodyPr/>
          <a:lstStyle/>
          <a:p>
            <a:r>
              <a:rPr lang="en-US" dirty="0"/>
              <a:t>Arrays are declared by specifying array bounds; </a:t>
            </a:r>
          </a:p>
          <a:p>
            <a:endParaRPr lang="en-US" dirty="0"/>
          </a:p>
          <a:p>
            <a:r>
              <a:rPr lang="en-US" dirty="0"/>
              <a:t>All array indices are set to zero upon initialization. </a:t>
            </a:r>
          </a:p>
          <a:p>
            <a:endParaRPr lang="en-US" dirty="0"/>
          </a:p>
          <a:p>
            <a:r>
              <a:rPr lang="en-US" dirty="0"/>
              <a:t>If the array is initialized with specific values, the bounds should not specified. </a:t>
            </a:r>
            <a:endParaRPr lang="en-CA" dirty="0"/>
          </a:p>
        </p:txBody>
      </p:sp>
      <p:pic>
        <p:nvPicPr>
          <p:cNvPr id="5" name="Picture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0520B907-DC03-31BD-87E7-130CD4613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31" b="25574"/>
          <a:stretch/>
        </p:blipFill>
        <p:spPr>
          <a:xfrm>
            <a:off x="5881995" y="1587193"/>
            <a:ext cx="6142112" cy="304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79C4-57AA-DAE9-C918-41A7B4B9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Covered Topics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26C4-04DC-9492-65EB-6D330E53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basic data types;</a:t>
            </a:r>
          </a:p>
          <a:p>
            <a:r>
              <a:rPr lang="en-US" dirty="0"/>
              <a:t>C user-defined types;</a:t>
            </a:r>
          </a:p>
          <a:p>
            <a:r>
              <a:rPr lang="en-US" dirty="0"/>
              <a:t>Pointers and Strings; </a:t>
            </a:r>
          </a:p>
          <a:p>
            <a:r>
              <a:rPr lang="en-US" dirty="0"/>
              <a:t>Memory Management;</a:t>
            </a:r>
          </a:p>
          <a:p>
            <a:r>
              <a:rPr lang="en-US" dirty="0"/>
              <a:t>Basic Input</a:t>
            </a:r>
            <a:r>
              <a:rPr lang="en-US"/>
              <a:t>/Output.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59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1CD5-72F0-19F3-8003-E5A045E6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Types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2537-1F44-DC06-E216-170B7FD7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complex types consists of the following:</a:t>
            </a:r>
          </a:p>
          <a:p>
            <a:pPr lvl="1"/>
            <a:r>
              <a:rPr lang="en-US" dirty="0"/>
              <a:t>An </a:t>
            </a:r>
            <a:r>
              <a:rPr lang="en-US" b="1" dirty="0" err="1"/>
              <a:t>enum</a:t>
            </a:r>
            <a:r>
              <a:rPr lang="en-US" dirty="0"/>
              <a:t> defines a type with pre-defined values;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/>
              <a:t>struct </a:t>
            </a:r>
            <a:r>
              <a:rPr lang="en-US" dirty="0"/>
              <a:t>defines a type with multiple fields of distinct subtypes.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/>
              <a:t>union</a:t>
            </a:r>
            <a:r>
              <a:rPr lang="en-US" dirty="0"/>
              <a:t> stores a type such that its different fields are mapped to the </a:t>
            </a:r>
            <a:r>
              <a:rPr lang="en-US"/>
              <a:t>same storage.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2864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3C70-0116-F221-90A1-12F352B6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Enumerated Types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A4B6-13D1-A19D-921A-460D6031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2052918"/>
            <a:ext cx="4365523" cy="4195481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 err="1"/>
              <a:t>enum</a:t>
            </a:r>
            <a:r>
              <a:rPr lang="en-US" dirty="0"/>
              <a:t> associates a name with a value. </a:t>
            </a:r>
          </a:p>
          <a:p>
            <a:r>
              <a:rPr lang="en-US" dirty="0"/>
              <a:t>An </a:t>
            </a:r>
            <a:r>
              <a:rPr lang="en-US" b="1" dirty="0" err="1"/>
              <a:t>enum</a:t>
            </a:r>
            <a:r>
              <a:rPr lang="en-US" b="1" dirty="0"/>
              <a:t> </a:t>
            </a:r>
            <a:r>
              <a:rPr lang="en-US" dirty="0"/>
              <a:t>value begins at zero and increments with each item in the list. </a:t>
            </a:r>
            <a:endParaRPr lang="en-US" b="1" dirty="0"/>
          </a:p>
          <a:p>
            <a:r>
              <a:rPr lang="en-US" dirty="0"/>
              <a:t>This behavior can be overridden and the numbering begins at the last value given.</a:t>
            </a:r>
            <a:endParaRPr lang="en-CA" b="1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0C6BA79-F9E6-DE80-BA9A-928B4314DB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1" b="6012"/>
          <a:stretch/>
        </p:blipFill>
        <p:spPr>
          <a:xfrm>
            <a:off x="5019261" y="1987942"/>
            <a:ext cx="7086510" cy="307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94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C121-1602-2F2B-E87A-68F993D2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 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3C94B-A133-4E2A-E9E6-3AF227DB9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77667"/>
            <a:ext cx="8946541" cy="67040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 struct</a:t>
            </a:r>
            <a:r>
              <a:rPr lang="en-US" dirty="0"/>
              <a:t> contains a list of objects resembling a database</a:t>
            </a:r>
            <a:endParaRPr lang="en-CA" b="1" dirty="0"/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C88D3BAD-8318-9332-589D-DCA82D4E7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85" y="1743917"/>
            <a:ext cx="9869421" cy="50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81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0806-147D-F357-B9EC-69DD94F0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C3D1-D7E4-88C1-A2F4-64A0B1980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97544"/>
            <a:ext cx="8946541" cy="402047"/>
          </a:xfrm>
        </p:spPr>
        <p:txBody>
          <a:bodyPr/>
          <a:lstStyle/>
          <a:p>
            <a:r>
              <a:rPr lang="en-US" dirty="0"/>
              <a:t>The items all share the same storage. </a:t>
            </a:r>
            <a:endParaRPr lang="en-CA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672E279-D6F1-758C-844F-41ACA9A891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" t="6306" b="-1668"/>
          <a:stretch/>
        </p:blipFill>
        <p:spPr>
          <a:xfrm>
            <a:off x="1997765" y="1733978"/>
            <a:ext cx="7707830" cy="51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81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0686-C0E2-7BEB-7500-C5648C64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4D746-161F-79B0-2C60-609EBF8D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holds the address of another object; </a:t>
            </a:r>
          </a:p>
          <a:p>
            <a:r>
              <a:rPr lang="en-US" dirty="0"/>
              <a:t>Declaring pointers can be done in one of these two ways:</a:t>
            </a:r>
          </a:p>
          <a:p>
            <a:pPr lvl="1"/>
            <a:r>
              <a:rPr lang="en-US" dirty="0"/>
              <a:t>int *p; // p is a pointer to a base type ‘int’</a:t>
            </a:r>
          </a:p>
          <a:p>
            <a:pPr lvl="1"/>
            <a:r>
              <a:rPr lang="en-US" dirty="0"/>
              <a:t>int *p, *q; //p and q are pointers;</a:t>
            </a:r>
          </a:p>
        </p:txBody>
      </p:sp>
    </p:spTree>
    <p:extLst>
      <p:ext uri="{BB962C8B-B14F-4D97-AF65-F5344CB8AC3E}">
        <p14:creationId xmlns:p14="http://schemas.microsoft.com/office/powerpoint/2010/main" val="3642603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0686-C0E2-7BEB-7500-C5648C64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Operators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4D746-161F-79B0-2C60-609EBF8D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operators are of concern for pointers. </a:t>
            </a:r>
          </a:p>
          <a:p>
            <a:r>
              <a:rPr lang="en-US" dirty="0"/>
              <a:t>Unary ‘*’: </a:t>
            </a:r>
          </a:p>
          <a:p>
            <a:pPr lvl="1"/>
            <a:r>
              <a:rPr lang="en-US" dirty="0"/>
              <a:t>It is called a dereference operator;</a:t>
            </a:r>
          </a:p>
          <a:p>
            <a:pPr lvl="1"/>
            <a:r>
              <a:rPr lang="en-US" dirty="0"/>
              <a:t>Converts addresses to data. </a:t>
            </a:r>
          </a:p>
          <a:p>
            <a:pPr lvl="1"/>
            <a:r>
              <a:rPr lang="en-US" dirty="0"/>
              <a:t>int x = *p; // sets ‘x’ equal to the int stored in p.</a:t>
            </a:r>
          </a:p>
          <a:p>
            <a:r>
              <a:rPr lang="en-US" dirty="0"/>
              <a:t>Unary ‘&amp;’:</a:t>
            </a:r>
          </a:p>
          <a:p>
            <a:pPr lvl="1"/>
            <a:r>
              <a:rPr lang="en-US" dirty="0"/>
              <a:t>It is called the “address-of” operator</a:t>
            </a:r>
          </a:p>
          <a:p>
            <a:pPr lvl="1"/>
            <a:r>
              <a:rPr lang="en-US" dirty="0"/>
              <a:t>Converts data to addresses;</a:t>
            </a:r>
          </a:p>
          <a:p>
            <a:pPr lvl="1"/>
            <a:r>
              <a:rPr lang="en-US" dirty="0"/>
              <a:t>int *p = &amp;x; // set ‘p’ equal to the address of ‘x’.</a:t>
            </a:r>
          </a:p>
          <a:p>
            <a:r>
              <a:rPr lang="en-US" dirty="0"/>
              <a:t>These operators are inverses of each other. </a:t>
            </a:r>
          </a:p>
        </p:txBody>
      </p:sp>
    </p:spTree>
    <p:extLst>
      <p:ext uri="{BB962C8B-B14F-4D97-AF65-F5344CB8AC3E}">
        <p14:creationId xmlns:p14="http://schemas.microsoft.com/office/powerpoint/2010/main" val="1403305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93C6-16FD-6ED4-40E0-EB5CBEC2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F4121-DEA1-40F1-C52F-8F30F20C6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can be applied to pointers in restricted ways:</a:t>
            </a:r>
          </a:p>
          <a:p>
            <a:pPr lvl="1"/>
            <a:r>
              <a:rPr lang="en-US" dirty="0"/>
              <a:t>pointer = pointer + integer: </a:t>
            </a:r>
            <a:r>
              <a:rPr lang="en-US" dirty="0">
                <a:sym typeface="Wingdings" panose="05000000000000000000" pitchFamily="2" charset="2"/>
              </a:rPr>
              <a:t>result = pointer.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pointer = pointer – integer: result = pointer;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Integer = pointer – pointer: result = the number of elements between them. The pointers in this case should be of the same type.</a:t>
            </a:r>
          </a:p>
        </p:txBody>
      </p:sp>
    </p:spTree>
    <p:extLst>
      <p:ext uri="{BB962C8B-B14F-4D97-AF65-F5344CB8AC3E}">
        <p14:creationId xmlns:p14="http://schemas.microsoft.com/office/powerpoint/2010/main" val="760219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B30F-2E61-F2F9-5B74-B0BD94AF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0DD5-DF58-2BD4-85B5-616D4862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825" y="1590792"/>
            <a:ext cx="8946541" cy="402047"/>
          </a:xfrm>
        </p:spPr>
        <p:txBody>
          <a:bodyPr/>
          <a:lstStyle/>
          <a:p>
            <a:r>
              <a:rPr lang="en-US" dirty="0"/>
              <a:t>Pointer and array expressions are equivalent. 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01F21FE-D0C7-6FC0-85E2-999DC5663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397" y="2136911"/>
            <a:ext cx="5744967" cy="452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25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13E4-B7D4-01B6-ABA1-4512BBF4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as Function Arguments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FA4CF-44DD-A4EA-F70A-8B044A4A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73320"/>
            <a:ext cx="8946541" cy="759856"/>
          </a:xfrm>
        </p:spPr>
        <p:txBody>
          <a:bodyPr/>
          <a:lstStyle/>
          <a:p>
            <a:r>
              <a:rPr lang="en-US" dirty="0"/>
              <a:t>We can modify function arguments by passing a pointer rather than the value. 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AE715BE4-BF90-F7DD-714B-752C62AD4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44" y="1931410"/>
            <a:ext cx="7398787" cy="477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84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5775-A4E2-3657-E897-03808E72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structs or unions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C96E-2A83-DAE9-5AFB-AC26F29A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56570"/>
            <a:ext cx="8946541" cy="6803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we are dealing with large struct (s), it can be useful to pass them around to large objects. </a:t>
            </a:r>
            <a:endParaRPr lang="en-CA" dirty="0"/>
          </a:p>
        </p:txBody>
      </p:sp>
      <p:pic>
        <p:nvPicPr>
          <p:cNvPr id="5" name="Picture 4" descr="A computer screen shot of a program code">
            <a:extLst>
              <a:ext uri="{FF2B5EF4-FFF2-40B4-BE49-F238E27FC236}">
                <a16:creationId xmlns:a16="http://schemas.microsoft.com/office/drawing/2014/main" id="{86496DB6-7866-E4D7-D6DE-79AEB17B8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48" y="2167774"/>
            <a:ext cx="5541196" cy="469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A69D-9774-5668-9D6E-6ACEAF92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 – </a:t>
            </a:r>
            <a:r>
              <a:rPr lang="en-US" dirty="0" err="1"/>
              <a:t>hello.c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9BFCF-3182-EF49-353A-388D9E784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88" y="1243013"/>
            <a:ext cx="8947150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Windows.h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int main () {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int x;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scanf_s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("%d", &amp;x); </a:t>
            </a:r>
          </a:p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("Hello world! %d times\n", x);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system("PAUSE");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return 0; // Return code for success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9A9581F-2F7A-72DE-052B-F07831966367}"/>
              </a:ext>
            </a:extLst>
          </p:cNvPr>
          <p:cNvSpPr/>
          <p:nvPr/>
        </p:nvSpPr>
        <p:spPr>
          <a:xfrm>
            <a:off x="3740726" y="1330035"/>
            <a:ext cx="434109" cy="72967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261A6-BF02-898B-3F8A-0048C20DAD33}"/>
              </a:ext>
            </a:extLst>
          </p:cNvPr>
          <p:cNvSpPr txBox="1"/>
          <p:nvPr/>
        </p:nvSpPr>
        <p:spPr>
          <a:xfrm>
            <a:off x="4511963" y="1252249"/>
            <a:ext cx="52878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- Preprocessor runs before the compiler</a:t>
            </a:r>
          </a:p>
          <a:p>
            <a:pPr algn="just"/>
            <a:r>
              <a:rPr lang="en-US" dirty="0"/>
              <a:t>- Incorporates the entire files (*.h)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6576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877A-E840-76CB-2718-45F3E8C8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Pointers for Linked List</a:t>
            </a:r>
            <a:endParaRPr lang="en-CA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938492F6-7D42-21F4-07F4-0270C4822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57" y="1242392"/>
            <a:ext cx="9547468" cy="543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70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7300-4627-704F-DCC1-FE38B264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Issues with Pointers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A046-1E9B-DBBE-77A8-19892C5EB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pointers can produce some common errors:</a:t>
            </a:r>
          </a:p>
          <a:p>
            <a:pPr lvl="1"/>
            <a:r>
              <a:rPr lang="en-US" dirty="0"/>
              <a:t>(1) Failure to initialize;</a:t>
            </a:r>
          </a:p>
          <a:p>
            <a:pPr lvl="1"/>
            <a:r>
              <a:rPr lang="en-US" dirty="0"/>
              <a:t>(2) Not using a dynamic memory allocation when returning an address of a struct.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screen shot of a computer program">
            <a:extLst>
              <a:ext uri="{FF2B5EF4-FFF2-40B4-BE49-F238E27FC236}">
                <a16:creationId xmlns:a16="http://schemas.microsoft.com/office/drawing/2014/main" id="{7A4CEA46-58B3-81B5-CCD3-13A95B172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738" y="3429000"/>
            <a:ext cx="6307139" cy="33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93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5068-3D83-8819-A535-79B62442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6901-A3A1-D36A-9C77-58D1522E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Except for static variables, any variables created inside a method will be cleared when the method finishes.</a:t>
            </a:r>
          </a:p>
          <a:p>
            <a:r>
              <a:rPr lang="en-US" dirty="0"/>
              <a:t>As a result, the data at the address the variable references have no meaning. </a:t>
            </a:r>
          </a:p>
          <a:p>
            <a:r>
              <a:rPr lang="en-US" dirty="0"/>
              <a:t>This can be mitigated using the </a:t>
            </a:r>
            <a:r>
              <a:rPr lang="en-US" b="1" dirty="0"/>
              <a:t>malloc</a:t>
            </a:r>
            <a:r>
              <a:rPr lang="en-US" dirty="0"/>
              <a:t> keyword. The data will remain and the returned address will be valid. </a:t>
            </a:r>
          </a:p>
          <a:p>
            <a:r>
              <a:rPr lang="en-CA" dirty="0"/>
              <a:t>The C heap can be accessed using the </a:t>
            </a:r>
            <a:r>
              <a:rPr lang="en-CA" b="1" dirty="0"/>
              <a:t>malloc()</a:t>
            </a:r>
            <a:r>
              <a:rPr lang="en-CA" dirty="0"/>
              <a:t> and </a:t>
            </a:r>
            <a:r>
              <a:rPr lang="en-CA" b="1" dirty="0"/>
              <a:t>free()</a:t>
            </a:r>
            <a:r>
              <a:rPr lang="en-CA" dirty="0"/>
              <a:t> or </a:t>
            </a:r>
            <a:r>
              <a:rPr lang="en-CA" b="1" dirty="0"/>
              <a:t>delete</a:t>
            </a:r>
            <a:r>
              <a:rPr lang="en-CA" dirty="0"/>
              <a:t> functions.</a:t>
            </a:r>
          </a:p>
          <a:p>
            <a:pPr lvl="1"/>
            <a:r>
              <a:rPr lang="en-CA" b="1" dirty="0"/>
              <a:t>void *malloc(size </a:t>
            </a:r>
            <a:r>
              <a:rPr lang="en-CA" b="1" dirty="0" err="1"/>
              <a:t>nbytes</a:t>
            </a:r>
            <a:r>
              <a:rPr lang="en-CA" b="1" dirty="0"/>
              <a:t>): </a:t>
            </a:r>
            <a:r>
              <a:rPr lang="en-CA" dirty="0"/>
              <a:t>returns a pointer to a memory region of ‘</a:t>
            </a:r>
            <a:r>
              <a:rPr lang="en-CA" dirty="0" err="1"/>
              <a:t>nbytes</a:t>
            </a:r>
            <a:r>
              <a:rPr lang="en-CA" dirty="0"/>
              <a:t>’;</a:t>
            </a:r>
          </a:p>
          <a:p>
            <a:pPr lvl="1"/>
            <a:r>
              <a:rPr lang="en-CA" dirty="0"/>
              <a:t>Since it returns </a:t>
            </a:r>
            <a:r>
              <a:rPr lang="en-CA" b="1" dirty="0"/>
              <a:t>void</a:t>
            </a:r>
            <a:r>
              <a:rPr lang="en-CA" dirty="0"/>
              <a:t>, the returned value can be case to any required pointer type.</a:t>
            </a:r>
          </a:p>
          <a:p>
            <a:r>
              <a:rPr lang="en-CA" dirty="0"/>
              <a:t>The pointer returned by </a:t>
            </a:r>
            <a:r>
              <a:rPr lang="en-CA" b="1" dirty="0"/>
              <a:t>malloc() </a:t>
            </a:r>
            <a:r>
              <a:rPr lang="en-CA" dirty="0"/>
              <a:t>can be used until it is freed by called </a:t>
            </a:r>
            <a:r>
              <a:rPr lang="en-CA" b="1" dirty="0"/>
              <a:t>free()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915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9B92-EFC7-D393-6669-92773C6F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</a:t>
            </a:r>
            <a:r>
              <a:rPr lang="en-US" b="1" dirty="0"/>
              <a:t>malloc()</a:t>
            </a:r>
            <a:endParaRPr lang="en-CA" dirty="0"/>
          </a:p>
        </p:txBody>
      </p:sp>
      <p:pic>
        <p:nvPicPr>
          <p:cNvPr id="5" name="Content Placeholder 4" descr="A screen shot of a computer program">
            <a:extLst>
              <a:ext uri="{FF2B5EF4-FFF2-40B4-BE49-F238E27FC236}">
                <a16:creationId xmlns:a16="http://schemas.microsoft.com/office/drawing/2014/main" id="{65C38289-3377-E990-8BDC-401727122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20" y="1278193"/>
            <a:ext cx="6933534" cy="5318029"/>
          </a:xfrm>
        </p:spPr>
      </p:pic>
    </p:spTree>
    <p:extLst>
      <p:ext uri="{BB962C8B-B14F-4D97-AF65-F5344CB8AC3E}">
        <p14:creationId xmlns:p14="http://schemas.microsoft.com/office/powerpoint/2010/main" val="4057468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5D88-7C60-BC17-4872-997D488D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Input/Output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04FFB-AFE6-768E-6C5B-7A023A09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149" y="1331259"/>
            <a:ext cx="8946541" cy="20977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 language, a File* data type is defined to access a file. </a:t>
            </a:r>
          </a:p>
          <a:p>
            <a:r>
              <a:rPr lang="en-US" dirty="0"/>
              <a:t>It is defined in &lt;</a:t>
            </a:r>
            <a:r>
              <a:rPr lang="en-US" dirty="0" err="1"/>
              <a:t>stdio.h</a:t>
            </a:r>
            <a:r>
              <a:rPr lang="en-US" dirty="0"/>
              <a:t>&gt; preprocessor.</a:t>
            </a:r>
          </a:p>
          <a:p>
            <a:r>
              <a:rPr lang="en-US" dirty="0"/>
              <a:t>File* </a:t>
            </a:r>
            <a:r>
              <a:rPr lang="en-US" dirty="0" err="1"/>
              <a:t>fopen</a:t>
            </a:r>
            <a:r>
              <a:rPr lang="en-US" dirty="0"/>
              <a:t>(const char* filename, const char* mode)</a:t>
            </a:r>
          </a:p>
          <a:p>
            <a:r>
              <a:rPr lang="en-US" dirty="0"/>
              <a:t>A </a:t>
            </a:r>
            <a:r>
              <a:rPr lang="en-US" b="1" dirty="0"/>
              <a:t>NULL</a:t>
            </a:r>
            <a:r>
              <a:rPr lang="en-US" dirty="0"/>
              <a:t> value is returned when the filename is not found.</a:t>
            </a:r>
          </a:p>
          <a:p>
            <a:r>
              <a:rPr lang="en-US" dirty="0"/>
              <a:t>The values of the </a:t>
            </a:r>
            <a:r>
              <a:rPr lang="en-US" b="1" dirty="0"/>
              <a:t>mode</a:t>
            </a:r>
            <a:r>
              <a:rPr lang="en-US" dirty="0"/>
              <a:t> are as follows:</a:t>
            </a:r>
          </a:p>
          <a:p>
            <a:endParaRPr lang="en-US" dirty="0"/>
          </a:p>
          <a:p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2B43C5-16DC-FE0F-FCDE-684C65E54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57170"/>
              </p:ext>
            </p:extLst>
          </p:nvPr>
        </p:nvGraphicFramePr>
        <p:xfrm>
          <a:off x="1047428" y="3642852"/>
          <a:ext cx="9806040" cy="288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670">
                  <a:extLst>
                    <a:ext uri="{9D8B030D-6E8A-4147-A177-3AD203B41FA5}">
                      <a16:colId xmlns:a16="http://schemas.microsoft.com/office/drawing/2014/main" val="2135093126"/>
                    </a:ext>
                  </a:extLst>
                </a:gridCol>
                <a:gridCol w="8446370">
                  <a:extLst>
                    <a:ext uri="{9D8B030D-6E8A-4147-A177-3AD203B41FA5}">
                      <a16:colId xmlns:a16="http://schemas.microsoft.com/office/drawing/2014/main" val="173945466"/>
                    </a:ext>
                  </a:extLst>
                </a:gridCol>
              </a:tblGrid>
              <a:tr h="37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13435"/>
                  </a:ext>
                </a:extLst>
              </a:tr>
              <a:tr h="37549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Opens the file for reading.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31415"/>
                  </a:ext>
                </a:extLst>
              </a:tr>
              <a:tr h="4795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the content of the origin file (if it exists). Creates for writing.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0002"/>
                  </a:ext>
                </a:extLst>
              </a:tr>
              <a:tr h="5701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Opens for writing. Creates a new file if it is not there. Points to the end of the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90617"/>
                  </a:ext>
                </a:extLst>
              </a:tr>
              <a:tr h="5701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r+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Opens for update (r/w). Creates a new file if its is not there. Points to its beginning.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273661"/>
                  </a:ext>
                </a:extLst>
              </a:tr>
              <a:tr h="37549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w+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for (r/w). Create if it is not there.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715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88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5148-8BB4-B2D6-63B0-9D28B907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File I/O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327AD-D319-420C-3144-D1B73C79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Formatted file input is executed using </a:t>
            </a:r>
            <a:r>
              <a:rPr lang="en-US" b="1" dirty="0" err="1"/>
              <a:t>fscanf</a:t>
            </a:r>
            <a:r>
              <a:rPr lang="en-US" b="1" dirty="0"/>
              <a:t>; </a:t>
            </a:r>
            <a:endParaRPr lang="en-US" dirty="0"/>
          </a:p>
          <a:p>
            <a:r>
              <a:rPr lang="en-US" dirty="0"/>
              <a:t>Formatted file output is executed using </a:t>
            </a:r>
            <a:r>
              <a:rPr lang="en-US" b="1" dirty="0" err="1"/>
              <a:t>fprintf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int </a:t>
            </a:r>
            <a:r>
              <a:rPr lang="en-US" b="1" dirty="0" err="1"/>
              <a:t>fgetc</a:t>
            </a:r>
            <a:r>
              <a:rPr lang="en-US" b="1" dirty="0"/>
              <a:t>(FILE *</a:t>
            </a:r>
            <a:r>
              <a:rPr lang="en-US" b="1" dirty="0" err="1"/>
              <a:t>fp</a:t>
            </a:r>
            <a:r>
              <a:rPr lang="en-US" b="1" dirty="0"/>
              <a:t>): </a:t>
            </a:r>
            <a:r>
              <a:rPr lang="en-US" dirty="0"/>
              <a:t>returns the character that was read and converts into an integer;</a:t>
            </a:r>
          </a:p>
          <a:p>
            <a:r>
              <a:rPr lang="en-US" b="1" dirty="0"/>
              <a:t>int </a:t>
            </a:r>
            <a:r>
              <a:rPr lang="en-US" b="1" dirty="0" err="1"/>
              <a:t>gputc</a:t>
            </a:r>
            <a:r>
              <a:rPr lang="en-US" b="1" dirty="0"/>
              <a:t>(int c, FILE *</a:t>
            </a:r>
            <a:r>
              <a:rPr lang="en-US" b="1" dirty="0" err="1"/>
              <a:t>fp</a:t>
            </a:r>
            <a:r>
              <a:rPr lang="en-US" b="1" dirty="0"/>
              <a:t>) </a:t>
            </a:r>
            <a:r>
              <a:rPr lang="en-US" dirty="0"/>
              <a:t>returns the same value of c if it succeeds otherwise End of File (EOF). </a:t>
            </a:r>
          </a:p>
          <a:p>
            <a:r>
              <a:rPr lang="en-US" dirty="0"/>
              <a:t>These two functions are used to read a write a string from or to a file:</a:t>
            </a:r>
          </a:p>
          <a:p>
            <a:pPr lvl="1"/>
            <a:r>
              <a:rPr lang="en-US" b="1" dirty="0"/>
              <a:t>char *</a:t>
            </a:r>
            <a:r>
              <a:rPr lang="en-US" b="1" dirty="0" err="1"/>
              <a:t>fgets</a:t>
            </a:r>
            <a:r>
              <a:rPr lang="en-US" b="1" dirty="0"/>
              <a:t>(char *str, int n, FILE *</a:t>
            </a:r>
            <a:r>
              <a:rPr lang="en-US" b="1" dirty="0" err="1"/>
              <a:t>fp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int </a:t>
            </a:r>
            <a:r>
              <a:rPr lang="en-US" b="1" dirty="0" err="1"/>
              <a:t>fputs</a:t>
            </a:r>
            <a:r>
              <a:rPr lang="en-US" b="1" dirty="0"/>
              <a:t> (char *s, FILE *</a:t>
            </a:r>
            <a:r>
              <a:rPr lang="en-US" b="1" dirty="0" err="1"/>
              <a:t>fp</a:t>
            </a:r>
            <a:r>
              <a:rPr lang="en-US" b="1" dirty="0"/>
              <a:t>)</a:t>
            </a:r>
          </a:p>
          <a:p>
            <a:r>
              <a:rPr lang="en-US" dirty="0"/>
              <a:t>There are also functions such as </a:t>
            </a:r>
            <a:r>
              <a:rPr lang="en-US" b="1" dirty="0" err="1"/>
              <a:t>fread</a:t>
            </a:r>
            <a:r>
              <a:rPr lang="en-US" dirty="0"/>
              <a:t> and </a:t>
            </a:r>
            <a:r>
              <a:rPr lang="en-US" b="1" dirty="0" err="1"/>
              <a:t>fwrite</a:t>
            </a:r>
            <a:r>
              <a:rPr lang="en-US" dirty="0"/>
              <a:t> that are more efficient than </a:t>
            </a:r>
            <a:r>
              <a:rPr lang="en-US" b="1" dirty="0" err="1"/>
              <a:t>fscanf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fprintf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64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06D1-14AA-2206-0A22-E8C5D658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and Random Access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1148-118B-9652-228C-E82B7FF3C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reading or writing operations are executed, the position indicating the next reading or writing moves. </a:t>
            </a:r>
          </a:p>
          <a:p>
            <a:r>
              <a:rPr lang="en-US" dirty="0"/>
              <a:t>The file structure includes many functions to manipulate the position. 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00F1B8-2A86-868C-6282-CE7C2B5DB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32120"/>
              </p:ext>
            </p:extLst>
          </p:nvPr>
        </p:nvGraphicFramePr>
        <p:xfrm>
          <a:off x="1213459" y="3846612"/>
          <a:ext cx="9765081" cy="2316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3263">
                  <a:extLst>
                    <a:ext uri="{9D8B030D-6E8A-4147-A177-3AD203B41FA5}">
                      <a16:colId xmlns:a16="http://schemas.microsoft.com/office/drawing/2014/main" val="3379579665"/>
                    </a:ext>
                  </a:extLst>
                </a:gridCol>
                <a:gridCol w="5801818">
                  <a:extLst>
                    <a:ext uri="{9D8B030D-6E8A-4147-A177-3AD203B41FA5}">
                      <a16:colId xmlns:a16="http://schemas.microsoft.com/office/drawing/2014/main" val="245785484"/>
                    </a:ext>
                  </a:extLst>
                </a:gridCol>
              </a:tblGrid>
              <a:tr h="467294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94789"/>
                  </a:ext>
                </a:extLst>
              </a:tr>
              <a:tr h="467294">
                <a:tc>
                  <a:txBody>
                    <a:bodyPr/>
                    <a:lstStyle/>
                    <a:p>
                      <a:r>
                        <a:rPr lang="en-US" dirty="0"/>
                        <a:t>void rewind (FILE *</a:t>
                      </a:r>
                      <a:r>
                        <a:rPr lang="en-US" dirty="0" err="1"/>
                        <a:t>fp</a:t>
                      </a:r>
                      <a:r>
                        <a:rPr lang="en-US" dirty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 reading from the beginning of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72021"/>
                  </a:ext>
                </a:extLst>
              </a:tr>
              <a:tr h="467294"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ftell</a:t>
                      </a:r>
                      <a:r>
                        <a:rPr lang="en-US" dirty="0"/>
                        <a:t> (FILE *</a:t>
                      </a:r>
                      <a:r>
                        <a:rPr lang="en-US" dirty="0" err="1"/>
                        <a:t>fp</a:t>
                      </a:r>
                      <a:r>
                        <a:rPr lang="en-US" dirty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the position’s indicator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23143"/>
                  </a:ext>
                </a:extLst>
              </a:tr>
              <a:tr h="467294"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  <a:r>
                        <a:rPr lang="en-US" dirty="0" err="1"/>
                        <a:t>fseek</a:t>
                      </a:r>
                      <a:r>
                        <a:rPr lang="en-US" dirty="0"/>
                        <a:t> (FILE *</a:t>
                      </a:r>
                      <a:r>
                        <a:rPr lang="en-US" dirty="0" err="1"/>
                        <a:t>fp</a:t>
                      </a:r>
                      <a:r>
                        <a:rPr lang="en-US" dirty="0"/>
                        <a:t>, long offset, </a:t>
                      </a:r>
                      <a:r>
                        <a:rPr lang="en-CA" dirty="0"/>
                        <a:t>int origin)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  <a:r>
                        <a:rPr lang="en-US" b="1" dirty="0"/>
                        <a:t>offset</a:t>
                      </a:r>
                      <a:r>
                        <a:rPr lang="en-US" dirty="0"/>
                        <a:t> is the number of bytes to move the position indicator.</a:t>
                      </a:r>
                    </a:p>
                    <a:p>
                      <a:r>
                        <a:rPr lang="en-US" dirty="0"/>
                        <a:t> - </a:t>
                      </a:r>
                      <a:r>
                        <a:rPr lang="en-US" b="1" dirty="0"/>
                        <a:t>origin</a:t>
                      </a:r>
                      <a:r>
                        <a:rPr lang="en-US" dirty="0"/>
                        <a:t> says where to move to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37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249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E621-785F-E802-DFC6-770FD288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AD8A4-CEBD-B760-63D9-36C8F4E6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[1] B. W. Kernighan and D. M. Ritchie, </a:t>
            </a:r>
            <a:r>
              <a:rPr lang="en-US" i="1" dirty="0">
                <a:effectLst/>
              </a:rPr>
              <a:t>The C Programming Language</a:t>
            </a:r>
            <a:r>
              <a:rPr lang="en-US" dirty="0">
                <a:effectLst/>
              </a:rPr>
              <a:t>. Prentice Hall, 2016. </a:t>
            </a:r>
          </a:p>
          <a:p>
            <a:r>
              <a:rPr lang="en-CA" dirty="0"/>
              <a:t>[2] </a:t>
            </a:r>
            <a:r>
              <a:rPr lang="en-CA" dirty="0">
                <a:hlinkClick r:id="rId2"/>
              </a:rPr>
              <a:t>https://www.tutorialspoint.com/cprogramming/index.htm</a:t>
            </a:r>
            <a:r>
              <a:rPr lang="en-CA" dirty="0"/>
              <a:t>.</a:t>
            </a:r>
          </a:p>
          <a:p>
            <a:r>
              <a:rPr lang="en-CA" dirty="0"/>
              <a:t>[3] https://www.cprogramming.com/</a:t>
            </a:r>
          </a:p>
        </p:txBody>
      </p:sp>
    </p:spTree>
    <p:extLst>
      <p:ext uri="{BB962C8B-B14F-4D97-AF65-F5344CB8AC3E}">
        <p14:creationId xmlns:p14="http://schemas.microsoft.com/office/powerpoint/2010/main" val="170285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A69D-9774-5668-9D6E-6ACEAF92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 – hello.c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9BFCF-3182-EF49-353A-388D9E784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88" y="1243013"/>
            <a:ext cx="8947150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Windows.h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int main () {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int x;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scanf_s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("%d", &amp;x); </a:t>
            </a:r>
          </a:p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("Hello world! %d times\n", x);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system("PAUSE");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return 0; // Return code for success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3A0DBE-91CF-651F-4CB9-42B10897227B}"/>
              </a:ext>
            </a:extLst>
          </p:cNvPr>
          <p:cNvCxnSpPr/>
          <p:nvPr/>
        </p:nvCxnSpPr>
        <p:spPr>
          <a:xfrm flipH="1">
            <a:off x="2641600" y="2327564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F79EB3-98AD-133F-DB0A-78BB7B417FD8}"/>
              </a:ext>
            </a:extLst>
          </p:cNvPr>
          <p:cNvSpPr txBox="1"/>
          <p:nvPr/>
        </p:nvSpPr>
        <p:spPr>
          <a:xfrm>
            <a:off x="4775200" y="1853248"/>
            <a:ext cx="5070764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main </a:t>
            </a:r>
            <a:r>
              <a:rPr lang="en-US" dirty="0"/>
              <a:t>is a special function that must be declared once; </a:t>
            </a:r>
          </a:p>
          <a:p>
            <a:r>
              <a:rPr lang="en-US" dirty="0"/>
              <a:t>- The control starts with executing this function; </a:t>
            </a:r>
          </a:p>
          <a:p>
            <a:r>
              <a:rPr lang="en-US" dirty="0"/>
              <a:t>- It returns an </a:t>
            </a:r>
            <a:r>
              <a:rPr lang="en-US" b="1" dirty="0"/>
              <a:t>int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234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A69D-9774-5668-9D6E-6ACEAF92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 – hello.c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9BFCF-3182-EF49-353A-388D9E784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88" y="1243013"/>
            <a:ext cx="8947150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Windows.h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int main () {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int x;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scanf_s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("%d", &amp;x); </a:t>
            </a:r>
          </a:p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("Hello world! %d times\n", x);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system("PAUSE");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return 0; // Return code for success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3A0DBE-91CF-651F-4CB9-42B10897227B}"/>
              </a:ext>
            </a:extLst>
          </p:cNvPr>
          <p:cNvCxnSpPr>
            <a:cxnSpLocks/>
          </p:cNvCxnSpPr>
          <p:nvPr/>
        </p:nvCxnSpPr>
        <p:spPr>
          <a:xfrm flipH="1">
            <a:off x="3352800" y="3227904"/>
            <a:ext cx="3140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F79EB3-98AD-133F-DB0A-78BB7B417FD8}"/>
              </a:ext>
            </a:extLst>
          </p:cNvPr>
          <p:cNvSpPr txBox="1"/>
          <p:nvPr/>
        </p:nvSpPr>
        <p:spPr>
          <a:xfrm>
            <a:off x="6677890" y="2753588"/>
            <a:ext cx="5070764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 err="1"/>
              <a:t>scanf</a:t>
            </a:r>
            <a:r>
              <a:rPr lang="en-US" b="1" dirty="0"/>
              <a:t> </a:t>
            </a:r>
            <a:r>
              <a:rPr lang="en-US" dirty="0"/>
              <a:t>is the function that reads the user input from the terminal;</a:t>
            </a:r>
          </a:p>
          <a:p>
            <a:r>
              <a:rPr lang="en-US" dirty="0"/>
              <a:t>- </a:t>
            </a:r>
            <a:r>
              <a:rPr lang="en-US" b="1" dirty="0"/>
              <a:t>“%d”</a:t>
            </a:r>
            <a:r>
              <a:rPr lang="en-US" dirty="0"/>
              <a:t> = expected input is an integer; </a:t>
            </a:r>
          </a:p>
          <a:p>
            <a:r>
              <a:rPr lang="en-US" b="1" dirty="0"/>
              <a:t>- “&amp;x” =</a:t>
            </a:r>
            <a:r>
              <a:rPr lang="en-US" dirty="0"/>
              <a:t> the input is placed into the memory of x. 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30112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A69D-9774-5668-9D6E-6ACEAF92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 – hello.c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9BFCF-3182-EF49-353A-388D9E784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88" y="1243013"/>
            <a:ext cx="8947150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Windows.h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int main () {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int x;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scanf_s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("%d", &amp;x); </a:t>
            </a:r>
          </a:p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("Hello world! %d times\n", x);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system("PAUSE");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return 0; // Return code for success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79EB3-98AD-133F-DB0A-78BB7B417FD8}"/>
              </a:ext>
            </a:extLst>
          </p:cNvPr>
          <p:cNvSpPr txBox="1"/>
          <p:nvPr/>
        </p:nvSpPr>
        <p:spPr>
          <a:xfrm>
            <a:off x="6724072" y="4739407"/>
            <a:ext cx="507076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 err="1"/>
              <a:t>printf</a:t>
            </a:r>
            <a:r>
              <a:rPr lang="en-US" b="1" dirty="0"/>
              <a:t>: </a:t>
            </a:r>
            <a:r>
              <a:rPr lang="en-US" dirty="0"/>
              <a:t>prints to the standard output. </a:t>
            </a:r>
          </a:p>
          <a:p>
            <a:r>
              <a:rPr lang="en-US" b="1" dirty="0"/>
              <a:t>- “%d”</a:t>
            </a:r>
            <a:r>
              <a:rPr lang="en-US" dirty="0"/>
              <a:t>: expects an integer. </a:t>
            </a:r>
          </a:p>
          <a:p>
            <a:r>
              <a:rPr lang="en-US" b="1" dirty="0"/>
              <a:t>- “\n”</a:t>
            </a:r>
            <a:r>
              <a:rPr lang="en-US" dirty="0"/>
              <a:t>: a new line. </a:t>
            </a:r>
          </a:p>
          <a:p>
            <a:r>
              <a:rPr lang="en-US" b="1" dirty="0"/>
              <a:t>- “x”</a:t>
            </a:r>
            <a:r>
              <a:rPr lang="en-US" dirty="0"/>
              <a:t>: the value to fill x</a:t>
            </a:r>
            <a:endParaRPr lang="en-CA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8F85DAF-8E9D-DED1-013A-5FA2DF74DB2D}"/>
              </a:ext>
            </a:extLst>
          </p:cNvPr>
          <p:cNvCxnSpPr>
            <a:stCxn id="8" idx="0"/>
          </p:cNvCxnSpPr>
          <p:nvPr/>
        </p:nvCxnSpPr>
        <p:spPr>
          <a:xfrm rot="16200000" flipV="1">
            <a:off x="7210717" y="2690669"/>
            <a:ext cx="1118752" cy="297872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02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A69D-9774-5668-9D6E-6ACEAF92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 – hello.c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9BFCF-3182-EF49-353A-388D9E784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88" y="1243013"/>
            <a:ext cx="8947150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Windows.h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int main () {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int x;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scanf_s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("%d", &amp;x); </a:t>
            </a:r>
          </a:p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("Hello world! %d times\n", x);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system("PAUSE");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return 0; // Return code for success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79EB3-98AD-133F-DB0A-78BB7B417FD8}"/>
              </a:ext>
            </a:extLst>
          </p:cNvPr>
          <p:cNvSpPr txBox="1"/>
          <p:nvPr/>
        </p:nvSpPr>
        <p:spPr>
          <a:xfrm>
            <a:off x="6724072" y="4739407"/>
            <a:ext cx="507076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- system: </a:t>
            </a:r>
            <a:r>
              <a:rPr lang="en-US" dirty="0"/>
              <a:t>it pauses the standard output.</a:t>
            </a:r>
            <a:endParaRPr lang="en-CA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8F85DAF-8E9D-DED1-013A-5FA2DF74DB2D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5982278" y="1462231"/>
            <a:ext cx="703116" cy="585123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33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A69D-9774-5668-9D6E-6ACEAF92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 – hello.c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9BFCF-3182-EF49-353A-388D9E784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88" y="1243013"/>
            <a:ext cx="8947150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Windows.h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int main () {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int x;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scanf_s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("%d", &amp;x); </a:t>
            </a:r>
          </a:p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("Hello world! %d times\n", x);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system("PAUSE");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return 0; // Return code for success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79EB3-98AD-133F-DB0A-78BB7B417FD8}"/>
              </a:ext>
            </a:extLst>
          </p:cNvPr>
          <p:cNvSpPr txBox="1"/>
          <p:nvPr/>
        </p:nvSpPr>
        <p:spPr>
          <a:xfrm>
            <a:off x="6724072" y="4739407"/>
            <a:ext cx="5070764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-</a:t>
            </a:r>
            <a:r>
              <a:rPr lang="en-US" dirty="0"/>
              <a:t> Can return any optional value;</a:t>
            </a:r>
          </a:p>
          <a:p>
            <a:r>
              <a:rPr lang="en-US" b="1" dirty="0"/>
              <a:t>- </a:t>
            </a:r>
            <a:r>
              <a:rPr lang="en-US" dirty="0"/>
              <a:t>Success == 0 ( our defined value); </a:t>
            </a:r>
          </a:p>
          <a:p>
            <a:r>
              <a:rPr lang="en-US" b="1" dirty="0"/>
              <a:t>- </a:t>
            </a:r>
            <a:r>
              <a:rPr lang="en-US" dirty="0"/>
              <a:t>Returns control to the calling function. </a:t>
            </a:r>
            <a:endParaRPr lang="en-CA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8F85DAF-8E9D-DED1-013A-5FA2DF74DB2D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7621735" y="3101687"/>
            <a:ext cx="269006" cy="300643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53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053A-FD5E-A3C7-0153-6EF7511E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Requirements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6CE6-D12E-3CAF-207D-BB54338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/ g++ compiler: </a:t>
            </a:r>
            <a:r>
              <a:rPr lang="en-US" dirty="0">
                <a:hlinkClick r:id="rId2"/>
              </a:rPr>
              <a:t>https://code.visualstudio.com/docs/cpp/config-mingw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CA" dirty="0"/>
              <a:t>Visual Studio 2019/2022</a:t>
            </a:r>
          </a:p>
        </p:txBody>
      </p:sp>
    </p:spTree>
    <p:extLst>
      <p:ext uri="{BB962C8B-B14F-4D97-AF65-F5344CB8AC3E}">
        <p14:creationId xmlns:p14="http://schemas.microsoft.com/office/powerpoint/2010/main" val="2250878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424</TotalTime>
  <Words>2049</Words>
  <Application>Microsoft Office PowerPoint</Application>
  <PresentationFormat>Widescreen</PresentationFormat>
  <Paragraphs>276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Cambria Math</vt:lpstr>
      <vt:lpstr>Century Gothic</vt:lpstr>
      <vt:lpstr>Consolas</vt:lpstr>
      <vt:lpstr>Wingdings</vt:lpstr>
      <vt:lpstr>Wingdings 3</vt:lpstr>
      <vt:lpstr>Ion</vt:lpstr>
      <vt:lpstr>C-Programming Tutorial</vt:lpstr>
      <vt:lpstr>Main Covered Topics</vt:lpstr>
      <vt:lpstr>C example – hello.c</vt:lpstr>
      <vt:lpstr>C example – hello.c</vt:lpstr>
      <vt:lpstr>C example – hello.c</vt:lpstr>
      <vt:lpstr>C example – hello.c</vt:lpstr>
      <vt:lpstr>C example – hello.c</vt:lpstr>
      <vt:lpstr>C example – hello.c</vt:lpstr>
      <vt:lpstr>Installation Requirements</vt:lpstr>
      <vt:lpstr>C/C++ basics – Bitwise Operators</vt:lpstr>
      <vt:lpstr>C/C++ basics – Function Order</vt:lpstr>
      <vt:lpstr>Preprocess - #define</vt:lpstr>
      <vt:lpstr>Preprocessor - #include</vt:lpstr>
      <vt:lpstr>More Interesting Operators</vt:lpstr>
      <vt:lpstr>Symbol Declarations</vt:lpstr>
      <vt:lpstr>register</vt:lpstr>
      <vt:lpstr>The const keyword</vt:lpstr>
      <vt:lpstr>The static keyword</vt:lpstr>
      <vt:lpstr>Defining and declaring arrays</vt:lpstr>
      <vt:lpstr>User-defined Types</vt:lpstr>
      <vt:lpstr>Enumerated Types</vt:lpstr>
      <vt:lpstr>The Struct structure</vt:lpstr>
      <vt:lpstr>The union</vt:lpstr>
      <vt:lpstr>Pointers</vt:lpstr>
      <vt:lpstr>Pointer Operators</vt:lpstr>
      <vt:lpstr>Pointer Arithmetic</vt:lpstr>
      <vt:lpstr>Pointers and Arrays</vt:lpstr>
      <vt:lpstr>Pointers as Function Arguments</vt:lpstr>
      <vt:lpstr>Pointers to structs or unions</vt:lpstr>
      <vt:lpstr>Example: Pointers for Linked List</vt:lpstr>
      <vt:lpstr>Main Issues with Pointers</vt:lpstr>
      <vt:lpstr>Memory Allocation</vt:lpstr>
      <vt:lpstr>Memory Allocation: malloc()</vt:lpstr>
      <vt:lpstr>Basic Input/Output</vt:lpstr>
      <vt:lpstr>Formatted File I/O</vt:lpstr>
      <vt:lpstr>Sequential and Random Access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C-Programming</dc:title>
  <dc:creator>Ibrahim Shaer</dc:creator>
  <cp:lastModifiedBy>Ibrahim Shaer</cp:lastModifiedBy>
  <cp:revision>124</cp:revision>
  <dcterms:created xsi:type="dcterms:W3CDTF">2024-01-12T19:04:34Z</dcterms:created>
  <dcterms:modified xsi:type="dcterms:W3CDTF">2024-01-15T14:04:52Z</dcterms:modified>
</cp:coreProperties>
</file>