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Rustic Printed" charset="1" panose="00000000000000000000"/>
      <p:regular r:id="rId30"/>
    </p:embeddedFont>
    <p:embeddedFont>
      <p:font typeface="Canva Sans Medium" charset="1" panose="020B0603030501040103"/>
      <p:regular r:id="rId31"/>
    </p:embeddedFont>
    <p:embeddedFont>
      <p:font typeface="Canva Sans Bold" charset="1" panose="020B0803030501040103"/>
      <p:regular r:id="rId32"/>
    </p:embeddedFont>
    <p:embeddedFont>
      <p:font typeface="Canva Sans" charset="1" panose="020B0503030501040103"/>
      <p:regular r:id="rId33"/>
    </p:embeddedFont>
    <p:embeddedFont>
      <p:font typeface="Times New Roman Bold" charset="1" panose="02030802070405020303"/>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8.png" Type="http://schemas.openxmlformats.org/officeDocument/2006/relationships/image"/><Relationship Id="rId4" Target="../media/image5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8.png" Type="http://schemas.openxmlformats.org/officeDocument/2006/relationships/image"/><Relationship Id="rId4" Target="../media/image5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8.png" Type="http://schemas.openxmlformats.org/officeDocument/2006/relationships/image"/><Relationship Id="rId4" Target="../media/image5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8.png" Type="http://schemas.openxmlformats.org/officeDocument/2006/relationships/image"/><Relationship Id="rId4" Target="../media/image5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8.png" Type="http://schemas.openxmlformats.org/officeDocument/2006/relationships/image"/><Relationship Id="rId4" Target="../media/image6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8.png" Type="http://schemas.openxmlformats.org/officeDocument/2006/relationships/image"/><Relationship Id="rId4" Target="../media/image6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5.png" Type="http://schemas.openxmlformats.org/officeDocument/2006/relationships/image"/><Relationship Id="rId4" Target="../media/image6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32.png" Type="http://schemas.openxmlformats.org/officeDocument/2006/relationships/image"/><Relationship Id="rId14" Target="../media/image3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34.png" Type="http://schemas.openxmlformats.org/officeDocument/2006/relationships/image"/><Relationship Id="rId22" Target="../media/image35.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7.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6.png" Type="http://schemas.openxmlformats.org/officeDocument/2006/relationships/image"/><Relationship Id="rId4" Target="../media/image37.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32.png" Type="http://schemas.openxmlformats.org/officeDocument/2006/relationships/image"/><Relationship Id="rId14" Target="../media/image3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34.png" Type="http://schemas.openxmlformats.org/officeDocument/2006/relationships/image"/><Relationship Id="rId22" Target="../media/image35.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6.png" Type="http://schemas.openxmlformats.org/officeDocument/2006/relationships/image"/><Relationship Id="rId4" Target="../media/image37.svg" Type="http://schemas.openxmlformats.org/officeDocument/2006/relationships/image"/><Relationship Id="rId5" Target="../media/image3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9.png" Type="http://schemas.openxmlformats.org/officeDocument/2006/relationships/image"/><Relationship Id="rId4" Target="../media/image40.svg" Type="http://schemas.openxmlformats.org/officeDocument/2006/relationships/image"/><Relationship Id="rId5" Target="../media/image41.png" Type="http://schemas.openxmlformats.org/officeDocument/2006/relationships/image"/><Relationship Id="rId6" Target="../media/image4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9.svg" Type="http://schemas.openxmlformats.org/officeDocument/2006/relationships/image"/><Relationship Id="rId11" Target="../media/image32.png" Type="http://schemas.openxmlformats.org/officeDocument/2006/relationships/image"/><Relationship Id="rId12" Target="../media/image33.svg" Type="http://schemas.openxmlformats.org/officeDocument/2006/relationships/image"/><Relationship Id="rId13" Target="../media/image50.png" Type="http://schemas.openxmlformats.org/officeDocument/2006/relationships/image"/><Relationship Id="rId14" Target="../media/image51.svg" Type="http://schemas.openxmlformats.org/officeDocument/2006/relationships/image"/><Relationship Id="rId15" Target="../media/image52.png" Type="http://schemas.openxmlformats.org/officeDocument/2006/relationships/image"/><Relationship Id="rId16" Target="../media/image53.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34.png" Type="http://schemas.openxmlformats.org/officeDocument/2006/relationships/image"/><Relationship Id="rId2" Target="../media/image43.jpeg" Type="http://schemas.openxmlformats.org/officeDocument/2006/relationships/image"/><Relationship Id="rId20" Target="../media/image35.svg" Type="http://schemas.openxmlformats.org/officeDocument/2006/relationships/image"/><Relationship Id="rId21" Target="../media/image26.png" Type="http://schemas.openxmlformats.org/officeDocument/2006/relationships/image"/><Relationship Id="rId22" Target="../media/image27.sv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44.png" Type="http://schemas.openxmlformats.org/officeDocument/2006/relationships/image"/><Relationship Id="rId6" Target="../media/image45.svg" Type="http://schemas.openxmlformats.org/officeDocument/2006/relationships/image"/><Relationship Id="rId7" Target="../media/image46.png" Type="http://schemas.openxmlformats.org/officeDocument/2006/relationships/image"/><Relationship Id="rId8" Target="../media/image47.svg" Type="http://schemas.openxmlformats.org/officeDocument/2006/relationships/image"/><Relationship Id="rId9" Target="../media/image4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svg" Type="http://schemas.openxmlformats.org/officeDocument/2006/relationships/image"/><Relationship Id="rId11" Target="../media/image50.png" Type="http://schemas.openxmlformats.org/officeDocument/2006/relationships/image"/><Relationship Id="rId12" Target="../media/image51.svg" Type="http://schemas.openxmlformats.org/officeDocument/2006/relationships/image"/><Relationship Id="rId13" Target="../media/image52.png" Type="http://schemas.openxmlformats.org/officeDocument/2006/relationships/image"/><Relationship Id="rId14" Target="../media/image53.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34.png" Type="http://schemas.openxmlformats.org/officeDocument/2006/relationships/image"/><Relationship Id="rId18" Target="../media/image35.svg" Type="http://schemas.openxmlformats.org/officeDocument/2006/relationships/image"/><Relationship Id="rId19" Target="../media/image26.png" Type="http://schemas.openxmlformats.org/officeDocument/2006/relationships/image"/><Relationship Id="rId2" Target="../media/image43.jpeg" Type="http://schemas.openxmlformats.org/officeDocument/2006/relationships/image"/><Relationship Id="rId20" Target="../media/image27.sv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44.png" Type="http://schemas.openxmlformats.org/officeDocument/2006/relationships/image"/><Relationship Id="rId6" Target="../media/image45.svg" Type="http://schemas.openxmlformats.org/officeDocument/2006/relationships/image"/><Relationship Id="rId7" Target="../media/image48.png" Type="http://schemas.openxmlformats.org/officeDocument/2006/relationships/image"/><Relationship Id="rId8" Target="../media/image49.svg" Type="http://schemas.openxmlformats.org/officeDocument/2006/relationships/image"/><Relationship Id="rId9" Target="../media/image3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8.png" Type="http://schemas.openxmlformats.org/officeDocument/2006/relationships/image"/><Relationship Id="rId4" Target="../media/image5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8.png" Type="http://schemas.openxmlformats.org/officeDocument/2006/relationships/image"/><Relationship Id="rId4" Target="../media/image5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763162" y="-789039"/>
            <a:ext cx="2875332" cy="3635478"/>
          </a:xfrm>
          <a:custGeom>
            <a:avLst/>
            <a:gdLst/>
            <a:ahLst/>
            <a:cxnLst/>
            <a:rect r="r" b="b" t="t" l="l"/>
            <a:pathLst>
              <a:path h="3635478" w="2875332">
                <a:moveTo>
                  <a:pt x="0" y="0"/>
                </a:moveTo>
                <a:lnTo>
                  <a:pt x="2875333" y="0"/>
                </a:lnTo>
                <a:lnTo>
                  <a:pt x="2875333"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44801" y="9258300"/>
            <a:ext cx="5315394" cy="1913542"/>
          </a:xfrm>
          <a:custGeom>
            <a:avLst/>
            <a:gdLst/>
            <a:ahLst/>
            <a:cxnLst/>
            <a:rect r="r" b="b" t="t" l="l"/>
            <a:pathLst>
              <a:path h="1913542" w="5315394">
                <a:moveTo>
                  <a:pt x="0" y="0"/>
                </a:moveTo>
                <a:lnTo>
                  <a:pt x="5315394" y="0"/>
                </a:lnTo>
                <a:lnTo>
                  <a:pt x="5315394" y="1913542"/>
                </a:lnTo>
                <a:lnTo>
                  <a:pt x="0" y="19135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2830164">
            <a:off x="5322070" y="8801780"/>
            <a:ext cx="3550978" cy="3705954"/>
          </a:xfrm>
          <a:custGeom>
            <a:avLst/>
            <a:gdLst/>
            <a:ahLst/>
            <a:cxnLst/>
            <a:rect r="r" b="b" t="t" l="l"/>
            <a:pathLst>
              <a:path h="3705954" w="3550978">
                <a:moveTo>
                  <a:pt x="0" y="0"/>
                </a:moveTo>
                <a:lnTo>
                  <a:pt x="3550978" y="0"/>
                </a:lnTo>
                <a:lnTo>
                  <a:pt x="3550978" y="3705955"/>
                </a:lnTo>
                <a:lnTo>
                  <a:pt x="0" y="370595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950933">
            <a:off x="-2582731" y="3638336"/>
            <a:ext cx="4236628" cy="4828066"/>
          </a:xfrm>
          <a:custGeom>
            <a:avLst/>
            <a:gdLst/>
            <a:ahLst/>
            <a:cxnLst/>
            <a:rect r="r" b="b" t="t" l="l"/>
            <a:pathLst>
              <a:path h="4828066" w="4236628">
                <a:moveTo>
                  <a:pt x="0" y="0"/>
                </a:moveTo>
                <a:lnTo>
                  <a:pt x="4236628" y="0"/>
                </a:lnTo>
                <a:lnTo>
                  <a:pt x="4236628" y="4828066"/>
                </a:lnTo>
                <a:lnTo>
                  <a:pt x="0" y="48280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4336" y="-1920382"/>
            <a:ext cx="4623736" cy="3907057"/>
          </a:xfrm>
          <a:custGeom>
            <a:avLst/>
            <a:gdLst/>
            <a:ahLst/>
            <a:cxnLst/>
            <a:rect r="r" b="b" t="t" l="l"/>
            <a:pathLst>
              <a:path h="3907057" w="4623736">
                <a:moveTo>
                  <a:pt x="0" y="0"/>
                </a:moveTo>
                <a:lnTo>
                  <a:pt x="4623735" y="0"/>
                </a:lnTo>
                <a:lnTo>
                  <a:pt x="4623735" y="3907057"/>
                </a:lnTo>
                <a:lnTo>
                  <a:pt x="0" y="390705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366315">
            <a:off x="16272866" y="2044607"/>
            <a:ext cx="3659690" cy="4299195"/>
          </a:xfrm>
          <a:custGeom>
            <a:avLst/>
            <a:gdLst/>
            <a:ahLst/>
            <a:cxnLst/>
            <a:rect r="r" b="b" t="t" l="l"/>
            <a:pathLst>
              <a:path h="4299195" w="3659690">
                <a:moveTo>
                  <a:pt x="0" y="0"/>
                </a:moveTo>
                <a:lnTo>
                  <a:pt x="3659690" y="0"/>
                </a:lnTo>
                <a:lnTo>
                  <a:pt x="3659690" y="4299195"/>
                </a:lnTo>
                <a:lnTo>
                  <a:pt x="0" y="429919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0">
            <a:off x="4624977" y="-3611469"/>
            <a:ext cx="4567505" cy="4720935"/>
          </a:xfrm>
          <a:custGeom>
            <a:avLst/>
            <a:gdLst/>
            <a:ahLst/>
            <a:cxnLst/>
            <a:rect r="r" b="b" t="t" l="l"/>
            <a:pathLst>
              <a:path h="4720935" w="4567505">
                <a:moveTo>
                  <a:pt x="0" y="0"/>
                </a:moveTo>
                <a:lnTo>
                  <a:pt x="4567505" y="0"/>
                </a:lnTo>
                <a:lnTo>
                  <a:pt x="4567505" y="4720935"/>
                </a:lnTo>
                <a:lnTo>
                  <a:pt x="0" y="472093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9924524" y="8931997"/>
            <a:ext cx="5331561" cy="3445521"/>
          </a:xfrm>
          <a:custGeom>
            <a:avLst/>
            <a:gdLst/>
            <a:ahLst/>
            <a:cxnLst/>
            <a:rect r="r" b="b" t="t" l="l"/>
            <a:pathLst>
              <a:path h="3445521" w="5331561">
                <a:moveTo>
                  <a:pt x="0" y="0"/>
                </a:moveTo>
                <a:lnTo>
                  <a:pt x="5331562" y="0"/>
                </a:lnTo>
                <a:lnTo>
                  <a:pt x="5331562" y="3445521"/>
                </a:lnTo>
                <a:lnTo>
                  <a:pt x="0" y="34455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15513261" y="7125624"/>
            <a:ext cx="3869837" cy="4265352"/>
          </a:xfrm>
          <a:custGeom>
            <a:avLst/>
            <a:gdLst/>
            <a:ahLst/>
            <a:cxnLst/>
            <a:rect r="r" b="b" t="t" l="l"/>
            <a:pathLst>
              <a:path h="4265352" w="3869837">
                <a:moveTo>
                  <a:pt x="0" y="0"/>
                </a:moveTo>
                <a:lnTo>
                  <a:pt x="3869837" y="0"/>
                </a:lnTo>
                <a:lnTo>
                  <a:pt x="3869837" y="4265352"/>
                </a:lnTo>
                <a:lnTo>
                  <a:pt x="0" y="426535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10800000">
            <a:off x="9144000" y="-1365351"/>
            <a:ext cx="6660247" cy="2730701"/>
          </a:xfrm>
          <a:custGeom>
            <a:avLst/>
            <a:gdLst/>
            <a:ahLst/>
            <a:cxnLst/>
            <a:rect r="r" b="b" t="t" l="l"/>
            <a:pathLst>
              <a:path h="2730701" w="6660247">
                <a:moveTo>
                  <a:pt x="0" y="0"/>
                </a:moveTo>
                <a:lnTo>
                  <a:pt x="6660247" y="0"/>
                </a:lnTo>
                <a:lnTo>
                  <a:pt x="6660247" y="2730702"/>
                </a:lnTo>
                <a:lnTo>
                  <a:pt x="0" y="273070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2611628">
            <a:off x="1608356" y="-1969747"/>
            <a:ext cx="4007991" cy="3041063"/>
          </a:xfrm>
          <a:custGeom>
            <a:avLst/>
            <a:gdLst/>
            <a:ahLst/>
            <a:cxnLst/>
            <a:rect r="r" b="b" t="t" l="l"/>
            <a:pathLst>
              <a:path h="3041063" w="4007991">
                <a:moveTo>
                  <a:pt x="0" y="0"/>
                </a:moveTo>
                <a:lnTo>
                  <a:pt x="4007991" y="0"/>
                </a:lnTo>
                <a:lnTo>
                  <a:pt x="4007991" y="3041063"/>
                </a:lnTo>
                <a:lnTo>
                  <a:pt x="0" y="3041063"/>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TextBox 14" id="14"/>
          <p:cNvSpPr txBox="true"/>
          <p:nvPr/>
        </p:nvSpPr>
        <p:spPr>
          <a:xfrm rot="0">
            <a:off x="4616628" y="2158907"/>
            <a:ext cx="10114919" cy="4759485"/>
          </a:xfrm>
          <a:prstGeom prst="rect">
            <a:avLst/>
          </a:prstGeom>
        </p:spPr>
        <p:txBody>
          <a:bodyPr anchor="t" rtlCol="false" tIns="0" lIns="0" bIns="0" rIns="0">
            <a:spAutoFit/>
          </a:bodyPr>
          <a:lstStyle/>
          <a:p>
            <a:pPr algn="ctr">
              <a:lnSpc>
                <a:spcPts val="15866"/>
              </a:lnSpc>
            </a:pPr>
            <a:r>
              <a:rPr lang="en-US" sz="18888" spc="-1133">
                <a:solidFill>
                  <a:srgbClr val="0B4E7C"/>
                </a:solidFill>
                <a:latin typeface="Rustic Printed"/>
                <a:ea typeface="Rustic Printed"/>
                <a:cs typeface="Rustic Printed"/>
                <a:sym typeface="Rustic Printed"/>
              </a:rPr>
              <a:t>PROJECT 03</a:t>
            </a:r>
          </a:p>
          <a:p>
            <a:pPr algn="ctr" marL="0" indent="0" lvl="0">
              <a:lnSpc>
                <a:spcPts val="15866"/>
              </a:lnSpc>
            </a:pPr>
            <a:r>
              <a:rPr lang="en-US" sz="18888" spc="-1133">
                <a:solidFill>
                  <a:srgbClr val="0B4E7C"/>
                </a:solidFill>
                <a:latin typeface="Rustic Printed"/>
                <a:ea typeface="Rustic Printed"/>
                <a:cs typeface="Rustic Printed"/>
                <a:sym typeface="Rustic Printed"/>
              </a:rPr>
              <a:t>GROUP 04</a:t>
            </a:r>
          </a:p>
        </p:txBody>
      </p:sp>
      <p:sp>
        <p:nvSpPr>
          <p:cNvPr name="Freeform 15" id="15"/>
          <p:cNvSpPr/>
          <p:nvPr/>
        </p:nvSpPr>
        <p:spPr>
          <a:xfrm flipH="false" flipV="false" rot="4142913">
            <a:off x="14199074" y="1770484"/>
            <a:ext cx="2770524" cy="1664799"/>
          </a:xfrm>
          <a:custGeom>
            <a:avLst/>
            <a:gdLst/>
            <a:ahLst/>
            <a:cxnLst/>
            <a:rect r="r" b="b" t="t" l="l"/>
            <a:pathLst>
              <a:path h="1664799" w="2770524">
                <a:moveTo>
                  <a:pt x="0" y="0"/>
                </a:moveTo>
                <a:lnTo>
                  <a:pt x="2770524" y="0"/>
                </a:lnTo>
                <a:lnTo>
                  <a:pt x="2770524"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6" id="16"/>
          <p:cNvSpPr/>
          <p:nvPr/>
        </p:nvSpPr>
        <p:spPr>
          <a:xfrm flipH="false" flipV="false" rot="-6823717">
            <a:off x="2885331" y="6085992"/>
            <a:ext cx="2770524" cy="1664799"/>
          </a:xfrm>
          <a:custGeom>
            <a:avLst/>
            <a:gdLst/>
            <a:ahLst/>
            <a:cxnLst/>
            <a:rect r="r" b="b" t="t" l="l"/>
            <a:pathLst>
              <a:path h="1664799" w="2770524">
                <a:moveTo>
                  <a:pt x="0" y="0"/>
                </a:moveTo>
                <a:lnTo>
                  <a:pt x="2770524" y="0"/>
                </a:lnTo>
                <a:lnTo>
                  <a:pt x="2770524"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7" id="17"/>
          <p:cNvSpPr/>
          <p:nvPr/>
        </p:nvSpPr>
        <p:spPr>
          <a:xfrm flipH="true" flipV="false" rot="0">
            <a:off x="3157519" y="1570229"/>
            <a:ext cx="1467459" cy="1581362"/>
          </a:xfrm>
          <a:custGeom>
            <a:avLst/>
            <a:gdLst/>
            <a:ahLst/>
            <a:cxnLst/>
            <a:rect r="r" b="b" t="t" l="l"/>
            <a:pathLst>
              <a:path h="1581362" w="1467459">
                <a:moveTo>
                  <a:pt x="1467458" y="0"/>
                </a:moveTo>
                <a:lnTo>
                  <a:pt x="0" y="0"/>
                </a:lnTo>
                <a:lnTo>
                  <a:pt x="0" y="1581362"/>
                </a:lnTo>
                <a:lnTo>
                  <a:pt x="1467458" y="1581362"/>
                </a:lnTo>
                <a:lnTo>
                  <a:pt x="1467458"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8" id="18"/>
          <p:cNvSpPr/>
          <p:nvPr/>
        </p:nvSpPr>
        <p:spPr>
          <a:xfrm flipH="false" flipV="false" rot="0">
            <a:off x="14161475" y="6736402"/>
            <a:ext cx="1140143" cy="1228640"/>
          </a:xfrm>
          <a:custGeom>
            <a:avLst/>
            <a:gdLst/>
            <a:ahLst/>
            <a:cxnLst/>
            <a:rect r="r" b="b" t="t" l="l"/>
            <a:pathLst>
              <a:path h="1228640" w="1140143">
                <a:moveTo>
                  <a:pt x="0" y="0"/>
                </a:moveTo>
                <a:lnTo>
                  <a:pt x="1140143" y="0"/>
                </a:lnTo>
                <a:lnTo>
                  <a:pt x="1140143" y="1228641"/>
                </a:lnTo>
                <a:lnTo>
                  <a:pt x="0" y="1228641"/>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4406132" y="369479"/>
            <a:ext cx="3121760" cy="963765"/>
          </a:xfrm>
          <a:custGeom>
            <a:avLst/>
            <a:gdLst/>
            <a:ahLst/>
            <a:cxnLst/>
            <a:rect r="r" b="b" t="t" l="l"/>
            <a:pathLst>
              <a:path h="963765" w="3121760">
                <a:moveTo>
                  <a:pt x="0" y="0"/>
                </a:moveTo>
                <a:lnTo>
                  <a:pt x="3121760" y="0"/>
                </a:lnTo>
                <a:lnTo>
                  <a:pt x="3121760" y="963765"/>
                </a:lnTo>
                <a:lnTo>
                  <a:pt x="0" y="963765"/>
                </a:lnTo>
                <a:lnTo>
                  <a:pt x="0" y="0"/>
                </a:lnTo>
                <a:close/>
              </a:path>
            </a:pathLst>
          </a:custGeom>
          <a:blipFill>
            <a:blip r:embed="rId3"/>
            <a:stretch>
              <a:fillRect l="0" t="0" r="0" b="0"/>
            </a:stretch>
          </a:blipFill>
        </p:spPr>
      </p:sp>
      <p:sp>
        <p:nvSpPr>
          <p:cNvPr name="Freeform 4" id="4"/>
          <p:cNvSpPr/>
          <p:nvPr/>
        </p:nvSpPr>
        <p:spPr>
          <a:xfrm flipH="false" flipV="false" rot="0">
            <a:off x="163620" y="2707238"/>
            <a:ext cx="17655066" cy="7098429"/>
          </a:xfrm>
          <a:custGeom>
            <a:avLst/>
            <a:gdLst/>
            <a:ahLst/>
            <a:cxnLst/>
            <a:rect r="r" b="b" t="t" l="l"/>
            <a:pathLst>
              <a:path h="7098429" w="17655066">
                <a:moveTo>
                  <a:pt x="0" y="0"/>
                </a:moveTo>
                <a:lnTo>
                  <a:pt x="17655066" y="0"/>
                </a:lnTo>
                <a:lnTo>
                  <a:pt x="17655066" y="7098428"/>
                </a:lnTo>
                <a:lnTo>
                  <a:pt x="0" y="7098428"/>
                </a:lnTo>
                <a:lnTo>
                  <a:pt x="0" y="0"/>
                </a:lnTo>
                <a:close/>
              </a:path>
            </a:pathLst>
          </a:custGeom>
          <a:blipFill>
            <a:blip r:embed="rId4"/>
            <a:stretch>
              <a:fillRect l="0" t="0" r="0" b="0"/>
            </a:stretch>
          </a:blipFill>
        </p:spPr>
      </p:sp>
      <p:sp>
        <p:nvSpPr>
          <p:cNvPr name="TextBox 5" id="5"/>
          <p:cNvSpPr txBox="true"/>
          <p:nvPr/>
        </p:nvSpPr>
        <p:spPr>
          <a:xfrm rot="0">
            <a:off x="360434" y="235632"/>
            <a:ext cx="7179884" cy="1097612"/>
          </a:xfrm>
          <a:prstGeom prst="rect">
            <a:avLst/>
          </a:prstGeom>
        </p:spPr>
        <p:txBody>
          <a:bodyPr anchor="t" rtlCol="false" tIns="0" lIns="0" bIns="0" rIns="0">
            <a:spAutoFit/>
          </a:bodyPr>
          <a:lstStyle/>
          <a:p>
            <a:pPr algn="l" marL="0" indent="0" lvl="0">
              <a:lnSpc>
                <a:spcPts val="6674"/>
              </a:lnSpc>
            </a:pPr>
            <a:r>
              <a:rPr lang="en-US" sz="6952" spc="-417">
                <a:solidFill>
                  <a:srgbClr val="0B4E7C"/>
                </a:solidFill>
                <a:latin typeface="Rustic Printed"/>
                <a:ea typeface="Rustic Printed"/>
                <a:cs typeface="Rustic Printed"/>
                <a:sym typeface="Rustic Printed"/>
              </a:rPr>
              <a:t>COUNTRY COMPARISONS </a:t>
            </a:r>
            <a:r>
              <a:rPr lang="en-US" sz="6952" spc="-417">
                <a:solidFill>
                  <a:srgbClr val="0B4E7C"/>
                </a:solidFill>
                <a:latin typeface="Rustic Printed"/>
                <a:ea typeface="Rustic Printed"/>
                <a:cs typeface="Rustic Printed"/>
                <a:sym typeface="Rustic Printed"/>
              </a:rPr>
              <a:t> </a:t>
            </a:r>
          </a:p>
        </p:txBody>
      </p:sp>
      <p:sp>
        <p:nvSpPr>
          <p:cNvPr name="TextBox 6" id="6"/>
          <p:cNvSpPr txBox="true"/>
          <p:nvPr/>
        </p:nvSpPr>
        <p:spPr>
          <a:xfrm rot="0">
            <a:off x="163620" y="1523013"/>
            <a:ext cx="7573513" cy="2530593"/>
          </a:xfrm>
          <a:prstGeom prst="rect">
            <a:avLst/>
          </a:prstGeom>
        </p:spPr>
        <p:txBody>
          <a:bodyPr anchor="t" rtlCol="false" tIns="0" lIns="0" bIns="0" rIns="0">
            <a:spAutoFit/>
          </a:bodyPr>
          <a:lstStyle/>
          <a:p>
            <a:pPr algn="l">
              <a:lnSpc>
                <a:spcPts val="3465"/>
              </a:lnSpc>
            </a:pPr>
            <a:r>
              <a:rPr lang="en-US" sz="2475">
                <a:solidFill>
                  <a:srgbClr val="0B4E7C"/>
                </a:solidFill>
                <a:latin typeface="Canva Sans Bold"/>
                <a:ea typeface="Canva Sans Bold"/>
                <a:cs typeface="Canva Sans Bold"/>
                <a:sym typeface="Canva Sans Bold"/>
              </a:rPr>
              <a:t>When comparing channels in different countries for </a:t>
            </a:r>
            <a:r>
              <a:rPr lang="en-US" sz="2475">
                <a:solidFill>
                  <a:srgbClr val="0B4E7C"/>
                </a:solidFill>
                <a:latin typeface="Canva Sans Bold"/>
                <a:ea typeface="Canva Sans Bold"/>
                <a:cs typeface="Canva Sans Bold"/>
                <a:sym typeface="Canva Sans Bold"/>
              </a:rPr>
              <a:t>average</a:t>
            </a:r>
            <a:r>
              <a:rPr lang="en-US" sz="2475">
                <a:solidFill>
                  <a:srgbClr val="E66012"/>
                </a:solidFill>
                <a:latin typeface="Canva Sans Bold"/>
                <a:ea typeface="Canva Sans Bold"/>
                <a:cs typeface="Canva Sans Bold"/>
                <a:sym typeface="Canva Sans Bold"/>
              </a:rPr>
              <a:t> subscribers</a:t>
            </a:r>
            <a:r>
              <a:rPr lang="en-US" sz="2475">
                <a:solidFill>
                  <a:srgbClr val="0B4E7C"/>
                </a:solidFill>
                <a:latin typeface="Canva Sans Bold"/>
                <a:ea typeface="Canva Sans Bold"/>
                <a:cs typeface="Canva Sans Bold"/>
                <a:sym typeface="Canva Sans Bold"/>
              </a:rPr>
              <a:t> and</a:t>
            </a:r>
            <a:r>
              <a:rPr lang="en-US" sz="2475">
                <a:solidFill>
                  <a:srgbClr val="E66012"/>
                </a:solidFill>
                <a:latin typeface="Canva Sans Bold"/>
                <a:ea typeface="Canva Sans Bold"/>
                <a:cs typeface="Canva Sans Bold"/>
                <a:sym typeface="Canva Sans Bold"/>
              </a:rPr>
              <a:t> views</a:t>
            </a:r>
            <a:r>
              <a:rPr lang="en-US" sz="2475">
                <a:solidFill>
                  <a:srgbClr val="0B4E7C"/>
                </a:solidFill>
                <a:latin typeface="Canva Sans Bold"/>
                <a:ea typeface="Canva Sans Bold"/>
                <a:cs typeface="Canva Sans Bold"/>
                <a:sym typeface="Canva Sans Bold"/>
              </a:rPr>
              <a:t>?</a:t>
            </a:r>
          </a:p>
          <a:p>
            <a:pPr algn="l">
              <a:lnSpc>
                <a:spcPts val="4499"/>
              </a:lnSpc>
            </a:pPr>
          </a:p>
          <a:p>
            <a:pPr algn="l">
              <a:lnSpc>
                <a:spcPts val="4499"/>
              </a:lnSpc>
            </a:pPr>
          </a:p>
          <a:p>
            <a:pPr algn="l">
              <a:lnSpc>
                <a:spcPts val="449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TextBox 3" id="3"/>
          <p:cNvSpPr txBox="true"/>
          <p:nvPr/>
        </p:nvSpPr>
        <p:spPr>
          <a:xfrm rot="0">
            <a:off x="360434" y="41736"/>
            <a:ext cx="14901337" cy="1571627"/>
          </a:xfrm>
          <a:prstGeom prst="rect">
            <a:avLst/>
          </a:prstGeom>
        </p:spPr>
        <p:txBody>
          <a:bodyPr anchor="t" rtlCol="false" tIns="0" lIns="0" bIns="0" rIns="0">
            <a:spAutoFit/>
          </a:bodyPr>
          <a:lstStyle/>
          <a:p>
            <a:pPr algn="l" marL="0" indent="0" lvl="0">
              <a:lnSpc>
                <a:spcPts val="9600"/>
              </a:lnSpc>
            </a:pPr>
            <a:r>
              <a:rPr lang="en-US" sz="10000" spc="-600">
                <a:solidFill>
                  <a:srgbClr val="0B4E7C"/>
                </a:solidFill>
                <a:latin typeface="Rustic Printed"/>
                <a:ea typeface="Rustic Printed"/>
                <a:cs typeface="Rustic Printed"/>
                <a:sym typeface="Rustic Printed"/>
              </a:rPr>
              <a:t>COUNTRY COMPARISONS </a:t>
            </a:r>
            <a:r>
              <a:rPr lang="en-US" sz="10000" spc="-600">
                <a:solidFill>
                  <a:srgbClr val="0B4E7C"/>
                </a:solidFill>
                <a:latin typeface="Rustic Printed"/>
                <a:ea typeface="Rustic Printed"/>
                <a:cs typeface="Rustic Printed"/>
                <a:sym typeface="Rustic Printed"/>
              </a:rPr>
              <a:t> </a:t>
            </a:r>
          </a:p>
        </p:txBody>
      </p:sp>
      <p:sp>
        <p:nvSpPr>
          <p:cNvPr name="Freeform 4" id="4"/>
          <p:cNvSpPr/>
          <p:nvPr/>
        </p:nvSpPr>
        <p:spPr>
          <a:xfrm flipH="false" flipV="false" rot="0">
            <a:off x="14406132" y="369479"/>
            <a:ext cx="3121760" cy="963765"/>
          </a:xfrm>
          <a:custGeom>
            <a:avLst/>
            <a:gdLst/>
            <a:ahLst/>
            <a:cxnLst/>
            <a:rect r="r" b="b" t="t" l="l"/>
            <a:pathLst>
              <a:path h="963765" w="3121760">
                <a:moveTo>
                  <a:pt x="0" y="0"/>
                </a:moveTo>
                <a:lnTo>
                  <a:pt x="3121760" y="0"/>
                </a:lnTo>
                <a:lnTo>
                  <a:pt x="3121760" y="963765"/>
                </a:lnTo>
                <a:lnTo>
                  <a:pt x="0" y="963765"/>
                </a:lnTo>
                <a:lnTo>
                  <a:pt x="0" y="0"/>
                </a:lnTo>
                <a:close/>
              </a:path>
            </a:pathLst>
          </a:custGeom>
          <a:blipFill>
            <a:blip r:embed="rId3"/>
            <a:stretch>
              <a:fillRect l="0" t="0" r="0" b="0"/>
            </a:stretch>
          </a:blipFill>
        </p:spPr>
      </p:sp>
      <p:sp>
        <p:nvSpPr>
          <p:cNvPr name="Freeform 5" id="5"/>
          <p:cNvSpPr/>
          <p:nvPr/>
        </p:nvSpPr>
        <p:spPr>
          <a:xfrm flipH="false" flipV="false" rot="0">
            <a:off x="329232" y="2841876"/>
            <a:ext cx="17420224" cy="6927577"/>
          </a:xfrm>
          <a:custGeom>
            <a:avLst/>
            <a:gdLst/>
            <a:ahLst/>
            <a:cxnLst/>
            <a:rect r="r" b="b" t="t" l="l"/>
            <a:pathLst>
              <a:path h="6927577" w="17420224">
                <a:moveTo>
                  <a:pt x="0" y="0"/>
                </a:moveTo>
                <a:lnTo>
                  <a:pt x="17420224" y="0"/>
                </a:lnTo>
                <a:lnTo>
                  <a:pt x="17420224" y="6927577"/>
                </a:lnTo>
                <a:lnTo>
                  <a:pt x="0" y="6927577"/>
                </a:lnTo>
                <a:lnTo>
                  <a:pt x="0" y="0"/>
                </a:lnTo>
                <a:close/>
              </a:path>
            </a:pathLst>
          </a:custGeom>
          <a:blipFill>
            <a:blip r:embed="rId4"/>
            <a:stretch>
              <a:fillRect l="0" t="0" r="0" b="0"/>
            </a:stretch>
          </a:blipFill>
        </p:spPr>
      </p:sp>
      <p:sp>
        <p:nvSpPr>
          <p:cNvPr name="TextBox 6" id="6"/>
          <p:cNvSpPr txBox="true"/>
          <p:nvPr/>
        </p:nvSpPr>
        <p:spPr>
          <a:xfrm rot="0">
            <a:off x="154693" y="1556212"/>
            <a:ext cx="17769303" cy="1581149"/>
          </a:xfrm>
          <a:prstGeom prst="rect">
            <a:avLst/>
          </a:prstGeom>
        </p:spPr>
        <p:txBody>
          <a:bodyPr anchor="t" rtlCol="false" tIns="0" lIns="0" bIns="0" rIns="0">
            <a:spAutoFit/>
          </a:bodyPr>
          <a:lstStyle/>
          <a:p>
            <a:pPr algn="l">
              <a:lnSpc>
                <a:spcPts val="4200"/>
              </a:lnSpc>
            </a:pPr>
            <a:r>
              <a:rPr lang="en-US" sz="3000">
                <a:solidFill>
                  <a:srgbClr val="E66012"/>
                </a:solidFill>
                <a:latin typeface="Canva Sans Bold"/>
                <a:ea typeface="Canva Sans Bold"/>
                <a:cs typeface="Canva Sans Bold"/>
                <a:sym typeface="Canva Sans Bold"/>
              </a:rPr>
              <a:t>What is the correlation between a country's population and the number of top-ranked YouTube channels</a:t>
            </a:r>
          </a:p>
          <a:p>
            <a:pPr algn="l">
              <a:lnSpc>
                <a:spcPts val="420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TextBox 3" id="3"/>
          <p:cNvSpPr txBox="true"/>
          <p:nvPr/>
        </p:nvSpPr>
        <p:spPr>
          <a:xfrm rot="0">
            <a:off x="360434" y="41736"/>
            <a:ext cx="14901337" cy="1571627"/>
          </a:xfrm>
          <a:prstGeom prst="rect">
            <a:avLst/>
          </a:prstGeom>
        </p:spPr>
        <p:txBody>
          <a:bodyPr anchor="t" rtlCol="false" tIns="0" lIns="0" bIns="0" rIns="0">
            <a:spAutoFit/>
          </a:bodyPr>
          <a:lstStyle/>
          <a:p>
            <a:pPr algn="l" marL="0" indent="0" lvl="0">
              <a:lnSpc>
                <a:spcPts val="9600"/>
              </a:lnSpc>
            </a:pPr>
            <a:r>
              <a:rPr lang="en-US" sz="10000" spc="-600">
                <a:solidFill>
                  <a:srgbClr val="0B4E7C"/>
                </a:solidFill>
                <a:latin typeface="Rustic Printed"/>
                <a:ea typeface="Rustic Printed"/>
                <a:cs typeface="Rustic Printed"/>
                <a:sym typeface="Rustic Printed"/>
              </a:rPr>
              <a:t>CATEGORIES  VS VIDEO VIEWS</a:t>
            </a:r>
          </a:p>
        </p:txBody>
      </p:sp>
      <p:sp>
        <p:nvSpPr>
          <p:cNvPr name="Freeform 4" id="4"/>
          <p:cNvSpPr/>
          <p:nvPr/>
        </p:nvSpPr>
        <p:spPr>
          <a:xfrm flipH="false" flipV="false" rot="0">
            <a:off x="14519279" y="264704"/>
            <a:ext cx="3121760" cy="963765"/>
          </a:xfrm>
          <a:custGeom>
            <a:avLst/>
            <a:gdLst/>
            <a:ahLst/>
            <a:cxnLst/>
            <a:rect r="r" b="b" t="t" l="l"/>
            <a:pathLst>
              <a:path h="963765" w="3121760">
                <a:moveTo>
                  <a:pt x="0" y="0"/>
                </a:moveTo>
                <a:lnTo>
                  <a:pt x="3121760" y="0"/>
                </a:lnTo>
                <a:lnTo>
                  <a:pt x="3121760" y="963765"/>
                </a:lnTo>
                <a:lnTo>
                  <a:pt x="0" y="963765"/>
                </a:lnTo>
                <a:lnTo>
                  <a:pt x="0" y="0"/>
                </a:lnTo>
                <a:close/>
              </a:path>
            </a:pathLst>
          </a:custGeom>
          <a:blipFill>
            <a:blip r:embed="rId3"/>
            <a:stretch>
              <a:fillRect l="0" t="0" r="0" b="0"/>
            </a:stretch>
          </a:blipFill>
        </p:spPr>
      </p:sp>
      <p:sp>
        <p:nvSpPr>
          <p:cNvPr name="Freeform 5" id="5"/>
          <p:cNvSpPr/>
          <p:nvPr/>
        </p:nvSpPr>
        <p:spPr>
          <a:xfrm flipH="false" flipV="false" rot="0">
            <a:off x="1877905" y="1333244"/>
            <a:ext cx="15031014" cy="8243942"/>
          </a:xfrm>
          <a:custGeom>
            <a:avLst/>
            <a:gdLst/>
            <a:ahLst/>
            <a:cxnLst/>
            <a:rect r="r" b="b" t="t" l="l"/>
            <a:pathLst>
              <a:path h="8243942" w="15031014">
                <a:moveTo>
                  <a:pt x="0" y="0"/>
                </a:moveTo>
                <a:lnTo>
                  <a:pt x="15031014" y="0"/>
                </a:lnTo>
                <a:lnTo>
                  <a:pt x="15031014" y="8243942"/>
                </a:lnTo>
                <a:lnTo>
                  <a:pt x="0" y="8243942"/>
                </a:lnTo>
                <a:lnTo>
                  <a:pt x="0" y="0"/>
                </a:lnTo>
                <a:close/>
              </a:path>
            </a:pathLst>
          </a:custGeom>
          <a:blipFill>
            <a:blip r:embed="rId4"/>
            <a:stretch>
              <a:fillRect l="0" t="-1074" r="0" b="-1074"/>
            </a:stretch>
          </a:blipFill>
        </p:spPr>
      </p:sp>
      <p:sp>
        <p:nvSpPr>
          <p:cNvPr name="TextBox 6" id="6"/>
          <p:cNvSpPr txBox="true"/>
          <p:nvPr/>
        </p:nvSpPr>
        <p:spPr>
          <a:xfrm rot="0">
            <a:off x="833901" y="9624811"/>
            <a:ext cx="18246979" cy="514349"/>
          </a:xfrm>
          <a:prstGeom prst="rect">
            <a:avLst/>
          </a:prstGeom>
        </p:spPr>
        <p:txBody>
          <a:bodyPr anchor="t" rtlCol="false" tIns="0" lIns="0" bIns="0" rIns="0">
            <a:spAutoFit/>
          </a:bodyPr>
          <a:lstStyle/>
          <a:p>
            <a:pPr algn="l">
              <a:lnSpc>
                <a:spcPts val="4200"/>
              </a:lnSpc>
            </a:pPr>
            <a:r>
              <a:rPr lang="en-US" sz="3000">
                <a:solidFill>
                  <a:srgbClr val="155C94"/>
                </a:solidFill>
                <a:latin typeface="Canva Sans Bold"/>
                <a:ea typeface="Canva Sans Bold"/>
                <a:cs typeface="Canva Sans Bold"/>
                <a:sym typeface="Canva Sans Bold"/>
              </a:rPr>
              <a:t>1.Music | </a:t>
            </a:r>
            <a:r>
              <a:rPr lang="en-US" sz="3000">
                <a:solidFill>
                  <a:srgbClr val="155C94"/>
                </a:solidFill>
                <a:latin typeface="Canva Sans Bold"/>
                <a:ea typeface="Canva Sans Bold"/>
                <a:cs typeface="Canva Sans Bold"/>
                <a:sym typeface="Canva Sans Bold"/>
              </a:rPr>
              <a:t>2. </a:t>
            </a:r>
            <a:r>
              <a:rPr lang="en-US" sz="3000">
                <a:solidFill>
                  <a:srgbClr val="155C94"/>
                </a:solidFill>
                <a:latin typeface="Canva Sans Bold"/>
                <a:ea typeface="Canva Sans Bold"/>
                <a:cs typeface="Canva Sans Bold"/>
                <a:sym typeface="Canva Sans Bold"/>
              </a:rPr>
              <a:t>Entertainment | 3. People &amp; Blogs | 4. Education | 4. Gaming | 5. Comedy</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TextBox 3" id="3"/>
          <p:cNvSpPr txBox="true"/>
          <p:nvPr/>
        </p:nvSpPr>
        <p:spPr>
          <a:xfrm rot="0">
            <a:off x="360434" y="41736"/>
            <a:ext cx="14901337" cy="1571627"/>
          </a:xfrm>
          <a:prstGeom prst="rect">
            <a:avLst/>
          </a:prstGeom>
        </p:spPr>
        <p:txBody>
          <a:bodyPr anchor="t" rtlCol="false" tIns="0" lIns="0" bIns="0" rIns="0">
            <a:spAutoFit/>
          </a:bodyPr>
          <a:lstStyle/>
          <a:p>
            <a:pPr algn="l" marL="0" indent="0" lvl="0">
              <a:lnSpc>
                <a:spcPts val="9600"/>
              </a:lnSpc>
            </a:pPr>
            <a:r>
              <a:rPr lang="en-US" sz="10000" spc="-600">
                <a:solidFill>
                  <a:srgbClr val="0B4E7C"/>
                </a:solidFill>
                <a:latin typeface="Rustic Printed"/>
                <a:ea typeface="Rustic Printed"/>
                <a:cs typeface="Rustic Printed"/>
                <a:sym typeface="Rustic Printed"/>
              </a:rPr>
              <a:t>CATEGORIES  VS VIDEO VIEWS</a:t>
            </a:r>
          </a:p>
        </p:txBody>
      </p:sp>
      <p:sp>
        <p:nvSpPr>
          <p:cNvPr name="Freeform 4" id="4"/>
          <p:cNvSpPr/>
          <p:nvPr/>
        </p:nvSpPr>
        <p:spPr>
          <a:xfrm flipH="false" flipV="false" rot="0">
            <a:off x="14406132" y="369479"/>
            <a:ext cx="3121760" cy="963765"/>
          </a:xfrm>
          <a:custGeom>
            <a:avLst/>
            <a:gdLst/>
            <a:ahLst/>
            <a:cxnLst/>
            <a:rect r="r" b="b" t="t" l="l"/>
            <a:pathLst>
              <a:path h="963765" w="3121760">
                <a:moveTo>
                  <a:pt x="0" y="0"/>
                </a:moveTo>
                <a:lnTo>
                  <a:pt x="3121760" y="0"/>
                </a:lnTo>
                <a:lnTo>
                  <a:pt x="3121760" y="963765"/>
                </a:lnTo>
                <a:lnTo>
                  <a:pt x="0" y="963765"/>
                </a:lnTo>
                <a:lnTo>
                  <a:pt x="0" y="0"/>
                </a:lnTo>
                <a:close/>
              </a:path>
            </a:pathLst>
          </a:custGeom>
          <a:blipFill>
            <a:blip r:embed="rId3"/>
            <a:stretch>
              <a:fillRect l="0" t="0" r="0" b="0"/>
            </a:stretch>
          </a:blipFill>
        </p:spPr>
      </p:sp>
      <p:sp>
        <p:nvSpPr>
          <p:cNvPr name="Freeform 5" id="5"/>
          <p:cNvSpPr/>
          <p:nvPr/>
        </p:nvSpPr>
        <p:spPr>
          <a:xfrm flipH="false" flipV="false" rot="0">
            <a:off x="231083" y="1613362"/>
            <a:ext cx="15735929" cy="9779317"/>
          </a:xfrm>
          <a:custGeom>
            <a:avLst/>
            <a:gdLst/>
            <a:ahLst/>
            <a:cxnLst/>
            <a:rect r="r" b="b" t="t" l="l"/>
            <a:pathLst>
              <a:path h="9779317" w="15735929">
                <a:moveTo>
                  <a:pt x="0" y="0"/>
                </a:moveTo>
                <a:lnTo>
                  <a:pt x="15735929" y="0"/>
                </a:lnTo>
                <a:lnTo>
                  <a:pt x="15735929" y="9779317"/>
                </a:lnTo>
                <a:lnTo>
                  <a:pt x="0" y="9779317"/>
                </a:lnTo>
                <a:lnTo>
                  <a:pt x="0" y="0"/>
                </a:lnTo>
                <a:close/>
              </a:path>
            </a:pathLst>
          </a:custGeom>
          <a:blipFill>
            <a:blip r:embed="rId4"/>
            <a:stretch>
              <a:fillRect l="-256" t="0" r="-2445" b="-4651"/>
            </a:stretch>
          </a:blipFill>
          <a:ln cap="sq">
            <a:noFill/>
            <a:prstDash val="solid"/>
            <a:miter/>
          </a:ln>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TextBox 3" id="3"/>
          <p:cNvSpPr txBox="true"/>
          <p:nvPr/>
        </p:nvSpPr>
        <p:spPr>
          <a:xfrm rot="0">
            <a:off x="209787" y="-47625"/>
            <a:ext cx="14901337" cy="1571627"/>
          </a:xfrm>
          <a:prstGeom prst="rect">
            <a:avLst/>
          </a:prstGeom>
        </p:spPr>
        <p:txBody>
          <a:bodyPr anchor="t" rtlCol="false" tIns="0" lIns="0" bIns="0" rIns="0">
            <a:spAutoFit/>
          </a:bodyPr>
          <a:lstStyle/>
          <a:p>
            <a:pPr algn="l" marL="0" indent="0" lvl="0">
              <a:lnSpc>
                <a:spcPts val="9600"/>
              </a:lnSpc>
            </a:pPr>
            <a:r>
              <a:rPr lang="en-US" sz="10000" spc="-600">
                <a:solidFill>
                  <a:srgbClr val="0B4E7C"/>
                </a:solidFill>
                <a:latin typeface="Rustic Printed"/>
                <a:ea typeface="Rustic Printed"/>
                <a:cs typeface="Rustic Printed"/>
                <a:sym typeface="Rustic Printed"/>
              </a:rPr>
              <a:t>POPULATION </a:t>
            </a:r>
          </a:p>
        </p:txBody>
      </p:sp>
      <p:sp>
        <p:nvSpPr>
          <p:cNvPr name="Freeform 4" id="4"/>
          <p:cNvSpPr/>
          <p:nvPr/>
        </p:nvSpPr>
        <p:spPr>
          <a:xfrm flipH="false" flipV="false" rot="0">
            <a:off x="2964479" y="1524002"/>
            <a:ext cx="3121760" cy="963765"/>
          </a:xfrm>
          <a:custGeom>
            <a:avLst/>
            <a:gdLst/>
            <a:ahLst/>
            <a:cxnLst/>
            <a:rect r="r" b="b" t="t" l="l"/>
            <a:pathLst>
              <a:path h="963765" w="3121760">
                <a:moveTo>
                  <a:pt x="0" y="0"/>
                </a:moveTo>
                <a:lnTo>
                  <a:pt x="3121760" y="0"/>
                </a:lnTo>
                <a:lnTo>
                  <a:pt x="3121760" y="963764"/>
                </a:lnTo>
                <a:lnTo>
                  <a:pt x="0" y="963764"/>
                </a:lnTo>
                <a:lnTo>
                  <a:pt x="0" y="0"/>
                </a:lnTo>
                <a:close/>
              </a:path>
            </a:pathLst>
          </a:custGeom>
          <a:blipFill>
            <a:blip r:embed="rId3"/>
            <a:stretch>
              <a:fillRect l="0" t="0" r="0" b="0"/>
            </a:stretch>
          </a:blipFill>
        </p:spPr>
      </p:sp>
      <p:sp>
        <p:nvSpPr>
          <p:cNvPr name="Freeform 5" id="5"/>
          <p:cNvSpPr/>
          <p:nvPr/>
        </p:nvSpPr>
        <p:spPr>
          <a:xfrm flipH="false" flipV="false" rot="0">
            <a:off x="6499127" y="221429"/>
            <a:ext cx="11447499" cy="9844142"/>
          </a:xfrm>
          <a:custGeom>
            <a:avLst/>
            <a:gdLst/>
            <a:ahLst/>
            <a:cxnLst/>
            <a:rect r="r" b="b" t="t" l="l"/>
            <a:pathLst>
              <a:path h="9844142" w="11447499">
                <a:moveTo>
                  <a:pt x="0" y="0"/>
                </a:moveTo>
                <a:lnTo>
                  <a:pt x="11447498" y="0"/>
                </a:lnTo>
                <a:lnTo>
                  <a:pt x="11447498" y="9844142"/>
                </a:lnTo>
                <a:lnTo>
                  <a:pt x="0" y="9844142"/>
                </a:lnTo>
                <a:lnTo>
                  <a:pt x="0" y="0"/>
                </a:lnTo>
                <a:close/>
              </a:path>
            </a:pathLst>
          </a:custGeom>
          <a:blipFill>
            <a:blip r:embed="rId4"/>
            <a:stretch>
              <a:fillRect l="0" t="0" r="0" b="0"/>
            </a:stretch>
          </a:blipFill>
        </p:spPr>
      </p:sp>
      <p:sp>
        <p:nvSpPr>
          <p:cNvPr name="TextBox 6" id="6"/>
          <p:cNvSpPr txBox="true"/>
          <p:nvPr/>
        </p:nvSpPr>
        <p:spPr>
          <a:xfrm rot="0">
            <a:off x="0" y="4327526"/>
            <a:ext cx="6932621" cy="1581150"/>
          </a:xfrm>
          <a:prstGeom prst="rect">
            <a:avLst/>
          </a:prstGeom>
        </p:spPr>
        <p:txBody>
          <a:bodyPr anchor="t" rtlCol="false" tIns="0" lIns="0" bIns="0" rIns="0">
            <a:spAutoFit/>
          </a:bodyPr>
          <a:lstStyle/>
          <a:p>
            <a:pPr algn="l" marL="647700" indent="-323850" lvl="1">
              <a:lnSpc>
                <a:spcPts val="4200"/>
              </a:lnSpc>
              <a:buFont typeface="Arial"/>
              <a:buChar char="•"/>
            </a:pPr>
            <a:r>
              <a:rPr lang="en-US" sz="3000" spc="-179">
                <a:solidFill>
                  <a:srgbClr val="155C94"/>
                </a:solidFill>
                <a:latin typeface="Canva Sans Bold"/>
                <a:ea typeface="Canva Sans Bold"/>
                <a:cs typeface="Canva Sans Bold"/>
                <a:sym typeface="Canva Sans Bold"/>
              </a:rPr>
              <a:t>Unemployment</a:t>
            </a:r>
          </a:p>
          <a:p>
            <a:pPr algn="l" marL="647700" indent="-323850" lvl="1">
              <a:lnSpc>
                <a:spcPts val="4200"/>
              </a:lnSpc>
              <a:buFont typeface="Arial"/>
              <a:buChar char="•"/>
            </a:pPr>
            <a:r>
              <a:rPr lang="en-US" sz="3000" spc="-179">
                <a:solidFill>
                  <a:srgbClr val="155C94"/>
                </a:solidFill>
                <a:latin typeface="Canva Sans Bold"/>
                <a:ea typeface="Canva Sans Bold"/>
                <a:cs typeface="Canva Sans Bold"/>
                <a:sym typeface="Canva Sans Bold"/>
              </a:rPr>
              <a:t>Population</a:t>
            </a:r>
          </a:p>
          <a:p>
            <a:pPr algn="l" marL="647700" indent="-323850" lvl="1">
              <a:lnSpc>
                <a:spcPts val="4200"/>
              </a:lnSpc>
              <a:buFont typeface="Arial"/>
              <a:buChar char="•"/>
            </a:pPr>
            <a:r>
              <a:rPr lang="en-US" sz="3000" spc="-179">
                <a:solidFill>
                  <a:srgbClr val="155C94"/>
                </a:solidFill>
                <a:latin typeface="Canva Sans Bold"/>
                <a:ea typeface="Canva Sans Bold"/>
                <a:cs typeface="Canva Sans Bold"/>
                <a:sym typeface="Canva Sans Bold"/>
              </a:rPr>
              <a:t>Urban Population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437526" y="9029992"/>
            <a:ext cx="3121760" cy="963765"/>
          </a:xfrm>
          <a:custGeom>
            <a:avLst/>
            <a:gdLst/>
            <a:ahLst/>
            <a:cxnLst/>
            <a:rect r="r" b="b" t="t" l="l"/>
            <a:pathLst>
              <a:path h="963765" w="3121760">
                <a:moveTo>
                  <a:pt x="0" y="0"/>
                </a:moveTo>
                <a:lnTo>
                  <a:pt x="3121760" y="0"/>
                </a:lnTo>
                <a:lnTo>
                  <a:pt x="3121760" y="963765"/>
                </a:lnTo>
                <a:lnTo>
                  <a:pt x="0" y="963765"/>
                </a:lnTo>
                <a:lnTo>
                  <a:pt x="0" y="0"/>
                </a:lnTo>
                <a:close/>
              </a:path>
            </a:pathLst>
          </a:custGeom>
          <a:blipFill>
            <a:blip r:embed="rId3"/>
            <a:stretch>
              <a:fillRect l="0" t="0" r="0" b="0"/>
            </a:stretch>
          </a:blipFill>
        </p:spPr>
      </p:sp>
      <p:sp>
        <p:nvSpPr>
          <p:cNvPr name="Freeform 4" id="4"/>
          <p:cNvSpPr/>
          <p:nvPr/>
        </p:nvSpPr>
        <p:spPr>
          <a:xfrm flipH="false" flipV="false" rot="0">
            <a:off x="8607638" y="260136"/>
            <a:ext cx="9387119" cy="10026864"/>
          </a:xfrm>
          <a:custGeom>
            <a:avLst/>
            <a:gdLst/>
            <a:ahLst/>
            <a:cxnLst/>
            <a:rect r="r" b="b" t="t" l="l"/>
            <a:pathLst>
              <a:path h="10026864" w="9387119">
                <a:moveTo>
                  <a:pt x="0" y="0"/>
                </a:moveTo>
                <a:lnTo>
                  <a:pt x="9387119" y="0"/>
                </a:lnTo>
                <a:lnTo>
                  <a:pt x="9387119" y="10026864"/>
                </a:lnTo>
                <a:lnTo>
                  <a:pt x="0" y="10026864"/>
                </a:lnTo>
                <a:lnTo>
                  <a:pt x="0" y="0"/>
                </a:lnTo>
                <a:close/>
              </a:path>
            </a:pathLst>
          </a:custGeom>
          <a:blipFill>
            <a:blip r:embed="rId4"/>
            <a:stretch>
              <a:fillRect l="0" t="0" r="0" b="-2464"/>
            </a:stretch>
          </a:blipFill>
        </p:spPr>
      </p:sp>
      <p:sp>
        <p:nvSpPr>
          <p:cNvPr name="TextBox 5" id="5"/>
          <p:cNvSpPr txBox="true"/>
          <p:nvPr/>
        </p:nvSpPr>
        <p:spPr>
          <a:xfrm rot="0">
            <a:off x="255528" y="184182"/>
            <a:ext cx="14901337" cy="2790827"/>
          </a:xfrm>
          <a:prstGeom prst="rect">
            <a:avLst/>
          </a:prstGeom>
        </p:spPr>
        <p:txBody>
          <a:bodyPr anchor="t" rtlCol="false" tIns="0" lIns="0" bIns="0" rIns="0">
            <a:spAutoFit/>
          </a:bodyPr>
          <a:lstStyle/>
          <a:p>
            <a:pPr algn="l">
              <a:lnSpc>
                <a:spcPts val="9600"/>
              </a:lnSpc>
            </a:pPr>
            <a:r>
              <a:rPr lang="en-US" sz="10000" spc="-600">
                <a:solidFill>
                  <a:srgbClr val="0B4E7C"/>
                </a:solidFill>
                <a:latin typeface="Rustic Printed"/>
                <a:ea typeface="Rustic Printed"/>
                <a:cs typeface="Rustic Printed"/>
                <a:sym typeface="Rustic Printed"/>
              </a:rPr>
              <a:t>DEMOGRAPHICS</a:t>
            </a:r>
          </a:p>
          <a:p>
            <a:pPr algn="l" marL="0" indent="0" lvl="0">
              <a:lnSpc>
                <a:spcPts val="9600"/>
              </a:lnSpc>
            </a:pPr>
            <a:r>
              <a:rPr lang="en-US" sz="10000" spc="-600">
                <a:solidFill>
                  <a:srgbClr val="0B4E7C"/>
                </a:solidFill>
                <a:latin typeface="Rustic Printed"/>
                <a:ea typeface="Rustic Printed"/>
                <a:cs typeface="Rustic Printed"/>
                <a:sym typeface="Rustic Printed"/>
              </a:rPr>
              <a:t> VS CHANNEL COUNT  </a:t>
            </a:r>
          </a:p>
        </p:txBody>
      </p:sp>
      <p:sp>
        <p:nvSpPr>
          <p:cNvPr name="TextBox 6" id="6"/>
          <p:cNvSpPr txBox="true"/>
          <p:nvPr/>
        </p:nvSpPr>
        <p:spPr>
          <a:xfrm rot="0">
            <a:off x="565736" y="3856079"/>
            <a:ext cx="6932621" cy="1581150"/>
          </a:xfrm>
          <a:prstGeom prst="rect">
            <a:avLst/>
          </a:prstGeom>
        </p:spPr>
        <p:txBody>
          <a:bodyPr anchor="t" rtlCol="false" tIns="0" lIns="0" bIns="0" rIns="0">
            <a:spAutoFit/>
          </a:bodyPr>
          <a:lstStyle/>
          <a:p>
            <a:pPr algn="l" marL="647700" indent="-323850" lvl="1">
              <a:lnSpc>
                <a:spcPts val="4200"/>
              </a:lnSpc>
              <a:buFont typeface="Arial"/>
              <a:buChar char="•"/>
            </a:pPr>
            <a:r>
              <a:rPr lang="en-US" sz="3000" spc="-179">
                <a:solidFill>
                  <a:srgbClr val="155C94"/>
                </a:solidFill>
                <a:latin typeface="Canva Sans Bold"/>
                <a:ea typeface="Canva Sans Bold"/>
                <a:cs typeface="Canva Sans Bold"/>
                <a:sym typeface="Canva Sans Bold"/>
              </a:rPr>
              <a:t>Unemployment</a:t>
            </a:r>
          </a:p>
          <a:p>
            <a:pPr algn="l" marL="647700" indent="-323850" lvl="1">
              <a:lnSpc>
                <a:spcPts val="4200"/>
              </a:lnSpc>
              <a:buFont typeface="Arial"/>
              <a:buChar char="•"/>
            </a:pPr>
            <a:r>
              <a:rPr lang="en-US" sz="3000" spc="-179">
                <a:solidFill>
                  <a:srgbClr val="155C94"/>
                </a:solidFill>
                <a:latin typeface="Canva Sans Bold"/>
                <a:ea typeface="Canva Sans Bold"/>
                <a:cs typeface="Canva Sans Bold"/>
                <a:sym typeface="Canva Sans Bold"/>
              </a:rPr>
              <a:t>Population</a:t>
            </a:r>
          </a:p>
          <a:p>
            <a:pPr algn="l" marL="647700" indent="-323850" lvl="1">
              <a:lnSpc>
                <a:spcPts val="4200"/>
              </a:lnSpc>
              <a:buFont typeface="Arial"/>
              <a:buChar char="•"/>
            </a:pPr>
            <a:r>
              <a:rPr lang="en-US" sz="3000" spc="-179">
                <a:solidFill>
                  <a:srgbClr val="155C94"/>
                </a:solidFill>
                <a:latin typeface="Canva Sans Bold"/>
                <a:ea typeface="Canva Sans Bold"/>
                <a:cs typeface="Canva Sans Bold"/>
                <a:sym typeface="Canva Sans Bold"/>
              </a:rPr>
              <a:t>Urban Population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6932621" y="3037037"/>
            <a:ext cx="11355379" cy="7249963"/>
          </a:xfrm>
          <a:custGeom>
            <a:avLst/>
            <a:gdLst/>
            <a:ahLst/>
            <a:cxnLst/>
            <a:rect r="r" b="b" t="t" l="l"/>
            <a:pathLst>
              <a:path h="7249963" w="11355379">
                <a:moveTo>
                  <a:pt x="0" y="0"/>
                </a:moveTo>
                <a:lnTo>
                  <a:pt x="11355379" y="0"/>
                </a:lnTo>
                <a:lnTo>
                  <a:pt x="11355379" y="7249963"/>
                </a:lnTo>
                <a:lnTo>
                  <a:pt x="0" y="7249963"/>
                </a:lnTo>
                <a:lnTo>
                  <a:pt x="0" y="0"/>
                </a:lnTo>
                <a:close/>
              </a:path>
            </a:pathLst>
          </a:custGeom>
          <a:blipFill>
            <a:blip r:embed="rId3"/>
            <a:stretch>
              <a:fillRect l="0" t="-893" r="0" b="0"/>
            </a:stretch>
          </a:blipFill>
        </p:spPr>
      </p:sp>
      <p:sp>
        <p:nvSpPr>
          <p:cNvPr name="TextBox 4" id="4"/>
          <p:cNvSpPr txBox="true"/>
          <p:nvPr/>
        </p:nvSpPr>
        <p:spPr>
          <a:xfrm rot="0">
            <a:off x="360434" y="523618"/>
            <a:ext cx="14901337" cy="2790827"/>
          </a:xfrm>
          <a:prstGeom prst="rect">
            <a:avLst/>
          </a:prstGeom>
        </p:spPr>
        <p:txBody>
          <a:bodyPr anchor="t" rtlCol="false" tIns="0" lIns="0" bIns="0" rIns="0">
            <a:spAutoFit/>
          </a:bodyPr>
          <a:lstStyle/>
          <a:p>
            <a:pPr algn="l" marL="0" indent="0" lvl="0">
              <a:lnSpc>
                <a:spcPts val="9600"/>
              </a:lnSpc>
            </a:pPr>
            <a:r>
              <a:rPr lang="en-US" sz="10000" spc="-600">
                <a:solidFill>
                  <a:srgbClr val="0B4E7C"/>
                </a:solidFill>
                <a:latin typeface="Rustic Printed"/>
                <a:ea typeface="Rustic Printed"/>
                <a:cs typeface="Rustic Printed"/>
                <a:sym typeface="Rustic Printed"/>
              </a:rPr>
              <a:t>CORRELATION OF VIDEO UPLOADS AND SUBSCRIBERS</a:t>
            </a:r>
          </a:p>
        </p:txBody>
      </p:sp>
      <p:sp>
        <p:nvSpPr>
          <p:cNvPr name="TextBox 5" id="5"/>
          <p:cNvSpPr txBox="true"/>
          <p:nvPr/>
        </p:nvSpPr>
        <p:spPr>
          <a:xfrm rot="0">
            <a:off x="0" y="4327526"/>
            <a:ext cx="6932621" cy="1581150"/>
          </a:xfrm>
          <a:prstGeom prst="rect">
            <a:avLst/>
          </a:prstGeom>
        </p:spPr>
        <p:txBody>
          <a:bodyPr anchor="t" rtlCol="false" tIns="0" lIns="0" bIns="0" rIns="0">
            <a:spAutoFit/>
          </a:bodyPr>
          <a:lstStyle/>
          <a:p>
            <a:pPr algn="ctr">
              <a:lnSpc>
                <a:spcPts val="4200"/>
              </a:lnSpc>
              <a:spcBef>
                <a:spcPct val="0"/>
              </a:spcBef>
            </a:pPr>
            <a:r>
              <a:rPr lang="en-US" sz="3000" spc="-179">
                <a:solidFill>
                  <a:srgbClr val="FF914D"/>
                </a:solidFill>
                <a:latin typeface="Canva Sans"/>
                <a:ea typeface="Canva Sans"/>
                <a:cs typeface="Canva Sans"/>
                <a:sym typeface="Canva Sans"/>
              </a:rPr>
              <a:t>The graph indicates that even if a channel has a high number of uploads, it does not necessarily equal a high subscriber count.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5766358" y="3149442"/>
            <a:ext cx="12521642" cy="7137558"/>
          </a:xfrm>
          <a:custGeom>
            <a:avLst/>
            <a:gdLst/>
            <a:ahLst/>
            <a:cxnLst/>
            <a:rect r="r" b="b" t="t" l="l"/>
            <a:pathLst>
              <a:path h="7137558" w="12521642">
                <a:moveTo>
                  <a:pt x="0" y="0"/>
                </a:moveTo>
                <a:lnTo>
                  <a:pt x="12521642" y="0"/>
                </a:lnTo>
                <a:lnTo>
                  <a:pt x="12521642" y="7137558"/>
                </a:lnTo>
                <a:lnTo>
                  <a:pt x="0" y="7137558"/>
                </a:lnTo>
                <a:lnTo>
                  <a:pt x="0" y="0"/>
                </a:lnTo>
                <a:close/>
              </a:path>
            </a:pathLst>
          </a:custGeom>
          <a:blipFill>
            <a:blip r:embed="rId3"/>
            <a:stretch>
              <a:fillRect l="-517" t="0" r="0" b="0"/>
            </a:stretch>
          </a:blipFill>
        </p:spPr>
      </p:sp>
      <p:sp>
        <p:nvSpPr>
          <p:cNvPr name="TextBox 4" id="4"/>
          <p:cNvSpPr txBox="true"/>
          <p:nvPr/>
        </p:nvSpPr>
        <p:spPr>
          <a:xfrm rot="0">
            <a:off x="360434" y="523618"/>
            <a:ext cx="14901337" cy="1571627"/>
          </a:xfrm>
          <a:prstGeom prst="rect">
            <a:avLst/>
          </a:prstGeom>
        </p:spPr>
        <p:txBody>
          <a:bodyPr anchor="t" rtlCol="false" tIns="0" lIns="0" bIns="0" rIns="0">
            <a:spAutoFit/>
          </a:bodyPr>
          <a:lstStyle/>
          <a:p>
            <a:pPr algn="l" marL="0" indent="0" lvl="0">
              <a:lnSpc>
                <a:spcPts val="9600"/>
              </a:lnSpc>
            </a:pPr>
            <a:r>
              <a:rPr lang="en-US" sz="10000" spc="-600">
                <a:solidFill>
                  <a:srgbClr val="0B4E7C"/>
                </a:solidFill>
                <a:latin typeface="Rustic Printed"/>
                <a:ea typeface="Rustic Printed"/>
                <a:cs typeface="Rustic Printed"/>
                <a:sym typeface="Rustic Printed"/>
              </a:rPr>
              <a:t>EARNINGS OF TOP YOUTUBERS</a:t>
            </a:r>
          </a:p>
        </p:txBody>
      </p:sp>
      <p:sp>
        <p:nvSpPr>
          <p:cNvPr name="TextBox 5" id="5"/>
          <p:cNvSpPr txBox="true"/>
          <p:nvPr/>
        </p:nvSpPr>
        <p:spPr>
          <a:xfrm rot="0">
            <a:off x="0" y="4327526"/>
            <a:ext cx="5604351" cy="3181350"/>
          </a:xfrm>
          <a:prstGeom prst="rect">
            <a:avLst/>
          </a:prstGeom>
        </p:spPr>
        <p:txBody>
          <a:bodyPr anchor="t" rtlCol="false" tIns="0" lIns="0" bIns="0" rIns="0">
            <a:spAutoFit/>
          </a:bodyPr>
          <a:lstStyle/>
          <a:p>
            <a:pPr algn="ctr">
              <a:lnSpc>
                <a:spcPts val="4200"/>
              </a:lnSpc>
              <a:spcBef>
                <a:spcPct val="0"/>
              </a:spcBef>
            </a:pPr>
            <a:r>
              <a:rPr lang="en-US" sz="3000" spc="-179">
                <a:solidFill>
                  <a:srgbClr val="FF914D"/>
                </a:solidFill>
                <a:latin typeface="Canva Sans"/>
                <a:ea typeface="Canva Sans"/>
                <a:cs typeface="Canva Sans"/>
                <a:sym typeface="Canva Sans"/>
              </a:rPr>
              <a:t>The graph shows how lucrative successful YouTube channels can be with top channels generating income in the millions on a monthly basis and in the 10s of millions on a yearly basis.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TextBox 3" id="3"/>
          <p:cNvSpPr txBox="true"/>
          <p:nvPr/>
        </p:nvSpPr>
        <p:spPr>
          <a:xfrm rot="0">
            <a:off x="354558" y="8866028"/>
            <a:ext cx="17702008" cy="1262781"/>
          </a:xfrm>
          <a:prstGeom prst="rect">
            <a:avLst/>
          </a:prstGeom>
        </p:spPr>
        <p:txBody>
          <a:bodyPr anchor="t" rtlCol="false" tIns="0" lIns="0" bIns="0" rIns="0">
            <a:spAutoFit/>
          </a:bodyPr>
          <a:lstStyle/>
          <a:p>
            <a:pPr algn="ctr">
              <a:lnSpc>
                <a:spcPts val="3252"/>
              </a:lnSpc>
              <a:spcBef>
                <a:spcPct val="0"/>
              </a:spcBef>
            </a:pPr>
            <a:r>
              <a:rPr lang="en-US" sz="2323" spc="-139">
                <a:solidFill>
                  <a:srgbClr val="000000"/>
                </a:solidFill>
                <a:latin typeface="Rustic Printed"/>
                <a:ea typeface="Rustic Printed"/>
                <a:cs typeface="Rustic Printed"/>
                <a:sym typeface="Rustic Printed"/>
              </a:rPr>
              <a:t>LOOKING AT THE TOP CHANNELS BY COUNTRY, INDIA AND THE UNITED STATES LEAD THE PACK BY A LARGE MARGIN. OTHER COUNTRIES WITH A STRONG PRESENCE INCLUDE BRAZIL, THE UK, AND MEXICO IN THE TOP 5.</a:t>
            </a:r>
          </a:p>
          <a:p>
            <a:pPr algn="ctr">
              <a:lnSpc>
                <a:spcPts val="3252"/>
              </a:lnSpc>
              <a:spcBef>
                <a:spcPct val="0"/>
              </a:spcBef>
            </a:pPr>
          </a:p>
        </p:txBody>
      </p:sp>
      <p:sp>
        <p:nvSpPr>
          <p:cNvPr name="Freeform 4" id="4"/>
          <p:cNvSpPr/>
          <p:nvPr/>
        </p:nvSpPr>
        <p:spPr>
          <a:xfrm flipH="false" flipV="false" rot="0">
            <a:off x="2996498" y="1152795"/>
            <a:ext cx="10119692" cy="7533677"/>
          </a:xfrm>
          <a:custGeom>
            <a:avLst/>
            <a:gdLst/>
            <a:ahLst/>
            <a:cxnLst/>
            <a:rect r="r" b="b" t="t" l="l"/>
            <a:pathLst>
              <a:path h="7533677" w="10119692">
                <a:moveTo>
                  <a:pt x="0" y="0"/>
                </a:moveTo>
                <a:lnTo>
                  <a:pt x="10119692" y="0"/>
                </a:lnTo>
                <a:lnTo>
                  <a:pt x="10119692" y="7533678"/>
                </a:lnTo>
                <a:lnTo>
                  <a:pt x="0" y="7533678"/>
                </a:lnTo>
                <a:lnTo>
                  <a:pt x="0" y="0"/>
                </a:lnTo>
                <a:close/>
              </a:path>
            </a:pathLst>
          </a:custGeom>
          <a:blipFill>
            <a:blip r:embed="rId3"/>
            <a:stretch>
              <a:fillRect l="-6953" t="0" r="-2658" b="0"/>
            </a:stretch>
          </a:blipFill>
        </p:spPr>
      </p:sp>
      <p:sp>
        <p:nvSpPr>
          <p:cNvPr name="TextBox 5" id="5"/>
          <p:cNvSpPr txBox="true"/>
          <p:nvPr/>
        </p:nvSpPr>
        <p:spPr>
          <a:xfrm rot="0">
            <a:off x="4009265" y="-65983"/>
            <a:ext cx="10538485" cy="757853"/>
          </a:xfrm>
          <a:prstGeom prst="rect">
            <a:avLst/>
          </a:prstGeom>
        </p:spPr>
        <p:txBody>
          <a:bodyPr anchor="t" rtlCol="false" tIns="0" lIns="0" bIns="0" rIns="0">
            <a:spAutoFit/>
          </a:bodyPr>
          <a:lstStyle/>
          <a:p>
            <a:pPr algn="ctr">
              <a:lnSpc>
                <a:spcPts val="5412"/>
              </a:lnSpc>
              <a:spcBef>
                <a:spcPct val="0"/>
              </a:spcBef>
            </a:pPr>
            <a:r>
              <a:rPr lang="en-US" sz="3865" spc="-231">
                <a:solidFill>
                  <a:srgbClr val="000000"/>
                </a:solidFill>
                <a:latin typeface="Rustic Printed"/>
                <a:ea typeface="Rustic Printed"/>
                <a:cs typeface="Rustic Printed"/>
                <a:sym typeface="Rustic Printed"/>
              </a:rPr>
              <a:t>TOP NUMBER OF YOUTUBE CHANNELS BY COUNTRY</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702346" y="2217189"/>
            <a:ext cx="10306254" cy="7199943"/>
          </a:xfrm>
          <a:custGeom>
            <a:avLst/>
            <a:gdLst/>
            <a:ahLst/>
            <a:cxnLst/>
            <a:rect r="r" b="b" t="t" l="l"/>
            <a:pathLst>
              <a:path h="7199943" w="10306254">
                <a:moveTo>
                  <a:pt x="0" y="0"/>
                </a:moveTo>
                <a:lnTo>
                  <a:pt x="10306254" y="0"/>
                </a:lnTo>
                <a:lnTo>
                  <a:pt x="10306254" y="7199943"/>
                </a:lnTo>
                <a:lnTo>
                  <a:pt x="0" y="7199943"/>
                </a:lnTo>
                <a:lnTo>
                  <a:pt x="0" y="0"/>
                </a:lnTo>
                <a:close/>
              </a:path>
            </a:pathLst>
          </a:custGeom>
          <a:blipFill>
            <a:blip r:embed="rId3"/>
            <a:stretch>
              <a:fillRect l="0" t="-86" r="0" b="-86"/>
            </a:stretch>
          </a:blipFill>
        </p:spPr>
      </p:sp>
      <p:sp>
        <p:nvSpPr>
          <p:cNvPr name="Freeform 4" id="4"/>
          <p:cNvSpPr/>
          <p:nvPr/>
        </p:nvSpPr>
        <p:spPr>
          <a:xfrm flipH="false" flipV="false" rot="0">
            <a:off x="9144000" y="3827680"/>
            <a:ext cx="9017123" cy="6228857"/>
          </a:xfrm>
          <a:custGeom>
            <a:avLst/>
            <a:gdLst/>
            <a:ahLst/>
            <a:cxnLst/>
            <a:rect r="r" b="b" t="t" l="l"/>
            <a:pathLst>
              <a:path h="6228857" w="9017123">
                <a:moveTo>
                  <a:pt x="0" y="0"/>
                </a:moveTo>
                <a:lnTo>
                  <a:pt x="9017123" y="0"/>
                </a:lnTo>
                <a:lnTo>
                  <a:pt x="9017123" y="6228857"/>
                </a:lnTo>
                <a:lnTo>
                  <a:pt x="0" y="6228857"/>
                </a:lnTo>
                <a:lnTo>
                  <a:pt x="0" y="0"/>
                </a:lnTo>
                <a:close/>
              </a:path>
            </a:pathLst>
          </a:custGeom>
          <a:blipFill>
            <a:blip r:embed="rId4"/>
            <a:stretch>
              <a:fillRect l="-24968" t="0" r="-9240" b="0"/>
            </a:stretch>
          </a:blipFill>
        </p:spPr>
      </p:sp>
      <p:sp>
        <p:nvSpPr>
          <p:cNvPr name="TextBox 5" id="5"/>
          <p:cNvSpPr txBox="true"/>
          <p:nvPr/>
        </p:nvSpPr>
        <p:spPr>
          <a:xfrm rot="0">
            <a:off x="0" y="400291"/>
            <a:ext cx="18288000" cy="891540"/>
          </a:xfrm>
          <a:prstGeom prst="rect">
            <a:avLst/>
          </a:prstGeom>
        </p:spPr>
        <p:txBody>
          <a:bodyPr anchor="t" rtlCol="false" tIns="0" lIns="0" bIns="0" rIns="0">
            <a:spAutoFit/>
          </a:bodyPr>
          <a:lstStyle/>
          <a:p>
            <a:pPr algn="ctr">
              <a:lnSpc>
                <a:spcPts val="3360"/>
              </a:lnSpc>
              <a:spcBef>
                <a:spcPct val="0"/>
              </a:spcBef>
            </a:pPr>
            <a:r>
              <a:rPr lang="en-US" sz="2400" spc="-144">
                <a:solidFill>
                  <a:srgbClr val="000000"/>
                </a:solidFill>
                <a:latin typeface="Rustic Printed"/>
                <a:ea typeface="Rustic Printed"/>
                <a:cs typeface="Rustic Printed"/>
                <a:sym typeface="Rustic Printed"/>
              </a:rPr>
              <a:t>THE LEADERS ON TODAY’S YOUTUBE ARE CENTERED AROUND MUSIC AND ENTERTAINMENT.</a:t>
            </a:r>
            <a:r>
              <a:rPr lang="en-US" sz="2400" spc="-144">
                <a:solidFill>
                  <a:srgbClr val="000000"/>
                </a:solidFill>
                <a:latin typeface="Rustic Printed"/>
                <a:ea typeface="Rustic Printed"/>
                <a:cs typeface="Rustic Printed"/>
                <a:sym typeface="Rustic Printed"/>
              </a:rPr>
              <a:t>MUSIC IS THE LARGEST CATEGORY, MAKING UP OVER 28% OF THE TOP CHANNELS. ENTERTAINMENT CHANNELS HAVE THE NEXT BIGGEST PRESENCE. INDIA AND THE U.S. ARE HOME TO THE MAJORITY OF TOP CHANNELS.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763162" y="-789039"/>
            <a:ext cx="2875332" cy="3635478"/>
          </a:xfrm>
          <a:custGeom>
            <a:avLst/>
            <a:gdLst/>
            <a:ahLst/>
            <a:cxnLst/>
            <a:rect r="r" b="b" t="t" l="l"/>
            <a:pathLst>
              <a:path h="3635478" w="2875332">
                <a:moveTo>
                  <a:pt x="0" y="0"/>
                </a:moveTo>
                <a:lnTo>
                  <a:pt x="2875333" y="0"/>
                </a:lnTo>
                <a:lnTo>
                  <a:pt x="2875333"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44801" y="9258300"/>
            <a:ext cx="5315394" cy="1913542"/>
          </a:xfrm>
          <a:custGeom>
            <a:avLst/>
            <a:gdLst/>
            <a:ahLst/>
            <a:cxnLst/>
            <a:rect r="r" b="b" t="t" l="l"/>
            <a:pathLst>
              <a:path h="1913542" w="5315394">
                <a:moveTo>
                  <a:pt x="0" y="0"/>
                </a:moveTo>
                <a:lnTo>
                  <a:pt x="5315394" y="0"/>
                </a:lnTo>
                <a:lnTo>
                  <a:pt x="5315394" y="1913542"/>
                </a:lnTo>
                <a:lnTo>
                  <a:pt x="0" y="19135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2830164">
            <a:off x="5322070" y="8801780"/>
            <a:ext cx="3550978" cy="3705954"/>
          </a:xfrm>
          <a:custGeom>
            <a:avLst/>
            <a:gdLst/>
            <a:ahLst/>
            <a:cxnLst/>
            <a:rect r="r" b="b" t="t" l="l"/>
            <a:pathLst>
              <a:path h="3705954" w="3550978">
                <a:moveTo>
                  <a:pt x="0" y="0"/>
                </a:moveTo>
                <a:lnTo>
                  <a:pt x="3550978" y="0"/>
                </a:lnTo>
                <a:lnTo>
                  <a:pt x="3550978" y="3705955"/>
                </a:lnTo>
                <a:lnTo>
                  <a:pt x="0" y="370595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950933">
            <a:off x="-2582731" y="3638336"/>
            <a:ext cx="4236628" cy="4828066"/>
          </a:xfrm>
          <a:custGeom>
            <a:avLst/>
            <a:gdLst/>
            <a:ahLst/>
            <a:cxnLst/>
            <a:rect r="r" b="b" t="t" l="l"/>
            <a:pathLst>
              <a:path h="4828066" w="4236628">
                <a:moveTo>
                  <a:pt x="0" y="0"/>
                </a:moveTo>
                <a:lnTo>
                  <a:pt x="4236628" y="0"/>
                </a:lnTo>
                <a:lnTo>
                  <a:pt x="4236628" y="4828066"/>
                </a:lnTo>
                <a:lnTo>
                  <a:pt x="0" y="48280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4336" y="-1920382"/>
            <a:ext cx="4623736" cy="3907057"/>
          </a:xfrm>
          <a:custGeom>
            <a:avLst/>
            <a:gdLst/>
            <a:ahLst/>
            <a:cxnLst/>
            <a:rect r="r" b="b" t="t" l="l"/>
            <a:pathLst>
              <a:path h="3907057" w="4623736">
                <a:moveTo>
                  <a:pt x="0" y="0"/>
                </a:moveTo>
                <a:lnTo>
                  <a:pt x="4623735" y="0"/>
                </a:lnTo>
                <a:lnTo>
                  <a:pt x="4623735" y="3907057"/>
                </a:lnTo>
                <a:lnTo>
                  <a:pt x="0" y="390705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366315">
            <a:off x="16272866" y="2044607"/>
            <a:ext cx="3659690" cy="4299195"/>
          </a:xfrm>
          <a:custGeom>
            <a:avLst/>
            <a:gdLst/>
            <a:ahLst/>
            <a:cxnLst/>
            <a:rect r="r" b="b" t="t" l="l"/>
            <a:pathLst>
              <a:path h="4299195" w="3659690">
                <a:moveTo>
                  <a:pt x="0" y="0"/>
                </a:moveTo>
                <a:lnTo>
                  <a:pt x="3659690" y="0"/>
                </a:lnTo>
                <a:lnTo>
                  <a:pt x="3659690" y="4299195"/>
                </a:lnTo>
                <a:lnTo>
                  <a:pt x="0" y="429919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0">
            <a:off x="4624977" y="-3611469"/>
            <a:ext cx="4567505" cy="4720935"/>
          </a:xfrm>
          <a:custGeom>
            <a:avLst/>
            <a:gdLst/>
            <a:ahLst/>
            <a:cxnLst/>
            <a:rect r="r" b="b" t="t" l="l"/>
            <a:pathLst>
              <a:path h="4720935" w="4567505">
                <a:moveTo>
                  <a:pt x="0" y="0"/>
                </a:moveTo>
                <a:lnTo>
                  <a:pt x="4567505" y="0"/>
                </a:lnTo>
                <a:lnTo>
                  <a:pt x="4567505" y="4720935"/>
                </a:lnTo>
                <a:lnTo>
                  <a:pt x="0" y="472093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9924524" y="8931997"/>
            <a:ext cx="5331561" cy="3445521"/>
          </a:xfrm>
          <a:custGeom>
            <a:avLst/>
            <a:gdLst/>
            <a:ahLst/>
            <a:cxnLst/>
            <a:rect r="r" b="b" t="t" l="l"/>
            <a:pathLst>
              <a:path h="3445521" w="5331561">
                <a:moveTo>
                  <a:pt x="0" y="0"/>
                </a:moveTo>
                <a:lnTo>
                  <a:pt x="5331562" y="0"/>
                </a:lnTo>
                <a:lnTo>
                  <a:pt x="5331562" y="3445521"/>
                </a:lnTo>
                <a:lnTo>
                  <a:pt x="0" y="34455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15513261" y="7125624"/>
            <a:ext cx="3869837" cy="4265352"/>
          </a:xfrm>
          <a:custGeom>
            <a:avLst/>
            <a:gdLst/>
            <a:ahLst/>
            <a:cxnLst/>
            <a:rect r="r" b="b" t="t" l="l"/>
            <a:pathLst>
              <a:path h="4265352" w="3869837">
                <a:moveTo>
                  <a:pt x="0" y="0"/>
                </a:moveTo>
                <a:lnTo>
                  <a:pt x="3869837" y="0"/>
                </a:lnTo>
                <a:lnTo>
                  <a:pt x="3869837" y="4265352"/>
                </a:lnTo>
                <a:lnTo>
                  <a:pt x="0" y="426535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10800000">
            <a:off x="9144000" y="-1365351"/>
            <a:ext cx="6660247" cy="2730701"/>
          </a:xfrm>
          <a:custGeom>
            <a:avLst/>
            <a:gdLst/>
            <a:ahLst/>
            <a:cxnLst/>
            <a:rect r="r" b="b" t="t" l="l"/>
            <a:pathLst>
              <a:path h="2730701" w="6660247">
                <a:moveTo>
                  <a:pt x="0" y="0"/>
                </a:moveTo>
                <a:lnTo>
                  <a:pt x="6660247" y="0"/>
                </a:lnTo>
                <a:lnTo>
                  <a:pt x="6660247" y="2730702"/>
                </a:lnTo>
                <a:lnTo>
                  <a:pt x="0" y="273070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2611628">
            <a:off x="1608356" y="-1969747"/>
            <a:ext cx="4007991" cy="3041063"/>
          </a:xfrm>
          <a:custGeom>
            <a:avLst/>
            <a:gdLst/>
            <a:ahLst/>
            <a:cxnLst/>
            <a:rect r="r" b="b" t="t" l="l"/>
            <a:pathLst>
              <a:path h="3041063" w="4007991">
                <a:moveTo>
                  <a:pt x="0" y="0"/>
                </a:moveTo>
                <a:lnTo>
                  <a:pt x="4007991" y="0"/>
                </a:lnTo>
                <a:lnTo>
                  <a:pt x="4007991" y="3041063"/>
                </a:lnTo>
                <a:lnTo>
                  <a:pt x="0" y="3041063"/>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TextBox 14" id="14"/>
          <p:cNvSpPr txBox="true"/>
          <p:nvPr/>
        </p:nvSpPr>
        <p:spPr>
          <a:xfrm rot="0">
            <a:off x="4616628" y="2092232"/>
            <a:ext cx="9054745" cy="4045417"/>
          </a:xfrm>
          <a:prstGeom prst="rect">
            <a:avLst/>
          </a:prstGeom>
        </p:spPr>
        <p:txBody>
          <a:bodyPr anchor="t" rtlCol="false" tIns="0" lIns="0" bIns="0" rIns="0">
            <a:spAutoFit/>
          </a:bodyPr>
          <a:lstStyle/>
          <a:p>
            <a:pPr algn="ctr">
              <a:lnSpc>
                <a:spcPts val="7300"/>
              </a:lnSpc>
            </a:pPr>
            <a:r>
              <a:rPr lang="en-US" sz="8690" spc="-521">
                <a:solidFill>
                  <a:srgbClr val="0B4E7C"/>
                </a:solidFill>
                <a:latin typeface="Rustic Printed"/>
                <a:ea typeface="Rustic Printed"/>
                <a:cs typeface="Rustic Printed"/>
                <a:sym typeface="Rustic Printed"/>
              </a:rPr>
              <a:t>FATINA HAMADI</a:t>
            </a:r>
          </a:p>
          <a:p>
            <a:pPr algn="ctr">
              <a:lnSpc>
                <a:spcPts val="7300"/>
              </a:lnSpc>
            </a:pPr>
            <a:r>
              <a:rPr lang="en-US" sz="8690" spc="-521">
                <a:solidFill>
                  <a:srgbClr val="0B4E7C"/>
                </a:solidFill>
                <a:latin typeface="Rustic Printed"/>
                <a:ea typeface="Rustic Printed"/>
                <a:cs typeface="Rustic Printed"/>
                <a:sym typeface="Rustic Printed"/>
              </a:rPr>
              <a:t> GUNEL GARAYEVA</a:t>
            </a:r>
          </a:p>
          <a:p>
            <a:pPr algn="ctr">
              <a:lnSpc>
                <a:spcPts val="7300"/>
              </a:lnSpc>
            </a:pPr>
            <a:r>
              <a:rPr lang="en-US" sz="8690" spc="-521">
                <a:solidFill>
                  <a:srgbClr val="0B4E7C"/>
                </a:solidFill>
                <a:latin typeface="Rustic Printed"/>
                <a:ea typeface="Rustic Printed"/>
                <a:cs typeface="Rustic Printed"/>
                <a:sym typeface="Rustic Printed"/>
              </a:rPr>
              <a:t> HERBERT DENNIS</a:t>
            </a:r>
          </a:p>
          <a:p>
            <a:pPr algn="ctr" marL="0" indent="0" lvl="0">
              <a:lnSpc>
                <a:spcPts val="7300"/>
              </a:lnSpc>
            </a:pPr>
            <a:r>
              <a:rPr lang="en-US" sz="8690" spc="-521">
                <a:solidFill>
                  <a:srgbClr val="0B4E7C"/>
                </a:solidFill>
                <a:latin typeface="Rustic Printed"/>
                <a:ea typeface="Rustic Printed"/>
                <a:cs typeface="Rustic Printed"/>
                <a:sym typeface="Rustic Printed"/>
              </a:rPr>
              <a:t>LINA BLANCO RESTREPO</a:t>
            </a:r>
          </a:p>
        </p:txBody>
      </p:sp>
      <p:sp>
        <p:nvSpPr>
          <p:cNvPr name="Freeform 15" id="15"/>
          <p:cNvSpPr/>
          <p:nvPr/>
        </p:nvSpPr>
        <p:spPr>
          <a:xfrm flipH="false" flipV="false" rot="4142913">
            <a:off x="13558812" y="2124272"/>
            <a:ext cx="2770524" cy="1664799"/>
          </a:xfrm>
          <a:custGeom>
            <a:avLst/>
            <a:gdLst/>
            <a:ahLst/>
            <a:cxnLst/>
            <a:rect r="r" b="b" t="t" l="l"/>
            <a:pathLst>
              <a:path h="1664799" w="2770524">
                <a:moveTo>
                  <a:pt x="0" y="0"/>
                </a:moveTo>
                <a:lnTo>
                  <a:pt x="2770524" y="0"/>
                </a:lnTo>
                <a:lnTo>
                  <a:pt x="2770524"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16" id="16"/>
          <p:cNvSpPr txBox="true"/>
          <p:nvPr/>
        </p:nvSpPr>
        <p:spPr>
          <a:xfrm rot="0">
            <a:off x="3966196" y="7092766"/>
            <a:ext cx="10355609" cy="381067"/>
          </a:xfrm>
          <a:prstGeom prst="rect">
            <a:avLst/>
          </a:prstGeom>
        </p:spPr>
        <p:txBody>
          <a:bodyPr anchor="t" rtlCol="false" tIns="0" lIns="0" bIns="0" rIns="0">
            <a:spAutoFit/>
          </a:bodyPr>
          <a:lstStyle/>
          <a:p>
            <a:pPr algn="ctr" marL="0" indent="0" lvl="0">
              <a:lnSpc>
                <a:spcPts val="2955"/>
              </a:lnSpc>
              <a:spcBef>
                <a:spcPct val="0"/>
              </a:spcBef>
            </a:pPr>
            <a:r>
              <a:rPr lang="en-US" sz="2841" spc="179">
                <a:solidFill>
                  <a:srgbClr val="000000"/>
                </a:solidFill>
                <a:latin typeface="Canva Sans Medium"/>
                <a:ea typeface="Canva Sans Medium"/>
                <a:cs typeface="Canva Sans Medium"/>
                <a:sym typeface="Canva Sans Medium"/>
              </a:rPr>
              <a:t>PROJECT 3 GROUP 4</a:t>
            </a:r>
          </a:p>
        </p:txBody>
      </p:sp>
      <p:sp>
        <p:nvSpPr>
          <p:cNvPr name="Freeform 17" id="17"/>
          <p:cNvSpPr/>
          <p:nvPr/>
        </p:nvSpPr>
        <p:spPr>
          <a:xfrm flipH="false" flipV="false" rot="-6823717">
            <a:off x="2580934" y="6212504"/>
            <a:ext cx="2770524" cy="1664799"/>
          </a:xfrm>
          <a:custGeom>
            <a:avLst/>
            <a:gdLst/>
            <a:ahLst/>
            <a:cxnLst/>
            <a:rect r="r" b="b" t="t" l="l"/>
            <a:pathLst>
              <a:path h="1664799" w="2770524">
                <a:moveTo>
                  <a:pt x="0" y="0"/>
                </a:moveTo>
                <a:lnTo>
                  <a:pt x="2770524" y="0"/>
                </a:lnTo>
                <a:lnTo>
                  <a:pt x="2770524"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8" id="18"/>
          <p:cNvSpPr/>
          <p:nvPr/>
        </p:nvSpPr>
        <p:spPr>
          <a:xfrm flipH="true" flipV="false" rot="0">
            <a:off x="4270593" y="2612842"/>
            <a:ext cx="1467459" cy="1581362"/>
          </a:xfrm>
          <a:custGeom>
            <a:avLst/>
            <a:gdLst/>
            <a:ahLst/>
            <a:cxnLst/>
            <a:rect r="r" b="b" t="t" l="l"/>
            <a:pathLst>
              <a:path h="1581362" w="1467459">
                <a:moveTo>
                  <a:pt x="1467459" y="0"/>
                </a:moveTo>
                <a:lnTo>
                  <a:pt x="0" y="0"/>
                </a:lnTo>
                <a:lnTo>
                  <a:pt x="0" y="1581362"/>
                </a:lnTo>
                <a:lnTo>
                  <a:pt x="1467459" y="1581362"/>
                </a:lnTo>
                <a:lnTo>
                  <a:pt x="1467459"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9" id="19"/>
          <p:cNvSpPr/>
          <p:nvPr/>
        </p:nvSpPr>
        <p:spPr>
          <a:xfrm flipH="false" flipV="false" rot="0">
            <a:off x="13026394" y="6430583"/>
            <a:ext cx="1140143" cy="1228640"/>
          </a:xfrm>
          <a:custGeom>
            <a:avLst/>
            <a:gdLst/>
            <a:ahLst/>
            <a:cxnLst/>
            <a:rect r="r" b="b" t="t" l="l"/>
            <a:pathLst>
              <a:path h="1228640" w="1140143">
                <a:moveTo>
                  <a:pt x="0" y="0"/>
                </a:moveTo>
                <a:lnTo>
                  <a:pt x="1140143" y="0"/>
                </a:lnTo>
                <a:lnTo>
                  <a:pt x="1140143" y="1228640"/>
                </a:lnTo>
                <a:lnTo>
                  <a:pt x="0" y="1228640"/>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2995681" y="2007871"/>
            <a:ext cx="13573048" cy="5867652"/>
          </a:xfrm>
          <a:custGeom>
            <a:avLst/>
            <a:gdLst/>
            <a:ahLst/>
            <a:cxnLst/>
            <a:rect r="r" b="b" t="t" l="l"/>
            <a:pathLst>
              <a:path h="5867652" w="13573048">
                <a:moveTo>
                  <a:pt x="0" y="0"/>
                </a:moveTo>
                <a:lnTo>
                  <a:pt x="13573048" y="0"/>
                </a:lnTo>
                <a:lnTo>
                  <a:pt x="13573048" y="5867652"/>
                </a:lnTo>
                <a:lnTo>
                  <a:pt x="0" y="5867652"/>
                </a:lnTo>
                <a:lnTo>
                  <a:pt x="0" y="0"/>
                </a:lnTo>
                <a:close/>
              </a:path>
            </a:pathLst>
          </a:custGeom>
          <a:blipFill>
            <a:blip r:embed="rId3"/>
            <a:stretch>
              <a:fillRect l="0" t="0" r="0" b="0"/>
            </a:stretch>
          </a:blipFill>
        </p:spPr>
      </p:sp>
      <p:sp>
        <p:nvSpPr>
          <p:cNvPr name="TextBox 4" id="4"/>
          <p:cNvSpPr txBox="true"/>
          <p:nvPr/>
        </p:nvSpPr>
        <p:spPr>
          <a:xfrm rot="0">
            <a:off x="6350347" y="333616"/>
            <a:ext cx="5587305" cy="751206"/>
          </a:xfrm>
          <a:prstGeom prst="rect">
            <a:avLst/>
          </a:prstGeom>
        </p:spPr>
        <p:txBody>
          <a:bodyPr anchor="t" rtlCol="false" tIns="0" lIns="0" bIns="0" rIns="0">
            <a:spAutoFit/>
          </a:bodyPr>
          <a:lstStyle/>
          <a:p>
            <a:pPr algn="ctr">
              <a:lnSpc>
                <a:spcPts val="5319"/>
              </a:lnSpc>
              <a:spcBef>
                <a:spcPct val="0"/>
              </a:spcBef>
            </a:pPr>
            <a:r>
              <a:rPr lang="en-US" sz="3799" spc="-227">
                <a:solidFill>
                  <a:srgbClr val="000000"/>
                </a:solidFill>
                <a:latin typeface="Rustic Printed"/>
                <a:ea typeface="Rustic Printed"/>
                <a:cs typeface="Rustic Printed"/>
                <a:sym typeface="Rustic Printed"/>
              </a:rPr>
              <a:t>TOP CATEGORY CHANNELS BY YEAR </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TextBox 3" id="3"/>
          <p:cNvSpPr txBox="true"/>
          <p:nvPr/>
        </p:nvSpPr>
        <p:spPr>
          <a:xfrm rot="0">
            <a:off x="360434" y="523618"/>
            <a:ext cx="14901337" cy="1571627"/>
          </a:xfrm>
          <a:prstGeom prst="rect">
            <a:avLst/>
          </a:prstGeom>
        </p:spPr>
        <p:txBody>
          <a:bodyPr anchor="t" rtlCol="false" tIns="0" lIns="0" bIns="0" rIns="0">
            <a:spAutoFit/>
          </a:bodyPr>
          <a:lstStyle/>
          <a:p>
            <a:pPr algn="l" marL="0" indent="0" lvl="0">
              <a:lnSpc>
                <a:spcPts val="9600"/>
              </a:lnSpc>
            </a:pPr>
            <a:r>
              <a:rPr lang="en-US" sz="10000" spc="-600">
                <a:solidFill>
                  <a:srgbClr val="0B4E7C"/>
                </a:solidFill>
                <a:latin typeface="Rustic Printed"/>
                <a:ea typeface="Rustic Printed"/>
                <a:cs typeface="Rustic Printed"/>
                <a:sym typeface="Rustic Printed"/>
              </a:rPr>
              <a:t>BIASES AND LIMITATIONS</a:t>
            </a:r>
          </a:p>
        </p:txBody>
      </p:sp>
      <p:sp>
        <p:nvSpPr>
          <p:cNvPr name="TextBox 4" id="4"/>
          <p:cNvSpPr txBox="true"/>
          <p:nvPr/>
        </p:nvSpPr>
        <p:spPr>
          <a:xfrm rot="0">
            <a:off x="566057" y="3276344"/>
            <a:ext cx="17167457" cy="6682738"/>
          </a:xfrm>
          <a:prstGeom prst="rect">
            <a:avLst/>
          </a:prstGeom>
        </p:spPr>
        <p:txBody>
          <a:bodyPr anchor="t" rtlCol="false" tIns="0" lIns="0" bIns="0" rIns="0">
            <a:spAutoFit/>
          </a:bodyPr>
          <a:lstStyle/>
          <a:p>
            <a:pPr algn="l">
              <a:lnSpc>
                <a:spcPts val="3360"/>
              </a:lnSpc>
            </a:pPr>
            <a:r>
              <a:rPr lang="en-US" sz="2400">
                <a:solidFill>
                  <a:srgbClr val="0B4E7C"/>
                </a:solidFill>
                <a:latin typeface="Canva Sans Bold"/>
                <a:ea typeface="Canva Sans Bold"/>
                <a:cs typeface="Canva Sans Bold"/>
                <a:sym typeface="Canva Sans Bold"/>
              </a:rPr>
              <a:t>Biases</a:t>
            </a:r>
          </a:p>
          <a:p>
            <a:pPr algn="l" marL="518175" indent="-259087" lvl="1">
              <a:lnSpc>
                <a:spcPts val="3360"/>
              </a:lnSpc>
              <a:buAutoNum type="arabicPeriod" startAt="1"/>
            </a:pPr>
            <a:r>
              <a:rPr lang="en-US" sz="2400">
                <a:solidFill>
                  <a:srgbClr val="0B4E7C"/>
                </a:solidFill>
                <a:latin typeface="Canva Sans Bold"/>
                <a:ea typeface="Canva Sans Bold"/>
                <a:cs typeface="Canva Sans Bold"/>
                <a:sym typeface="Canva Sans Bold"/>
              </a:rPr>
              <a:t>The information from the dataset includes only the top YouTubers and channels and does not display a full representation of the whole YouTube community and platform. </a:t>
            </a:r>
          </a:p>
          <a:p>
            <a:pPr algn="l" marL="518175" indent="-259087" lvl="1">
              <a:lnSpc>
                <a:spcPts val="3360"/>
              </a:lnSpc>
              <a:buAutoNum type="arabicPeriod" startAt="1"/>
            </a:pPr>
            <a:r>
              <a:rPr lang="en-US" sz="2400">
                <a:solidFill>
                  <a:srgbClr val="0B4E7C"/>
                </a:solidFill>
                <a:latin typeface="Canva Sans Bold"/>
                <a:ea typeface="Canva Sans Bold"/>
                <a:cs typeface="Canva Sans Bold"/>
                <a:sym typeface="Canva Sans Bold"/>
              </a:rPr>
              <a:t>The dataset is only for the year 2023 and does not capture channels that may have once been popular, but have since declined in the various data points discussed that were directly related to the channels.</a:t>
            </a:r>
          </a:p>
          <a:p>
            <a:pPr algn="l" marL="518175" indent="-259087" lvl="1">
              <a:lnSpc>
                <a:spcPts val="3360"/>
              </a:lnSpc>
              <a:buAutoNum type="arabicPeriod" startAt="1"/>
            </a:pPr>
            <a:r>
              <a:rPr lang="en-US" sz="2400">
                <a:solidFill>
                  <a:srgbClr val="0B4E7C"/>
                </a:solidFill>
                <a:latin typeface="Canva Sans Bold"/>
                <a:ea typeface="Canva Sans Bold"/>
                <a:cs typeface="Canva Sans Bold"/>
                <a:sym typeface="Canva Sans Bold"/>
              </a:rPr>
              <a:t>Country representation is skewed with countries like the US and India dominating the top channels, but there are popular channels in smaller countries that were not represented on the list.</a:t>
            </a:r>
          </a:p>
          <a:p>
            <a:pPr algn="l">
              <a:lnSpc>
                <a:spcPts val="3360"/>
              </a:lnSpc>
            </a:pPr>
          </a:p>
          <a:p>
            <a:pPr algn="l">
              <a:lnSpc>
                <a:spcPts val="3360"/>
              </a:lnSpc>
            </a:pPr>
            <a:r>
              <a:rPr lang="en-US" sz="2400">
                <a:solidFill>
                  <a:srgbClr val="0B4E7C"/>
                </a:solidFill>
                <a:latin typeface="Canva Sans Bold"/>
                <a:ea typeface="Canva Sans Bold"/>
                <a:cs typeface="Canva Sans Bold"/>
                <a:sym typeface="Canva Sans Bold"/>
              </a:rPr>
              <a:t>Limitations</a:t>
            </a:r>
          </a:p>
          <a:p>
            <a:pPr algn="l" marL="518175" indent="-259087" lvl="1">
              <a:lnSpc>
                <a:spcPts val="3360"/>
              </a:lnSpc>
              <a:buAutoNum type="arabicPeriod" startAt="1"/>
            </a:pPr>
            <a:r>
              <a:rPr lang="en-US" sz="2400">
                <a:solidFill>
                  <a:srgbClr val="0B4E7C"/>
                </a:solidFill>
                <a:latin typeface="Canva Sans Bold"/>
                <a:ea typeface="Canva Sans Bold"/>
                <a:cs typeface="Canva Sans Bold"/>
                <a:sym typeface="Canva Sans Bold"/>
              </a:rPr>
              <a:t>The original dataset had a significant number of “nan” values that could not be simply be replaced and rows had to be dropped.</a:t>
            </a:r>
          </a:p>
          <a:p>
            <a:pPr algn="l" marL="518175" indent="-259087" lvl="1">
              <a:lnSpc>
                <a:spcPts val="3360"/>
              </a:lnSpc>
              <a:buAutoNum type="arabicPeriod" startAt="1"/>
            </a:pPr>
            <a:r>
              <a:rPr lang="en-US" sz="2400">
                <a:solidFill>
                  <a:srgbClr val="0B4E7C"/>
                </a:solidFill>
                <a:latin typeface="Canva Sans Bold"/>
                <a:ea typeface="Canva Sans Bold"/>
                <a:cs typeface="Canva Sans Bold"/>
                <a:sym typeface="Canva Sans Bold"/>
              </a:rPr>
              <a:t>The data is public and we noticed certain values for some countries such as employment rate were incorrect for the year of 2023.</a:t>
            </a:r>
          </a:p>
          <a:p>
            <a:pPr algn="l" marL="518175" indent="-259087" lvl="1">
              <a:lnSpc>
                <a:spcPts val="3360"/>
              </a:lnSpc>
              <a:buAutoNum type="arabicPeriod" startAt="1"/>
            </a:pPr>
            <a:r>
              <a:rPr lang="en-US" sz="2400">
                <a:solidFill>
                  <a:srgbClr val="0B4E7C"/>
                </a:solidFill>
                <a:latin typeface="Canva Sans Bold"/>
                <a:ea typeface="Canva Sans Bold"/>
                <a:cs typeface="Canva Sans Bold"/>
                <a:sym typeface="Canva Sans Bold"/>
              </a:rPr>
              <a:t>The data is limited to only country location and nothing specific such as state or department and city.</a:t>
            </a:r>
          </a:p>
          <a:p>
            <a:pPr algn="l" marL="518175" indent="-259087" lvl="1">
              <a:lnSpc>
                <a:spcPts val="3360"/>
              </a:lnSpc>
              <a:buAutoNum type="arabicPeriod" startAt="1"/>
            </a:pPr>
            <a:r>
              <a:rPr lang="en-US" sz="2400">
                <a:solidFill>
                  <a:srgbClr val="0B4E7C"/>
                </a:solidFill>
                <a:latin typeface="Canva Sans Bold"/>
                <a:ea typeface="Canva Sans Bold"/>
                <a:cs typeface="Canva Sans Bold"/>
                <a:sym typeface="Canva Sans Bold"/>
              </a:rPr>
              <a:t>The income of a YouTube channel does not solely come from the activity of the channel, but can also come from sponsorships, in video ads, and referral links for products and services.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TextBox 3" id="3"/>
          <p:cNvSpPr txBox="true"/>
          <p:nvPr/>
        </p:nvSpPr>
        <p:spPr>
          <a:xfrm rot="0">
            <a:off x="360434" y="523618"/>
            <a:ext cx="14901337" cy="1571627"/>
          </a:xfrm>
          <a:prstGeom prst="rect">
            <a:avLst/>
          </a:prstGeom>
        </p:spPr>
        <p:txBody>
          <a:bodyPr anchor="t" rtlCol="false" tIns="0" lIns="0" bIns="0" rIns="0">
            <a:spAutoFit/>
          </a:bodyPr>
          <a:lstStyle/>
          <a:p>
            <a:pPr algn="l" marL="0" indent="0" lvl="0">
              <a:lnSpc>
                <a:spcPts val="9600"/>
              </a:lnSpc>
            </a:pPr>
            <a:r>
              <a:rPr lang="en-US" sz="10000" spc="-600">
                <a:solidFill>
                  <a:srgbClr val="0B4E7C"/>
                </a:solidFill>
                <a:latin typeface="Rustic Printed"/>
                <a:ea typeface="Rustic Printed"/>
                <a:cs typeface="Rustic Printed"/>
                <a:sym typeface="Rustic Printed"/>
              </a:rPr>
              <a:t>REFERENCES &amp; SOURCES</a:t>
            </a:r>
          </a:p>
        </p:txBody>
      </p:sp>
      <p:sp>
        <p:nvSpPr>
          <p:cNvPr name="Freeform 4" id="4"/>
          <p:cNvSpPr/>
          <p:nvPr/>
        </p:nvSpPr>
        <p:spPr>
          <a:xfrm flipH="false" flipV="false" rot="0">
            <a:off x="15523029" y="1725129"/>
            <a:ext cx="2498271" cy="2334748"/>
          </a:xfrm>
          <a:custGeom>
            <a:avLst/>
            <a:gdLst/>
            <a:ahLst/>
            <a:cxnLst/>
            <a:rect r="r" b="b" t="t" l="l"/>
            <a:pathLst>
              <a:path h="2334748" w="2498271">
                <a:moveTo>
                  <a:pt x="0" y="0"/>
                </a:moveTo>
                <a:lnTo>
                  <a:pt x="2498271" y="0"/>
                </a:lnTo>
                <a:lnTo>
                  <a:pt x="2498271" y="2334748"/>
                </a:lnTo>
                <a:lnTo>
                  <a:pt x="0" y="23347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566057" y="3257294"/>
            <a:ext cx="17167457" cy="1581149"/>
          </a:xfrm>
          <a:prstGeom prst="rect">
            <a:avLst/>
          </a:prstGeom>
        </p:spPr>
        <p:txBody>
          <a:bodyPr anchor="t" rtlCol="false" tIns="0" lIns="0" bIns="0" rIns="0">
            <a:spAutoFit/>
          </a:bodyPr>
          <a:lstStyle/>
          <a:p>
            <a:pPr algn="l">
              <a:lnSpc>
                <a:spcPts val="4200"/>
              </a:lnSpc>
            </a:pPr>
            <a:r>
              <a:rPr lang="en-US" sz="3000">
                <a:solidFill>
                  <a:srgbClr val="0B4E7C"/>
                </a:solidFill>
                <a:latin typeface="Canva Sans Bold"/>
                <a:ea typeface="Canva Sans Bold"/>
                <a:cs typeface="Canva Sans Bold"/>
                <a:sym typeface="Canva Sans Bold"/>
              </a:rPr>
              <a:t>Global YouTube Statistics 2023</a:t>
            </a:r>
          </a:p>
          <a:p>
            <a:pPr algn="l">
              <a:lnSpc>
                <a:spcPts val="4200"/>
              </a:lnSpc>
            </a:pPr>
            <a:r>
              <a:rPr lang="en-US" sz="3000">
                <a:solidFill>
                  <a:srgbClr val="0B4E7C"/>
                </a:solidFill>
                <a:latin typeface="Canva Sans Bold"/>
                <a:ea typeface="Canva Sans Bold"/>
                <a:cs typeface="Canva Sans Bold"/>
                <a:sym typeface="Canva Sans Bold"/>
              </a:rPr>
              <a:t>Nidula Elgiriyewithana </a:t>
            </a:r>
          </a:p>
          <a:p>
            <a:pPr algn="l">
              <a:lnSpc>
                <a:spcPts val="4200"/>
              </a:lnSpc>
            </a:pPr>
            <a:r>
              <a:rPr lang="en-US" sz="3000">
                <a:solidFill>
                  <a:srgbClr val="0B4E7C"/>
                </a:solidFill>
                <a:latin typeface="Canva Sans Bold"/>
                <a:ea typeface="Canva Sans Bold"/>
                <a:cs typeface="Canva Sans Bold"/>
                <a:sym typeface="Canva Sans Bold"/>
              </a:rPr>
              <a:t>https://www.kaggle.com/datasets/nelgiriyewithana/global-youtube-statistics-2023/data</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763162" y="-789039"/>
            <a:ext cx="2875332" cy="3635478"/>
          </a:xfrm>
          <a:custGeom>
            <a:avLst/>
            <a:gdLst/>
            <a:ahLst/>
            <a:cxnLst/>
            <a:rect r="r" b="b" t="t" l="l"/>
            <a:pathLst>
              <a:path h="3635478" w="2875332">
                <a:moveTo>
                  <a:pt x="0" y="0"/>
                </a:moveTo>
                <a:lnTo>
                  <a:pt x="2875333" y="0"/>
                </a:lnTo>
                <a:lnTo>
                  <a:pt x="2875333"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44801" y="9258300"/>
            <a:ext cx="5315394" cy="1913542"/>
          </a:xfrm>
          <a:custGeom>
            <a:avLst/>
            <a:gdLst/>
            <a:ahLst/>
            <a:cxnLst/>
            <a:rect r="r" b="b" t="t" l="l"/>
            <a:pathLst>
              <a:path h="1913542" w="5315394">
                <a:moveTo>
                  <a:pt x="0" y="0"/>
                </a:moveTo>
                <a:lnTo>
                  <a:pt x="5315394" y="0"/>
                </a:lnTo>
                <a:lnTo>
                  <a:pt x="5315394" y="1913542"/>
                </a:lnTo>
                <a:lnTo>
                  <a:pt x="0" y="19135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5" id="5"/>
          <p:cNvSpPr txBox="true"/>
          <p:nvPr/>
        </p:nvSpPr>
        <p:spPr>
          <a:xfrm rot="0">
            <a:off x="5157161" y="1818354"/>
            <a:ext cx="7973677" cy="6764592"/>
          </a:xfrm>
          <a:prstGeom prst="rect">
            <a:avLst/>
          </a:prstGeom>
        </p:spPr>
        <p:txBody>
          <a:bodyPr anchor="t" rtlCol="false" tIns="0" lIns="0" bIns="0" rIns="0">
            <a:spAutoFit/>
          </a:bodyPr>
          <a:lstStyle/>
          <a:p>
            <a:pPr algn="ctr" marL="0" indent="0" lvl="0">
              <a:lnSpc>
                <a:spcPts val="15866"/>
              </a:lnSpc>
            </a:pPr>
            <a:r>
              <a:rPr lang="en-US" sz="18888" spc="-1133">
                <a:solidFill>
                  <a:srgbClr val="0B4E7C"/>
                </a:solidFill>
                <a:latin typeface="Rustic Printed"/>
                <a:ea typeface="Rustic Printed"/>
                <a:cs typeface="Rustic Printed"/>
                <a:sym typeface="Rustic Printed"/>
              </a:rPr>
              <a:t>THANK YOU VERY MUCH!</a:t>
            </a:r>
          </a:p>
        </p:txBody>
      </p:sp>
      <p:sp>
        <p:nvSpPr>
          <p:cNvPr name="Freeform 6" id="6"/>
          <p:cNvSpPr/>
          <p:nvPr/>
        </p:nvSpPr>
        <p:spPr>
          <a:xfrm flipH="false" flipV="false" rot="2830164">
            <a:off x="5322070" y="8801780"/>
            <a:ext cx="3550978" cy="3705954"/>
          </a:xfrm>
          <a:custGeom>
            <a:avLst/>
            <a:gdLst/>
            <a:ahLst/>
            <a:cxnLst/>
            <a:rect r="r" b="b" t="t" l="l"/>
            <a:pathLst>
              <a:path h="3705954" w="3550978">
                <a:moveTo>
                  <a:pt x="0" y="0"/>
                </a:moveTo>
                <a:lnTo>
                  <a:pt x="3550978" y="0"/>
                </a:lnTo>
                <a:lnTo>
                  <a:pt x="3550978" y="3705955"/>
                </a:lnTo>
                <a:lnTo>
                  <a:pt x="0" y="370595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950933">
            <a:off x="-2582731" y="3638336"/>
            <a:ext cx="4236628" cy="4828066"/>
          </a:xfrm>
          <a:custGeom>
            <a:avLst/>
            <a:gdLst/>
            <a:ahLst/>
            <a:cxnLst/>
            <a:rect r="r" b="b" t="t" l="l"/>
            <a:pathLst>
              <a:path h="4828066" w="4236628">
                <a:moveTo>
                  <a:pt x="0" y="0"/>
                </a:moveTo>
                <a:lnTo>
                  <a:pt x="4236628" y="0"/>
                </a:lnTo>
                <a:lnTo>
                  <a:pt x="4236628" y="4828066"/>
                </a:lnTo>
                <a:lnTo>
                  <a:pt x="0" y="48280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15584336" y="-1920382"/>
            <a:ext cx="4623736" cy="3907057"/>
          </a:xfrm>
          <a:custGeom>
            <a:avLst/>
            <a:gdLst/>
            <a:ahLst/>
            <a:cxnLst/>
            <a:rect r="r" b="b" t="t" l="l"/>
            <a:pathLst>
              <a:path h="3907057" w="4623736">
                <a:moveTo>
                  <a:pt x="0" y="0"/>
                </a:moveTo>
                <a:lnTo>
                  <a:pt x="4623735" y="0"/>
                </a:lnTo>
                <a:lnTo>
                  <a:pt x="4623735" y="3907057"/>
                </a:lnTo>
                <a:lnTo>
                  <a:pt x="0" y="390705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366315">
            <a:off x="16272866" y="2044607"/>
            <a:ext cx="3659690" cy="4299195"/>
          </a:xfrm>
          <a:custGeom>
            <a:avLst/>
            <a:gdLst/>
            <a:ahLst/>
            <a:cxnLst/>
            <a:rect r="r" b="b" t="t" l="l"/>
            <a:pathLst>
              <a:path h="4299195" w="3659690">
                <a:moveTo>
                  <a:pt x="0" y="0"/>
                </a:moveTo>
                <a:lnTo>
                  <a:pt x="3659690" y="0"/>
                </a:lnTo>
                <a:lnTo>
                  <a:pt x="3659690" y="4299195"/>
                </a:lnTo>
                <a:lnTo>
                  <a:pt x="0" y="429919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0">
            <a:off x="4624977" y="-3611469"/>
            <a:ext cx="4567505" cy="4720935"/>
          </a:xfrm>
          <a:custGeom>
            <a:avLst/>
            <a:gdLst/>
            <a:ahLst/>
            <a:cxnLst/>
            <a:rect r="r" b="b" t="t" l="l"/>
            <a:pathLst>
              <a:path h="4720935" w="4567505">
                <a:moveTo>
                  <a:pt x="0" y="0"/>
                </a:moveTo>
                <a:lnTo>
                  <a:pt x="4567505" y="0"/>
                </a:lnTo>
                <a:lnTo>
                  <a:pt x="4567505" y="4720935"/>
                </a:lnTo>
                <a:lnTo>
                  <a:pt x="0" y="472093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0">
            <a:off x="9924524" y="8931997"/>
            <a:ext cx="5331561" cy="3445521"/>
          </a:xfrm>
          <a:custGeom>
            <a:avLst/>
            <a:gdLst/>
            <a:ahLst/>
            <a:cxnLst/>
            <a:rect r="r" b="b" t="t" l="l"/>
            <a:pathLst>
              <a:path h="3445521" w="5331561">
                <a:moveTo>
                  <a:pt x="0" y="0"/>
                </a:moveTo>
                <a:lnTo>
                  <a:pt x="5331562" y="0"/>
                </a:lnTo>
                <a:lnTo>
                  <a:pt x="5331562" y="3445521"/>
                </a:lnTo>
                <a:lnTo>
                  <a:pt x="0" y="34455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0">
            <a:off x="15513261" y="7125624"/>
            <a:ext cx="3869837" cy="4265352"/>
          </a:xfrm>
          <a:custGeom>
            <a:avLst/>
            <a:gdLst/>
            <a:ahLst/>
            <a:cxnLst/>
            <a:rect r="r" b="b" t="t" l="l"/>
            <a:pathLst>
              <a:path h="4265352" w="3869837">
                <a:moveTo>
                  <a:pt x="0" y="0"/>
                </a:moveTo>
                <a:lnTo>
                  <a:pt x="3869837" y="0"/>
                </a:lnTo>
                <a:lnTo>
                  <a:pt x="3869837" y="4265352"/>
                </a:lnTo>
                <a:lnTo>
                  <a:pt x="0" y="426535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3" id="13"/>
          <p:cNvSpPr/>
          <p:nvPr/>
        </p:nvSpPr>
        <p:spPr>
          <a:xfrm flipH="false" flipV="false" rot="-10800000">
            <a:off x="9144000" y="-1365351"/>
            <a:ext cx="6660247" cy="2730701"/>
          </a:xfrm>
          <a:custGeom>
            <a:avLst/>
            <a:gdLst/>
            <a:ahLst/>
            <a:cxnLst/>
            <a:rect r="r" b="b" t="t" l="l"/>
            <a:pathLst>
              <a:path h="2730701" w="6660247">
                <a:moveTo>
                  <a:pt x="0" y="0"/>
                </a:moveTo>
                <a:lnTo>
                  <a:pt x="6660247" y="0"/>
                </a:lnTo>
                <a:lnTo>
                  <a:pt x="6660247" y="2730702"/>
                </a:lnTo>
                <a:lnTo>
                  <a:pt x="0" y="273070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4" id="14"/>
          <p:cNvSpPr/>
          <p:nvPr/>
        </p:nvSpPr>
        <p:spPr>
          <a:xfrm flipH="false" flipV="false" rot="-2611628">
            <a:off x="1608356" y="-1969747"/>
            <a:ext cx="4007991" cy="3041063"/>
          </a:xfrm>
          <a:custGeom>
            <a:avLst/>
            <a:gdLst/>
            <a:ahLst/>
            <a:cxnLst/>
            <a:rect r="r" b="b" t="t" l="l"/>
            <a:pathLst>
              <a:path h="3041063" w="4007991">
                <a:moveTo>
                  <a:pt x="0" y="0"/>
                </a:moveTo>
                <a:lnTo>
                  <a:pt x="4007991" y="0"/>
                </a:lnTo>
                <a:lnTo>
                  <a:pt x="4007991" y="3041063"/>
                </a:lnTo>
                <a:lnTo>
                  <a:pt x="0" y="3041063"/>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5" id="15"/>
          <p:cNvSpPr/>
          <p:nvPr/>
        </p:nvSpPr>
        <p:spPr>
          <a:xfrm flipH="false" flipV="false" rot="3439542">
            <a:off x="12477745" y="2571123"/>
            <a:ext cx="2770524" cy="1664799"/>
          </a:xfrm>
          <a:custGeom>
            <a:avLst/>
            <a:gdLst/>
            <a:ahLst/>
            <a:cxnLst/>
            <a:rect r="r" b="b" t="t" l="l"/>
            <a:pathLst>
              <a:path h="1664799" w="2770524">
                <a:moveTo>
                  <a:pt x="0" y="0"/>
                </a:moveTo>
                <a:lnTo>
                  <a:pt x="2770524" y="0"/>
                </a:lnTo>
                <a:lnTo>
                  <a:pt x="2770524" y="1664800"/>
                </a:lnTo>
                <a:lnTo>
                  <a:pt x="0" y="166480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6" id="16"/>
          <p:cNvSpPr/>
          <p:nvPr/>
        </p:nvSpPr>
        <p:spPr>
          <a:xfrm flipH="false" flipV="false" rot="-7235282">
            <a:off x="3033323" y="6293225"/>
            <a:ext cx="2770524" cy="1664799"/>
          </a:xfrm>
          <a:custGeom>
            <a:avLst/>
            <a:gdLst/>
            <a:ahLst/>
            <a:cxnLst/>
            <a:rect r="r" b="b" t="t" l="l"/>
            <a:pathLst>
              <a:path h="1664799" w="2770524">
                <a:moveTo>
                  <a:pt x="0" y="0"/>
                </a:moveTo>
                <a:lnTo>
                  <a:pt x="2770524" y="0"/>
                </a:lnTo>
                <a:lnTo>
                  <a:pt x="2770524"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7" id="17"/>
          <p:cNvSpPr/>
          <p:nvPr/>
        </p:nvSpPr>
        <p:spPr>
          <a:xfrm flipH="true" flipV="false" rot="0">
            <a:off x="4270593" y="2757734"/>
            <a:ext cx="1198548" cy="1291578"/>
          </a:xfrm>
          <a:custGeom>
            <a:avLst/>
            <a:gdLst/>
            <a:ahLst/>
            <a:cxnLst/>
            <a:rect r="r" b="b" t="t" l="l"/>
            <a:pathLst>
              <a:path h="1291578" w="1198548">
                <a:moveTo>
                  <a:pt x="1198548" y="0"/>
                </a:moveTo>
                <a:lnTo>
                  <a:pt x="0" y="0"/>
                </a:lnTo>
                <a:lnTo>
                  <a:pt x="0" y="1291578"/>
                </a:lnTo>
                <a:lnTo>
                  <a:pt x="1198548" y="1291578"/>
                </a:lnTo>
                <a:lnTo>
                  <a:pt x="1198548"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8" id="18"/>
          <p:cNvSpPr/>
          <p:nvPr/>
        </p:nvSpPr>
        <p:spPr>
          <a:xfrm flipH="false" flipV="false" rot="0">
            <a:off x="12722864" y="6511304"/>
            <a:ext cx="1140143" cy="1228640"/>
          </a:xfrm>
          <a:custGeom>
            <a:avLst/>
            <a:gdLst/>
            <a:ahLst/>
            <a:cxnLst/>
            <a:rect r="r" b="b" t="t" l="l"/>
            <a:pathLst>
              <a:path h="1228640" w="1140143">
                <a:moveTo>
                  <a:pt x="0" y="0"/>
                </a:moveTo>
                <a:lnTo>
                  <a:pt x="1140143" y="0"/>
                </a:lnTo>
                <a:lnTo>
                  <a:pt x="1140143" y="1228640"/>
                </a:lnTo>
                <a:lnTo>
                  <a:pt x="0" y="1228640"/>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TextBox 3" id="3"/>
          <p:cNvSpPr txBox="true"/>
          <p:nvPr/>
        </p:nvSpPr>
        <p:spPr>
          <a:xfrm rot="0">
            <a:off x="360434" y="523618"/>
            <a:ext cx="14901337" cy="2790827"/>
          </a:xfrm>
          <a:prstGeom prst="rect">
            <a:avLst/>
          </a:prstGeom>
        </p:spPr>
        <p:txBody>
          <a:bodyPr anchor="t" rtlCol="false" tIns="0" lIns="0" bIns="0" rIns="0">
            <a:spAutoFit/>
          </a:bodyPr>
          <a:lstStyle/>
          <a:p>
            <a:pPr algn="l">
              <a:lnSpc>
                <a:spcPts val="9600"/>
              </a:lnSpc>
            </a:pPr>
            <a:r>
              <a:rPr lang="en-US" sz="10000" spc="-600">
                <a:solidFill>
                  <a:srgbClr val="0B4E7C"/>
                </a:solidFill>
                <a:latin typeface="Rustic Printed"/>
                <a:ea typeface="Rustic Printed"/>
                <a:cs typeface="Rustic Printed"/>
                <a:sym typeface="Rustic Printed"/>
              </a:rPr>
              <a:t>GLOBAL YOUTUBE STATISTICS 2023</a:t>
            </a:r>
          </a:p>
          <a:p>
            <a:pPr algn="l" marL="0" indent="0" lvl="0">
              <a:lnSpc>
                <a:spcPts val="9600"/>
              </a:lnSpc>
            </a:pPr>
          </a:p>
        </p:txBody>
      </p:sp>
      <p:sp>
        <p:nvSpPr>
          <p:cNvPr name="TextBox 4" id="4"/>
          <p:cNvSpPr txBox="true"/>
          <p:nvPr/>
        </p:nvSpPr>
        <p:spPr>
          <a:xfrm rot="0">
            <a:off x="360434" y="1904744"/>
            <a:ext cx="15624655" cy="409575"/>
          </a:xfrm>
          <a:prstGeom prst="rect">
            <a:avLst/>
          </a:prstGeom>
        </p:spPr>
        <p:txBody>
          <a:bodyPr anchor="t" rtlCol="false" tIns="0" lIns="0" bIns="0" rIns="0">
            <a:spAutoFit/>
          </a:bodyPr>
          <a:lstStyle/>
          <a:p>
            <a:pPr algn="l" marL="0" indent="0" lvl="0">
              <a:lnSpc>
                <a:spcPts val="3374"/>
              </a:lnSpc>
              <a:spcBef>
                <a:spcPct val="0"/>
              </a:spcBef>
            </a:pPr>
            <a:r>
              <a:rPr lang="en-US" sz="2499" spc="149">
                <a:solidFill>
                  <a:srgbClr val="0B4E7C"/>
                </a:solidFill>
                <a:latin typeface="Canva Sans Medium"/>
                <a:ea typeface="Canva Sans Medium"/>
                <a:cs typeface="Canva Sans Medium"/>
                <a:sym typeface="Canva Sans Medium"/>
              </a:rPr>
              <a:t>https://www.kaggle.com/datasets/nelgiriyewithana/global-youtube-statistics-2023/data</a:t>
            </a:r>
          </a:p>
        </p:txBody>
      </p:sp>
      <p:sp>
        <p:nvSpPr>
          <p:cNvPr name="Freeform 5" id="5"/>
          <p:cNvSpPr/>
          <p:nvPr/>
        </p:nvSpPr>
        <p:spPr>
          <a:xfrm flipH="false" flipV="false" rot="0">
            <a:off x="15903851" y="1273629"/>
            <a:ext cx="1829664" cy="1709904"/>
          </a:xfrm>
          <a:custGeom>
            <a:avLst/>
            <a:gdLst/>
            <a:ahLst/>
            <a:cxnLst/>
            <a:rect r="r" b="b" t="t" l="l"/>
            <a:pathLst>
              <a:path h="1709904" w="1829664">
                <a:moveTo>
                  <a:pt x="0" y="0"/>
                </a:moveTo>
                <a:lnTo>
                  <a:pt x="1829664" y="0"/>
                </a:lnTo>
                <a:lnTo>
                  <a:pt x="1829664" y="1709904"/>
                </a:lnTo>
                <a:lnTo>
                  <a:pt x="0" y="17099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566057" y="3257294"/>
            <a:ext cx="17167457" cy="5172709"/>
          </a:xfrm>
          <a:prstGeom prst="rect">
            <a:avLst/>
          </a:prstGeom>
        </p:spPr>
        <p:txBody>
          <a:bodyPr anchor="t" rtlCol="false" tIns="0" lIns="0" bIns="0" rIns="0">
            <a:spAutoFit/>
          </a:bodyPr>
          <a:lstStyle/>
          <a:p>
            <a:pPr algn="l">
              <a:lnSpc>
                <a:spcPts val="4200"/>
              </a:lnSpc>
            </a:pPr>
            <a:r>
              <a:rPr lang="en-US" sz="3000">
                <a:solidFill>
                  <a:srgbClr val="0B4E7C"/>
                </a:solidFill>
                <a:latin typeface="Canva Sans Bold"/>
                <a:ea typeface="Canva Sans Bold"/>
                <a:cs typeface="Canva Sans Bold"/>
                <a:sym typeface="Canva Sans Bold"/>
              </a:rPr>
              <a:t>Top YouTube Channels Statistics: </a:t>
            </a:r>
          </a:p>
          <a:p>
            <a:pPr algn="ctr">
              <a:lnSpc>
                <a:spcPts val="4200"/>
              </a:lnSpc>
            </a:pPr>
            <a:r>
              <a:rPr lang="en-US" sz="3000">
                <a:solidFill>
                  <a:srgbClr val="0B4E7C"/>
                </a:solidFill>
                <a:latin typeface="Canva Sans Bold"/>
                <a:ea typeface="Canva Sans Bold"/>
                <a:cs typeface="Canva Sans Bold"/>
                <a:sym typeface="Canva Sans Bold"/>
              </a:rPr>
              <a:t>Detailed data on subscriber counts, video views, upload frequency, and earnings.</a:t>
            </a:r>
          </a:p>
          <a:p>
            <a:pPr algn="ctr">
              <a:lnSpc>
                <a:spcPts val="4200"/>
              </a:lnSpc>
            </a:pPr>
          </a:p>
          <a:p>
            <a:pPr algn="l">
              <a:lnSpc>
                <a:spcPts val="4200"/>
              </a:lnSpc>
            </a:pPr>
            <a:r>
              <a:rPr lang="en-US" sz="3000">
                <a:solidFill>
                  <a:srgbClr val="0B4E7C"/>
                </a:solidFill>
                <a:latin typeface="Canva Sans Bold"/>
                <a:ea typeface="Canva Sans Bold"/>
                <a:cs typeface="Canva Sans Bold"/>
                <a:sym typeface="Canva Sans Bold"/>
              </a:rPr>
              <a:t>Global Reach and Country of Origin: </a:t>
            </a:r>
          </a:p>
          <a:p>
            <a:pPr algn="ctr">
              <a:lnSpc>
                <a:spcPts val="4200"/>
              </a:lnSpc>
            </a:pPr>
            <a:r>
              <a:rPr lang="en-US" sz="3000">
                <a:solidFill>
                  <a:srgbClr val="0B4E7C"/>
                </a:solidFill>
                <a:latin typeface="Canva Sans Bold"/>
                <a:ea typeface="Canva Sans Bold"/>
                <a:cs typeface="Canva Sans Bold"/>
                <a:sym typeface="Canva Sans Bold"/>
              </a:rPr>
              <a:t>Insights into the geographic distribution and influence of YouTube's top creators.</a:t>
            </a:r>
          </a:p>
          <a:p>
            <a:pPr algn="ctr">
              <a:lnSpc>
                <a:spcPts val="4340"/>
              </a:lnSpc>
            </a:pPr>
          </a:p>
          <a:p>
            <a:pPr algn="l">
              <a:lnSpc>
                <a:spcPts val="4340"/>
              </a:lnSpc>
            </a:pPr>
            <a:r>
              <a:rPr lang="en-US" sz="3100">
                <a:solidFill>
                  <a:srgbClr val="0B4E7C"/>
                </a:solidFill>
                <a:latin typeface="Canva Sans Bold"/>
                <a:ea typeface="Canva Sans Bold"/>
                <a:cs typeface="Canva Sans Bold"/>
                <a:sym typeface="Canva Sans Bold"/>
              </a:rPr>
              <a:t>Analysis for Aspiring Creators and Data Enthusiasts: </a:t>
            </a:r>
          </a:p>
          <a:p>
            <a:pPr algn="ctr">
              <a:lnSpc>
                <a:spcPts val="4340"/>
              </a:lnSpc>
            </a:pPr>
            <a:r>
              <a:rPr lang="en-US" sz="3100">
                <a:solidFill>
                  <a:srgbClr val="0B4E7C"/>
                </a:solidFill>
                <a:latin typeface="Canva Sans Bold"/>
                <a:ea typeface="Canva Sans Bold"/>
                <a:cs typeface="Canva Sans Bold"/>
                <a:sym typeface="Canva Sans Bold"/>
              </a:rPr>
              <a:t> </a:t>
            </a:r>
            <a:r>
              <a:rPr lang="en-US" sz="3100">
                <a:solidFill>
                  <a:srgbClr val="0B4E7C"/>
                </a:solidFill>
                <a:latin typeface="Canva Sans Bold"/>
                <a:ea typeface="Canva Sans Bold"/>
                <a:cs typeface="Canva Sans Bold"/>
                <a:sym typeface="Canva Sans Bold"/>
              </a:rPr>
              <a:t>A resource for understanding the dynamics of YouTube success and content creation.</a:t>
            </a:r>
          </a:p>
          <a:p>
            <a:pPr algn="ctr">
              <a:lnSpc>
                <a:spcPts val="7279"/>
              </a:lnSpc>
            </a:pPr>
          </a:p>
        </p:txBody>
      </p:sp>
      <p:sp>
        <p:nvSpPr>
          <p:cNvPr name="Freeform 7" id="7"/>
          <p:cNvSpPr/>
          <p:nvPr/>
        </p:nvSpPr>
        <p:spPr>
          <a:xfrm flipH="false" flipV="false" rot="0">
            <a:off x="14740343" y="8430004"/>
            <a:ext cx="3121760" cy="963765"/>
          </a:xfrm>
          <a:custGeom>
            <a:avLst/>
            <a:gdLst/>
            <a:ahLst/>
            <a:cxnLst/>
            <a:rect r="r" b="b" t="t" l="l"/>
            <a:pathLst>
              <a:path h="963765" w="3121760">
                <a:moveTo>
                  <a:pt x="0" y="0"/>
                </a:moveTo>
                <a:lnTo>
                  <a:pt x="3121760" y="0"/>
                </a:lnTo>
                <a:lnTo>
                  <a:pt x="3121760" y="963765"/>
                </a:lnTo>
                <a:lnTo>
                  <a:pt x="0" y="963765"/>
                </a:lnTo>
                <a:lnTo>
                  <a:pt x="0" y="0"/>
                </a:lnTo>
                <a:close/>
              </a:path>
            </a:pathLst>
          </a:custGeom>
          <a:blipFill>
            <a:blip r:embed="rId5"/>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023839"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155C94"/>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3519557" y="1543897"/>
            <a:ext cx="11248885" cy="2790827"/>
          </a:xfrm>
          <a:prstGeom prst="rect">
            <a:avLst/>
          </a:prstGeom>
        </p:spPr>
        <p:txBody>
          <a:bodyPr anchor="t" rtlCol="false" tIns="0" lIns="0" bIns="0" rIns="0">
            <a:spAutoFit/>
          </a:bodyPr>
          <a:lstStyle/>
          <a:p>
            <a:pPr algn="ctr" marL="0" indent="0" lvl="0">
              <a:lnSpc>
                <a:spcPts val="9600"/>
              </a:lnSpc>
            </a:pPr>
            <a:r>
              <a:rPr lang="en-US" sz="10000" spc="-600">
                <a:solidFill>
                  <a:srgbClr val="FFFFFF"/>
                </a:solidFill>
                <a:latin typeface="Rustic Printed"/>
                <a:ea typeface="Rustic Printed"/>
                <a:cs typeface="Rustic Printed"/>
                <a:sym typeface="Rustic Printed"/>
              </a:rPr>
              <a:t>WHY WE CHOOSE THIS DATASET?</a:t>
            </a:r>
          </a:p>
        </p:txBody>
      </p:sp>
      <p:sp>
        <p:nvSpPr>
          <p:cNvPr name="TextBox 7" id="7"/>
          <p:cNvSpPr txBox="true"/>
          <p:nvPr/>
        </p:nvSpPr>
        <p:spPr>
          <a:xfrm rot="0">
            <a:off x="3018788" y="4306149"/>
            <a:ext cx="12985217" cy="4324350"/>
          </a:xfrm>
          <a:prstGeom prst="rect">
            <a:avLst/>
          </a:prstGeom>
        </p:spPr>
        <p:txBody>
          <a:bodyPr anchor="t" rtlCol="false" tIns="0" lIns="0" bIns="0" rIns="0">
            <a:spAutoFit/>
          </a:bodyPr>
          <a:lstStyle/>
          <a:p>
            <a:pPr algn="ctr">
              <a:lnSpc>
                <a:spcPts val="2699"/>
              </a:lnSpc>
            </a:pPr>
            <a:r>
              <a:rPr lang="en-US" sz="1999" spc="119">
                <a:solidFill>
                  <a:srgbClr val="FFFFFF"/>
                </a:solidFill>
                <a:latin typeface="Canva Sans Medium"/>
                <a:ea typeface="Canva Sans Medium"/>
                <a:cs typeface="Canva Sans Medium"/>
                <a:sym typeface="Canva Sans Medium"/>
              </a:rPr>
              <a:t> </a:t>
            </a:r>
            <a:r>
              <a:rPr lang="en-US" sz="1999" spc="119">
                <a:solidFill>
                  <a:srgbClr val="FFFFFF"/>
                </a:solidFill>
                <a:latin typeface="Canva Sans Medium"/>
                <a:ea typeface="Canva Sans Medium"/>
                <a:cs typeface="Canva Sans Medium"/>
                <a:sym typeface="Canva Sans Medium"/>
              </a:rPr>
              <a:t>We intend to utilize the information including global statistics of the most popular Youtubers. The platform showcases prominent international Youtubers and the corresponding statistics they generate, including their number of subscribers, video views, video categories, and earnings.Youtube is widely used by many folks today, not just for gaming or entertainment purposes. </a:t>
            </a:r>
          </a:p>
          <a:p>
            <a:pPr algn="ctr">
              <a:lnSpc>
                <a:spcPts val="2699"/>
              </a:lnSpc>
            </a:pPr>
          </a:p>
          <a:p>
            <a:pPr algn="ctr">
              <a:lnSpc>
                <a:spcPts val="2699"/>
              </a:lnSpc>
            </a:pPr>
            <a:r>
              <a:rPr lang="en-US" sz="1999" spc="119">
                <a:solidFill>
                  <a:srgbClr val="FFFFFF"/>
                </a:solidFill>
                <a:latin typeface="Canva Sans Medium"/>
                <a:ea typeface="Canva Sans Medium"/>
                <a:cs typeface="Canva Sans Medium"/>
                <a:sym typeface="Canva Sans Medium"/>
              </a:rPr>
              <a:t> The primary purpose of the data set is to highlight the achievements of top performers and identify the channels that are most likely to attract more views and subscriptions. This dataset is exclusively intended for the use of YouTubers to monitor the performance of their content creators on a global level, and it has not been adjusted for any other uses. As the team shared their experiences, it became evident that YouTube is also utilized globally for purposes such as teaching, research, and disseminating business information.  </a:t>
            </a:r>
          </a:p>
          <a:p>
            <a:pPr algn="ctr" marL="0" indent="0" lvl="0">
              <a:lnSpc>
                <a:spcPts val="269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TextBox 3" id="3"/>
          <p:cNvSpPr txBox="true"/>
          <p:nvPr/>
        </p:nvSpPr>
        <p:spPr>
          <a:xfrm rot="0">
            <a:off x="1503758" y="981075"/>
            <a:ext cx="15280484" cy="1417320"/>
          </a:xfrm>
          <a:prstGeom prst="rect">
            <a:avLst/>
          </a:prstGeom>
        </p:spPr>
        <p:txBody>
          <a:bodyPr anchor="t" rtlCol="false" tIns="0" lIns="0" bIns="0" rIns="0">
            <a:spAutoFit/>
          </a:bodyPr>
          <a:lstStyle/>
          <a:p>
            <a:pPr algn="ctr" marL="0" indent="0" lvl="0">
              <a:lnSpc>
                <a:spcPts val="8640"/>
              </a:lnSpc>
              <a:spcBef>
                <a:spcPct val="0"/>
              </a:spcBef>
            </a:pPr>
            <a:r>
              <a:rPr lang="en-US" sz="9000" spc="-540">
                <a:solidFill>
                  <a:srgbClr val="0B4E7C"/>
                </a:solidFill>
                <a:latin typeface="Rustic Printed"/>
                <a:ea typeface="Rustic Printed"/>
                <a:cs typeface="Rustic Printed"/>
                <a:sym typeface="Rustic Printed"/>
              </a:rPr>
              <a:t>QUESTIONS : </a:t>
            </a:r>
          </a:p>
        </p:txBody>
      </p:sp>
      <p:sp>
        <p:nvSpPr>
          <p:cNvPr name="Freeform 4" id="4"/>
          <p:cNvSpPr/>
          <p:nvPr/>
        </p:nvSpPr>
        <p:spPr>
          <a:xfrm flipH="false" flipV="false" rot="0">
            <a:off x="6888528" y="2769870"/>
            <a:ext cx="4513346" cy="3044457"/>
          </a:xfrm>
          <a:custGeom>
            <a:avLst/>
            <a:gdLst/>
            <a:ahLst/>
            <a:cxnLst/>
            <a:rect r="r" b="b" t="t" l="l"/>
            <a:pathLst>
              <a:path h="3044457" w="4513346">
                <a:moveTo>
                  <a:pt x="0" y="0"/>
                </a:moveTo>
                <a:lnTo>
                  <a:pt x="4513347" y="0"/>
                </a:lnTo>
                <a:lnTo>
                  <a:pt x="4513347" y="3044457"/>
                </a:lnTo>
                <a:lnTo>
                  <a:pt x="0" y="304445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6888528" y="6183656"/>
            <a:ext cx="4513346" cy="3044457"/>
          </a:xfrm>
          <a:custGeom>
            <a:avLst/>
            <a:gdLst/>
            <a:ahLst/>
            <a:cxnLst/>
            <a:rect r="r" b="b" t="t" l="l"/>
            <a:pathLst>
              <a:path h="3044457" w="4513346">
                <a:moveTo>
                  <a:pt x="0" y="0"/>
                </a:moveTo>
                <a:lnTo>
                  <a:pt x="4513347" y="0"/>
                </a:lnTo>
                <a:lnTo>
                  <a:pt x="4513347" y="3044457"/>
                </a:lnTo>
                <a:lnTo>
                  <a:pt x="0" y="30444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11812448" y="2769870"/>
            <a:ext cx="4513346" cy="3044457"/>
          </a:xfrm>
          <a:custGeom>
            <a:avLst/>
            <a:gdLst/>
            <a:ahLst/>
            <a:cxnLst/>
            <a:rect r="r" b="b" t="t" l="l"/>
            <a:pathLst>
              <a:path h="3044457" w="4513346">
                <a:moveTo>
                  <a:pt x="0" y="0"/>
                </a:moveTo>
                <a:lnTo>
                  <a:pt x="4513347" y="0"/>
                </a:lnTo>
                <a:lnTo>
                  <a:pt x="4513347" y="3044457"/>
                </a:lnTo>
                <a:lnTo>
                  <a:pt x="0" y="30444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11812448" y="6183656"/>
            <a:ext cx="4513346" cy="3044457"/>
          </a:xfrm>
          <a:custGeom>
            <a:avLst/>
            <a:gdLst/>
            <a:ahLst/>
            <a:cxnLst/>
            <a:rect r="r" b="b" t="t" l="l"/>
            <a:pathLst>
              <a:path h="3044457" w="4513346">
                <a:moveTo>
                  <a:pt x="0" y="0"/>
                </a:moveTo>
                <a:lnTo>
                  <a:pt x="4513347" y="0"/>
                </a:lnTo>
                <a:lnTo>
                  <a:pt x="4513347" y="3044457"/>
                </a:lnTo>
                <a:lnTo>
                  <a:pt x="0" y="304445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8" id="8"/>
          <p:cNvSpPr/>
          <p:nvPr/>
        </p:nvSpPr>
        <p:spPr>
          <a:xfrm flipH="false" flipV="false" rot="0">
            <a:off x="1962205" y="2769870"/>
            <a:ext cx="4513346" cy="3044457"/>
          </a:xfrm>
          <a:custGeom>
            <a:avLst/>
            <a:gdLst/>
            <a:ahLst/>
            <a:cxnLst/>
            <a:rect r="r" b="b" t="t" l="l"/>
            <a:pathLst>
              <a:path h="3044457" w="4513346">
                <a:moveTo>
                  <a:pt x="0" y="0"/>
                </a:moveTo>
                <a:lnTo>
                  <a:pt x="4513347" y="0"/>
                </a:lnTo>
                <a:lnTo>
                  <a:pt x="4513347" y="3044457"/>
                </a:lnTo>
                <a:lnTo>
                  <a:pt x="0" y="30444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9" id="9"/>
          <p:cNvSpPr/>
          <p:nvPr/>
        </p:nvSpPr>
        <p:spPr>
          <a:xfrm flipH="false" flipV="false" rot="0">
            <a:off x="1962205" y="6183656"/>
            <a:ext cx="4513346" cy="3044457"/>
          </a:xfrm>
          <a:custGeom>
            <a:avLst/>
            <a:gdLst/>
            <a:ahLst/>
            <a:cxnLst/>
            <a:rect r="r" b="b" t="t" l="l"/>
            <a:pathLst>
              <a:path h="3044457" w="4513346">
                <a:moveTo>
                  <a:pt x="0" y="0"/>
                </a:moveTo>
                <a:lnTo>
                  <a:pt x="4513347" y="0"/>
                </a:lnTo>
                <a:lnTo>
                  <a:pt x="4513347" y="3044457"/>
                </a:lnTo>
                <a:lnTo>
                  <a:pt x="0" y="304445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10" id="10"/>
          <p:cNvSpPr txBox="true"/>
          <p:nvPr/>
        </p:nvSpPr>
        <p:spPr>
          <a:xfrm rot="0">
            <a:off x="7350455" y="3988122"/>
            <a:ext cx="3589494" cy="1483996"/>
          </a:xfrm>
          <a:prstGeom prst="rect">
            <a:avLst/>
          </a:prstGeom>
        </p:spPr>
        <p:txBody>
          <a:bodyPr anchor="t" rtlCol="false" tIns="0" lIns="0" bIns="0" rIns="0">
            <a:spAutoFit/>
          </a:bodyPr>
          <a:lstStyle/>
          <a:p>
            <a:pPr algn="ctr" marL="0" indent="0" lvl="0">
              <a:lnSpc>
                <a:spcPts val="3779"/>
              </a:lnSpc>
            </a:pPr>
            <a:r>
              <a:rPr lang="en-US" sz="2699">
                <a:solidFill>
                  <a:srgbClr val="FFFFFF"/>
                </a:solidFill>
                <a:latin typeface="Rustic Printed"/>
                <a:ea typeface="Rustic Printed"/>
                <a:cs typeface="Rustic Printed"/>
                <a:sym typeface="Rustic Printed"/>
              </a:rPr>
              <a:t>WHAT ARE THE TOP 25 YOUTUBE CHANNELS BY COUNTRY?</a:t>
            </a:r>
          </a:p>
        </p:txBody>
      </p:sp>
      <p:sp>
        <p:nvSpPr>
          <p:cNvPr name="TextBox 11" id="11"/>
          <p:cNvSpPr txBox="true"/>
          <p:nvPr/>
        </p:nvSpPr>
        <p:spPr>
          <a:xfrm rot="0">
            <a:off x="12274375" y="4073847"/>
            <a:ext cx="3589494" cy="1153795"/>
          </a:xfrm>
          <a:prstGeom prst="rect">
            <a:avLst/>
          </a:prstGeom>
        </p:spPr>
        <p:txBody>
          <a:bodyPr anchor="t" rtlCol="false" tIns="0" lIns="0" bIns="0" rIns="0">
            <a:spAutoFit/>
          </a:bodyPr>
          <a:lstStyle/>
          <a:p>
            <a:pPr algn="ctr" marL="0" indent="0" lvl="0">
              <a:lnSpc>
                <a:spcPts val="3079"/>
              </a:lnSpc>
            </a:pPr>
            <a:r>
              <a:rPr lang="en-US" sz="2199">
                <a:solidFill>
                  <a:srgbClr val="FFFFFF"/>
                </a:solidFill>
                <a:latin typeface="Canva Sans Medium"/>
                <a:ea typeface="Canva Sans Medium"/>
                <a:cs typeface="Canva Sans Medium"/>
                <a:sym typeface="Canva Sans Medium"/>
              </a:rPr>
              <a:t>WHAT ARE THE TOP 10/25 YOUTUBE CHANNELS BY THE NUMBER OF VIEWS?</a:t>
            </a:r>
          </a:p>
        </p:txBody>
      </p:sp>
      <p:sp>
        <p:nvSpPr>
          <p:cNvPr name="TextBox 12" id="12"/>
          <p:cNvSpPr txBox="true"/>
          <p:nvPr/>
        </p:nvSpPr>
        <p:spPr>
          <a:xfrm rot="0">
            <a:off x="2424132" y="7465317"/>
            <a:ext cx="3589494" cy="1234440"/>
          </a:xfrm>
          <a:prstGeom prst="rect">
            <a:avLst/>
          </a:prstGeom>
        </p:spPr>
        <p:txBody>
          <a:bodyPr anchor="t" rtlCol="false" tIns="0" lIns="0" bIns="0" rIns="0">
            <a:spAutoFit/>
          </a:bodyPr>
          <a:lstStyle/>
          <a:p>
            <a:pPr algn="ctr" marL="0" indent="0" lvl="0">
              <a:lnSpc>
                <a:spcPts val="3359"/>
              </a:lnSpc>
            </a:pPr>
            <a:r>
              <a:rPr lang="en-US" sz="2399">
                <a:solidFill>
                  <a:srgbClr val="FFFFFF"/>
                </a:solidFill>
                <a:latin typeface="Canva Sans Medium"/>
                <a:ea typeface="Canva Sans Medium"/>
                <a:cs typeface="Canva Sans Medium"/>
                <a:sym typeface="Canva Sans Medium"/>
              </a:rPr>
              <a:t>WHAT CATEGORIES WILL GET THE MOST VIEWS </a:t>
            </a:r>
          </a:p>
        </p:txBody>
      </p:sp>
      <p:sp>
        <p:nvSpPr>
          <p:cNvPr name="TextBox 13" id="13"/>
          <p:cNvSpPr txBox="true"/>
          <p:nvPr/>
        </p:nvSpPr>
        <p:spPr>
          <a:xfrm rot="0">
            <a:off x="7349253" y="7465317"/>
            <a:ext cx="3589494" cy="1153795"/>
          </a:xfrm>
          <a:prstGeom prst="rect">
            <a:avLst/>
          </a:prstGeom>
        </p:spPr>
        <p:txBody>
          <a:bodyPr anchor="t" rtlCol="false" tIns="0" lIns="0" bIns="0" rIns="0">
            <a:spAutoFit/>
          </a:bodyPr>
          <a:lstStyle/>
          <a:p>
            <a:pPr algn="ctr" marL="0" indent="0" lvl="0">
              <a:lnSpc>
                <a:spcPts val="3079"/>
              </a:lnSpc>
            </a:pPr>
            <a:r>
              <a:rPr lang="en-US" sz="2199">
                <a:solidFill>
                  <a:srgbClr val="FFFFFF"/>
                </a:solidFill>
                <a:latin typeface="Canva Sans Medium"/>
                <a:ea typeface="Canva Sans Medium"/>
                <a:cs typeface="Canva Sans Medium"/>
                <a:sym typeface="Canva Sans Medium"/>
              </a:rPr>
              <a:t>WHICH CHANNELS HAVE THE HIGHEST TOTAL VIDEO VIEWS?</a:t>
            </a:r>
          </a:p>
        </p:txBody>
      </p:sp>
      <p:sp>
        <p:nvSpPr>
          <p:cNvPr name="TextBox 14" id="14"/>
          <p:cNvSpPr txBox="true"/>
          <p:nvPr/>
        </p:nvSpPr>
        <p:spPr>
          <a:xfrm rot="0">
            <a:off x="12274375" y="7455792"/>
            <a:ext cx="3589494" cy="1189355"/>
          </a:xfrm>
          <a:prstGeom prst="rect">
            <a:avLst/>
          </a:prstGeom>
        </p:spPr>
        <p:txBody>
          <a:bodyPr anchor="t" rtlCol="false" tIns="0" lIns="0" bIns="0" rIns="0">
            <a:spAutoFit/>
          </a:bodyPr>
          <a:lstStyle/>
          <a:p>
            <a:pPr algn="ctr" marL="0" indent="0" lvl="0">
              <a:lnSpc>
                <a:spcPts val="3219"/>
              </a:lnSpc>
            </a:pPr>
            <a:r>
              <a:rPr lang="en-US" sz="2299">
                <a:solidFill>
                  <a:srgbClr val="FFFFFF"/>
                </a:solidFill>
                <a:latin typeface="Canva Sans Medium"/>
                <a:ea typeface="Canva Sans Medium"/>
                <a:cs typeface="Canva Sans Medium"/>
                <a:sym typeface="Canva Sans Medium"/>
              </a:rPr>
              <a:t>WHAT ARE THE TOP 10/25 YOUTUBE CHANNELS BY UPLOAD</a:t>
            </a:r>
          </a:p>
        </p:txBody>
      </p:sp>
      <p:sp>
        <p:nvSpPr>
          <p:cNvPr name="TextBox 15" id="15"/>
          <p:cNvSpPr txBox="true"/>
          <p:nvPr/>
        </p:nvSpPr>
        <p:spPr>
          <a:xfrm rot="0">
            <a:off x="3247292" y="3222824"/>
            <a:ext cx="1943173" cy="754380"/>
          </a:xfrm>
          <a:prstGeom prst="rect">
            <a:avLst/>
          </a:prstGeom>
        </p:spPr>
        <p:txBody>
          <a:bodyPr anchor="t" rtlCol="false" tIns="0" lIns="0" bIns="0" rIns="0">
            <a:spAutoFit/>
          </a:bodyPr>
          <a:lstStyle/>
          <a:p>
            <a:pPr algn="ctr">
              <a:lnSpc>
                <a:spcPts val="4860"/>
              </a:lnSpc>
            </a:pPr>
            <a:r>
              <a:rPr lang="en-US" sz="4500">
                <a:solidFill>
                  <a:srgbClr val="FFFFFF"/>
                </a:solidFill>
                <a:latin typeface="Rustic Printed"/>
                <a:ea typeface="Rustic Printed"/>
                <a:cs typeface="Rustic Printed"/>
                <a:sym typeface="Rustic Printed"/>
              </a:rPr>
              <a:t>01</a:t>
            </a:r>
          </a:p>
        </p:txBody>
      </p:sp>
      <p:sp>
        <p:nvSpPr>
          <p:cNvPr name="TextBox 16" id="16"/>
          <p:cNvSpPr txBox="true"/>
          <p:nvPr/>
        </p:nvSpPr>
        <p:spPr>
          <a:xfrm rot="0">
            <a:off x="8172414" y="3222824"/>
            <a:ext cx="1943173" cy="754380"/>
          </a:xfrm>
          <a:prstGeom prst="rect">
            <a:avLst/>
          </a:prstGeom>
        </p:spPr>
        <p:txBody>
          <a:bodyPr anchor="t" rtlCol="false" tIns="0" lIns="0" bIns="0" rIns="0">
            <a:spAutoFit/>
          </a:bodyPr>
          <a:lstStyle/>
          <a:p>
            <a:pPr algn="ctr">
              <a:lnSpc>
                <a:spcPts val="4860"/>
              </a:lnSpc>
            </a:pPr>
            <a:r>
              <a:rPr lang="en-US" sz="4500">
                <a:solidFill>
                  <a:srgbClr val="FFFFFF"/>
                </a:solidFill>
                <a:latin typeface="Rustic Printed"/>
                <a:ea typeface="Rustic Printed"/>
                <a:cs typeface="Rustic Printed"/>
                <a:sym typeface="Rustic Printed"/>
              </a:rPr>
              <a:t>02</a:t>
            </a:r>
          </a:p>
        </p:txBody>
      </p:sp>
      <p:sp>
        <p:nvSpPr>
          <p:cNvPr name="TextBox 17" id="17"/>
          <p:cNvSpPr txBox="true"/>
          <p:nvPr/>
        </p:nvSpPr>
        <p:spPr>
          <a:xfrm rot="0">
            <a:off x="13097535" y="3222824"/>
            <a:ext cx="1943173" cy="754380"/>
          </a:xfrm>
          <a:prstGeom prst="rect">
            <a:avLst/>
          </a:prstGeom>
        </p:spPr>
        <p:txBody>
          <a:bodyPr anchor="t" rtlCol="false" tIns="0" lIns="0" bIns="0" rIns="0">
            <a:spAutoFit/>
          </a:bodyPr>
          <a:lstStyle/>
          <a:p>
            <a:pPr algn="ctr">
              <a:lnSpc>
                <a:spcPts val="4860"/>
              </a:lnSpc>
            </a:pPr>
            <a:r>
              <a:rPr lang="en-US" sz="4500">
                <a:solidFill>
                  <a:srgbClr val="FFFFFF"/>
                </a:solidFill>
                <a:latin typeface="Rustic Printed"/>
                <a:ea typeface="Rustic Printed"/>
                <a:cs typeface="Rustic Printed"/>
                <a:sym typeface="Rustic Printed"/>
              </a:rPr>
              <a:t>03</a:t>
            </a:r>
          </a:p>
        </p:txBody>
      </p:sp>
      <p:sp>
        <p:nvSpPr>
          <p:cNvPr name="TextBox 18" id="18"/>
          <p:cNvSpPr txBox="true"/>
          <p:nvPr/>
        </p:nvSpPr>
        <p:spPr>
          <a:xfrm rot="0">
            <a:off x="8172414" y="6670341"/>
            <a:ext cx="1943173" cy="754380"/>
          </a:xfrm>
          <a:prstGeom prst="rect">
            <a:avLst/>
          </a:prstGeom>
        </p:spPr>
        <p:txBody>
          <a:bodyPr anchor="t" rtlCol="false" tIns="0" lIns="0" bIns="0" rIns="0">
            <a:spAutoFit/>
          </a:bodyPr>
          <a:lstStyle/>
          <a:p>
            <a:pPr algn="ctr">
              <a:lnSpc>
                <a:spcPts val="4860"/>
              </a:lnSpc>
            </a:pPr>
            <a:r>
              <a:rPr lang="en-US" sz="4500">
                <a:solidFill>
                  <a:srgbClr val="FFFFFF"/>
                </a:solidFill>
                <a:latin typeface="Rustic Printed"/>
                <a:ea typeface="Rustic Printed"/>
                <a:cs typeface="Rustic Printed"/>
                <a:sym typeface="Rustic Printed"/>
              </a:rPr>
              <a:t>05</a:t>
            </a:r>
          </a:p>
        </p:txBody>
      </p:sp>
      <p:sp>
        <p:nvSpPr>
          <p:cNvPr name="TextBox 19" id="19"/>
          <p:cNvSpPr txBox="true"/>
          <p:nvPr/>
        </p:nvSpPr>
        <p:spPr>
          <a:xfrm rot="0">
            <a:off x="3249905" y="6670341"/>
            <a:ext cx="1943173" cy="754380"/>
          </a:xfrm>
          <a:prstGeom prst="rect">
            <a:avLst/>
          </a:prstGeom>
        </p:spPr>
        <p:txBody>
          <a:bodyPr anchor="t" rtlCol="false" tIns="0" lIns="0" bIns="0" rIns="0">
            <a:spAutoFit/>
          </a:bodyPr>
          <a:lstStyle/>
          <a:p>
            <a:pPr algn="ctr">
              <a:lnSpc>
                <a:spcPts val="4860"/>
              </a:lnSpc>
            </a:pPr>
            <a:r>
              <a:rPr lang="en-US" sz="4500">
                <a:solidFill>
                  <a:srgbClr val="FFFFFF"/>
                </a:solidFill>
                <a:latin typeface="Rustic Printed"/>
                <a:ea typeface="Rustic Printed"/>
                <a:cs typeface="Rustic Printed"/>
                <a:sym typeface="Rustic Printed"/>
              </a:rPr>
              <a:t>04</a:t>
            </a:r>
          </a:p>
        </p:txBody>
      </p:sp>
      <p:sp>
        <p:nvSpPr>
          <p:cNvPr name="TextBox 20" id="20"/>
          <p:cNvSpPr txBox="true"/>
          <p:nvPr/>
        </p:nvSpPr>
        <p:spPr>
          <a:xfrm rot="0">
            <a:off x="13097535" y="6670341"/>
            <a:ext cx="1943173" cy="754380"/>
          </a:xfrm>
          <a:prstGeom prst="rect">
            <a:avLst/>
          </a:prstGeom>
        </p:spPr>
        <p:txBody>
          <a:bodyPr anchor="t" rtlCol="false" tIns="0" lIns="0" bIns="0" rIns="0">
            <a:spAutoFit/>
          </a:bodyPr>
          <a:lstStyle/>
          <a:p>
            <a:pPr algn="ctr">
              <a:lnSpc>
                <a:spcPts val="4860"/>
              </a:lnSpc>
            </a:pPr>
            <a:r>
              <a:rPr lang="en-US" sz="4500">
                <a:solidFill>
                  <a:srgbClr val="FFFFFF"/>
                </a:solidFill>
                <a:latin typeface="Rustic Printed"/>
                <a:ea typeface="Rustic Printed"/>
                <a:cs typeface="Rustic Printed"/>
                <a:sym typeface="Rustic Printed"/>
              </a:rPr>
              <a:t>06</a:t>
            </a:r>
          </a:p>
        </p:txBody>
      </p:sp>
      <p:sp>
        <p:nvSpPr>
          <p:cNvPr name="TextBox 21" id="21"/>
          <p:cNvSpPr txBox="true"/>
          <p:nvPr/>
        </p:nvSpPr>
        <p:spPr>
          <a:xfrm rot="0">
            <a:off x="2426745" y="3853379"/>
            <a:ext cx="3589494" cy="1457107"/>
          </a:xfrm>
          <a:prstGeom prst="rect">
            <a:avLst/>
          </a:prstGeom>
        </p:spPr>
        <p:txBody>
          <a:bodyPr anchor="t" rtlCol="false" tIns="0" lIns="0" bIns="0" rIns="0">
            <a:spAutoFit/>
          </a:bodyPr>
          <a:lstStyle/>
          <a:p>
            <a:pPr algn="ctr">
              <a:lnSpc>
                <a:spcPts val="3687"/>
              </a:lnSpc>
              <a:spcBef>
                <a:spcPct val="0"/>
              </a:spcBef>
            </a:pPr>
            <a:r>
              <a:rPr lang="en-US" sz="2633" spc="-158">
                <a:solidFill>
                  <a:srgbClr val="EDEDED"/>
                </a:solidFill>
                <a:latin typeface="Rustic Printed"/>
                <a:ea typeface="Rustic Printed"/>
                <a:cs typeface="Rustic Printed"/>
                <a:sym typeface="Rustic Printed"/>
              </a:rPr>
              <a:t>WHAT ARE THE TOP 25 YOUTUBE CHANNELS BY THE NUMBER OF SUBSCRIBERS?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846632" y="-1082517"/>
            <a:ext cx="2875332" cy="3635478"/>
          </a:xfrm>
          <a:custGeom>
            <a:avLst/>
            <a:gdLst/>
            <a:ahLst/>
            <a:cxnLst/>
            <a:rect r="r" b="b" t="t" l="l"/>
            <a:pathLst>
              <a:path h="3635478" w="2875332">
                <a:moveTo>
                  <a:pt x="0" y="0"/>
                </a:moveTo>
                <a:lnTo>
                  <a:pt x="2875332" y="0"/>
                </a:lnTo>
                <a:lnTo>
                  <a:pt x="2875332"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25462" y="714852"/>
            <a:ext cx="5416306" cy="2751671"/>
          </a:xfrm>
          <a:custGeom>
            <a:avLst/>
            <a:gdLst/>
            <a:ahLst/>
            <a:cxnLst/>
            <a:rect r="r" b="b" t="t" l="l"/>
            <a:pathLst>
              <a:path h="2751671" w="5416306">
                <a:moveTo>
                  <a:pt x="0" y="0"/>
                </a:moveTo>
                <a:lnTo>
                  <a:pt x="5416306" y="0"/>
                </a:lnTo>
                <a:lnTo>
                  <a:pt x="5416306" y="2751672"/>
                </a:lnTo>
                <a:lnTo>
                  <a:pt x="0" y="2751672"/>
                </a:lnTo>
                <a:lnTo>
                  <a:pt x="0" y="0"/>
                </a:lnTo>
                <a:close/>
              </a:path>
            </a:pathLst>
          </a:custGeom>
          <a:blipFill>
            <a:blip r:embed="rId5">
              <a:extLst>
                <a:ext uri="{96DAC541-7B7A-43D3-8B79-37D633B846F1}">
                  <asvg:svgBlip xmlns:asvg="http://schemas.microsoft.com/office/drawing/2016/SVG/main" r:embed="rId6"/>
                </a:ext>
              </a:extLst>
            </a:blip>
            <a:stretch>
              <a:fillRect l="0" t="0" r="-25054" b="0"/>
            </a:stretch>
          </a:blipFill>
          <a:ln cap="sq">
            <a:noFill/>
            <a:prstDash val="solid"/>
            <a:miter/>
          </a:ln>
        </p:spPr>
      </p:sp>
      <p:sp>
        <p:nvSpPr>
          <p:cNvPr name="Freeform 5" id="5"/>
          <p:cNvSpPr/>
          <p:nvPr/>
        </p:nvSpPr>
        <p:spPr>
          <a:xfrm flipH="false" flipV="false" rot="-10800000">
            <a:off x="625462" y="3756774"/>
            <a:ext cx="5416306" cy="2751671"/>
          </a:xfrm>
          <a:custGeom>
            <a:avLst/>
            <a:gdLst/>
            <a:ahLst/>
            <a:cxnLst/>
            <a:rect r="r" b="b" t="t" l="l"/>
            <a:pathLst>
              <a:path h="2751671" w="5416306">
                <a:moveTo>
                  <a:pt x="0" y="0"/>
                </a:moveTo>
                <a:lnTo>
                  <a:pt x="5416306" y="0"/>
                </a:lnTo>
                <a:lnTo>
                  <a:pt x="5416306" y="2751671"/>
                </a:lnTo>
                <a:lnTo>
                  <a:pt x="0" y="2751671"/>
                </a:lnTo>
                <a:lnTo>
                  <a:pt x="0" y="0"/>
                </a:lnTo>
                <a:close/>
              </a:path>
            </a:pathLst>
          </a:custGeom>
          <a:blipFill>
            <a:blip r:embed="rId7">
              <a:extLst>
                <a:ext uri="{96DAC541-7B7A-43D3-8B79-37D633B846F1}">
                  <asvg:svgBlip xmlns:asvg="http://schemas.microsoft.com/office/drawing/2016/SVG/main" r:embed="rId8"/>
                </a:ext>
              </a:extLst>
            </a:blip>
            <a:stretch>
              <a:fillRect l="0" t="0" r="-25054" b="0"/>
            </a:stretch>
          </a:blipFill>
          <a:ln cap="sq">
            <a:noFill/>
            <a:prstDash val="solid"/>
            <a:miter/>
          </a:ln>
        </p:spPr>
      </p:sp>
      <p:sp>
        <p:nvSpPr>
          <p:cNvPr name="Freeform 6" id="6"/>
          <p:cNvSpPr/>
          <p:nvPr/>
        </p:nvSpPr>
        <p:spPr>
          <a:xfrm flipH="false" flipV="false" rot="0">
            <a:off x="625462" y="6800107"/>
            <a:ext cx="5416306" cy="2751671"/>
          </a:xfrm>
          <a:custGeom>
            <a:avLst/>
            <a:gdLst/>
            <a:ahLst/>
            <a:cxnLst/>
            <a:rect r="r" b="b" t="t" l="l"/>
            <a:pathLst>
              <a:path h="2751671" w="5416306">
                <a:moveTo>
                  <a:pt x="0" y="0"/>
                </a:moveTo>
                <a:lnTo>
                  <a:pt x="5416306" y="0"/>
                </a:lnTo>
                <a:lnTo>
                  <a:pt x="5416306" y="2751671"/>
                </a:lnTo>
                <a:lnTo>
                  <a:pt x="0" y="2751671"/>
                </a:lnTo>
                <a:lnTo>
                  <a:pt x="0" y="0"/>
                </a:lnTo>
                <a:close/>
              </a:path>
            </a:pathLst>
          </a:custGeom>
          <a:blipFill>
            <a:blip r:embed="rId9">
              <a:extLst>
                <a:ext uri="{96DAC541-7B7A-43D3-8B79-37D633B846F1}">
                  <asvg:svgBlip xmlns:asvg="http://schemas.microsoft.com/office/drawing/2016/SVG/main" r:embed="rId10"/>
                </a:ext>
              </a:extLst>
            </a:blip>
            <a:stretch>
              <a:fillRect l="0" t="0" r="-25054" b="0"/>
            </a:stretch>
          </a:blipFill>
          <a:ln cap="sq">
            <a:noFill/>
            <a:prstDash val="solid"/>
            <a:miter/>
          </a:ln>
        </p:spPr>
      </p:sp>
      <p:sp>
        <p:nvSpPr>
          <p:cNvPr name="Freeform 7" id="7"/>
          <p:cNvSpPr/>
          <p:nvPr/>
        </p:nvSpPr>
        <p:spPr>
          <a:xfrm flipH="false" flipV="false" rot="0">
            <a:off x="12246232" y="735222"/>
            <a:ext cx="5416306" cy="2751671"/>
          </a:xfrm>
          <a:custGeom>
            <a:avLst/>
            <a:gdLst/>
            <a:ahLst/>
            <a:cxnLst/>
            <a:rect r="r" b="b" t="t" l="l"/>
            <a:pathLst>
              <a:path h="2751671" w="5416306">
                <a:moveTo>
                  <a:pt x="0" y="0"/>
                </a:moveTo>
                <a:lnTo>
                  <a:pt x="5416306" y="0"/>
                </a:lnTo>
                <a:lnTo>
                  <a:pt x="5416306" y="2751671"/>
                </a:lnTo>
                <a:lnTo>
                  <a:pt x="0" y="2751671"/>
                </a:lnTo>
                <a:lnTo>
                  <a:pt x="0" y="0"/>
                </a:lnTo>
                <a:close/>
              </a:path>
            </a:pathLst>
          </a:custGeom>
          <a:blipFill>
            <a:blip r:embed="rId9">
              <a:extLst>
                <a:ext uri="{96DAC541-7B7A-43D3-8B79-37D633B846F1}">
                  <asvg:svgBlip xmlns:asvg="http://schemas.microsoft.com/office/drawing/2016/SVG/main" r:embed="rId10"/>
                </a:ext>
              </a:extLst>
            </a:blip>
            <a:stretch>
              <a:fillRect l="0" t="0" r="-25054" b="0"/>
            </a:stretch>
          </a:blipFill>
          <a:ln cap="sq">
            <a:noFill/>
            <a:prstDash val="solid"/>
            <a:miter/>
          </a:ln>
        </p:spPr>
      </p:sp>
      <p:sp>
        <p:nvSpPr>
          <p:cNvPr name="Freeform 8" id="8"/>
          <p:cNvSpPr/>
          <p:nvPr/>
        </p:nvSpPr>
        <p:spPr>
          <a:xfrm flipH="false" flipV="false" rot="-366315">
            <a:off x="16763321" y="4670879"/>
            <a:ext cx="3659690" cy="4299195"/>
          </a:xfrm>
          <a:custGeom>
            <a:avLst/>
            <a:gdLst/>
            <a:ahLst/>
            <a:cxnLst/>
            <a:rect r="r" b="b" t="t" l="l"/>
            <a:pathLst>
              <a:path h="4299195" w="3659690">
                <a:moveTo>
                  <a:pt x="0" y="0"/>
                </a:moveTo>
                <a:lnTo>
                  <a:pt x="3659690" y="0"/>
                </a:lnTo>
                <a:lnTo>
                  <a:pt x="3659690" y="4299195"/>
                </a:lnTo>
                <a:lnTo>
                  <a:pt x="0" y="429919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10800000">
            <a:off x="12464294" y="3777849"/>
            <a:ext cx="5416306" cy="2751671"/>
          </a:xfrm>
          <a:custGeom>
            <a:avLst/>
            <a:gdLst/>
            <a:ahLst/>
            <a:cxnLst/>
            <a:rect r="r" b="b" t="t" l="l"/>
            <a:pathLst>
              <a:path h="2751671" w="5416306">
                <a:moveTo>
                  <a:pt x="0" y="0"/>
                </a:moveTo>
                <a:lnTo>
                  <a:pt x="5416307" y="0"/>
                </a:lnTo>
                <a:lnTo>
                  <a:pt x="5416307" y="2751671"/>
                </a:lnTo>
                <a:lnTo>
                  <a:pt x="0" y="2751671"/>
                </a:lnTo>
                <a:lnTo>
                  <a:pt x="0" y="0"/>
                </a:lnTo>
                <a:close/>
              </a:path>
            </a:pathLst>
          </a:custGeom>
          <a:blipFill>
            <a:blip r:embed="rId5">
              <a:extLst>
                <a:ext uri="{96DAC541-7B7A-43D3-8B79-37D633B846F1}">
                  <asvg:svgBlip xmlns:asvg="http://schemas.microsoft.com/office/drawing/2016/SVG/main" r:embed="rId6"/>
                </a:ext>
              </a:extLst>
            </a:blip>
            <a:stretch>
              <a:fillRect l="0" t="0" r="-25054" b="0"/>
            </a:stretch>
          </a:blipFill>
          <a:ln cap="sq">
            <a:noFill/>
            <a:prstDash val="solid"/>
            <a:miter/>
          </a:ln>
        </p:spPr>
      </p:sp>
      <p:sp>
        <p:nvSpPr>
          <p:cNvPr name="Freeform 10" id="10"/>
          <p:cNvSpPr/>
          <p:nvPr/>
        </p:nvSpPr>
        <p:spPr>
          <a:xfrm flipH="false" flipV="false" rot="0">
            <a:off x="12246232" y="6820476"/>
            <a:ext cx="5416306" cy="2751671"/>
          </a:xfrm>
          <a:custGeom>
            <a:avLst/>
            <a:gdLst/>
            <a:ahLst/>
            <a:cxnLst/>
            <a:rect r="r" b="b" t="t" l="l"/>
            <a:pathLst>
              <a:path h="2751671" w="5416306">
                <a:moveTo>
                  <a:pt x="0" y="0"/>
                </a:moveTo>
                <a:lnTo>
                  <a:pt x="5416306" y="0"/>
                </a:lnTo>
                <a:lnTo>
                  <a:pt x="5416306" y="2751672"/>
                </a:lnTo>
                <a:lnTo>
                  <a:pt x="0" y="2751672"/>
                </a:lnTo>
                <a:lnTo>
                  <a:pt x="0" y="0"/>
                </a:lnTo>
                <a:close/>
              </a:path>
            </a:pathLst>
          </a:custGeom>
          <a:blipFill>
            <a:blip r:embed="rId7">
              <a:extLst>
                <a:ext uri="{96DAC541-7B7A-43D3-8B79-37D633B846F1}">
                  <asvg:svgBlip xmlns:asvg="http://schemas.microsoft.com/office/drawing/2016/SVG/main" r:embed="rId8"/>
                </a:ext>
              </a:extLst>
            </a:blip>
            <a:stretch>
              <a:fillRect l="0" t="0" r="-25054" b="0"/>
            </a:stretch>
          </a:blipFill>
          <a:ln cap="sq">
            <a:noFill/>
            <a:prstDash val="solid"/>
            <a:miter/>
          </a:ln>
        </p:spPr>
      </p:sp>
      <p:sp>
        <p:nvSpPr>
          <p:cNvPr name="TextBox 11" id="11"/>
          <p:cNvSpPr txBox="true"/>
          <p:nvPr/>
        </p:nvSpPr>
        <p:spPr>
          <a:xfrm rot="0">
            <a:off x="6670564" y="3286125"/>
            <a:ext cx="4946872" cy="2200275"/>
          </a:xfrm>
          <a:prstGeom prst="rect">
            <a:avLst/>
          </a:prstGeom>
        </p:spPr>
        <p:txBody>
          <a:bodyPr anchor="t" rtlCol="false" tIns="0" lIns="0" bIns="0" rIns="0">
            <a:spAutoFit/>
          </a:bodyPr>
          <a:lstStyle/>
          <a:p>
            <a:pPr algn="ctr" marL="0" indent="0" lvl="0">
              <a:lnSpc>
                <a:spcPts val="12600"/>
              </a:lnSpc>
              <a:spcBef>
                <a:spcPct val="0"/>
              </a:spcBef>
            </a:pPr>
            <a:r>
              <a:rPr lang="en-US" sz="15000" spc="-900">
                <a:solidFill>
                  <a:srgbClr val="0B4E7C"/>
                </a:solidFill>
                <a:latin typeface="Rustic Printed"/>
                <a:ea typeface="Rustic Printed"/>
                <a:cs typeface="Rustic Printed"/>
                <a:sym typeface="Rustic Printed"/>
              </a:rPr>
              <a:t>MIND</a:t>
            </a:r>
          </a:p>
        </p:txBody>
      </p:sp>
      <p:sp>
        <p:nvSpPr>
          <p:cNvPr name="Freeform 12" id="12"/>
          <p:cNvSpPr/>
          <p:nvPr/>
        </p:nvSpPr>
        <p:spPr>
          <a:xfrm flipH="false" flipV="false" rot="-7900054">
            <a:off x="6683659" y="2428354"/>
            <a:ext cx="879329" cy="394899"/>
          </a:xfrm>
          <a:custGeom>
            <a:avLst/>
            <a:gdLst/>
            <a:ahLst/>
            <a:cxnLst/>
            <a:rect r="r" b="b" t="t" l="l"/>
            <a:pathLst>
              <a:path h="394899" w="879329">
                <a:moveTo>
                  <a:pt x="0" y="0"/>
                </a:moveTo>
                <a:lnTo>
                  <a:pt x="879329" y="0"/>
                </a:lnTo>
                <a:lnTo>
                  <a:pt x="879329" y="394899"/>
                </a:lnTo>
                <a:lnTo>
                  <a:pt x="0" y="39489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3" id="13"/>
          <p:cNvSpPr/>
          <p:nvPr/>
        </p:nvSpPr>
        <p:spPr>
          <a:xfrm flipH="false" flipV="false" rot="-2700000">
            <a:off x="10714295" y="2419160"/>
            <a:ext cx="879329" cy="394899"/>
          </a:xfrm>
          <a:custGeom>
            <a:avLst/>
            <a:gdLst/>
            <a:ahLst/>
            <a:cxnLst/>
            <a:rect r="r" b="b" t="t" l="l"/>
            <a:pathLst>
              <a:path h="394899" w="879329">
                <a:moveTo>
                  <a:pt x="0" y="0"/>
                </a:moveTo>
                <a:lnTo>
                  <a:pt x="879329" y="0"/>
                </a:lnTo>
                <a:lnTo>
                  <a:pt x="879329" y="394899"/>
                </a:lnTo>
                <a:lnTo>
                  <a:pt x="0" y="39489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4" id="14"/>
          <p:cNvSpPr/>
          <p:nvPr/>
        </p:nvSpPr>
        <p:spPr>
          <a:xfrm flipH="false" flipV="false" rot="3209977">
            <a:off x="10730752" y="7477591"/>
            <a:ext cx="846414" cy="380117"/>
          </a:xfrm>
          <a:custGeom>
            <a:avLst/>
            <a:gdLst/>
            <a:ahLst/>
            <a:cxnLst/>
            <a:rect r="r" b="b" t="t" l="l"/>
            <a:pathLst>
              <a:path h="380117" w="846414">
                <a:moveTo>
                  <a:pt x="0" y="0"/>
                </a:moveTo>
                <a:lnTo>
                  <a:pt x="846414" y="0"/>
                </a:lnTo>
                <a:lnTo>
                  <a:pt x="846414" y="380117"/>
                </a:lnTo>
                <a:lnTo>
                  <a:pt x="0" y="38011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5" id="15"/>
          <p:cNvSpPr/>
          <p:nvPr/>
        </p:nvSpPr>
        <p:spPr>
          <a:xfrm flipH="false" flipV="false" rot="7866361">
            <a:off x="6727823" y="7539773"/>
            <a:ext cx="846414" cy="380117"/>
          </a:xfrm>
          <a:custGeom>
            <a:avLst/>
            <a:gdLst/>
            <a:ahLst/>
            <a:cxnLst/>
            <a:rect r="r" b="b" t="t" l="l"/>
            <a:pathLst>
              <a:path h="380117" w="846414">
                <a:moveTo>
                  <a:pt x="0" y="0"/>
                </a:moveTo>
                <a:lnTo>
                  <a:pt x="846414" y="0"/>
                </a:lnTo>
                <a:lnTo>
                  <a:pt x="846414" y="380117"/>
                </a:lnTo>
                <a:lnTo>
                  <a:pt x="0" y="38011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6" id="16"/>
          <p:cNvSpPr/>
          <p:nvPr/>
        </p:nvSpPr>
        <p:spPr>
          <a:xfrm flipH="false" flipV="false" rot="0">
            <a:off x="-722807" y="9667398"/>
            <a:ext cx="4222162" cy="1519978"/>
          </a:xfrm>
          <a:custGeom>
            <a:avLst/>
            <a:gdLst/>
            <a:ahLst/>
            <a:cxnLst/>
            <a:rect r="r" b="b" t="t" l="l"/>
            <a:pathLst>
              <a:path h="1519978" w="4222162">
                <a:moveTo>
                  <a:pt x="0" y="0"/>
                </a:moveTo>
                <a:lnTo>
                  <a:pt x="4222162" y="0"/>
                </a:lnTo>
                <a:lnTo>
                  <a:pt x="4222162" y="1519978"/>
                </a:lnTo>
                <a:lnTo>
                  <a:pt x="0" y="1519978"/>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7" id="17"/>
          <p:cNvSpPr/>
          <p:nvPr/>
        </p:nvSpPr>
        <p:spPr>
          <a:xfrm flipH="false" flipV="false" rot="0">
            <a:off x="8103209" y="9258300"/>
            <a:ext cx="4826643" cy="3119218"/>
          </a:xfrm>
          <a:custGeom>
            <a:avLst/>
            <a:gdLst/>
            <a:ahLst/>
            <a:cxnLst/>
            <a:rect r="r" b="b" t="t" l="l"/>
            <a:pathLst>
              <a:path h="3119218" w="4826643">
                <a:moveTo>
                  <a:pt x="0" y="0"/>
                </a:moveTo>
                <a:lnTo>
                  <a:pt x="4826643" y="0"/>
                </a:lnTo>
                <a:lnTo>
                  <a:pt x="4826643" y="3119218"/>
                </a:lnTo>
                <a:lnTo>
                  <a:pt x="0" y="3119218"/>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8" id="18"/>
          <p:cNvSpPr/>
          <p:nvPr/>
        </p:nvSpPr>
        <p:spPr>
          <a:xfrm flipH="false" flipV="false" rot="-10800000">
            <a:off x="6963965" y="-924229"/>
            <a:ext cx="5282267" cy="2165729"/>
          </a:xfrm>
          <a:custGeom>
            <a:avLst/>
            <a:gdLst/>
            <a:ahLst/>
            <a:cxnLst/>
            <a:rect r="r" b="b" t="t" l="l"/>
            <a:pathLst>
              <a:path h="2165729" w="5282267">
                <a:moveTo>
                  <a:pt x="0" y="0"/>
                </a:moveTo>
                <a:lnTo>
                  <a:pt x="5282267" y="0"/>
                </a:lnTo>
                <a:lnTo>
                  <a:pt x="5282267" y="2165729"/>
                </a:lnTo>
                <a:lnTo>
                  <a:pt x="0" y="2165729"/>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9" id="19"/>
          <p:cNvSpPr/>
          <p:nvPr/>
        </p:nvSpPr>
        <p:spPr>
          <a:xfrm flipH="true" flipV="false" rot="0">
            <a:off x="8690951" y="2223971"/>
            <a:ext cx="906098" cy="976429"/>
          </a:xfrm>
          <a:custGeom>
            <a:avLst/>
            <a:gdLst/>
            <a:ahLst/>
            <a:cxnLst/>
            <a:rect r="r" b="b" t="t" l="l"/>
            <a:pathLst>
              <a:path h="976429" w="906098">
                <a:moveTo>
                  <a:pt x="906098" y="0"/>
                </a:moveTo>
                <a:lnTo>
                  <a:pt x="0" y="0"/>
                </a:lnTo>
                <a:lnTo>
                  <a:pt x="0" y="976429"/>
                </a:lnTo>
                <a:lnTo>
                  <a:pt x="906098" y="976429"/>
                </a:lnTo>
                <a:lnTo>
                  <a:pt x="906098"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20" id="20"/>
          <p:cNvSpPr/>
          <p:nvPr/>
        </p:nvSpPr>
        <p:spPr>
          <a:xfrm flipH="false" flipV="false" rot="0">
            <a:off x="11165865" y="4946051"/>
            <a:ext cx="879329" cy="394899"/>
          </a:xfrm>
          <a:custGeom>
            <a:avLst/>
            <a:gdLst/>
            <a:ahLst/>
            <a:cxnLst/>
            <a:rect r="r" b="b" t="t" l="l"/>
            <a:pathLst>
              <a:path h="394899" w="879329">
                <a:moveTo>
                  <a:pt x="0" y="0"/>
                </a:moveTo>
                <a:lnTo>
                  <a:pt x="879329" y="0"/>
                </a:lnTo>
                <a:lnTo>
                  <a:pt x="879329" y="394898"/>
                </a:lnTo>
                <a:lnTo>
                  <a:pt x="0" y="39489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1" id="21"/>
          <p:cNvSpPr/>
          <p:nvPr/>
        </p:nvSpPr>
        <p:spPr>
          <a:xfrm flipH="false" flipV="false" rot="-10800000">
            <a:off x="6242806" y="4946051"/>
            <a:ext cx="879329" cy="394899"/>
          </a:xfrm>
          <a:custGeom>
            <a:avLst/>
            <a:gdLst/>
            <a:ahLst/>
            <a:cxnLst/>
            <a:rect r="r" b="b" t="t" l="l"/>
            <a:pathLst>
              <a:path h="394899" w="879329">
                <a:moveTo>
                  <a:pt x="0" y="0"/>
                </a:moveTo>
                <a:lnTo>
                  <a:pt x="879329" y="0"/>
                </a:lnTo>
                <a:lnTo>
                  <a:pt x="879329" y="394898"/>
                </a:lnTo>
                <a:lnTo>
                  <a:pt x="0" y="39489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2" id="22"/>
          <p:cNvSpPr txBox="true"/>
          <p:nvPr/>
        </p:nvSpPr>
        <p:spPr>
          <a:xfrm rot="0">
            <a:off x="1028700" y="917556"/>
            <a:ext cx="4792403" cy="2569337"/>
          </a:xfrm>
          <a:prstGeom prst="rect">
            <a:avLst/>
          </a:prstGeom>
        </p:spPr>
        <p:txBody>
          <a:bodyPr anchor="t" rtlCol="false" tIns="0" lIns="0" bIns="0" rIns="0">
            <a:spAutoFit/>
          </a:bodyPr>
          <a:lstStyle/>
          <a:p>
            <a:pPr algn="ctr">
              <a:lnSpc>
                <a:spcPts val="2584"/>
              </a:lnSpc>
            </a:pPr>
            <a:r>
              <a:rPr lang="en-US" sz="1700">
                <a:solidFill>
                  <a:srgbClr val="FFFFFF"/>
                </a:solidFill>
                <a:latin typeface="Canva Sans Bold"/>
                <a:ea typeface="Canva Sans Bold"/>
                <a:cs typeface="Canva Sans Bold"/>
                <a:sym typeface="Canva Sans Bold"/>
              </a:rPr>
              <a:t>Growth and Trends </a:t>
            </a:r>
          </a:p>
          <a:p>
            <a:pPr algn="ctr">
              <a:lnSpc>
                <a:spcPts val="2584"/>
              </a:lnSpc>
            </a:pPr>
          </a:p>
          <a:p>
            <a:pPr algn="ctr">
              <a:lnSpc>
                <a:spcPts val="2584"/>
              </a:lnSpc>
            </a:pPr>
            <a:r>
              <a:rPr lang="en-US" sz="1700">
                <a:solidFill>
                  <a:srgbClr val="FFFFFF"/>
                </a:solidFill>
                <a:latin typeface="Canva Sans Bold"/>
                <a:ea typeface="Canva Sans Bold"/>
                <a:cs typeface="Canva Sans Bold"/>
                <a:sym typeface="Canva Sans Bold"/>
              </a:rPr>
              <a:t>Which channels gained the most subscribers?&amp; What types of content are most popular when looking on categories with the most views and highest engagement </a:t>
            </a:r>
          </a:p>
          <a:p>
            <a:pPr algn="ctr">
              <a:lnSpc>
                <a:spcPts val="2584"/>
              </a:lnSpc>
            </a:pPr>
            <a:r>
              <a:rPr lang="en-US" sz="1700">
                <a:solidFill>
                  <a:srgbClr val="FFFFFF"/>
                </a:solidFill>
                <a:latin typeface="Canva Sans Bold"/>
                <a:ea typeface="Canva Sans Bold"/>
                <a:cs typeface="Canva Sans Bold"/>
                <a:sym typeface="Canva Sans Bold"/>
              </a:rPr>
              <a:t>Which channels had the highest video views?</a:t>
            </a:r>
          </a:p>
          <a:p>
            <a:pPr algn="ctr" marL="0" indent="0" lvl="0">
              <a:lnSpc>
                <a:spcPts val="2584"/>
              </a:lnSpc>
              <a:spcBef>
                <a:spcPct val="0"/>
              </a:spcBef>
            </a:pPr>
          </a:p>
        </p:txBody>
      </p:sp>
      <p:sp>
        <p:nvSpPr>
          <p:cNvPr name="TextBox 23" id="23"/>
          <p:cNvSpPr txBox="true"/>
          <p:nvPr/>
        </p:nvSpPr>
        <p:spPr>
          <a:xfrm rot="0">
            <a:off x="784963" y="4309904"/>
            <a:ext cx="5036140" cy="1597787"/>
          </a:xfrm>
          <a:prstGeom prst="rect">
            <a:avLst/>
          </a:prstGeom>
        </p:spPr>
        <p:txBody>
          <a:bodyPr anchor="t" rtlCol="false" tIns="0" lIns="0" bIns="0" rIns="0">
            <a:spAutoFit/>
          </a:bodyPr>
          <a:lstStyle/>
          <a:p>
            <a:pPr algn="ctr">
              <a:lnSpc>
                <a:spcPts val="2584"/>
              </a:lnSpc>
            </a:pPr>
            <a:r>
              <a:rPr lang="en-US" sz="1700">
                <a:solidFill>
                  <a:srgbClr val="FFFFFF"/>
                </a:solidFill>
                <a:latin typeface="Canva Sans Bold"/>
                <a:ea typeface="Canva Sans Bold"/>
                <a:cs typeface="Canva Sans Bold"/>
                <a:sym typeface="Canva Sans Bold"/>
              </a:rPr>
              <a:t>Earnings Estimates </a:t>
            </a:r>
          </a:p>
          <a:p>
            <a:pPr algn="ctr">
              <a:lnSpc>
                <a:spcPts val="2584"/>
              </a:lnSpc>
            </a:pPr>
            <a:r>
              <a:rPr lang="en-US" sz="1700">
                <a:solidFill>
                  <a:srgbClr val="FFFFFF"/>
                </a:solidFill>
                <a:latin typeface="Canva Sans Bold"/>
                <a:ea typeface="Canva Sans Bold"/>
                <a:cs typeface="Canva Sans Bold"/>
                <a:sym typeface="Canva Sans Bold"/>
              </a:rPr>
              <a:t>What are the estimated monthly and yearly earnings for the top YouTube channels?</a:t>
            </a:r>
          </a:p>
          <a:p>
            <a:pPr algn="ctr">
              <a:lnSpc>
                <a:spcPts val="2584"/>
              </a:lnSpc>
            </a:pPr>
          </a:p>
          <a:p>
            <a:pPr algn="ctr" marL="0" indent="0" lvl="0">
              <a:lnSpc>
                <a:spcPts val="2584"/>
              </a:lnSpc>
              <a:spcBef>
                <a:spcPct val="0"/>
              </a:spcBef>
            </a:pPr>
          </a:p>
        </p:txBody>
      </p:sp>
      <p:sp>
        <p:nvSpPr>
          <p:cNvPr name="TextBox 24" id="24"/>
          <p:cNvSpPr txBox="true"/>
          <p:nvPr/>
        </p:nvSpPr>
        <p:spPr>
          <a:xfrm rot="0">
            <a:off x="1206666" y="6820516"/>
            <a:ext cx="5036140" cy="2893187"/>
          </a:xfrm>
          <a:prstGeom prst="rect">
            <a:avLst/>
          </a:prstGeom>
        </p:spPr>
        <p:txBody>
          <a:bodyPr anchor="t" rtlCol="false" tIns="0" lIns="0" bIns="0" rIns="0">
            <a:spAutoFit/>
          </a:bodyPr>
          <a:lstStyle/>
          <a:p>
            <a:pPr algn="ctr">
              <a:lnSpc>
                <a:spcPts val="2584"/>
              </a:lnSpc>
            </a:pPr>
            <a:r>
              <a:rPr lang="en-US" sz="1700">
                <a:solidFill>
                  <a:srgbClr val="FFFFFF"/>
                </a:solidFill>
                <a:latin typeface="Canva Sans Bold"/>
                <a:ea typeface="Canva Sans Bold"/>
                <a:cs typeface="Canva Sans Bold"/>
                <a:sym typeface="Canva Sans Bold"/>
              </a:rPr>
              <a:t>Country Comparisons  </a:t>
            </a:r>
          </a:p>
          <a:p>
            <a:pPr algn="ctr">
              <a:lnSpc>
                <a:spcPts val="2584"/>
              </a:lnSpc>
            </a:pPr>
            <a:r>
              <a:rPr lang="en-US" sz="1700">
                <a:solidFill>
                  <a:srgbClr val="FFFFFF"/>
                </a:solidFill>
                <a:latin typeface="Canva Sans"/>
                <a:ea typeface="Canva Sans"/>
                <a:cs typeface="Canva Sans"/>
                <a:sym typeface="Canva Sans"/>
              </a:rPr>
              <a:t>How do YouTube channels from different countries compare in terms of average subscribers and views?</a:t>
            </a:r>
          </a:p>
          <a:p>
            <a:pPr algn="ctr">
              <a:lnSpc>
                <a:spcPts val="2584"/>
              </a:lnSpc>
            </a:pPr>
          </a:p>
          <a:p>
            <a:pPr algn="ctr">
              <a:lnSpc>
                <a:spcPts val="2584"/>
              </a:lnSpc>
            </a:pPr>
            <a:r>
              <a:rPr lang="en-US" sz="1700">
                <a:solidFill>
                  <a:srgbClr val="FFFFFF"/>
                </a:solidFill>
                <a:latin typeface="Canva Sans"/>
                <a:ea typeface="Canva Sans"/>
                <a:cs typeface="Canva Sans"/>
                <a:sym typeface="Canva Sans"/>
              </a:rPr>
              <a:t>What is the correlation between a country's population and the number of top-ranked YouTube channels it has?</a:t>
            </a:r>
          </a:p>
          <a:p>
            <a:pPr algn="ctr" marL="0" indent="0" lvl="0">
              <a:lnSpc>
                <a:spcPts val="2584"/>
              </a:lnSpc>
              <a:spcBef>
                <a:spcPct val="0"/>
              </a:spcBef>
            </a:pPr>
          </a:p>
        </p:txBody>
      </p:sp>
      <p:sp>
        <p:nvSpPr>
          <p:cNvPr name="TextBox 25" id="25"/>
          <p:cNvSpPr txBox="true"/>
          <p:nvPr/>
        </p:nvSpPr>
        <p:spPr>
          <a:xfrm rot="0">
            <a:off x="12246086" y="858881"/>
            <a:ext cx="5614409" cy="2356993"/>
          </a:xfrm>
          <a:prstGeom prst="rect">
            <a:avLst/>
          </a:prstGeom>
        </p:spPr>
        <p:txBody>
          <a:bodyPr anchor="t" rtlCol="false" tIns="0" lIns="0" bIns="0" rIns="0">
            <a:spAutoFit/>
          </a:bodyPr>
          <a:lstStyle/>
          <a:p>
            <a:pPr algn="ctr">
              <a:lnSpc>
                <a:spcPts val="2127"/>
              </a:lnSpc>
            </a:pPr>
            <a:r>
              <a:rPr lang="en-US" sz="1399">
                <a:solidFill>
                  <a:srgbClr val="FFFFFF"/>
                </a:solidFill>
                <a:latin typeface="Canva Sans Bold"/>
                <a:ea typeface="Canva Sans Bold"/>
                <a:cs typeface="Canva Sans Bold"/>
                <a:sym typeface="Canva Sans Bold"/>
              </a:rPr>
              <a:t>Impact of Education and Unemployment  </a:t>
            </a:r>
          </a:p>
          <a:p>
            <a:pPr algn="ctr">
              <a:lnSpc>
                <a:spcPts val="2127"/>
              </a:lnSpc>
            </a:pPr>
          </a:p>
          <a:p>
            <a:pPr algn="ctr">
              <a:lnSpc>
                <a:spcPts val="2127"/>
              </a:lnSpc>
            </a:pPr>
            <a:r>
              <a:rPr lang="en-US" sz="1399">
                <a:solidFill>
                  <a:srgbClr val="FFFFFF"/>
                </a:solidFill>
                <a:latin typeface="Canva Sans Bold"/>
                <a:ea typeface="Canva Sans Bold"/>
                <a:cs typeface="Canva Sans Bold"/>
                <a:sym typeface="Canva Sans Bold"/>
              </a:rPr>
              <a:t>Is there a correlation between a country's tertiary education </a:t>
            </a:r>
          </a:p>
          <a:p>
            <a:pPr algn="ctr">
              <a:lnSpc>
                <a:spcPts val="2127"/>
              </a:lnSpc>
            </a:pPr>
            <a:r>
              <a:rPr lang="en-US" sz="1399">
                <a:solidFill>
                  <a:srgbClr val="FFFFFF"/>
                </a:solidFill>
                <a:latin typeface="Canva Sans Bold"/>
                <a:ea typeface="Canva Sans Bold"/>
                <a:cs typeface="Canva Sans Bold"/>
                <a:sym typeface="Canva Sans Bold"/>
              </a:rPr>
              <a:t>enrollment and the success of YouTube </a:t>
            </a:r>
          </a:p>
          <a:p>
            <a:pPr algn="ctr">
              <a:lnSpc>
                <a:spcPts val="2127"/>
              </a:lnSpc>
            </a:pPr>
            <a:r>
              <a:rPr lang="en-US" sz="1399">
                <a:solidFill>
                  <a:srgbClr val="FFFFFF"/>
                </a:solidFill>
                <a:latin typeface="Canva Sans Bold"/>
                <a:ea typeface="Canva Sans Bold"/>
                <a:cs typeface="Canva Sans Bold"/>
                <a:sym typeface="Canva Sans Bold"/>
              </a:rPr>
              <a:t>channels from that country?</a:t>
            </a:r>
          </a:p>
          <a:p>
            <a:pPr algn="ctr">
              <a:lnSpc>
                <a:spcPts val="2127"/>
              </a:lnSpc>
            </a:pPr>
            <a:r>
              <a:rPr lang="en-US" sz="1399">
                <a:solidFill>
                  <a:srgbClr val="FFFFFF"/>
                </a:solidFill>
                <a:latin typeface="Canva Sans Bold"/>
                <a:ea typeface="Canva Sans Bold"/>
                <a:cs typeface="Canva Sans Bold"/>
                <a:sym typeface="Canva Sans Bold"/>
              </a:rPr>
              <a:t>How does the unemployment rate </a:t>
            </a:r>
          </a:p>
          <a:p>
            <a:pPr algn="ctr">
              <a:lnSpc>
                <a:spcPts val="2127"/>
              </a:lnSpc>
            </a:pPr>
            <a:r>
              <a:rPr lang="en-US" sz="1399">
                <a:solidFill>
                  <a:srgbClr val="FFFFFF"/>
                </a:solidFill>
                <a:latin typeface="Canva Sans Bold"/>
                <a:ea typeface="Canva Sans Bold"/>
                <a:cs typeface="Canva Sans Bold"/>
                <a:sym typeface="Canva Sans Bold"/>
              </a:rPr>
              <a:t>in a country affect the number of YouTube </a:t>
            </a:r>
          </a:p>
          <a:p>
            <a:pPr algn="ctr">
              <a:lnSpc>
                <a:spcPts val="2127"/>
              </a:lnSpc>
            </a:pPr>
            <a:r>
              <a:rPr lang="en-US" sz="1399">
                <a:solidFill>
                  <a:srgbClr val="FFFFFF"/>
                </a:solidFill>
                <a:latin typeface="Canva Sans Bold"/>
                <a:ea typeface="Canva Sans Bold"/>
                <a:cs typeface="Canva Sans Bold"/>
                <a:sym typeface="Canva Sans Bold"/>
              </a:rPr>
              <a:t>channels and their success?</a:t>
            </a:r>
          </a:p>
          <a:p>
            <a:pPr algn="ctr" marL="0" indent="0" lvl="0">
              <a:lnSpc>
                <a:spcPts val="1824"/>
              </a:lnSpc>
              <a:spcBef>
                <a:spcPct val="0"/>
              </a:spcBef>
            </a:pPr>
          </a:p>
        </p:txBody>
      </p:sp>
      <p:sp>
        <p:nvSpPr>
          <p:cNvPr name="TextBox 26" id="26"/>
          <p:cNvSpPr txBox="true"/>
          <p:nvPr/>
        </p:nvSpPr>
        <p:spPr>
          <a:xfrm rot="0">
            <a:off x="13316986" y="4032468"/>
            <a:ext cx="3710922" cy="2569337"/>
          </a:xfrm>
          <a:prstGeom prst="rect">
            <a:avLst/>
          </a:prstGeom>
        </p:spPr>
        <p:txBody>
          <a:bodyPr anchor="t" rtlCol="false" tIns="0" lIns="0" bIns="0" rIns="0">
            <a:spAutoFit/>
          </a:bodyPr>
          <a:lstStyle/>
          <a:p>
            <a:pPr algn="ctr">
              <a:lnSpc>
                <a:spcPts val="2584"/>
              </a:lnSpc>
            </a:pPr>
            <a:r>
              <a:rPr lang="en-US" sz="1700">
                <a:solidFill>
                  <a:srgbClr val="FFFFFF"/>
                </a:solidFill>
                <a:latin typeface="Canva Sans Bold"/>
                <a:ea typeface="Canva Sans Bold"/>
                <a:cs typeface="Canva Sans Bold"/>
                <a:sym typeface="Canva Sans Bold"/>
              </a:rPr>
              <a:t>Individual Channel Performance</a:t>
            </a:r>
          </a:p>
          <a:p>
            <a:pPr algn="ctr">
              <a:lnSpc>
                <a:spcPts val="2584"/>
              </a:lnSpc>
            </a:pPr>
            <a:r>
              <a:rPr lang="en-US" sz="1700">
                <a:solidFill>
                  <a:srgbClr val="FFFFFF"/>
                </a:solidFill>
                <a:latin typeface="Canva Sans"/>
                <a:ea typeface="Canva Sans"/>
                <a:cs typeface="Canva Sans"/>
                <a:sym typeface="Canva Sans"/>
              </a:rPr>
              <a:t> </a:t>
            </a:r>
          </a:p>
          <a:p>
            <a:pPr algn="ctr">
              <a:lnSpc>
                <a:spcPts val="2584"/>
              </a:lnSpc>
            </a:pPr>
            <a:r>
              <a:rPr lang="en-US" sz="1700">
                <a:solidFill>
                  <a:srgbClr val="FFFFFF"/>
                </a:solidFill>
                <a:latin typeface="Canva Sans Bold"/>
                <a:ea typeface="Canva Sans Bold"/>
                <a:cs typeface="Canva Sans Bold"/>
                <a:sym typeface="Canva Sans Bold"/>
              </a:rPr>
              <a:t>What is the video upload frequency of a channel, and how does it correlate with its subscriber count?</a:t>
            </a:r>
          </a:p>
          <a:p>
            <a:pPr algn="ctr">
              <a:lnSpc>
                <a:spcPts val="2584"/>
              </a:lnSpc>
            </a:pPr>
          </a:p>
          <a:p>
            <a:pPr algn="ctr" marL="0" indent="0" lvl="0">
              <a:lnSpc>
                <a:spcPts val="2584"/>
              </a:lnSpc>
              <a:spcBef>
                <a:spcPct val="0"/>
              </a:spcBef>
            </a:pPr>
          </a:p>
        </p:txBody>
      </p:sp>
      <p:sp>
        <p:nvSpPr>
          <p:cNvPr name="TextBox 27" id="27"/>
          <p:cNvSpPr txBox="true"/>
          <p:nvPr/>
        </p:nvSpPr>
        <p:spPr>
          <a:xfrm rot="0">
            <a:off x="12698180" y="6982441"/>
            <a:ext cx="4948535" cy="2569337"/>
          </a:xfrm>
          <a:prstGeom prst="rect">
            <a:avLst/>
          </a:prstGeom>
        </p:spPr>
        <p:txBody>
          <a:bodyPr anchor="t" rtlCol="false" tIns="0" lIns="0" bIns="0" rIns="0">
            <a:spAutoFit/>
          </a:bodyPr>
          <a:lstStyle/>
          <a:p>
            <a:pPr algn="ctr">
              <a:lnSpc>
                <a:spcPts val="2584"/>
              </a:lnSpc>
            </a:pPr>
            <a:r>
              <a:rPr lang="en-US" sz="1700">
                <a:solidFill>
                  <a:srgbClr val="FFFFFF"/>
                </a:solidFill>
                <a:latin typeface="Canva Sans Bold"/>
                <a:ea typeface="Canva Sans Bold"/>
                <a:cs typeface="Canva Sans Bold"/>
                <a:sym typeface="Canva Sans Bold"/>
              </a:rPr>
              <a:t>Channel Categories </a:t>
            </a:r>
          </a:p>
          <a:p>
            <a:pPr algn="ctr">
              <a:lnSpc>
                <a:spcPts val="2584"/>
              </a:lnSpc>
            </a:pPr>
          </a:p>
          <a:p>
            <a:pPr algn="ctr">
              <a:lnSpc>
                <a:spcPts val="2584"/>
              </a:lnSpc>
            </a:pPr>
            <a:r>
              <a:rPr lang="en-US" sz="1700">
                <a:solidFill>
                  <a:srgbClr val="FFFFFF"/>
                </a:solidFill>
                <a:latin typeface="Canva Sans Bold"/>
                <a:ea typeface="Canva Sans Bold"/>
                <a:cs typeface="Canva Sans Bold"/>
                <a:sym typeface="Canva Sans Bold"/>
              </a:rPr>
              <a:t>Which category has the most channels in the top 100 by subscribers?</a:t>
            </a:r>
          </a:p>
          <a:p>
            <a:pPr algn="ctr">
              <a:lnSpc>
                <a:spcPts val="2584"/>
              </a:lnSpc>
            </a:pPr>
            <a:r>
              <a:rPr lang="en-US" sz="1700">
                <a:solidFill>
                  <a:srgbClr val="FFFFFF"/>
                </a:solidFill>
                <a:latin typeface="Canva Sans Bold"/>
                <a:ea typeface="Canva Sans Bold"/>
                <a:cs typeface="Canva Sans Bold"/>
                <a:sym typeface="Canva Sans Bold"/>
              </a:rPr>
              <a:t>How do channels in different categories compare in terms of average views and earnings, by country?</a:t>
            </a:r>
          </a:p>
          <a:p>
            <a:pPr algn="ctr" marL="0" indent="0" lvl="0">
              <a:lnSpc>
                <a:spcPts val="2584"/>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846632" y="-1082517"/>
            <a:ext cx="2875332" cy="3635478"/>
          </a:xfrm>
          <a:custGeom>
            <a:avLst/>
            <a:gdLst/>
            <a:ahLst/>
            <a:cxnLst/>
            <a:rect r="r" b="b" t="t" l="l"/>
            <a:pathLst>
              <a:path h="3635478" w="2875332">
                <a:moveTo>
                  <a:pt x="0" y="0"/>
                </a:moveTo>
                <a:lnTo>
                  <a:pt x="2875332" y="0"/>
                </a:lnTo>
                <a:lnTo>
                  <a:pt x="2875332"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25462" y="714852"/>
            <a:ext cx="7773316" cy="3949114"/>
          </a:xfrm>
          <a:custGeom>
            <a:avLst/>
            <a:gdLst/>
            <a:ahLst/>
            <a:cxnLst/>
            <a:rect r="r" b="b" t="t" l="l"/>
            <a:pathLst>
              <a:path h="3949114" w="7773316">
                <a:moveTo>
                  <a:pt x="0" y="0"/>
                </a:moveTo>
                <a:lnTo>
                  <a:pt x="7773316" y="0"/>
                </a:lnTo>
                <a:lnTo>
                  <a:pt x="7773316" y="3949114"/>
                </a:lnTo>
                <a:lnTo>
                  <a:pt x="0" y="3949114"/>
                </a:lnTo>
                <a:lnTo>
                  <a:pt x="0" y="0"/>
                </a:lnTo>
                <a:close/>
              </a:path>
            </a:pathLst>
          </a:custGeom>
          <a:blipFill>
            <a:blip r:embed="rId5">
              <a:extLst>
                <a:ext uri="{96DAC541-7B7A-43D3-8B79-37D633B846F1}">
                  <asvg:svgBlip xmlns:asvg="http://schemas.microsoft.com/office/drawing/2016/SVG/main" r:embed="rId6"/>
                </a:ext>
              </a:extLst>
            </a:blip>
            <a:stretch>
              <a:fillRect l="0" t="0" r="-25054" b="0"/>
            </a:stretch>
          </a:blipFill>
          <a:ln cap="sq">
            <a:noFill/>
            <a:prstDash val="solid"/>
            <a:miter/>
          </a:ln>
        </p:spPr>
      </p:sp>
      <p:sp>
        <p:nvSpPr>
          <p:cNvPr name="Freeform 5" id="5"/>
          <p:cNvSpPr/>
          <p:nvPr/>
        </p:nvSpPr>
        <p:spPr>
          <a:xfrm flipH="false" flipV="false" rot="0">
            <a:off x="7767026" y="5428404"/>
            <a:ext cx="8175671" cy="4153524"/>
          </a:xfrm>
          <a:custGeom>
            <a:avLst/>
            <a:gdLst/>
            <a:ahLst/>
            <a:cxnLst/>
            <a:rect r="r" b="b" t="t" l="l"/>
            <a:pathLst>
              <a:path h="4153524" w="8175671">
                <a:moveTo>
                  <a:pt x="0" y="0"/>
                </a:moveTo>
                <a:lnTo>
                  <a:pt x="8175671" y="0"/>
                </a:lnTo>
                <a:lnTo>
                  <a:pt x="8175671" y="4153524"/>
                </a:lnTo>
                <a:lnTo>
                  <a:pt x="0" y="4153524"/>
                </a:lnTo>
                <a:lnTo>
                  <a:pt x="0" y="0"/>
                </a:lnTo>
                <a:close/>
              </a:path>
            </a:pathLst>
          </a:custGeom>
          <a:blipFill>
            <a:blip r:embed="rId7">
              <a:extLst>
                <a:ext uri="{96DAC541-7B7A-43D3-8B79-37D633B846F1}">
                  <asvg:svgBlip xmlns:asvg="http://schemas.microsoft.com/office/drawing/2016/SVG/main" r:embed="rId8"/>
                </a:ext>
              </a:extLst>
            </a:blip>
            <a:stretch>
              <a:fillRect l="0" t="0" r="-25054" b="0"/>
            </a:stretch>
          </a:blipFill>
          <a:ln cap="sq">
            <a:noFill/>
            <a:prstDash val="solid"/>
            <a:miter/>
          </a:ln>
        </p:spPr>
      </p:sp>
      <p:sp>
        <p:nvSpPr>
          <p:cNvPr name="Freeform 6" id="6"/>
          <p:cNvSpPr/>
          <p:nvPr/>
        </p:nvSpPr>
        <p:spPr>
          <a:xfrm flipH="false" flipV="false" rot="-366315">
            <a:off x="16763321" y="4670879"/>
            <a:ext cx="3659690" cy="4299195"/>
          </a:xfrm>
          <a:custGeom>
            <a:avLst/>
            <a:gdLst/>
            <a:ahLst/>
            <a:cxnLst/>
            <a:rect r="r" b="b" t="t" l="l"/>
            <a:pathLst>
              <a:path h="4299195" w="3659690">
                <a:moveTo>
                  <a:pt x="0" y="0"/>
                </a:moveTo>
                <a:lnTo>
                  <a:pt x="3659690" y="0"/>
                </a:lnTo>
                <a:lnTo>
                  <a:pt x="3659690" y="4299195"/>
                </a:lnTo>
                <a:lnTo>
                  <a:pt x="0" y="429919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11971618" y="859401"/>
            <a:ext cx="4946872" cy="1838792"/>
          </a:xfrm>
          <a:prstGeom prst="rect">
            <a:avLst/>
          </a:prstGeom>
        </p:spPr>
        <p:txBody>
          <a:bodyPr anchor="t" rtlCol="false" tIns="0" lIns="0" bIns="0" rIns="0">
            <a:spAutoFit/>
          </a:bodyPr>
          <a:lstStyle/>
          <a:p>
            <a:pPr algn="ctr" marL="0" indent="0" lvl="0">
              <a:lnSpc>
                <a:spcPts val="6133"/>
              </a:lnSpc>
              <a:spcBef>
                <a:spcPct val="0"/>
              </a:spcBef>
            </a:pPr>
            <a:r>
              <a:rPr lang="en-US" sz="7301" spc="-438">
                <a:solidFill>
                  <a:srgbClr val="0B4E7C"/>
                </a:solidFill>
                <a:latin typeface="Rustic Printed"/>
                <a:ea typeface="Rustic Printed"/>
                <a:cs typeface="Rustic Printed"/>
                <a:sym typeface="Rustic Printed"/>
              </a:rPr>
              <a:t>MIND... CONTINUATION</a:t>
            </a:r>
          </a:p>
        </p:txBody>
      </p:sp>
      <p:sp>
        <p:nvSpPr>
          <p:cNvPr name="Freeform 8" id="8"/>
          <p:cNvSpPr/>
          <p:nvPr/>
        </p:nvSpPr>
        <p:spPr>
          <a:xfrm flipH="false" flipV="false" rot="5327393">
            <a:off x="12911159" y="4620719"/>
            <a:ext cx="846414" cy="380117"/>
          </a:xfrm>
          <a:custGeom>
            <a:avLst/>
            <a:gdLst/>
            <a:ahLst/>
            <a:cxnLst/>
            <a:rect r="r" b="b" t="t" l="l"/>
            <a:pathLst>
              <a:path h="380117" w="846414">
                <a:moveTo>
                  <a:pt x="0" y="0"/>
                </a:moveTo>
                <a:lnTo>
                  <a:pt x="846415" y="0"/>
                </a:lnTo>
                <a:lnTo>
                  <a:pt x="846415" y="380117"/>
                </a:lnTo>
                <a:lnTo>
                  <a:pt x="0" y="38011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7866361">
            <a:off x="10309305" y="4298399"/>
            <a:ext cx="846414" cy="380117"/>
          </a:xfrm>
          <a:custGeom>
            <a:avLst/>
            <a:gdLst/>
            <a:ahLst/>
            <a:cxnLst/>
            <a:rect r="r" b="b" t="t" l="l"/>
            <a:pathLst>
              <a:path h="380117" w="846414">
                <a:moveTo>
                  <a:pt x="0" y="0"/>
                </a:moveTo>
                <a:lnTo>
                  <a:pt x="846414" y="0"/>
                </a:lnTo>
                <a:lnTo>
                  <a:pt x="846414" y="380117"/>
                </a:lnTo>
                <a:lnTo>
                  <a:pt x="0" y="38011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0">
            <a:off x="-722807" y="9667398"/>
            <a:ext cx="4222162" cy="1519978"/>
          </a:xfrm>
          <a:custGeom>
            <a:avLst/>
            <a:gdLst/>
            <a:ahLst/>
            <a:cxnLst/>
            <a:rect r="r" b="b" t="t" l="l"/>
            <a:pathLst>
              <a:path h="1519978" w="4222162">
                <a:moveTo>
                  <a:pt x="0" y="0"/>
                </a:moveTo>
                <a:lnTo>
                  <a:pt x="4222162" y="0"/>
                </a:lnTo>
                <a:lnTo>
                  <a:pt x="4222162" y="1519978"/>
                </a:lnTo>
                <a:lnTo>
                  <a:pt x="0" y="151997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1" id="11"/>
          <p:cNvSpPr/>
          <p:nvPr/>
        </p:nvSpPr>
        <p:spPr>
          <a:xfrm flipH="false" flipV="false" rot="0">
            <a:off x="8103209" y="9258300"/>
            <a:ext cx="4826643" cy="3119218"/>
          </a:xfrm>
          <a:custGeom>
            <a:avLst/>
            <a:gdLst/>
            <a:ahLst/>
            <a:cxnLst/>
            <a:rect r="r" b="b" t="t" l="l"/>
            <a:pathLst>
              <a:path h="3119218" w="4826643">
                <a:moveTo>
                  <a:pt x="0" y="0"/>
                </a:moveTo>
                <a:lnTo>
                  <a:pt x="4826643" y="0"/>
                </a:lnTo>
                <a:lnTo>
                  <a:pt x="4826643" y="3119218"/>
                </a:lnTo>
                <a:lnTo>
                  <a:pt x="0" y="3119218"/>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2" id="12"/>
          <p:cNvSpPr/>
          <p:nvPr/>
        </p:nvSpPr>
        <p:spPr>
          <a:xfrm flipH="false" flipV="false" rot="-10800000">
            <a:off x="6963965" y="-924229"/>
            <a:ext cx="5282267" cy="2165729"/>
          </a:xfrm>
          <a:custGeom>
            <a:avLst/>
            <a:gdLst/>
            <a:ahLst/>
            <a:cxnLst/>
            <a:rect r="r" b="b" t="t" l="l"/>
            <a:pathLst>
              <a:path h="2165729" w="5282267">
                <a:moveTo>
                  <a:pt x="0" y="0"/>
                </a:moveTo>
                <a:lnTo>
                  <a:pt x="5282267" y="0"/>
                </a:lnTo>
                <a:lnTo>
                  <a:pt x="5282267" y="2165729"/>
                </a:lnTo>
                <a:lnTo>
                  <a:pt x="0" y="2165729"/>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3" id="13"/>
          <p:cNvSpPr/>
          <p:nvPr/>
        </p:nvSpPr>
        <p:spPr>
          <a:xfrm flipH="true" flipV="false" rot="0">
            <a:off x="8690951" y="2223971"/>
            <a:ext cx="906098" cy="976429"/>
          </a:xfrm>
          <a:custGeom>
            <a:avLst/>
            <a:gdLst/>
            <a:ahLst/>
            <a:cxnLst/>
            <a:rect r="r" b="b" t="t" l="l"/>
            <a:pathLst>
              <a:path h="976429" w="906098">
                <a:moveTo>
                  <a:pt x="906098" y="0"/>
                </a:moveTo>
                <a:lnTo>
                  <a:pt x="0" y="0"/>
                </a:lnTo>
                <a:lnTo>
                  <a:pt x="0" y="976429"/>
                </a:lnTo>
                <a:lnTo>
                  <a:pt x="906098" y="976429"/>
                </a:lnTo>
                <a:lnTo>
                  <a:pt x="906098"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4" id="14"/>
          <p:cNvSpPr/>
          <p:nvPr/>
        </p:nvSpPr>
        <p:spPr>
          <a:xfrm flipH="false" flipV="false" rot="-10800000">
            <a:off x="10516530" y="1766851"/>
            <a:ext cx="879329" cy="394899"/>
          </a:xfrm>
          <a:custGeom>
            <a:avLst/>
            <a:gdLst/>
            <a:ahLst/>
            <a:cxnLst/>
            <a:rect r="r" b="b" t="t" l="l"/>
            <a:pathLst>
              <a:path h="394899" w="879329">
                <a:moveTo>
                  <a:pt x="0" y="0"/>
                </a:moveTo>
                <a:lnTo>
                  <a:pt x="879329" y="0"/>
                </a:lnTo>
                <a:lnTo>
                  <a:pt x="879329" y="394899"/>
                </a:lnTo>
                <a:lnTo>
                  <a:pt x="0" y="39489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5" id="15"/>
          <p:cNvSpPr txBox="true"/>
          <p:nvPr/>
        </p:nvSpPr>
        <p:spPr>
          <a:xfrm rot="0">
            <a:off x="1028700" y="898506"/>
            <a:ext cx="6738326" cy="2892150"/>
          </a:xfrm>
          <a:prstGeom prst="rect">
            <a:avLst/>
          </a:prstGeom>
        </p:spPr>
        <p:txBody>
          <a:bodyPr anchor="t" rtlCol="false" tIns="0" lIns="0" bIns="0" rIns="0">
            <a:spAutoFit/>
          </a:bodyPr>
          <a:lstStyle/>
          <a:p>
            <a:pPr algn="ctr">
              <a:lnSpc>
                <a:spcPts val="3205"/>
              </a:lnSpc>
            </a:pPr>
            <a:r>
              <a:rPr lang="en-US" sz="2109">
                <a:solidFill>
                  <a:srgbClr val="FFFFFF"/>
                </a:solidFill>
                <a:latin typeface="Canva Sans Bold"/>
                <a:ea typeface="Canva Sans Bold"/>
                <a:cs typeface="Canva Sans Bold"/>
                <a:sym typeface="Canva Sans Bold"/>
              </a:rPr>
              <a:t>Geographic Insights </a:t>
            </a:r>
          </a:p>
          <a:p>
            <a:pPr algn="ctr">
              <a:lnSpc>
                <a:spcPts val="3205"/>
              </a:lnSpc>
            </a:pPr>
            <a:r>
              <a:rPr lang="en-US" sz="2109">
                <a:solidFill>
                  <a:srgbClr val="FFFFFF"/>
                </a:solidFill>
                <a:latin typeface="Canva Sans Bold"/>
                <a:ea typeface="Canva Sans Bold"/>
                <a:cs typeface="Canva Sans Bold"/>
                <a:sym typeface="Canva Sans Bold"/>
              </a:rPr>
              <a:t>What is the distribution of top YouTube channels by geographic coordinates (latitude and longitude)?</a:t>
            </a:r>
          </a:p>
          <a:p>
            <a:pPr algn="ctr">
              <a:lnSpc>
                <a:spcPts val="3205"/>
              </a:lnSpc>
            </a:pPr>
            <a:r>
              <a:rPr lang="en-US" sz="2109">
                <a:solidFill>
                  <a:srgbClr val="FFFFFF"/>
                </a:solidFill>
                <a:latin typeface="Canva Sans Bold"/>
                <a:ea typeface="Canva Sans Bold"/>
                <a:cs typeface="Canva Sans Bold"/>
                <a:sym typeface="Canva Sans Bold"/>
              </a:rPr>
              <a:t>How does urban population percentage relate to the number of successful YouTube channels in a country? (TBA)</a:t>
            </a:r>
          </a:p>
          <a:p>
            <a:pPr algn="ctr" marL="0" indent="0" lvl="0">
              <a:lnSpc>
                <a:spcPts val="213"/>
              </a:lnSpc>
              <a:spcBef>
                <a:spcPct val="0"/>
              </a:spcBef>
            </a:pPr>
          </a:p>
        </p:txBody>
      </p:sp>
      <p:sp>
        <p:nvSpPr>
          <p:cNvPr name="TextBox 16" id="16"/>
          <p:cNvSpPr txBox="true"/>
          <p:nvPr/>
        </p:nvSpPr>
        <p:spPr>
          <a:xfrm rot="0">
            <a:off x="8385831" y="5437192"/>
            <a:ext cx="6990261" cy="3821108"/>
          </a:xfrm>
          <a:prstGeom prst="rect">
            <a:avLst/>
          </a:prstGeom>
        </p:spPr>
        <p:txBody>
          <a:bodyPr anchor="t" rtlCol="false" tIns="0" lIns="0" bIns="0" rIns="0">
            <a:spAutoFit/>
          </a:bodyPr>
          <a:lstStyle/>
          <a:p>
            <a:pPr algn="ctr">
              <a:lnSpc>
                <a:spcPts val="2791"/>
              </a:lnSpc>
            </a:pPr>
            <a:r>
              <a:rPr lang="en-US" sz="1836">
                <a:solidFill>
                  <a:srgbClr val="FFFFFF"/>
                </a:solidFill>
                <a:latin typeface="Canva Sans Bold"/>
                <a:ea typeface="Canva Sans Bold"/>
                <a:cs typeface="Canva Sans Bold"/>
                <a:sym typeface="Canva Sans Bold"/>
              </a:rPr>
              <a:t>Historical Trends </a:t>
            </a:r>
          </a:p>
          <a:p>
            <a:pPr algn="ctr">
              <a:lnSpc>
                <a:spcPts val="2791"/>
              </a:lnSpc>
            </a:pPr>
            <a:r>
              <a:rPr lang="en-US" sz="1836">
                <a:solidFill>
                  <a:srgbClr val="FFFFFF"/>
                </a:solidFill>
                <a:latin typeface="Canva Sans Bold"/>
                <a:ea typeface="Canva Sans Bold"/>
                <a:cs typeface="Canva Sans Bold"/>
                <a:sym typeface="Canva Sans Bold"/>
              </a:rPr>
              <a:t>What are the oldest YouTube channels in the top 100 by subscribers?</a:t>
            </a:r>
          </a:p>
          <a:p>
            <a:pPr algn="ctr">
              <a:lnSpc>
                <a:spcPts val="2791"/>
              </a:lnSpc>
            </a:pPr>
            <a:r>
              <a:rPr lang="en-US" sz="1836">
                <a:solidFill>
                  <a:srgbClr val="FFFFFF"/>
                </a:solidFill>
                <a:latin typeface="Canva Sans Bold"/>
                <a:ea typeface="Canva Sans Bold"/>
                <a:cs typeface="Canva Sans Bold"/>
                <a:sym typeface="Canva Sans Bold"/>
              </a:rPr>
              <a:t>How does the creation year of a channel relate to its current subscriber count and viewership?</a:t>
            </a:r>
          </a:p>
          <a:p>
            <a:pPr algn="ctr">
              <a:lnSpc>
                <a:spcPts val="2791"/>
              </a:lnSpc>
            </a:pPr>
          </a:p>
          <a:p>
            <a:pPr algn="ctr">
              <a:lnSpc>
                <a:spcPts val="2791"/>
              </a:lnSpc>
            </a:pPr>
            <a:r>
              <a:rPr lang="en-US" sz="1836">
                <a:solidFill>
                  <a:srgbClr val="FFFFFF"/>
                </a:solidFill>
                <a:latin typeface="Canva Sans Bold"/>
                <a:ea typeface="Canva Sans Bold"/>
                <a:cs typeface="Canva Sans Bold"/>
                <a:sym typeface="Canva Sans Bold"/>
              </a:rPr>
              <a:t>Country-Specific Rankings</a:t>
            </a:r>
          </a:p>
          <a:p>
            <a:pPr algn="ctr">
              <a:lnSpc>
                <a:spcPts val="2791"/>
              </a:lnSpc>
            </a:pPr>
          </a:p>
          <a:p>
            <a:pPr algn="ctr">
              <a:lnSpc>
                <a:spcPts val="2791"/>
              </a:lnSpc>
            </a:pPr>
            <a:r>
              <a:rPr lang="en-US" sz="1836">
                <a:solidFill>
                  <a:srgbClr val="FFFFFF"/>
                </a:solidFill>
                <a:latin typeface="Canva Sans Bold"/>
                <a:ea typeface="Canva Sans Bold"/>
                <a:cs typeface="Canva Sans Bold"/>
                <a:sym typeface="Canva Sans Bold"/>
              </a:rPr>
              <a:t>Which country has the most YouTube channels in the top 100 globally?</a:t>
            </a:r>
          </a:p>
          <a:p>
            <a:pPr algn="ctr" marL="0" indent="0" lvl="0">
              <a:lnSpc>
                <a:spcPts val="2791"/>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4709611" y="64935"/>
            <a:ext cx="3359154" cy="963765"/>
          </a:xfrm>
          <a:custGeom>
            <a:avLst/>
            <a:gdLst/>
            <a:ahLst/>
            <a:cxnLst/>
            <a:rect r="r" b="b" t="t" l="l"/>
            <a:pathLst>
              <a:path h="963765" w="3359154">
                <a:moveTo>
                  <a:pt x="0" y="0"/>
                </a:moveTo>
                <a:lnTo>
                  <a:pt x="3359154" y="0"/>
                </a:lnTo>
                <a:lnTo>
                  <a:pt x="3359154" y="963765"/>
                </a:lnTo>
                <a:lnTo>
                  <a:pt x="0" y="963765"/>
                </a:lnTo>
                <a:lnTo>
                  <a:pt x="0" y="0"/>
                </a:lnTo>
                <a:close/>
              </a:path>
            </a:pathLst>
          </a:custGeom>
          <a:blipFill>
            <a:blip r:embed="rId3"/>
            <a:stretch>
              <a:fillRect l="0" t="-3802" r="0" b="-3802"/>
            </a:stretch>
          </a:blipFill>
        </p:spPr>
      </p:sp>
      <p:sp>
        <p:nvSpPr>
          <p:cNvPr name="Freeform 4" id="4"/>
          <p:cNvSpPr/>
          <p:nvPr/>
        </p:nvSpPr>
        <p:spPr>
          <a:xfrm flipH="false" flipV="false" rot="0">
            <a:off x="432134" y="2572382"/>
            <a:ext cx="17178288" cy="6329345"/>
          </a:xfrm>
          <a:custGeom>
            <a:avLst/>
            <a:gdLst/>
            <a:ahLst/>
            <a:cxnLst/>
            <a:rect r="r" b="b" t="t" l="l"/>
            <a:pathLst>
              <a:path h="6329345" w="17178288">
                <a:moveTo>
                  <a:pt x="0" y="0"/>
                </a:moveTo>
                <a:lnTo>
                  <a:pt x="17178287" y="0"/>
                </a:lnTo>
                <a:lnTo>
                  <a:pt x="17178287" y="6329345"/>
                </a:lnTo>
                <a:lnTo>
                  <a:pt x="0" y="6329345"/>
                </a:lnTo>
                <a:lnTo>
                  <a:pt x="0" y="0"/>
                </a:lnTo>
                <a:close/>
              </a:path>
            </a:pathLst>
          </a:custGeom>
          <a:blipFill>
            <a:blip r:embed="rId4"/>
            <a:stretch>
              <a:fillRect l="0" t="-1726" r="0" b="-1726"/>
            </a:stretch>
          </a:blipFill>
        </p:spPr>
      </p:sp>
      <p:sp>
        <p:nvSpPr>
          <p:cNvPr name="TextBox 5" id="5"/>
          <p:cNvSpPr txBox="true"/>
          <p:nvPr/>
        </p:nvSpPr>
        <p:spPr>
          <a:xfrm rot="0">
            <a:off x="249650" y="199388"/>
            <a:ext cx="11530341" cy="1099185"/>
          </a:xfrm>
          <a:prstGeom prst="rect">
            <a:avLst/>
          </a:prstGeom>
        </p:spPr>
        <p:txBody>
          <a:bodyPr anchor="t" rtlCol="false" tIns="0" lIns="0" bIns="0" rIns="0">
            <a:spAutoFit/>
          </a:bodyPr>
          <a:lstStyle/>
          <a:p>
            <a:pPr algn="l" marL="0" indent="0" lvl="0">
              <a:lnSpc>
                <a:spcPts val="6720"/>
              </a:lnSpc>
            </a:pPr>
            <a:r>
              <a:rPr lang="en-US" sz="7000" spc="-420">
                <a:solidFill>
                  <a:srgbClr val="155C94"/>
                </a:solidFill>
                <a:latin typeface="Rustic Printed"/>
                <a:ea typeface="Rustic Printed"/>
                <a:cs typeface="Rustic Printed"/>
                <a:sym typeface="Rustic Printed"/>
              </a:rPr>
              <a:t>GROWTH AND TRENDS</a:t>
            </a:r>
          </a:p>
        </p:txBody>
      </p:sp>
      <p:sp>
        <p:nvSpPr>
          <p:cNvPr name="TextBox 6" id="6"/>
          <p:cNvSpPr txBox="true"/>
          <p:nvPr/>
        </p:nvSpPr>
        <p:spPr>
          <a:xfrm rot="0">
            <a:off x="142436" y="1174748"/>
            <a:ext cx="7172787" cy="1130934"/>
          </a:xfrm>
          <a:prstGeom prst="rect">
            <a:avLst/>
          </a:prstGeom>
        </p:spPr>
        <p:txBody>
          <a:bodyPr anchor="t" rtlCol="false" tIns="0" lIns="0" bIns="0" rIns="0">
            <a:spAutoFit/>
          </a:bodyPr>
          <a:lstStyle/>
          <a:p>
            <a:pPr algn="ctr">
              <a:lnSpc>
                <a:spcPts val="4340"/>
              </a:lnSpc>
            </a:pPr>
            <a:r>
              <a:rPr lang="en-US" sz="3100">
                <a:solidFill>
                  <a:srgbClr val="4910EB"/>
                </a:solidFill>
                <a:latin typeface="Times New Roman Bold"/>
                <a:ea typeface="Times New Roman Bold"/>
                <a:cs typeface="Times New Roman Bold"/>
                <a:sym typeface="Times New Roman Bold"/>
              </a:rPr>
              <a:t>Channels with the most </a:t>
            </a:r>
            <a:r>
              <a:rPr lang="en-US" sz="3100">
                <a:solidFill>
                  <a:srgbClr val="E66012"/>
                </a:solidFill>
                <a:latin typeface="Times New Roman Bold"/>
                <a:ea typeface="Times New Roman Bold"/>
                <a:cs typeface="Times New Roman Bold"/>
                <a:sym typeface="Times New Roman Bold"/>
              </a:rPr>
              <a:t>Subscribers </a:t>
            </a:r>
            <a:r>
              <a:rPr lang="en-US" sz="3100">
                <a:solidFill>
                  <a:srgbClr val="4910EB"/>
                </a:solidFill>
                <a:latin typeface="Times New Roman Bold"/>
                <a:ea typeface="Times New Roman Bold"/>
                <a:cs typeface="Times New Roman Bold"/>
                <a:sym typeface="Times New Roman Bold"/>
              </a:rPr>
              <a:t>and</a:t>
            </a:r>
            <a:r>
              <a:rPr lang="en-US" sz="3100">
                <a:solidFill>
                  <a:srgbClr val="E66012"/>
                </a:solidFill>
                <a:latin typeface="Times New Roman Bold"/>
                <a:ea typeface="Times New Roman Bold"/>
                <a:cs typeface="Times New Roman Bold"/>
                <a:sym typeface="Times New Roman Bold"/>
              </a:rPr>
              <a:t> Views </a:t>
            </a:r>
            <a:r>
              <a:rPr lang="en-US" sz="3100">
                <a:solidFill>
                  <a:srgbClr val="000000"/>
                </a:solidFill>
                <a:latin typeface="Times New Roman Bold"/>
                <a:ea typeface="Times New Roman Bold"/>
                <a:cs typeface="Times New Roman Bold"/>
                <a:sym typeface="Times New Roman Bold"/>
              </a:rPr>
              <a: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4709611" y="64935"/>
            <a:ext cx="3359154" cy="963765"/>
          </a:xfrm>
          <a:custGeom>
            <a:avLst/>
            <a:gdLst/>
            <a:ahLst/>
            <a:cxnLst/>
            <a:rect r="r" b="b" t="t" l="l"/>
            <a:pathLst>
              <a:path h="963765" w="3359154">
                <a:moveTo>
                  <a:pt x="0" y="0"/>
                </a:moveTo>
                <a:lnTo>
                  <a:pt x="3359154" y="0"/>
                </a:lnTo>
                <a:lnTo>
                  <a:pt x="3359154" y="963765"/>
                </a:lnTo>
                <a:lnTo>
                  <a:pt x="0" y="963765"/>
                </a:lnTo>
                <a:lnTo>
                  <a:pt x="0" y="0"/>
                </a:lnTo>
                <a:close/>
              </a:path>
            </a:pathLst>
          </a:custGeom>
          <a:blipFill>
            <a:blip r:embed="rId3"/>
            <a:stretch>
              <a:fillRect l="0" t="-3802" r="0" b="-3802"/>
            </a:stretch>
          </a:blipFill>
        </p:spPr>
      </p:sp>
      <p:sp>
        <p:nvSpPr>
          <p:cNvPr name="Freeform 4" id="4"/>
          <p:cNvSpPr/>
          <p:nvPr/>
        </p:nvSpPr>
        <p:spPr>
          <a:xfrm flipH="false" flipV="false" rot="0">
            <a:off x="429248" y="2914141"/>
            <a:ext cx="17639516" cy="7067553"/>
          </a:xfrm>
          <a:custGeom>
            <a:avLst/>
            <a:gdLst/>
            <a:ahLst/>
            <a:cxnLst/>
            <a:rect r="r" b="b" t="t" l="l"/>
            <a:pathLst>
              <a:path h="7067553" w="17639516">
                <a:moveTo>
                  <a:pt x="0" y="0"/>
                </a:moveTo>
                <a:lnTo>
                  <a:pt x="17639517" y="0"/>
                </a:lnTo>
                <a:lnTo>
                  <a:pt x="17639517" y="7067553"/>
                </a:lnTo>
                <a:lnTo>
                  <a:pt x="0" y="7067553"/>
                </a:lnTo>
                <a:lnTo>
                  <a:pt x="0" y="0"/>
                </a:lnTo>
                <a:close/>
              </a:path>
            </a:pathLst>
          </a:custGeom>
          <a:blipFill>
            <a:blip r:embed="rId4"/>
            <a:stretch>
              <a:fillRect l="0" t="0" r="0" b="0"/>
            </a:stretch>
          </a:blipFill>
        </p:spPr>
      </p:sp>
      <p:sp>
        <p:nvSpPr>
          <p:cNvPr name="TextBox 5" id="5"/>
          <p:cNvSpPr txBox="true"/>
          <p:nvPr/>
        </p:nvSpPr>
        <p:spPr>
          <a:xfrm rot="0">
            <a:off x="249650" y="199388"/>
            <a:ext cx="11530341" cy="1099185"/>
          </a:xfrm>
          <a:prstGeom prst="rect">
            <a:avLst/>
          </a:prstGeom>
        </p:spPr>
        <p:txBody>
          <a:bodyPr anchor="t" rtlCol="false" tIns="0" lIns="0" bIns="0" rIns="0">
            <a:spAutoFit/>
          </a:bodyPr>
          <a:lstStyle/>
          <a:p>
            <a:pPr algn="l" marL="0" indent="0" lvl="0">
              <a:lnSpc>
                <a:spcPts val="6720"/>
              </a:lnSpc>
            </a:pPr>
            <a:r>
              <a:rPr lang="en-US" sz="7000" spc="-420">
                <a:solidFill>
                  <a:srgbClr val="155C94"/>
                </a:solidFill>
                <a:latin typeface="Rustic Printed"/>
                <a:ea typeface="Rustic Printed"/>
                <a:cs typeface="Rustic Printed"/>
                <a:sym typeface="Rustic Printed"/>
              </a:rPr>
              <a:t>GROWTH AND TRENDS</a:t>
            </a:r>
          </a:p>
        </p:txBody>
      </p:sp>
      <p:sp>
        <p:nvSpPr>
          <p:cNvPr name="TextBox 6" id="6"/>
          <p:cNvSpPr txBox="true"/>
          <p:nvPr/>
        </p:nvSpPr>
        <p:spPr>
          <a:xfrm rot="0">
            <a:off x="0" y="1174748"/>
            <a:ext cx="7172787" cy="1130934"/>
          </a:xfrm>
          <a:prstGeom prst="rect">
            <a:avLst/>
          </a:prstGeom>
        </p:spPr>
        <p:txBody>
          <a:bodyPr anchor="t" rtlCol="false" tIns="0" lIns="0" bIns="0" rIns="0">
            <a:spAutoFit/>
          </a:bodyPr>
          <a:lstStyle/>
          <a:p>
            <a:pPr algn="ctr">
              <a:lnSpc>
                <a:spcPts val="4340"/>
              </a:lnSpc>
            </a:pPr>
            <a:r>
              <a:rPr lang="en-US" sz="3100">
                <a:solidFill>
                  <a:srgbClr val="4910EB"/>
                </a:solidFill>
                <a:latin typeface="Times New Roman Bold"/>
                <a:ea typeface="Times New Roman Bold"/>
                <a:cs typeface="Times New Roman Bold"/>
                <a:sym typeface="Times New Roman Bold"/>
              </a:rPr>
              <a:t>Channels with the most </a:t>
            </a:r>
            <a:r>
              <a:rPr lang="en-US" sz="3100">
                <a:solidFill>
                  <a:srgbClr val="E66012"/>
                </a:solidFill>
                <a:latin typeface="Times New Roman Bold"/>
                <a:ea typeface="Times New Roman Bold"/>
                <a:cs typeface="Times New Roman Bold"/>
                <a:sym typeface="Times New Roman Bold"/>
              </a:rPr>
              <a:t>Subscribers </a:t>
            </a:r>
            <a:r>
              <a:rPr lang="en-US" sz="3100">
                <a:solidFill>
                  <a:srgbClr val="4910EB"/>
                </a:solidFill>
                <a:latin typeface="Times New Roman Bold"/>
                <a:ea typeface="Times New Roman Bold"/>
                <a:cs typeface="Times New Roman Bold"/>
                <a:sym typeface="Times New Roman Bold"/>
              </a:rPr>
              <a:t>and</a:t>
            </a:r>
            <a:r>
              <a:rPr lang="en-US" sz="3100">
                <a:solidFill>
                  <a:srgbClr val="E66012"/>
                </a:solidFill>
                <a:latin typeface="Times New Roman Bold"/>
                <a:ea typeface="Times New Roman Bold"/>
                <a:cs typeface="Times New Roman Bold"/>
                <a:sym typeface="Times New Roman Bold"/>
              </a:rPr>
              <a:t> Views </a:t>
            </a:r>
            <a:r>
              <a:rPr lang="en-US" sz="3100">
                <a:solidFill>
                  <a:srgbClr val="000000"/>
                </a:solidFill>
                <a:latin typeface="Times New Roman Bold"/>
                <a:ea typeface="Times New Roman Bold"/>
                <a:cs typeface="Times New Roman Bold"/>
                <a:sym typeface="Times New Roman Bold"/>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DAGM6-MXOR4</dc:identifier>
  <dcterms:modified xsi:type="dcterms:W3CDTF">2011-08-01T06:04:30Z</dcterms:modified>
  <cp:revision>1</cp:revision>
  <dc:title>Blue and Green Organic Group Project Presentation</dc:title>
</cp:coreProperties>
</file>