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7875"/>
    <p:restoredTop sz="95915"/>
  </p:normalViewPr>
  <p:slideViewPr>
    <p:cSldViewPr snapToGrid="0" snapToObjects="1">
      <p:cViewPr varScale="1">
        <p:scale>
          <a:sx n="66" d="100"/>
          <a:sy n="66" d="100"/>
        </p:scale>
        <p:origin x="192" y="1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0C264-88E1-FFB6-B838-0C5B45814D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Predicting Supply Chain Product Backorders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592666-1583-8253-6B53-3086C20CA9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Heather DeSimone</a:t>
            </a:r>
          </a:p>
        </p:txBody>
      </p:sp>
    </p:spTree>
    <p:extLst>
      <p:ext uri="{BB962C8B-B14F-4D97-AF65-F5344CB8AC3E}">
        <p14:creationId xmlns:p14="http://schemas.microsoft.com/office/powerpoint/2010/main" val="3277235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1F2B4773-3207-44CC-B7AC-892B70498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B8267CA-A7A5-4E11-9D92-4EAC3DD3E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83D61B5-C6B4-4A4B-85AD-FEE7A5491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A0B67FE4-688F-4497-8BFD-157613A69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3BF5BE1A-9BAC-4581-A82B-FD8FE3159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971E5644-6772-414A-8199-E30BFB02A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E8246D50-BB0C-408E-93FD-7B8D63A7F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AFBC5D22-68C1-44FB-8181-CB84ECAA8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FB6D0FCE-FBDB-4655-A1A7-640B1E86B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BC8157DF-FD90-4AD6-B803-3AC0ACD8E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3548B067-9D63-4D21-92EF-CBC9E6338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410B34-0BD3-DCC3-E772-A4326E5E5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1723" y="353123"/>
            <a:ext cx="4512989" cy="222773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Problem Overview</a:t>
            </a:r>
          </a:p>
        </p:txBody>
      </p:sp>
      <p:pic>
        <p:nvPicPr>
          <p:cNvPr id="6" name="Content Placeholder 5" descr="Icon&#10;&#10;Description automatically generated">
            <a:extLst>
              <a:ext uri="{FF2B5EF4-FFF2-40B4-BE49-F238E27FC236}">
                <a16:creationId xmlns:a16="http://schemas.microsoft.com/office/drawing/2014/main" id="{55E417AB-213B-1B58-71F9-6438CD9FC2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7251" y="1587538"/>
            <a:ext cx="3856774" cy="3771822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3F4987-AB5F-A0A8-B192-2F6693903C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81725" y="2179321"/>
            <a:ext cx="4512988" cy="393192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285750" indent="-285750">
              <a:lnSpc>
                <a:spcPct val="90000"/>
              </a:lnSpc>
              <a:buFont typeface="Wingdings 3" charset="2"/>
              <a:buChar char=""/>
            </a:pPr>
            <a:r>
              <a:rPr lang="en-US" sz="1800" dirty="0">
                <a:solidFill>
                  <a:srgbClr val="FFFFFF"/>
                </a:solidFill>
              </a:rPr>
              <a:t>Major supply constraints throughout the market</a:t>
            </a:r>
          </a:p>
          <a:p>
            <a:pPr marL="742813" lvl="1" indent="-285750">
              <a:lnSpc>
                <a:spcPct val="90000"/>
              </a:lnSpc>
              <a:buFont typeface="Wingdings 3" charset="2"/>
              <a:buChar char=""/>
            </a:pPr>
            <a:r>
              <a:rPr lang="en-US" sz="1600" dirty="0">
                <a:solidFill>
                  <a:srgbClr val="FFFFFF"/>
                </a:solidFill>
              </a:rPr>
              <a:t>Labor shortage</a:t>
            </a:r>
          </a:p>
          <a:p>
            <a:pPr marL="742813" lvl="1" indent="-285750">
              <a:lnSpc>
                <a:spcPct val="90000"/>
              </a:lnSpc>
              <a:buFont typeface="Wingdings 3" charset="2"/>
              <a:buChar char=""/>
            </a:pPr>
            <a:r>
              <a:rPr lang="en-US" sz="1600" dirty="0">
                <a:solidFill>
                  <a:srgbClr val="FFFFFF"/>
                </a:solidFill>
              </a:rPr>
              <a:t>Lack of raw materials</a:t>
            </a:r>
          </a:p>
          <a:p>
            <a:pPr marL="742813" lvl="1" indent="-285750">
              <a:lnSpc>
                <a:spcPct val="90000"/>
              </a:lnSpc>
              <a:buFont typeface="Wingdings 3" charset="2"/>
              <a:buChar char=""/>
            </a:pPr>
            <a:r>
              <a:rPr lang="en-US" sz="1600" dirty="0">
                <a:solidFill>
                  <a:srgbClr val="FFFFFF"/>
                </a:solidFill>
              </a:rPr>
              <a:t>Clogged ports</a:t>
            </a:r>
          </a:p>
          <a:p>
            <a:pPr marL="742813" lvl="1" indent="-285750">
              <a:lnSpc>
                <a:spcPct val="90000"/>
              </a:lnSpc>
              <a:buFont typeface="Wingdings 3" charset="2"/>
              <a:buChar char=""/>
            </a:pPr>
            <a:r>
              <a:rPr lang="en-US" sz="1600" dirty="0">
                <a:solidFill>
                  <a:srgbClr val="FFFFFF"/>
                </a:solidFill>
              </a:rPr>
              <a:t>Factory shut-downs</a:t>
            </a:r>
          </a:p>
          <a:p>
            <a:pPr marL="285750" indent="-285750">
              <a:lnSpc>
                <a:spcPct val="90000"/>
              </a:lnSpc>
              <a:buFont typeface="Wingdings 3" charset="2"/>
              <a:buChar char=""/>
            </a:pPr>
            <a:r>
              <a:rPr lang="en-US" sz="1800" dirty="0">
                <a:solidFill>
                  <a:srgbClr val="FFFFFF"/>
                </a:solidFill>
              </a:rPr>
              <a:t>Backorders causing decline in revenue</a:t>
            </a:r>
          </a:p>
          <a:p>
            <a:pPr marL="742813" lvl="1" indent="-285750">
              <a:lnSpc>
                <a:spcPct val="90000"/>
              </a:lnSpc>
              <a:buFont typeface="Wingdings 3" charset="2"/>
              <a:buChar char=""/>
            </a:pPr>
            <a:r>
              <a:rPr lang="en-US" sz="1600" dirty="0">
                <a:solidFill>
                  <a:srgbClr val="FFFFFF"/>
                </a:solidFill>
              </a:rPr>
              <a:t>Insufficient supply to meet demand</a:t>
            </a:r>
          </a:p>
          <a:p>
            <a:pPr marL="742813" lvl="1" indent="-285750">
              <a:lnSpc>
                <a:spcPct val="90000"/>
              </a:lnSpc>
              <a:buFont typeface="Wingdings 3" charset="2"/>
              <a:buChar char=""/>
            </a:pPr>
            <a:r>
              <a:rPr lang="en-US" sz="1600" dirty="0">
                <a:solidFill>
                  <a:srgbClr val="FFFFFF"/>
                </a:solidFill>
              </a:rPr>
              <a:t>Overstock at warehouses once product arrives</a:t>
            </a:r>
          </a:p>
          <a:p>
            <a:pPr marL="285750" indent="-285750">
              <a:lnSpc>
                <a:spcPct val="90000"/>
              </a:lnSpc>
              <a:buFont typeface="Wingdings 3" charset="2"/>
              <a:buChar char=""/>
            </a:pPr>
            <a:r>
              <a:rPr lang="en-US" sz="1800" dirty="0">
                <a:solidFill>
                  <a:srgbClr val="FFFFFF"/>
                </a:solidFill>
              </a:rPr>
              <a:t>Mitigating losses</a:t>
            </a:r>
          </a:p>
          <a:p>
            <a:pPr marL="742813" lvl="1" indent="-285750">
              <a:lnSpc>
                <a:spcPct val="90000"/>
              </a:lnSpc>
              <a:buFont typeface="Wingdings 3" charset="2"/>
              <a:buChar char=""/>
            </a:pPr>
            <a:r>
              <a:rPr lang="en-US" sz="1600" dirty="0">
                <a:solidFill>
                  <a:srgbClr val="FFFFFF"/>
                </a:solidFill>
              </a:rPr>
              <a:t>Predicting backorders ahead of time can help in planning and forecasting</a:t>
            </a:r>
          </a:p>
        </p:txBody>
      </p:sp>
    </p:spTree>
    <p:extLst>
      <p:ext uri="{BB962C8B-B14F-4D97-AF65-F5344CB8AC3E}">
        <p14:creationId xmlns:p14="http://schemas.microsoft.com/office/powerpoint/2010/main" val="2530840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AB36A-7716-4035-E49F-58946EB2C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563D3-FBA1-E82B-2145-B42F2A000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Through machine learning, we can build a predictive model that will use historical data from other products that went on backorder, to predict if a future product will do the same.</a:t>
            </a:r>
          </a:p>
          <a:p>
            <a:r>
              <a:rPr lang="en-US" dirty="0"/>
              <a:t>K-NN classification model</a:t>
            </a:r>
          </a:p>
          <a:p>
            <a:pPr lvl="1"/>
            <a:r>
              <a:rPr lang="en-US" dirty="0"/>
              <a:t>22 predictor variables</a:t>
            </a:r>
          </a:p>
          <a:p>
            <a:pPr lvl="1"/>
            <a:r>
              <a:rPr lang="en-US" dirty="0"/>
              <a:t>Target variable: will the product go on backorder</a:t>
            </a:r>
          </a:p>
          <a:p>
            <a:r>
              <a:rPr lang="en-US" dirty="0"/>
              <a:t>Data split into training, validation and test set to avoid overfitting</a:t>
            </a:r>
          </a:p>
          <a:p>
            <a:r>
              <a:rPr lang="en-US" dirty="0"/>
              <a:t>Final model has &gt;98% accuracy</a:t>
            </a:r>
          </a:p>
        </p:txBody>
      </p:sp>
    </p:spTree>
    <p:extLst>
      <p:ext uri="{BB962C8B-B14F-4D97-AF65-F5344CB8AC3E}">
        <p14:creationId xmlns:p14="http://schemas.microsoft.com/office/powerpoint/2010/main" val="2387265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54AB36A-7716-4035-E49F-58946EB2C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563D3-FBA1-E82B-2145-B42F2A0006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Top 3 products in terms of forecasted sales through model to predict future backorders</a:t>
            </a:r>
          </a:p>
          <a:p>
            <a:pPr>
              <a:lnSpc>
                <a:spcPct val="90000"/>
              </a:lnSpc>
            </a:pPr>
            <a:r>
              <a:rPr lang="en-US" dirty="0"/>
              <a:t>sku#3449673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9 month forecasted sales of $3,162,260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Prediction of no backorder</a:t>
            </a:r>
          </a:p>
          <a:p>
            <a:pPr>
              <a:lnSpc>
                <a:spcPct val="90000"/>
              </a:lnSpc>
            </a:pPr>
            <a:r>
              <a:rPr lang="en-US" dirty="0"/>
              <a:t>sku#3301406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9 month forecasted sales of $3,124,704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Prediction of no backorder</a:t>
            </a:r>
          </a:p>
          <a:p>
            <a:pPr>
              <a:lnSpc>
                <a:spcPct val="90000"/>
              </a:lnSpc>
            </a:pPr>
            <a:r>
              <a:rPr lang="en-US" dirty="0"/>
              <a:t>sku#3337435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9 month forecasted sales of $1,858,864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Prediction of no backorder</a:t>
            </a:r>
          </a:p>
          <a:p>
            <a:pPr>
              <a:lnSpc>
                <a:spcPct val="90000"/>
              </a:lnSpc>
            </a:pPr>
            <a:r>
              <a:rPr lang="en-US" dirty="0"/>
              <a:t>Normal buying practices should be conducted for these 3 skus based on current trends and forecasting</a:t>
            </a:r>
          </a:p>
        </p:txBody>
      </p:sp>
    </p:spTree>
    <p:extLst>
      <p:ext uri="{BB962C8B-B14F-4D97-AF65-F5344CB8AC3E}">
        <p14:creationId xmlns:p14="http://schemas.microsoft.com/office/powerpoint/2010/main" val="204235514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41</TotalTime>
  <Words>197</Words>
  <Application>Microsoft Macintosh PowerPoint</Application>
  <PresentationFormat>Widescreen</PresentationFormat>
  <Paragraphs>32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Facet</vt:lpstr>
      <vt:lpstr>Predicting Supply Chain Product Backorders</vt:lpstr>
      <vt:lpstr>Problem Overview</vt:lpstr>
      <vt:lpstr>Approach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Supply Chain Product Backorders</dc:title>
  <dc:creator>Heather DeSimone</dc:creator>
  <cp:lastModifiedBy>Heather DeSimone</cp:lastModifiedBy>
  <cp:revision>3</cp:revision>
  <dcterms:created xsi:type="dcterms:W3CDTF">2022-05-08T21:46:04Z</dcterms:created>
  <dcterms:modified xsi:type="dcterms:W3CDTF">2022-05-08T22:32:16Z</dcterms:modified>
</cp:coreProperties>
</file>