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89"/>
  </p:normalViewPr>
  <p:slideViewPr>
    <p:cSldViewPr snapToGrid="0">
      <p:cViewPr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8F9AB-DFD1-4C3A-9490-EE55CF455166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FAD21-C2E1-468B-A3BD-DA0DF75C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to see how the top manufacturer doesn’t necessarily mean top Model : Here we answer the first goal and main question what are the top makes (</a:t>
            </a:r>
            <a:r>
              <a:rPr lang="en-US" dirty="0" err="1"/>
              <a:t>toyaota</a:t>
            </a:r>
            <a:r>
              <a:rPr lang="en-US" dirty="0"/>
              <a:t>, </a:t>
            </a:r>
            <a:r>
              <a:rPr lang="en-US" dirty="0" err="1"/>
              <a:t>Cheverlet</a:t>
            </a:r>
            <a:r>
              <a:rPr lang="en-US" dirty="0"/>
              <a:t>, Ford, Jeep, Honda) and models (f-150, Silverado, </a:t>
            </a:r>
            <a:r>
              <a:rPr lang="en-US" dirty="0" err="1"/>
              <a:t>Camery</a:t>
            </a:r>
            <a:r>
              <a:rPr lang="en-US" dirty="0"/>
              <a:t>, Jeep, </a:t>
            </a:r>
            <a:r>
              <a:rPr lang="en-US" dirty="0" err="1"/>
              <a:t>Carolla</a:t>
            </a:r>
            <a:r>
              <a:rPr lang="en-US" dirty="0"/>
              <a:t>) in Georgia.  If we wanted to go into deeper analysis we can go and see which dealerships in Georgia had sales and promotions and whether that had an effect on sales.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FAD21-C2E1-468B-A3BD-DA0DF75C21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would answer our second question, regarding sales in the USA: &gt;345K </a:t>
            </a:r>
          </a:p>
          <a:p>
            <a:r>
              <a:rPr lang="en-US" dirty="0"/>
              <a:t>Model 112K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FAD21-C2E1-468B-A3BD-DA0DF75C21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 information in 2018 according to Kelly Bluebooks 17.2 million cars, which means about 47K are sold a day. Are data in terms of Make shows that roughly 1000 cars where sold a day for the top 5 makes. If each state does about the same than we are on par.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FAD21-C2E1-468B-A3BD-DA0DF75C21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4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1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94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49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63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5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0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0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6849-936F-4AAB-B33C-894F79B5C77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1212-1382-416E-B890-60D9000A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2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check-prod.apigee.net/v1/popular/cars?api_key=3XhPmWArI3SYYbfFZpGuUFLEtVgEZvEn&amp;car_type=n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A3FB-A31C-4FFB-8777-D59B01277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 Car Sales:</a:t>
            </a:r>
            <a:br>
              <a:rPr lang="en-US" b="1" dirty="0"/>
            </a:br>
            <a:r>
              <a:rPr lang="en-US" b="1" dirty="0"/>
              <a:t>Nationally vs. Georgia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E7BF5-AAA4-42CC-9FF9-DC7042797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82509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8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Alan Huerta</a:t>
            </a:r>
            <a:br>
              <a:rPr lang="en-US" sz="18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</a:br>
            <a:r>
              <a:rPr lang="en-US" sz="18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Amanda Davis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8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Ashley Plunkett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800" b="1" spc="300" dirty="0" err="1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Hima</a:t>
            </a:r>
            <a:r>
              <a:rPr lang="en-US" sz="18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en-US" sz="1800" b="1" spc="300" dirty="0" err="1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Devulapalli</a:t>
            </a:r>
            <a:endParaRPr lang="en-US" sz="1800" b="1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5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C62D-DC3F-48BD-B139-2352EDE4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USA VS. GA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9F7D-D94C-4829-9D64-611B6C78EF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National Overview Analysis </a:t>
            </a:r>
          </a:p>
          <a:p>
            <a:pPr lvl="1"/>
            <a:r>
              <a:rPr lang="en-US" dirty="0"/>
              <a:t>Top 5 Makes:</a:t>
            </a:r>
          </a:p>
          <a:p>
            <a:pPr lvl="2"/>
            <a:r>
              <a:rPr lang="en-US" dirty="0"/>
              <a:t>Chevrolet, Ford, Toyota, Honda, Jeep</a:t>
            </a:r>
          </a:p>
          <a:p>
            <a:pPr lvl="2"/>
            <a:r>
              <a:rPr lang="en-US" dirty="0"/>
              <a:t>&gt;80,000 Chevy cars sold</a:t>
            </a:r>
          </a:p>
          <a:p>
            <a:pPr lvl="2"/>
            <a:r>
              <a:rPr lang="en-US" dirty="0"/>
              <a:t>&gt; 350,000 cars sold</a:t>
            </a:r>
          </a:p>
          <a:p>
            <a:pPr lvl="1"/>
            <a:r>
              <a:rPr lang="en-US" dirty="0"/>
              <a:t>Top 5 Models:</a:t>
            </a:r>
          </a:p>
          <a:p>
            <a:pPr lvl="2"/>
            <a:r>
              <a:rPr lang="en-US" dirty="0"/>
              <a:t>F-150, Silverado, 1500, Rav4, CR-V</a:t>
            </a:r>
          </a:p>
          <a:p>
            <a:pPr lvl="2"/>
            <a:r>
              <a:rPr lang="en-US" dirty="0"/>
              <a:t>&gt;35,000 Ford F-150 sold</a:t>
            </a:r>
          </a:p>
          <a:p>
            <a:pPr lvl="2"/>
            <a:r>
              <a:rPr lang="en-US" dirty="0"/>
              <a:t>&gt; 115,000 models sold in top 5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4BE27-8104-467A-AC28-85D50983F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Georgia Overview Analysis</a:t>
            </a:r>
          </a:p>
          <a:p>
            <a:pPr lvl="1"/>
            <a:r>
              <a:rPr lang="en-US" dirty="0"/>
              <a:t>Top 5 Makes:</a:t>
            </a:r>
          </a:p>
          <a:p>
            <a:pPr lvl="2"/>
            <a:r>
              <a:rPr lang="en-US" dirty="0"/>
              <a:t>Toyota, Chevrolet, Ford, Jeep, Honda </a:t>
            </a:r>
          </a:p>
          <a:p>
            <a:pPr lvl="2"/>
            <a:r>
              <a:rPr lang="en-US" dirty="0"/>
              <a:t>&gt;9,000 cars sold</a:t>
            </a:r>
          </a:p>
          <a:p>
            <a:pPr lvl="1"/>
            <a:r>
              <a:rPr lang="en-US" dirty="0"/>
              <a:t>Top 5 Models:</a:t>
            </a:r>
          </a:p>
          <a:p>
            <a:pPr lvl="2"/>
            <a:r>
              <a:rPr lang="en-US" dirty="0"/>
              <a:t> F-150, Silverado, Camry, Jeep, Corolla  </a:t>
            </a:r>
          </a:p>
          <a:p>
            <a:pPr lvl="2"/>
            <a:r>
              <a:rPr lang="en-US" dirty="0"/>
              <a:t>&gt;3,500 cars sold</a:t>
            </a:r>
          </a:p>
        </p:txBody>
      </p:sp>
    </p:spTree>
    <p:extLst>
      <p:ext uri="{BB962C8B-B14F-4D97-AF65-F5344CB8AC3E}">
        <p14:creationId xmlns:p14="http://schemas.microsoft.com/office/powerpoint/2010/main" val="21257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9923-C0B8-419B-A75E-37816EFE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Be </a:t>
            </a:r>
            <a:r>
              <a:rPr lang="en-US" dirty="0" err="1"/>
              <a:t>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F064-7D25-41DF-87DE-5E165723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Seeing the fluctuations in cars sales within the past week can be a good indicator of when consumers choose to buy</a:t>
            </a:r>
          </a:p>
          <a:p>
            <a:pPr lvl="1"/>
            <a:r>
              <a:rPr lang="en-US" dirty="0"/>
              <a:t>Holiday</a:t>
            </a:r>
          </a:p>
          <a:p>
            <a:pPr lvl="1"/>
            <a:r>
              <a:rPr lang="en-US" dirty="0"/>
              <a:t>Sales</a:t>
            </a:r>
          </a:p>
          <a:p>
            <a:pPr lvl="1"/>
            <a:r>
              <a:rPr lang="en-US" dirty="0"/>
              <a:t>Gauge success of promotions, release of new models, role to new model year</a:t>
            </a:r>
          </a:p>
          <a:p>
            <a:pPr lvl="1"/>
            <a:endParaRPr lang="en-US" dirty="0"/>
          </a:p>
          <a:p>
            <a:r>
              <a:rPr lang="en-US" dirty="0"/>
              <a:t>When a manufacturer releases a new model what impact does it have on others.</a:t>
            </a:r>
          </a:p>
          <a:p>
            <a:pPr lvl="1"/>
            <a:r>
              <a:rPr lang="en-US" dirty="0"/>
              <a:t>This is real time data so you can see </a:t>
            </a:r>
            <a:r>
              <a:rPr lang="en-US"/>
              <a:t>changes immediately.  </a:t>
            </a:r>
            <a:r>
              <a:rPr lang="en-US" dirty="0"/>
              <a:t>Tracking of this during a promotional period a trend may develop. </a:t>
            </a:r>
          </a:p>
        </p:txBody>
      </p:sp>
    </p:spTree>
    <p:extLst>
      <p:ext uri="{BB962C8B-B14F-4D97-AF65-F5344CB8AC3E}">
        <p14:creationId xmlns:p14="http://schemas.microsoft.com/office/powerpoint/2010/main" val="64068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2E02-8B06-4163-88BF-8201DF38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F71A-BF7D-4B9B-A229-B66AED09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Goal: </a:t>
            </a:r>
          </a:p>
          <a:p>
            <a:pPr lvl="1"/>
            <a:r>
              <a:rPr lang="en-US" dirty="0"/>
              <a:t>To identify real time consumer trends in car sales nationally versus locally (Georgia) by manufacturer make and model.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pPr lvl="1"/>
            <a:r>
              <a:rPr lang="en-US" dirty="0"/>
              <a:t>Access Car Sales Data</a:t>
            </a:r>
          </a:p>
          <a:p>
            <a:pPr lvl="1"/>
            <a:r>
              <a:rPr lang="en-US" dirty="0"/>
              <a:t> Create visualizations to view the top 5 makes and model on a national and   </a:t>
            </a:r>
            <a:br>
              <a:rPr lang="en-US" dirty="0"/>
            </a:br>
            <a:r>
              <a:rPr lang="en-US" dirty="0"/>
              <a:t> local level.</a:t>
            </a:r>
          </a:p>
          <a:p>
            <a:pPr marL="0" indent="0">
              <a:buNone/>
            </a:pPr>
            <a:r>
              <a:rPr lang="en-US" dirty="0"/>
              <a:t>Why:</a:t>
            </a:r>
          </a:p>
          <a:p>
            <a:pPr lvl="1"/>
            <a:r>
              <a:rPr lang="en-US" dirty="0"/>
              <a:t>Consumer Preference Change</a:t>
            </a:r>
          </a:p>
          <a:p>
            <a:pPr lvl="1"/>
            <a:r>
              <a:rPr lang="en-US" dirty="0"/>
              <a:t>Effectiveness of Manufacturer Marketing Campaign</a:t>
            </a:r>
          </a:p>
          <a:p>
            <a:pPr lvl="1"/>
            <a:r>
              <a:rPr lang="en-US" dirty="0"/>
              <a:t>Holiday/Weekend Sales Fluctuations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5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620C-ABD6-4887-9B52-D7977A2E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65DA-DBBC-4D53-8304-DD38F329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Marketcheck</a:t>
            </a:r>
            <a:r>
              <a:rPr lang="en-US" dirty="0"/>
              <a:t> API </a:t>
            </a:r>
          </a:p>
          <a:p>
            <a:pPr lvl="1"/>
            <a:r>
              <a:rPr lang="en-US" dirty="0"/>
              <a:t>Provides access to New, Used and Certified cars inventory for all car dealers in USA and Canada.</a:t>
            </a:r>
          </a:p>
          <a:p>
            <a:pPr lvl="1"/>
            <a:r>
              <a:rPr lang="en-US" dirty="0"/>
              <a:t>The data at API backend is refreshed every 24 hours </a:t>
            </a:r>
          </a:p>
          <a:p>
            <a:pPr lvl="1"/>
            <a:r>
              <a:rPr lang="en-US" dirty="0"/>
              <a:t>Captures 7 days of data rolling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 Source</a:t>
            </a:r>
          </a:p>
          <a:p>
            <a:pPr lvl="1"/>
            <a:r>
              <a:rPr lang="en-US" dirty="0"/>
              <a:t>Over 53,000 Car dealer websites in USA</a:t>
            </a:r>
          </a:p>
          <a:p>
            <a:pPr lvl="1"/>
            <a:r>
              <a:rPr lang="en-US" dirty="0"/>
              <a:t>6.2M searchable listings for Used &amp; Certified cars and about 6.6M New car listings from all over USA.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Autobot</a:t>
            </a:r>
            <a:endParaRPr lang="en-US" dirty="0"/>
          </a:p>
          <a:p>
            <a:pPr lvl="1"/>
            <a:r>
              <a:rPr lang="en-US" dirty="0"/>
              <a:t>The data is mined from dealer websites on a daily basis </a:t>
            </a:r>
          </a:p>
          <a:p>
            <a:pPr lvl="1"/>
            <a:r>
              <a:rPr lang="en-US" dirty="0"/>
              <a:t>“Polite” web scraper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9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2BF0-91D6-435E-9219-12F3137C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3C1F-BEE2-42E9-B7AB-22EAD0D4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  <a:p>
            <a:pPr lvl="1"/>
            <a:r>
              <a:rPr lang="en-US" dirty="0">
                <a:hlinkClick r:id="rId2"/>
              </a:rPr>
              <a:t>https://marketcheck-prod.apigee.net/v1/popular/cars?api_key=3XhPmWArI3SYYbfFZpGuUFLEtVgEZvEn&amp;car_type=new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Building the Data Frame</a:t>
            </a:r>
          </a:p>
          <a:p>
            <a:pPr lvl="1"/>
            <a:r>
              <a:rPr lang="en-US" dirty="0"/>
              <a:t>Analyzing the API to pull the information needed</a:t>
            </a:r>
          </a:p>
          <a:p>
            <a:pPr lvl="1"/>
            <a:r>
              <a:rPr lang="en-US" dirty="0"/>
              <a:t>Setting up the API for National and State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9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DFEF-FD7E-4BB4-9A41-02D112F7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D8D0-C254-4040-BDE1-F1E5FE77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Nationally </a:t>
            </a:r>
          </a:p>
          <a:p>
            <a:pPr lvl="1"/>
            <a:r>
              <a:rPr lang="en-US" dirty="0"/>
              <a:t>Make (look at the make level in terms of car sales)</a:t>
            </a:r>
          </a:p>
          <a:p>
            <a:pPr lvl="1"/>
            <a:r>
              <a:rPr lang="en-US" dirty="0"/>
              <a:t>Model (look at the model level in terms of car sales)</a:t>
            </a:r>
          </a:p>
          <a:p>
            <a:pPr lvl="1"/>
            <a:r>
              <a:rPr lang="en-US" dirty="0"/>
              <a:t>Count = Sales </a:t>
            </a:r>
          </a:p>
          <a:p>
            <a:pPr lvl="1"/>
            <a:r>
              <a:rPr lang="en-US" dirty="0"/>
              <a:t>Top Five</a:t>
            </a:r>
          </a:p>
          <a:p>
            <a:pPr lvl="1"/>
            <a:endParaRPr lang="en-US" dirty="0"/>
          </a:p>
          <a:p>
            <a:r>
              <a:rPr lang="en-US" dirty="0"/>
              <a:t>Georgia</a:t>
            </a:r>
          </a:p>
          <a:p>
            <a:pPr lvl="1"/>
            <a:r>
              <a:rPr lang="en-US" dirty="0"/>
              <a:t>Make </a:t>
            </a:r>
          </a:p>
          <a:p>
            <a:pPr lvl="1"/>
            <a:r>
              <a:rPr lang="en-US" dirty="0"/>
              <a:t>Model </a:t>
            </a:r>
          </a:p>
          <a:p>
            <a:pPr lvl="1"/>
            <a:r>
              <a:rPr lang="en-US" dirty="0"/>
              <a:t>Count = Sales</a:t>
            </a:r>
          </a:p>
          <a:p>
            <a:pPr lvl="1"/>
            <a:r>
              <a:rPr lang="en-US" dirty="0"/>
              <a:t>Top Five </a:t>
            </a:r>
          </a:p>
        </p:txBody>
      </p:sp>
    </p:spTree>
    <p:extLst>
      <p:ext uri="{BB962C8B-B14F-4D97-AF65-F5344CB8AC3E}">
        <p14:creationId xmlns:p14="http://schemas.microsoft.com/office/powerpoint/2010/main" val="118346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F1C1-2CC5-4A08-86C1-A5201C33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Georgia Car Sales</a:t>
            </a:r>
            <a:br>
              <a:rPr lang="en-US"/>
            </a:br>
            <a:r>
              <a:rPr lang="en-US" sz="1400"/>
              <a:t>for the period of October 3-10, 2019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D44CCB-58E4-46C3-9A59-C407CFD2AB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70" y="2193925"/>
            <a:ext cx="5030391" cy="4024313"/>
          </a:xfrm>
        </p:spPr>
      </p:pic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AD0B2B-6F95-4E4C-A15B-DF45D6CC07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04" y="2193925"/>
            <a:ext cx="5030391" cy="4024313"/>
          </a:xfrm>
        </p:spPr>
      </p:pic>
    </p:spTree>
    <p:extLst>
      <p:ext uri="{BB962C8B-B14F-4D97-AF65-F5344CB8AC3E}">
        <p14:creationId xmlns:p14="http://schemas.microsoft.com/office/powerpoint/2010/main" val="134014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5C57-57E9-442C-B649-328A31F8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 Car Sales </a:t>
            </a:r>
            <a:br>
              <a:rPr lang="en-US" dirty="0"/>
            </a:br>
            <a:r>
              <a:rPr lang="en-US" sz="1400" dirty="0"/>
              <a:t>For the period of October 4 – 11, 2019 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58761A-70F3-AB44-AF1E-1BF08A20A6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4" y="2193925"/>
            <a:ext cx="5030391" cy="402431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0E08D1-F978-4A44-8902-6EECFA520B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04" y="2193925"/>
            <a:ext cx="5030391" cy="4024313"/>
          </a:xfrm>
        </p:spPr>
      </p:pic>
    </p:spTree>
    <p:extLst>
      <p:ext uri="{BB962C8B-B14F-4D97-AF65-F5344CB8AC3E}">
        <p14:creationId xmlns:p14="http://schemas.microsoft.com/office/powerpoint/2010/main" val="159335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E2CC8F-B99A-4651-AC37-A555F994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GA Vs. USA Make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9ECFAB-C350-43FD-843C-E8980C5A83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7982" y="2194227"/>
            <a:ext cx="5029636" cy="402370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19DC8-1F6C-4E25-98A7-99DDBD0019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1334" y="2194227"/>
            <a:ext cx="5035732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5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62F0-D3B2-4B20-976A-E886249A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vs. </a:t>
            </a:r>
            <a:r>
              <a:rPr lang="en-US" dirty="0" err="1"/>
              <a:t>usa</a:t>
            </a:r>
            <a:r>
              <a:rPr lang="en-US" dirty="0"/>
              <a:t>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73E56-0A62-4A75-85B8-96F927E2A4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4934" y="2194227"/>
            <a:ext cx="5035732" cy="402370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1C6290-CBD0-4BA6-A4FC-0C5A226FAE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1334" y="2194227"/>
            <a:ext cx="5035732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569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1422</TotalTime>
  <Words>580</Words>
  <Application>Microsoft Office PowerPoint</Application>
  <PresentationFormat>Widescreen</PresentationFormat>
  <Paragraphs>83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Top Car Sales: Nationally vs. Georgia</vt:lpstr>
      <vt:lpstr>Motivation</vt:lpstr>
      <vt:lpstr>Data</vt:lpstr>
      <vt:lpstr>Data Cleanup &amp; Exploration</vt:lpstr>
      <vt:lpstr>Data Analysis</vt:lpstr>
      <vt:lpstr>Georgia Car Sales for the period of October 3-10, 2019</vt:lpstr>
      <vt:lpstr>USA Car Sales  For the period of October 4 – 11, 2019 </vt:lpstr>
      <vt:lpstr> GA Vs. USA Make</vt:lpstr>
      <vt:lpstr>Ga vs. usa model</vt:lpstr>
      <vt:lpstr>Comparison USA VS. GA Sales</vt:lpstr>
      <vt:lpstr>How can this Be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Car Sales: Nationally vs. Georgia</dc:title>
  <dc:creator>Alan Huerta</dc:creator>
  <cp:lastModifiedBy>Alan Huerta</cp:lastModifiedBy>
  <cp:revision>19</cp:revision>
  <dcterms:created xsi:type="dcterms:W3CDTF">2019-10-11T00:45:46Z</dcterms:created>
  <dcterms:modified xsi:type="dcterms:W3CDTF">2019-10-12T14:11:57Z</dcterms:modified>
</cp:coreProperties>
</file>