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05" r:id="rId5"/>
    <p:sldId id="258" r:id="rId6"/>
    <p:sldId id="302" r:id="rId7"/>
    <p:sldId id="306" r:id="rId8"/>
    <p:sldId id="303" r:id="rId9"/>
    <p:sldId id="304" r:id="rId10"/>
    <p:sldId id="307" r:id="rId11"/>
    <p:sldId id="308" r:id="rId12"/>
    <p:sldId id="309" r:id="rId13"/>
    <p:sldId id="312" r:id="rId14"/>
    <p:sldId id="313" r:id="rId15"/>
    <p:sldId id="315" r:id="rId16"/>
    <p:sldId id="317" r:id="rId17"/>
    <p:sldId id="319" r:id="rId18"/>
    <p:sldId id="321" r:id="rId19"/>
    <p:sldId id="322" r:id="rId20"/>
    <p:sldId id="323" r:id="rId21"/>
    <p:sldId id="324" r:id="rId22"/>
    <p:sldId id="326" r:id="rId23"/>
    <p:sldId id="325" r:id="rId24"/>
    <p:sldId id="32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3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2269234" y="1818991"/>
            <a:ext cx="7963031" cy="4116704"/>
          </a:xfrm>
          <a:prstGeom prst="rect">
            <a:avLst/>
          </a:prstGeom>
          <a:noFill/>
          <a:ln w="0" cap="flat">
            <a:noFill/>
            <a:prstDash val="solid"/>
            <a:miter lim="0"/>
          </a:ln>
        </p:spPr>
        <p:txBody>
          <a:bodyPr vert="horz" wrap="square" lIns="0" tIns="0" rIns="0" bIns="0"/>
          <a:lstStyle/>
          <a:p>
            <a:pPr marL="2216150" rtl="0" eaLnBrk="0">
              <a:lnSpc>
                <a:spcPct val="91000"/>
              </a:lnSpc>
            </a:pPr>
            <a:r>
              <a:rPr lang="zh-CN" altLang="en-US" sz="3900" b="1" kern="0" spc="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人机交互技术</a:t>
            </a:r>
            <a:endParaRPr lang="en-US" altLang="zh-CN" sz="3900" b="1" kern="0" spc="9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endParaRPr>
          </a:p>
          <a:p>
            <a:pPr marL="2216150" rtl="0" eaLnBrk="0">
              <a:lnSpc>
                <a:spcPct val="91000"/>
              </a:lnSpc>
            </a:pPr>
            <a:endParaRPr sz="3900" b="1" dirty="0">
              <a:latin typeface="宋体" panose="02010600030101010101" pitchFamily="2" charset="-122"/>
              <a:ea typeface="宋体" panose="02010600030101010101" pitchFamily="2" charset="-122"/>
              <a:cs typeface="宋体" panose="02010600030101010101" pitchFamily="2" charset="-122"/>
            </a:endParaRPr>
          </a:p>
          <a:p>
            <a:pPr marL="12700" algn="l" rtl="0" eaLnBrk="0">
              <a:lnSpc>
                <a:spcPct val="100000"/>
              </a:lnSpc>
              <a:spcBef>
                <a:spcPts val="550"/>
              </a:spcBef>
            </a:pPr>
            <a:r>
              <a:rPr lang="zh-CN" altLang="en-US" sz="4400" b="1" dirty="0">
                <a:latin typeface="宋体" panose="02010600030101010101" pitchFamily="2" charset="-122"/>
                <a:ea typeface="宋体" panose="02010600030101010101" pitchFamily="2" charset="-122"/>
                <a:cs typeface="宋体" panose="02010600030101010101" pitchFamily="2" charset="-122"/>
              </a:rPr>
              <a:t>  宠物在线诊疗与日常记录平台</a:t>
            </a:r>
            <a:endParaRPr lang="zh-CN" altLang="en-US" sz="4400" b="1" dirty="0">
              <a:latin typeface="宋体" panose="02010600030101010101" pitchFamily="2" charset="-122"/>
              <a:ea typeface="宋体" panose="02010600030101010101" pitchFamily="2" charset="-122"/>
              <a:cs typeface="宋体" panose="02010600030101010101" pitchFamily="2" charset="-122"/>
            </a:endParaRPr>
          </a:p>
          <a:p>
            <a:pPr marL="2625090" lvl="2" eaLnBrk="0">
              <a:lnSpc>
                <a:spcPct val="90000"/>
              </a:lnSpc>
              <a:spcBef>
                <a:spcPts val="965"/>
              </a:spcBef>
            </a:pPr>
            <a:endParaRPr lang="zh-CN" altLang="en-US" sz="3200" b="1" kern="0" spc="-50" dirty="0">
              <a:solidFill>
                <a:srgbClr val="C00000">
                  <a:alpha val="100000"/>
                </a:srgbClr>
              </a:solidFill>
              <a:latin typeface="宋体" panose="02010600030101010101" pitchFamily="2" charset="-122"/>
              <a:ea typeface="宋体" panose="02010600030101010101" pitchFamily="2" charset="-122"/>
              <a:cs typeface="宋体" panose="02010600030101010101" pitchFamily="2" charset="-122"/>
            </a:endParaRPr>
          </a:p>
          <a:p>
            <a:pPr marL="2625090" lvl="2" eaLnBrk="0">
              <a:lnSpc>
                <a:spcPct val="90000"/>
              </a:lnSpc>
              <a:spcBef>
                <a:spcPts val="965"/>
              </a:spcBef>
            </a:pPr>
            <a:r>
              <a:rPr lang="zh-CN" altLang="en-US" sz="3200" b="1" kern="0" spc="-50" dirty="0">
                <a:solidFill>
                  <a:srgbClr val="C00000">
                    <a:alpha val="100000"/>
                  </a:srgbClr>
                </a:solidFill>
                <a:latin typeface="宋体" panose="02010600030101010101" pitchFamily="2" charset="-122"/>
                <a:ea typeface="宋体" panose="02010600030101010101" pitchFamily="2" charset="-122"/>
                <a:cs typeface="宋体" panose="02010600030101010101" pitchFamily="2" charset="-122"/>
              </a:rPr>
              <a:t>期末项目答辩</a:t>
            </a:r>
            <a:endParaRPr lang="zh-CN" altLang="en-US" sz="1000" b="1" dirty="0">
              <a:latin typeface="宋体" panose="02010600030101010101" pitchFamily="2" charset="-122"/>
              <a:ea typeface="宋体" panose="02010600030101010101" pitchFamily="2" charset="-122"/>
              <a:cs typeface="宋体" panose="02010600030101010101" pitchFamily="2" charset="-122"/>
            </a:endParaRPr>
          </a:p>
          <a:p>
            <a:pPr eaLnBrk="0">
              <a:lnSpc>
                <a:spcPct val="118000"/>
              </a:lnSpc>
            </a:pPr>
            <a:endParaRPr lang="en-US" altLang="zh-CN" sz="1000" b="1"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endParaRPr>
          </a:p>
          <a:p>
            <a:pPr eaLnBrk="0">
              <a:lnSpc>
                <a:spcPct val="118000"/>
              </a:lnSpc>
            </a:pPr>
            <a:r>
              <a:rPr lang="en-US" altLang="zh-CN" sz="1000" b="1"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1000" b="1"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endParaRPr>
          </a:p>
          <a:p>
            <a:pPr eaLnBrk="0">
              <a:lnSpc>
                <a:spcPct val="118000"/>
              </a:lnSpc>
            </a:pPr>
            <a:r>
              <a:rPr lang="en-US" altLang="zh-CN" sz="1000" b="1" kern="0" spc="-10" dirty="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b="1" dirty="0">
                <a:latin typeface="宋体" panose="02010600030101010101" pitchFamily="2" charset="-122"/>
                <a:ea typeface="宋体" panose="02010600030101010101" pitchFamily="2" charset="-122"/>
                <a:cs typeface="宋体" panose="02010600030101010101" pitchFamily="2" charset="-122"/>
              </a:rPr>
              <a:t>组内成员：陈祚垟、潘卓言、张博为、胡登辉</a:t>
            </a:r>
            <a:endParaRPr sz="1000" b="1" dirty="0">
              <a:latin typeface="宋体" panose="02010600030101010101" pitchFamily="2" charset="-122"/>
              <a:ea typeface="宋体" panose="02010600030101010101" pitchFamily="2" charset="-122"/>
              <a:cs typeface="宋体" panose="02010600030101010101" pitchFamily="2" charset="-122"/>
            </a:endParaRPr>
          </a:p>
          <a:p>
            <a:pPr algn="l" rtl="0" eaLnBrk="0">
              <a:lnSpc>
                <a:spcPct val="119000"/>
              </a:lnSpc>
            </a:pPr>
            <a:endParaRPr lang="zh-CN" altLang="en-US" sz="1000" b="1" dirty="0">
              <a:latin typeface="宋体" panose="02010600030101010101" pitchFamily="2" charset="-122"/>
              <a:ea typeface="宋体" panose="02010600030101010101" pitchFamily="2" charset="-122"/>
              <a:cs typeface="宋体" panose="02010600030101010101" pitchFamily="2" charset="-122"/>
            </a:endParaRPr>
          </a:p>
        </p:txBody>
      </p:sp>
      <p:pic>
        <p:nvPicPr>
          <p:cNvPr id="4" name="picture 4"/>
          <p:cNvPicPr>
            <a:picLocks noChangeAspect="1"/>
          </p:cNvPicPr>
          <p:nvPr/>
        </p:nvPicPr>
        <p:blipFill>
          <a:blip r:embed="rId1"/>
          <a:stretch>
            <a:fillRect/>
          </a:stretch>
        </p:blipFill>
        <p:spPr>
          <a:xfrm rot="21600000">
            <a:off x="9858323" y="0"/>
            <a:ext cx="2251485" cy="800100"/>
          </a:xfrm>
          <a:prstGeom prst="rect">
            <a:avLst/>
          </a:prstGeom>
        </p:spPr>
      </p:pic>
      <p:sp>
        <p:nvSpPr>
          <p:cNvPr id="6" name="path 6"/>
          <p:cNvSpPr/>
          <p:nvPr/>
        </p:nvSpPr>
        <p:spPr>
          <a:xfrm>
            <a:off x="339725" y="828675"/>
            <a:ext cx="11491468" cy="19050"/>
          </a:xfrm>
          <a:custGeom>
            <a:avLst/>
            <a:gdLst/>
            <a:ahLst/>
            <a:cxnLst/>
            <a:rect l="0" t="0" r="0" b="0"/>
            <a:pathLst>
              <a:path w="18096" h="30">
                <a:moveTo>
                  <a:pt x="0" y="15"/>
                </a:moveTo>
                <a:lnTo>
                  <a:pt x="18096" y="15"/>
                </a:lnTo>
              </a:path>
            </a:pathLst>
          </a:custGeom>
          <a:noFill/>
          <a:ln w="19050" cap="flat">
            <a:solidFill>
              <a:srgbClr val="C00000"/>
            </a:solidFill>
            <a:prstDash val="solid"/>
            <a:miter lim="1000000"/>
          </a:ln>
        </p:spPr>
        <p:txBody>
          <a:bodyPr rtlCol="0"/>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4029346" y="2289145"/>
            <a:ext cx="4238889" cy="2279709"/>
          </a:xfrm>
          <a:prstGeom prst="rect">
            <a:avLst/>
          </a:prstGeom>
          <a:noFill/>
          <a:ln w="0" cap="flat">
            <a:noFill/>
            <a:prstDash val="solid"/>
            <a:miter lim="0"/>
          </a:ln>
        </p:spPr>
        <p:txBody>
          <a:bodyPr vert="horz" wrap="square" lIns="0" tIns="0" rIns="0" bIns="0"/>
          <a:lstStyle/>
          <a:p>
            <a:pPr marL="2216150" rtl="0" eaLnBrk="0">
              <a:lnSpc>
                <a:spcPct val="91000"/>
              </a:lnSpc>
            </a:pPr>
            <a:endParaRPr sz="3900" dirty="0">
              <a:latin typeface="微软雅黑" panose="020B0503020204020204" charset="-122"/>
              <a:ea typeface="微软雅黑" panose="020B0503020204020204" charset="-122"/>
              <a:cs typeface="微软雅黑" panose="020B0503020204020204" charset="-122"/>
            </a:endParaRPr>
          </a:p>
          <a:p>
            <a:pPr marL="12700" eaLnBrk="0">
              <a:spcBef>
                <a:spcPts val="550"/>
              </a:spcBef>
            </a:pPr>
            <a:r>
              <a:rPr lang="zh-CN" altLang="en-US" sz="4400" dirty="0">
                <a:latin typeface="Aharoni" panose="02010803020104030203" pitchFamily="2" charset="-79"/>
                <a:cs typeface="Aharoni" panose="02010803020104030203" pitchFamily="2" charset="-79"/>
              </a:rPr>
              <a:t>三、开发实现</a:t>
            </a:r>
            <a:endParaRPr lang="en-US" altLang="zh-CN" sz="4400" dirty="0">
              <a:latin typeface="Aharoni" panose="02010803020104030203" pitchFamily="2" charset="-79"/>
              <a:cs typeface="Aharoni" panose="02010803020104030203" pitchFamily="2" charset="-79"/>
            </a:endParaRPr>
          </a:p>
          <a:p>
            <a:pPr marL="12700" algn="l" rtl="0" eaLnBrk="0">
              <a:lnSpc>
                <a:spcPct val="100000"/>
              </a:lnSpc>
              <a:spcBef>
                <a:spcPts val="550"/>
              </a:spcBef>
            </a:pPr>
            <a:endParaRPr lang="zh-CN" altLang="en-US" sz="4400" b="1" dirty="0"/>
          </a:p>
          <a:p>
            <a:pPr marL="2625090" lvl="2" eaLnBrk="0">
              <a:lnSpc>
                <a:spcPct val="90000"/>
              </a:lnSpc>
              <a:spcBef>
                <a:spcPts val="965"/>
              </a:spcBef>
            </a:pPr>
            <a:endParaRPr lang="en-US" altLang="zh-CN" sz="3200" b="1" kern="0" spc="-50" dirty="0">
              <a:solidFill>
                <a:srgbClr val="C00000">
                  <a:alpha val="100000"/>
                </a:srgbClr>
              </a:solidFill>
              <a:latin typeface="微软雅黑" panose="020B0503020204020204" charset="-122"/>
              <a:ea typeface="微软雅黑" panose="020B0503020204020204" charset="-122"/>
              <a:cs typeface="Arial" panose="020B0604020202020204"/>
            </a:endParaRPr>
          </a:p>
          <a:p>
            <a:pPr algn="l" rtl="0" eaLnBrk="0">
              <a:lnSpc>
                <a:spcPct val="119000"/>
              </a:lnSpc>
            </a:pPr>
            <a:endParaRPr lang="zh-CN" altLang="en-US" sz="1000" dirty="0">
              <a:latin typeface="Arial" panose="020B0604020202020204"/>
              <a:ea typeface="Arial" panose="020B0604020202020204"/>
              <a:cs typeface="Arial" panose="020B0604020202020204"/>
            </a:endParaRPr>
          </a:p>
        </p:txBody>
      </p:sp>
      <p:pic>
        <p:nvPicPr>
          <p:cNvPr id="4" name="picture 4"/>
          <p:cNvPicPr>
            <a:picLocks noChangeAspect="1"/>
          </p:cNvPicPr>
          <p:nvPr/>
        </p:nvPicPr>
        <p:blipFill>
          <a:blip r:embed="rId1"/>
          <a:stretch>
            <a:fillRect/>
          </a:stretch>
        </p:blipFill>
        <p:spPr>
          <a:xfrm rot="21600000">
            <a:off x="9851973" y="0"/>
            <a:ext cx="2251485" cy="800100"/>
          </a:xfrm>
          <a:prstGeom prst="rect">
            <a:avLst/>
          </a:prstGeom>
        </p:spPr>
      </p:pic>
      <p:sp>
        <p:nvSpPr>
          <p:cNvPr id="6" name="path 6"/>
          <p:cNvSpPr/>
          <p:nvPr/>
        </p:nvSpPr>
        <p:spPr>
          <a:xfrm>
            <a:off x="333375" y="828675"/>
            <a:ext cx="11491468" cy="19050"/>
          </a:xfrm>
          <a:custGeom>
            <a:avLst/>
            <a:gdLst/>
            <a:ahLst/>
            <a:cxnLst/>
            <a:rect l="0" t="0" r="0" b="0"/>
            <a:pathLst>
              <a:path w="18096" h="30">
                <a:moveTo>
                  <a:pt x="0" y="15"/>
                </a:moveTo>
                <a:lnTo>
                  <a:pt x="18096" y="15"/>
                </a:lnTo>
              </a:path>
            </a:pathLst>
          </a:custGeom>
          <a:noFill/>
          <a:ln w="19050" cap="flat">
            <a:solidFill>
              <a:srgbClr val="C00000"/>
            </a:solidFill>
            <a:prstDash val="solid"/>
            <a:miter lim="1000000"/>
          </a:ln>
        </p:spPr>
        <p:txBody>
          <a:bodyPr rtlCol="0"/>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2124" y="-12700"/>
            <a:ext cx="11900079" cy="1191117"/>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开发实现</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700770" y="1212308"/>
            <a:ext cx="11373468" cy="5754370"/>
          </a:xfrm>
          <a:prstGeom prst="rect">
            <a:avLst/>
          </a:prstGeom>
          <a:noFill/>
        </p:spPr>
        <p:txBody>
          <a:bodyPr wrap="square" rtlCol="0">
            <a:spAutoFit/>
          </a:bodyPr>
          <a:lstStyle/>
          <a:p>
            <a:pPr indent="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前端实现</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技术栈</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Vue3 + Element Plus</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设计原则</a:t>
            </a:r>
            <a:r>
              <a:rPr lang="zh-CN" altLang="en-US" sz="2000" dirty="0">
                <a:latin typeface="宋体" panose="02010600030101010101" pitchFamily="2" charset="-122"/>
                <a:ea typeface="宋体" panose="02010600030101010101" pitchFamily="2" charset="-122"/>
                <a:cs typeface="宋体" panose="02010600030101010101" pitchFamily="2" charset="-122"/>
              </a:rPr>
              <a:t>：注重页面设计和人机交互设计</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后端实现</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技术栈</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Spring Boot + </a:t>
            </a:r>
            <a:r>
              <a:rPr lang="en-US" altLang="zh-CN" sz="2000" dirty="0" err="1">
                <a:latin typeface="宋体" panose="02010600030101010101" pitchFamily="2" charset="-122"/>
                <a:ea typeface="宋体" panose="02010600030101010101" pitchFamily="2" charset="-122"/>
                <a:cs typeface="宋体" panose="02010600030101010101" pitchFamily="2" charset="-122"/>
              </a:rPr>
              <a:t>MyBatis</a:t>
            </a:r>
            <a:r>
              <a:rPr lang="en-US" altLang="zh-CN" sz="2000" dirty="0">
                <a:latin typeface="宋体" panose="02010600030101010101" pitchFamily="2" charset="-122"/>
                <a:ea typeface="宋体" panose="02010600030101010101" pitchFamily="2" charset="-122"/>
                <a:cs typeface="宋体" panose="02010600030101010101" pitchFamily="2" charset="-122"/>
              </a:rPr>
              <a:t> + MySQL</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扩展功能</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Redis</a:t>
            </a:r>
            <a:r>
              <a:rPr lang="zh-CN" altLang="en-US" sz="2000" dirty="0">
                <a:latin typeface="宋体" panose="02010600030101010101" pitchFamily="2" charset="-122"/>
                <a:ea typeface="宋体" panose="02010600030101010101" pitchFamily="2" charset="-122"/>
                <a:cs typeface="宋体" panose="02010600030101010101" pitchFamily="2" charset="-122"/>
              </a:rPr>
              <a:t>缓存；</a:t>
            </a:r>
            <a:r>
              <a:rPr lang="en-US" altLang="zh-CN" sz="2000" dirty="0">
                <a:latin typeface="宋体" panose="02010600030101010101" pitchFamily="2" charset="-122"/>
                <a:ea typeface="宋体" panose="02010600030101010101" pitchFamily="2" charset="-122"/>
                <a:cs typeface="宋体" panose="02010600030101010101" pitchFamily="2" charset="-122"/>
              </a:rPr>
              <a:t>WebSocket</a:t>
            </a:r>
            <a:r>
              <a:rPr lang="zh-CN" altLang="en-US" sz="2000" dirty="0">
                <a:latin typeface="宋体" panose="02010600030101010101" pitchFamily="2" charset="-122"/>
                <a:ea typeface="宋体" panose="02010600030101010101" pitchFamily="2" charset="-122"/>
                <a:cs typeface="宋体" panose="02010600030101010101" pitchFamily="2" charset="-122"/>
              </a:rPr>
              <a:t>实时通信；大语言模型接口</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2000" b="1" dirty="0">
                <a:latin typeface="宋体" panose="02010600030101010101" pitchFamily="2" charset="-122"/>
                <a:ea typeface="宋体" panose="02010600030101010101" pitchFamily="2" charset="-122"/>
                <a:cs typeface="宋体" panose="02010600030101010101" pitchFamily="2" charset="-122"/>
              </a:rPr>
              <a:t>关键技术点</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数据持久化与加密存储，保障用户隐私安全</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1"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统一的</a:t>
            </a:r>
            <a:r>
              <a:rPr lang="en-US" altLang="zh-CN" sz="2000" dirty="0">
                <a:latin typeface="宋体" panose="02010600030101010101" pitchFamily="2" charset="-122"/>
                <a:ea typeface="宋体" panose="02010600030101010101" pitchFamily="2" charset="-122"/>
                <a:cs typeface="宋体" panose="02010600030101010101" pitchFamily="2" charset="-122"/>
              </a:rPr>
              <a:t>UI</a:t>
            </a:r>
            <a:r>
              <a:rPr lang="zh-CN" altLang="en-US" sz="2000" dirty="0">
                <a:latin typeface="宋体" panose="02010600030101010101" pitchFamily="2" charset="-122"/>
                <a:ea typeface="宋体" panose="02010600030101010101" pitchFamily="2" charset="-122"/>
                <a:cs typeface="宋体" panose="02010600030101010101" pitchFamily="2" charset="-122"/>
              </a:rPr>
              <a:t>风格与模块化组件，提升操作体验</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1"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实时通信与推送机制，用于在线咨询互动</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1" indent="0" fontAlgn="auto">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可拓展的</a:t>
            </a:r>
            <a:r>
              <a:rPr lang="en-US" altLang="zh-CN" sz="2000" dirty="0">
                <a:latin typeface="宋体" panose="02010600030101010101" pitchFamily="2" charset="-122"/>
                <a:ea typeface="宋体" panose="02010600030101010101" pitchFamily="2" charset="-122"/>
                <a:cs typeface="宋体" panose="02010600030101010101" pitchFamily="2" charset="-122"/>
              </a:rPr>
              <a:t>API</a:t>
            </a:r>
            <a:r>
              <a:rPr lang="zh-CN" altLang="en-US" sz="2000" dirty="0">
                <a:latin typeface="宋体" panose="02010600030101010101" pitchFamily="2" charset="-122"/>
                <a:ea typeface="宋体" panose="02010600030101010101" pitchFamily="2" charset="-122"/>
                <a:cs typeface="宋体" panose="02010600030101010101" pitchFamily="2" charset="-122"/>
              </a:rPr>
              <a:t>接口设计，方便未来功能迭代升级</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endParaRPr lang="zh-CN" altLang="en-US" sz="2000"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4029346" y="2289145"/>
            <a:ext cx="4818440" cy="2279709"/>
          </a:xfrm>
          <a:prstGeom prst="rect">
            <a:avLst/>
          </a:prstGeom>
          <a:noFill/>
          <a:ln w="0" cap="flat">
            <a:noFill/>
            <a:prstDash val="solid"/>
            <a:miter lim="0"/>
          </a:ln>
        </p:spPr>
        <p:txBody>
          <a:bodyPr vert="horz" wrap="square" lIns="0" tIns="0" rIns="0" bIns="0"/>
          <a:lstStyle/>
          <a:p>
            <a:pPr marL="2216150" rtl="0" eaLnBrk="0">
              <a:lnSpc>
                <a:spcPct val="91000"/>
              </a:lnSpc>
            </a:pPr>
            <a:endParaRPr sz="3900" dirty="0">
              <a:latin typeface="微软雅黑" panose="020B0503020204020204" charset="-122"/>
              <a:ea typeface="微软雅黑" panose="020B0503020204020204" charset="-122"/>
              <a:cs typeface="微软雅黑" panose="020B0503020204020204" charset="-122"/>
            </a:endParaRPr>
          </a:p>
          <a:p>
            <a:pPr marL="12700" eaLnBrk="0">
              <a:spcBef>
                <a:spcPts val="550"/>
              </a:spcBef>
            </a:pPr>
            <a:r>
              <a:rPr lang="zh-CN" altLang="en-US" sz="4400" dirty="0">
                <a:latin typeface="Aharoni" panose="02010803020104030203" pitchFamily="2" charset="-79"/>
                <a:cs typeface="Aharoni" panose="02010803020104030203" pitchFamily="2" charset="-79"/>
              </a:rPr>
              <a:t>四、人机交互设计</a:t>
            </a:r>
            <a:endParaRPr lang="zh-CN" altLang="en-US" sz="4400" b="1" dirty="0"/>
          </a:p>
          <a:p>
            <a:pPr marL="2625090" lvl="2" eaLnBrk="0">
              <a:lnSpc>
                <a:spcPct val="90000"/>
              </a:lnSpc>
              <a:spcBef>
                <a:spcPts val="965"/>
              </a:spcBef>
            </a:pPr>
            <a:endParaRPr lang="en-US" altLang="zh-CN" sz="3200" b="1" kern="0" spc="-50" dirty="0">
              <a:solidFill>
                <a:srgbClr val="C00000">
                  <a:alpha val="100000"/>
                </a:srgbClr>
              </a:solidFill>
              <a:latin typeface="微软雅黑" panose="020B0503020204020204" charset="-122"/>
              <a:ea typeface="微软雅黑" panose="020B0503020204020204" charset="-122"/>
              <a:cs typeface="Arial" panose="020B0604020202020204"/>
            </a:endParaRPr>
          </a:p>
          <a:p>
            <a:pPr algn="l" rtl="0" eaLnBrk="0">
              <a:lnSpc>
                <a:spcPct val="119000"/>
              </a:lnSpc>
            </a:pPr>
            <a:endParaRPr lang="zh-CN" altLang="en-US" sz="1000" dirty="0">
              <a:latin typeface="Arial" panose="020B0604020202020204"/>
              <a:ea typeface="Arial" panose="020B0604020202020204"/>
              <a:cs typeface="Arial" panose="020B0604020202020204"/>
            </a:endParaRPr>
          </a:p>
        </p:txBody>
      </p:sp>
      <p:pic>
        <p:nvPicPr>
          <p:cNvPr id="4" name="picture 4"/>
          <p:cNvPicPr>
            <a:picLocks noChangeAspect="1"/>
          </p:cNvPicPr>
          <p:nvPr/>
        </p:nvPicPr>
        <p:blipFill>
          <a:blip r:embed="rId1"/>
          <a:stretch>
            <a:fillRect/>
          </a:stretch>
        </p:blipFill>
        <p:spPr>
          <a:xfrm rot="21600000">
            <a:off x="9851973" y="0"/>
            <a:ext cx="2251485" cy="800100"/>
          </a:xfrm>
          <a:prstGeom prst="rect">
            <a:avLst/>
          </a:prstGeom>
        </p:spPr>
      </p:pic>
      <p:sp>
        <p:nvSpPr>
          <p:cNvPr id="6" name="path 6"/>
          <p:cNvSpPr/>
          <p:nvPr/>
        </p:nvSpPr>
        <p:spPr>
          <a:xfrm>
            <a:off x="333375" y="828675"/>
            <a:ext cx="11491468" cy="19050"/>
          </a:xfrm>
          <a:custGeom>
            <a:avLst/>
            <a:gdLst/>
            <a:ahLst/>
            <a:cxnLst/>
            <a:rect l="0" t="0" r="0" b="0"/>
            <a:pathLst>
              <a:path w="18096" h="30">
                <a:moveTo>
                  <a:pt x="0" y="15"/>
                </a:moveTo>
                <a:lnTo>
                  <a:pt x="18096" y="15"/>
                </a:lnTo>
              </a:path>
            </a:pathLst>
          </a:custGeom>
          <a:noFill/>
          <a:ln w="19050" cap="flat">
            <a:solidFill>
              <a:srgbClr val="C00000"/>
            </a:solidFill>
            <a:prstDash val="solid"/>
            <a:miter lim="1000000"/>
          </a:ln>
        </p:spPr>
        <p:txBody>
          <a:bodyPr rtlCol="0"/>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7616" y="-12700"/>
            <a:ext cx="11894587" cy="1725590"/>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人机交互设计</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r>
              <a:rPr lang="en-US" altLang="zh-CN" sz="2800" b="1" dirty="0"/>
              <a:t>1. </a:t>
            </a:r>
            <a:r>
              <a:rPr lang="zh-CN" altLang="en-US" sz="2800" b="1" dirty="0"/>
              <a:t>交互界面</a:t>
            </a: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21625" y="1871600"/>
            <a:ext cx="11979499" cy="3692525"/>
          </a:xfrm>
          <a:prstGeom prst="rect">
            <a:avLst/>
          </a:prstGeom>
          <a:noFill/>
        </p:spPr>
        <p:txBody>
          <a:bodyPr wrap="square" rtlCol="0">
            <a:spAutoFit/>
          </a:bodyPr>
          <a:lstStyle/>
          <a:p>
            <a:pPr indent="457200" fontAlgn="auto">
              <a:lnSpc>
                <a:spcPct val="150000"/>
              </a:lnSpc>
            </a:pPr>
            <a:r>
              <a:rPr lang="zh-CN" altLang="en-US" b="1" dirty="0"/>
              <a:t>界面类型选择</a:t>
            </a:r>
            <a:endParaRPr lang="zh-CN" altLang="en-US" b="1" dirty="0"/>
          </a:p>
          <a:p>
            <a:pPr indent="457200" fontAlgn="auto">
              <a:lnSpc>
                <a:spcPct val="150000"/>
              </a:lnSpc>
            </a:pPr>
            <a:r>
              <a:rPr lang="en-US" altLang="zh-CN" dirty="0"/>
              <a:t>	</a:t>
            </a:r>
            <a:r>
              <a:rPr lang="zh-CN" altLang="en-US" dirty="0"/>
              <a:t>采用图形用户界面（</a:t>
            </a:r>
            <a:r>
              <a:rPr lang="en-US" altLang="zh-CN" dirty="0"/>
              <a:t>GUI</a:t>
            </a:r>
            <a:r>
              <a:rPr lang="zh-CN" altLang="en-US" dirty="0"/>
              <a:t>），参考常用平台</a:t>
            </a:r>
            <a:r>
              <a:rPr lang="zh-CN" altLang="en-US" dirty="0"/>
              <a:t>设计，符合用户</a:t>
            </a:r>
            <a:r>
              <a:rPr lang="zh-CN" altLang="en-US" dirty="0">
                <a:solidFill>
                  <a:srgbClr val="FF0000"/>
                </a:solidFill>
              </a:rPr>
              <a:t>日常软件使用习惯</a:t>
            </a:r>
            <a:r>
              <a:rPr lang="zh-CN" altLang="en-US" dirty="0"/>
              <a:t>。</a:t>
            </a:r>
            <a:endParaRPr lang="en-US" altLang="zh-CN" b="1" dirty="0"/>
          </a:p>
          <a:p>
            <a:pPr indent="457200" fontAlgn="auto">
              <a:lnSpc>
                <a:spcPct val="150000"/>
              </a:lnSpc>
            </a:pPr>
            <a:endParaRPr lang="zh-CN" altLang="en-US" b="1" dirty="0"/>
          </a:p>
          <a:p>
            <a:pPr indent="457200" fontAlgn="auto">
              <a:lnSpc>
                <a:spcPct val="150000"/>
              </a:lnSpc>
            </a:pPr>
            <a:r>
              <a:rPr lang="zh-CN" altLang="en-US" b="1" dirty="0"/>
              <a:t>核心界面组件设计</a:t>
            </a:r>
            <a:endParaRPr lang="zh-CN" altLang="en-US" b="1" dirty="0"/>
          </a:p>
          <a:p>
            <a:pPr indent="457200" fontAlgn="auto">
              <a:lnSpc>
                <a:spcPct val="150000"/>
              </a:lnSpc>
            </a:pPr>
            <a:r>
              <a:rPr lang="en-US" altLang="zh-CN" b="1" dirty="0"/>
              <a:t>	</a:t>
            </a:r>
            <a:r>
              <a:rPr lang="zh-CN" altLang="en-US" b="1" dirty="0"/>
              <a:t>专业宠物师选择界面：</a:t>
            </a:r>
            <a:r>
              <a:rPr lang="zh-CN" altLang="en-US" dirty="0"/>
              <a:t>卡片式网格布局；显示医生头像、名称、评分等基础信息</a:t>
            </a:r>
            <a:endParaRPr lang="zh-CN" altLang="en-US" dirty="0"/>
          </a:p>
          <a:p>
            <a:pPr indent="457200" fontAlgn="auto">
              <a:lnSpc>
                <a:spcPct val="150000"/>
              </a:lnSpc>
            </a:pPr>
            <a:r>
              <a:rPr lang="en-US" altLang="zh-CN" b="1" dirty="0"/>
              <a:t>	</a:t>
            </a:r>
            <a:r>
              <a:rPr lang="zh-CN" altLang="en-US" b="1" dirty="0"/>
              <a:t>在线问诊界面：</a:t>
            </a:r>
            <a:r>
              <a:rPr lang="zh-CN" altLang="en-US" dirty="0"/>
              <a:t>类微信</a:t>
            </a:r>
            <a:r>
              <a:rPr lang="en-US" altLang="zh-CN" dirty="0"/>
              <a:t>/QQ</a:t>
            </a:r>
            <a:r>
              <a:rPr lang="zh-CN" altLang="en-US" dirty="0"/>
              <a:t>聊天界面；医生头像旁显示在线状态；消息气泡区分用户与医生</a:t>
            </a:r>
            <a:endParaRPr lang="zh-CN" altLang="en-US" dirty="0"/>
          </a:p>
          <a:p>
            <a:pPr indent="457200" fontAlgn="auto">
              <a:lnSpc>
                <a:spcPct val="150000"/>
              </a:lnSpc>
            </a:pPr>
            <a:r>
              <a:rPr lang="en-US" altLang="zh-CN" b="1" dirty="0"/>
              <a:t>	</a:t>
            </a:r>
            <a:r>
              <a:rPr lang="zh-CN" altLang="en-US" b="1" dirty="0"/>
              <a:t>健康事件簿界面：</a:t>
            </a:r>
            <a:r>
              <a:rPr lang="zh-CN" altLang="en-US" dirty="0"/>
              <a:t>月历布局；包含提醒事件和时间信息</a:t>
            </a:r>
            <a:endParaRPr lang="en-US" altLang="zh-CN" b="1" dirty="0"/>
          </a:p>
          <a:p>
            <a:pPr indent="457200" fontAlgn="auto">
              <a:lnSpc>
                <a:spcPct val="150000"/>
              </a:lnSpc>
            </a:pPr>
            <a:r>
              <a:rPr lang="en-US" altLang="zh-CN" b="1" dirty="0"/>
              <a:t>	</a:t>
            </a:r>
            <a:r>
              <a:rPr lang="zh-CN" altLang="en-US" b="1" dirty="0"/>
              <a:t>日常分享博客界面：</a:t>
            </a:r>
            <a:r>
              <a:rPr lang="zh-CN" altLang="en-US" dirty="0"/>
              <a:t>类</a:t>
            </a:r>
            <a:r>
              <a:rPr lang="en-US" altLang="zh-CN" dirty="0"/>
              <a:t>B</a:t>
            </a:r>
            <a:r>
              <a:rPr lang="zh-CN" altLang="en-US" dirty="0"/>
              <a:t>站个人空间布局；左侧个人信息区；中间内容交互区；右侧话题推荐区</a:t>
            </a:r>
            <a:endParaRPr lang="zh-CN" altLang="en-US"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7616" y="-12700"/>
            <a:ext cx="11894587" cy="1725590"/>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人机交互设计</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r>
              <a:rPr lang="en-US" altLang="zh-CN" sz="2800" b="1" dirty="0"/>
              <a:t>2. </a:t>
            </a:r>
            <a:r>
              <a:rPr lang="zh-CN" altLang="en-US" sz="2800" b="1" dirty="0"/>
              <a:t>概念化交互</a:t>
            </a: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21625" y="1871600"/>
            <a:ext cx="11979499" cy="3692525"/>
          </a:xfrm>
          <a:prstGeom prst="rect">
            <a:avLst/>
          </a:prstGeom>
          <a:noFill/>
        </p:spPr>
        <p:txBody>
          <a:bodyPr wrap="square" rtlCol="0">
            <a:spAutoFit/>
          </a:bodyPr>
          <a:lstStyle/>
          <a:p>
            <a:pPr lvl="1"/>
            <a:r>
              <a:rPr lang="zh-CN" altLang="en-US" b="1" dirty="0"/>
              <a:t>核心隐喻</a:t>
            </a:r>
            <a:r>
              <a:rPr lang="zh-CN" altLang="en-US" dirty="0"/>
              <a:t>：</a:t>
            </a:r>
            <a:r>
              <a:rPr lang="en-US" altLang="zh-CN" dirty="0"/>
              <a:t>"</a:t>
            </a:r>
            <a:r>
              <a:rPr lang="zh-CN" altLang="en-US" dirty="0"/>
              <a:t>宠物健康数字管家</a:t>
            </a:r>
            <a:r>
              <a:rPr lang="en-US" altLang="zh-CN" dirty="0"/>
              <a:t>“</a:t>
            </a:r>
            <a:endParaRPr lang="en-US" altLang="zh-CN" dirty="0"/>
          </a:p>
          <a:p>
            <a:pPr lvl="1"/>
            <a:endParaRPr lang="en-US" altLang="zh-CN" dirty="0"/>
          </a:p>
          <a:p>
            <a:pPr lvl="1"/>
            <a:r>
              <a:rPr lang="zh-CN" altLang="en-US" b="1" dirty="0"/>
              <a:t>界面隐喻</a:t>
            </a:r>
            <a:r>
              <a:rPr lang="zh-CN" altLang="en-US" dirty="0"/>
              <a:t>：</a:t>
            </a:r>
            <a:endParaRPr lang="zh-CN" altLang="en-US" dirty="0"/>
          </a:p>
          <a:p>
            <a:pPr lvl="1"/>
            <a:r>
              <a:rPr lang="en-US" altLang="zh-CN" dirty="0"/>
              <a:t>	</a:t>
            </a:r>
            <a:r>
              <a:rPr lang="zh-CN" altLang="en-US" dirty="0"/>
              <a:t>宠物档案：电子相册</a:t>
            </a:r>
            <a:r>
              <a:rPr lang="en-US" altLang="zh-CN" dirty="0"/>
              <a:t>+</a:t>
            </a:r>
            <a:r>
              <a:rPr lang="zh-CN" altLang="en-US" dirty="0"/>
              <a:t>卡片式布局</a:t>
            </a:r>
            <a:endParaRPr lang="zh-CN" altLang="en-US" dirty="0"/>
          </a:p>
          <a:p>
            <a:pPr lvl="1"/>
            <a:r>
              <a:rPr lang="en-US" altLang="zh-CN" dirty="0"/>
              <a:t>	</a:t>
            </a:r>
            <a:r>
              <a:rPr lang="zh-CN" altLang="en-US" dirty="0"/>
              <a:t>在线问诊：即时通讯聊天界面</a:t>
            </a:r>
            <a:endParaRPr lang="zh-CN" altLang="en-US" dirty="0"/>
          </a:p>
          <a:p>
            <a:pPr lvl="1"/>
            <a:r>
              <a:rPr lang="en-US" altLang="zh-CN" dirty="0"/>
              <a:t>	</a:t>
            </a:r>
            <a:r>
              <a:rPr lang="zh-CN" altLang="en-US" dirty="0"/>
              <a:t>健康事件簿：日历</a:t>
            </a:r>
            <a:r>
              <a:rPr lang="en-US" altLang="zh-CN" dirty="0"/>
              <a:t>+</a:t>
            </a:r>
            <a:r>
              <a:rPr lang="zh-CN" altLang="en-US" dirty="0"/>
              <a:t>待办清单</a:t>
            </a:r>
            <a:endParaRPr lang="en-US" altLang="zh-CN" dirty="0"/>
          </a:p>
          <a:p>
            <a:pPr lvl="2"/>
            <a:endParaRPr lang="zh-CN" altLang="en-US" dirty="0"/>
          </a:p>
          <a:p>
            <a:pPr lvl="1"/>
            <a:r>
              <a:rPr lang="zh-CN" altLang="en-US" b="1" dirty="0"/>
              <a:t>交互类型设计：</a:t>
            </a:r>
            <a:endParaRPr lang="en-US" altLang="zh-CN" b="1" dirty="0"/>
          </a:p>
          <a:p>
            <a:endParaRPr lang="zh-CN" altLang="en-US" b="1" dirty="0"/>
          </a:p>
          <a:p>
            <a:endParaRPr lang="en-US" altLang="zh-CN" b="1" dirty="0"/>
          </a:p>
          <a:p>
            <a:endParaRPr lang="zh-CN" altLang="en-US" b="1" dirty="0"/>
          </a:p>
          <a:p>
            <a:endParaRPr lang="en-US" altLang="zh-CN" b="1" dirty="0"/>
          </a:p>
          <a:p>
            <a:endParaRPr lang="zh-CN" altLang="en-US" dirty="0"/>
          </a:p>
        </p:txBody>
      </p:sp>
      <p:graphicFrame>
        <p:nvGraphicFramePr>
          <p:cNvPr id="8" name="表格 7"/>
          <p:cNvGraphicFramePr>
            <a:graphicFrameLocks noGrp="1"/>
          </p:cNvGraphicFramePr>
          <p:nvPr/>
        </p:nvGraphicFramePr>
        <p:xfrm>
          <a:off x="838200" y="4330615"/>
          <a:ext cx="10515600" cy="1752600"/>
        </p:xfrm>
        <a:graphic>
          <a:graphicData uri="http://schemas.openxmlformats.org/drawingml/2006/table">
            <a:tbl>
              <a:tblPr>
                <a:tableStyleId>{2D5ABB26-0587-4C30-8999-92F81FD0307C}</a:tableStyleId>
              </a:tblPr>
              <a:tblGrid>
                <a:gridCol w="3505200"/>
                <a:gridCol w="3505200"/>
                <a:gridCol w="3505200"/>
              </a:tblGrid>
              <a:tr h="0">
                <a:tc>
                  <a:txBody>
                    <a:bodyPr/>
                    <a:lstStyle/>
                    <a:p>
                      <a:r>
                        <a:rPr lang="zh-CN" altLang="en-US" b="1">
                          <a:effectLst/>
                        </a:rPr>
                        <a:t>交互类型</a:t>
                      </a:r>
                      <a:endParaRPr lang="zh-CN" altLang="en-US" b="1">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effectLst/>
                        </a:rPr>
                        <a:t>应用场景</a:t>
                      </a:r>
                      <a:endParaRPr lang="zh-CN" altLang="en-US" b="1"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a:effectLst/>
                        </a:rPr>
                        <a:t>设计要点</a:t>
                      </a:r>
                      <a:endParaRPr lang="zh-CN" altLang="en-US" b="1">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zh-CN" altLang="en-US">
                          <a:effectLst/>
                        </a:rPr>
                        <a:t>指令（</a:t>
                      </a:r>
                      <a:r>
                        <a:rPr lang="en-US">
                          <a:effectLst/>
                        </a:rPr>
                        <a:t>Instructing）</a:t>
                      </a:r>
                      <a:endParaRPr 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医生端管理咨询队列</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批量处理功能</a:t>
                      </a:r>
                      <a:r>
                        <a:rPr lang="en-US" altLang="zh-CN">
                          <a:effectLst/>
                        </a:rPr>
                        <a:t>+</a:t>
                      </a:r>
                      <a:r>
                        <a:rPr lang="zh-CN" altLang="en-US">
                          <a:effectLst/>
                        </a:rPr>
                        <a:t>明确反馈</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zh-CN" altLang="en-US">
                          <a:effectLst/>
                        </a:rPr>
                        <a:t>对话（</a:t>
                      </a:r>
                      <a:r>
                        <a:rPr lang="en-US">
                          <a:effectLst/>
                        </a:rPr>
                        <a:t>Conversing）</a:t>
                      </a:r>
                      <a:endParaRPr 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effectLst/>
                        </a:rPr>
                        <a:t>在线问诊</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图文消息</a:t>
                      </a:r>
                      <a:r>
                        <a:rPr lang="en-US" altLang="zh-CN">
                          <a:effectLst/>
                        </a:rPr>
                        <a:t>+</a:t>
                      </a:r>
                      <a:r>
                        <a:rPr lang="zh-CN" altLang="en-US">
                          <a:effectLst/>
                        </a:rPr>
                        <a:t>快捷回复模板</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zh-CN" altLang="en-US">
                          <a:effectLst/>
                        </a:rPr>
                        <a:t>操作（</a:t>
                      </a:r>
                      <a:r>
                        <a:rPr lang="en-US">
                          <a:effectLst/>
                        </a:rPr>
                        <a:t>Manipulating）</a:t>
                      </a:r>
                      <a:endParaRPr 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宠物档案编辑</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直接点击操作</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zh-CN" altLang="en-US" dirty="0">
                          <a:effectLst/>
                        </a:rPr>
                        <a:t>响应（</a:t>
                      </a:r>
                      <a:r>
                        <a:rPr lang="en-US" dirty="0">
                          <a:effectLst/>
                        </a:rPr>
                        <a:t>Responding）</a:t>
                      </a:r>
                      <a:endParaRPr 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健康提醒</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effectLst/>
                        </a:rPr>
                        <a:t>多样化提醒方式</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7616" y="-12700"/>
            <a:ext cx="11894587" cy="1725590"/>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人机交互设计</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r>
              <a:rPr lang="en-US" altLang="zh-CN" sz="2800" b="1" dirty="0"/>
              <a:t>3. </a:t>
            </a:r>
            <a:r>
              <a:rPr lang="zh-CN" altLang="en-US" sz="2800" b="1" dirty="0"/>
              <a:t>社会化交互设计</a:t>
            </a: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264017" y="1916090"/>
            <a:ext cx="11837107" cy="3693319"/>
          </a:xfrm>
          <a:prstGeom prst="rect">
            <a:avLst/>
          </a:prstGeom>
          <a:noFill/>
        </p:spPr>
        <p:txBody>
          <a:bodyPr wrap="square" rtlCol="0">
            <a:spAutoFit/>
          </a:bodyPr>
          <a:lstStyle/>
          <a:p>
            <a:r>
              <a:rPr lang="zh-CN" altLang="en-US" b="1" dirty="0"/>
              <a:t>社会交互机制</a:t>
            </a:r>
            <a:endParaRPr lang="en-US" altLang="zh-CN" b="1" dirty="0"/>
          </a:p>
          <a:p>
            <a:endParaRPr lang="en-US" altLang="zh-CN" b="1" dirty="0"/>
          </a:p>
          <a:p>
            <a:endParaRPr lang="zh-CN" altLang="en-US" b="1" dirty="0"/>
          </a:p>
          <a:p>
            <a:r>
              <a:rPr lang="en-US" altLang="zh-CN" b="1" dirty="0"/>
              <a:t>	</a:t>
            </a:r>
            <a:r>
              <a:rPr lang="zh-CN" altLang="en-US" b="1" dirty="0"/>
              <a:t>现实对话规则的数字化映射：</a:t>
            </a:r>
            <a:r>
              <a:rPr lang="zh-CN" altLang="en-US" dirty="0"/>
              <a:t>在线问诊模拟面对面交流；问诊结束后用户评分机制</a:t>
            </a:r>
            <a:endParaRPr lang="en-US" altLang="zh-CN" dirty="0"/>
          </a:p>
          <a:p>
            <a:endParaRPr lang="zh-CN" altLang="en-US" dirty="0"/>
          </a:p>
          <a:p>
            <a:endParaRPr lang="en-US" altLang="zh-CN" b="1" dirty="0"/>
          </a:p>
          <a:p>
            <a:endParaRPr lang="zh-CN" altLang="en-US" b="1" dirty="0"/>
          </a:p>
          <a:p>
            <a:r>
              <a:rPr lang="en-US" altLang="zh-CN" b="1" dirty="0"/>
              <a:t>	</a:t>
            </a:r>
            <a:r>
              <a:rPr lang="zh-CN" altLang="en-US" b="1" dirty="0"/>
              <a:t>社区互动架构：</a:t>
            </a:r>
            <a:r>
              <a:rPr lang="en-US" altLang="zh-CN" dirty="0"/>
              <a:t>“</a:t>
            </a:r>
            <a:r>
              <a:rPr lang="zh-CN" altLang="en-US" dirty="0"/>
              <a:t>宠物朋友圈</a:t>
            </a:r>
            <a:r>
              <a:rPr lang="en-US" altLang="zh-CN" dirty="0"/>
              <a:t>”</a:t>
            </a:r>
            <a:r>
              <a:rPr lang="zh-CN" altLang="en-US" dirty="0"/>
              <a:t>隐喻；标签社交</a:t>
            </a:r>
            <a:r>
              <a:rPr lang="en-US" altLang="zh-CN" dirty="0"/>
              <a:t>+</a:t>
            </a:r>
            <a:r>
              <a:rPr lang="zh-CN" altLang="en-US" dirty="0"/>
              <a:t>推荐系统；点赞评论功能</a:t>
            </a:r>
            <a:endParaRPr lang="en-US" altLang="zh-CN" dirty="0"/>
          </a:p>
          <a:p>
            <a:endParaRPr lang="en-US" altLang="zh-CN" dirty="0"/>
          </a:p>
          <a:p>
            <a:endParaRPr lang="en-US" altLang="zh-CN" dirty="0"/>
          </a:p>
          <a:p>
            <a:endParaRPr lang="en-US" altLang="zh-CN" dirty="0"/>
          </a:p>
          <a:p>
            <a:r>
              <a:rPr lang="en-US" altLang="zh-CN" b="1" dirty="0"/>
              <a:t>	</a:t>
            </a:r>
            <a:r>
              <a:rPr lang="zh-CN" altLang="en-US" b="1" dirty="0"/>
              <a:t>社区氛围管理：</a:t>
            </a:r>
            <a:r>
              <a:rPr lang="zh-CN" altLang="en-US" dirty="0"/>
              <a:t>举报处理机制；违规内容删除</a:t>
            </a:r>
            <a:endParaRPr lang="zh-CN" altLang="en-US"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7616" y="-12700"/>
            <a:ext cx="11894587" cy="1725590"/>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人机交互设计</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r>
              <a:rPr lang="en-US" altLang="zh-CN" sz="2800" b="1" dirty="0"/>
              <a:t>4. </a:t>
            </a:r>
            <a:r>
              <a:rPr lang="zh-CN" altLang="en-US" sz="2800" b="1" dirty="0"/>
              <a:t>情感化交互设计</a:t>
            </a: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461654" y="6857871"/>
            <a:ext cx="11979499" cy="368300"/>
          </a:xfrm>
          <a:prstGeom prst="rect">
            <a:avLst/>
          </a:prstGeom>
          <a:noFill/>
        </p:spPr>
        <p:txBody>
          <a:bodyPr wrap="square" rtlCol="0">
            <a:spAutoFit/>
          </a:bodyPr>
          <a:lstStyle/>
          <a:p>
            <a:endParaRPr lang="en-US" altLang="zh-CN" dirty="0"/>
          </a:p>
        </p:txBody>
      </p:sp>
      <p:sp>
        <p:nvSpPr>
          <p:cNvPr id="3" name="文本框 2"/>
          <p:cNvSpPr txBox="1"/>
          <p:nvPr/>
        </p:nvSpPr>
        <p:spPr>
          <a:xfrm>
            <a:off x="264017" y="1916090"/>
            <a:ext cx="11837107" cy="3138170"/>
          </a:xfrm>
          <a:prstGeom prst="rect">
            <a:avLst/>
          </a:prstGeom>
          <a:noFill/>
        </p:spPr>
        <p:txBody>
          <a:bodyPr wrap="square" rtlCol="0">
            <a:spAutoFit/>
          </a:bodyPr>
          <a:p>
            <a:r>
              <a:rPr lang="zh-CN" altLang="en-US" b="1" dirty="0">
                <a:sym typeface="+mn-ea"/>
              </a:rPr>
              <a:t>设计要点</a:t>
            </a:r>
            <a:endParaRPr lang="zh-CN" altLang="en-US" b="1" dirty="0"/>
          </a:p>
          <a:p>
            <a:endParaRPr lang="zh-CN" altLang="en-US" b="1" dirty="0"/>
          </a:p>
          <a:p>
            <a:r>
              <a:rPr lang="en-US" altLang="zh-CN" b="1" dirty="0">
                <a:sym typeface="+mn-ea"/>
              </a:rPr>
              <a:t>	</a:t>
            </a:r>
            <a:endParaRPr lang="en-US" altLang="zh-CN" b="1" dirty="0">
              <a:sym typeface="+mn-ea"/>
            </a:endParaRPr>
          </a:p>
          <a:p>
            <a:endParaRPr lang="en-US" altLang="zh-CN" b="1" dirty="0">
              <a:sym typeface="+mn-ea"/>
            </a:endParaRPr>
          </a:p>
          <a:p>
            <a:pPr marL="457200" lvl="1" indent="457200"/>
            <a:r>
              <a:rPr lang="en-US" altLang="zh-CN" b="1" dirty="0">
                <a:sym typeface="+mn-ea"/>
              </a:rPr>
              <a:t>UI</a:t>
            </a:r>
            <a:r>
              <a:rPr lang="zh-CN" altLang="en-US" b="1" dirty="0">
                <a:sym typeface="+mn-ea"/>
              </a:rPr>
              <a:t>设计：</a:t>
            </a:r>
            <a:r>
              <a:rPr lang="zh-CN" altLang="en-US" dirty="0">
                <a:sym typeface="+mn-ea"/>
              </a:rPr>
              <a:t>白色和暖色调为主；简洁明了的操作引导</a:t>
            </a:r>
            <a:endParaRPr lang="en-US" altLang="zh-CN" dirty="0"/>
          </a:p>
          <a:p>
            <a:endParaRPr lang="zh-CN" altLang="en-US" dirty="0"/>
          </a:p>
          <a:p>
            <a:endParaRPr lang="en-US" altLang="zh-CN" b="1" dirty="0"/>
          </a:p>
          <a:p>
            <a:endParaRPr lang="zh-CN" altLang="en-US" b="1" dirty="0"/>
          </a:p>
          <a:p>
            <a:r>
              <a:rPr lang="en-US" altLang="zh-CN" b="1" dirty="0">
                <a:sym typeface="+mn-ea"/>
              </a:rPr>
              <a:t>	</a:t>
            </a:r>
            <a:r>
              <a:rPr lang="zh-CN" altLang="en-US" b="1" dirty="0">
                <a:sym typeface="+mn-ea"/>
              </a:rPr>
              <a:t>界面细节：</a:t>
            </a:r>
            <a:r>
              <a:rPr lang="zh-CN" altLang="en-US" dirty="0">
                <a:sym typeface="+mn-ea"/>
              </a:rPr>
              <a:t>友好的错误提示；输入框提示词引导；快捷提问按钮</a:t>
            </a:r>
            <a:endParaRPr lang="zh-CN" altLang="en-US" dirty="0"/>
          </a:p>
          <a:p>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4029346" y="2289145"/>
            <a:ext cx="4238889" cy="2279709"/>
          </a:xfrm>
          <a:prstGeom prst="rect">
            <a:avLst/>
          </a:prstGeom>
          <a:noFill/>
          <a:ln w="0" cap="flat">
            <a:noFill/>
            <a:prstDash val="solid"/>
            <a:miter lim="0"/>
          </a:ln>
        </p:spPr>
        <p:txBody>
          <a:bodyPr vert="horz" wrap="square" lIns="0" tIns="0" rIns="0" bIns="0"/>
          <a:lstStyle/>
          <a:p>
            <a:pPr marL="2216150" rtl="0" eaLnBrk="0">
              <a:lnSpc>
                <a:spcPct val="91000"/>
              </a:lnSpc>
            </a:pPr>
            <a:endParaRPr sz="3900" dirty="0">
              <a:latin typeface="微软雅黑" panose="020B0503020204020204" charset="-122"/>
              <a:ea typeface="微软雅黑" panose="020B0503020204020204" charset="-122"/>
              <a:cs typeface="微软雅黑" panose="020B0503020204020204" charset="-122"/>
            </a:endParaRPr>
          </a:p>
          <a:p>
            <a:pPr marL="12700" eaLnBrk="0">
              <a:spcBef>
                <a:spcPts val="550"/>
              </a:spcBef>
            </a:pPr>
            <a:r>
              <a:rPr lang="zh-CN" altLang="en-US" sz="4400" dirty="0">
                <a:latin typeface="Aharoni" panose="02010803020104030203" pitchFamily="2" charset="-79"/>
                <a:cs typeface="Aharoni" panose="02010803020104030203" pitchFamily="2" charset="-79"/>
              </a:rPr>
              <a:t>五、实验评估</a:t>
            </a:r>
            <a:endParaRPr lang="en-US" altLang="zh-CN" sz="4400" dirty="0">
              <a:latin typeface="Aharoni" panose="02010803020104030203" pitchFamily="2" charset="-79"/>
              <a:cs typeface="Aharoni" panose="02010803020104030203" pitchFamily="2" charset="-79"/>
            </a:endParaRPr>
          </a:p>
          <a:p>
            <a:pPr marL="12700" algn="l" rtl="0" eaLnBrk="0">
              <a:lnSpc>
                <a:spcPct val="100000"/>
              </a:lnSpc>
              <a:spcBef>
                <a:spcPts val="550"/>
              </a:spcBef>
            </a:pPr>
            <a:endParaRPr lang="zh-CN" altLang="en-US" sz="4400" b="1" dirty="0"/>
          </a:p>
          <a:p>
            <a:pPr marL="2625090" lvl="2" eaLnBrk="0">
              <a:lnSpc>
                <a:spcPct val="90000"/>
              </a:lnSpc>
              <a:spcBef>
                <a:spcPts val="965"/>
              </a:spcBef>
            </a:pPr>
            <a:endParaRPr lang="en-US" altLang="zh-CN" sz="3200" b="1" kern="0" spc="-50" dirty="0">
              <a:solidFill>
                <a:srgbClr val="C00000">
                  <a:alpha val="100000"/>
                </a:srgbClr>
              </a:solidFill>
              <a:latin typeface="微软雅黑" panose="020B0503020204020204" charset="-122"/>
              <a:ea typeface="微软雅黑" panose="020B0503020204020204" charset="-122"/>
              <a:cs typeface="Arial" panose="020B0604020202020204"/>
            </a:endParaRPr>
          </a:p>
          <a:p>
            <a:pPr algn="l" rtl="0" eaLnBrk="0">
              <a:lnSpc>
                <a:spcPct val="119000"/>
              </a:lnSpc>
            </a:pPr>
            <a:endParaRPr lang="zh-CN" altLang="en-US" sz="1000" dirty="0">
              <a:latin typeface="Arial" panose="020B0604020202020204"/>
              <a:ea typeface="Arial" panose="020B0604020202020204"/>
              <a:cs typeface="Arial" panose="020B0604020202020204"/>
            </a:endParaRPr>
          </a:p>
        </p:txBody>
      </p:sp>
      <p:pic>
        <p:nvPicPr>
          <p:cNvPr id="4" name="picture 4"/>
          <p:cNvPicPr>
            <a:picLocks noChangeAspect="1"/>
          </p:cNvPicPr>
          <p:nvPr/>
        </p:nvPicPr>
        <p:blipFill>
          <a:blip r:embed="rId1"/>
          <a:stretch>
            <a:fillRect/>
          </a:stretch>
        </p:blipFill>
        <p:spPr>
          <a:xfrm rot="21600000">
            <a:off x="9851973" y="0"/>
            <a:ext cx="2251485" cy="800100"/>
          </a:xfrm>
          <a:prstGeom prst="rect">
            <a:avLst/>
          </a:prstGeom>
        </p:spPr>
      </p:pic>
      <p:sp>
        <p:nvSpPr>
          <p:cNvPr id="6" name="path 6"/>
          <p:cNvSpPr/>
          <p:nvPr/>
        </p:nvSpPr>
        <p:spPr>
          <a:xfrm>
            <a:off x="333375" y="828675"/>
            <a:ext cx="11491468" cy="19050"/>
          </a:xfrm>
          <a:custGeom>
            <a:avLst/>
            <a:gdLst/>
            <a:ahLst/>
            <a:cxnLst/>
            <a:rect l="0" t="0" r="0" b="0"/>
            <a:pathLst>
              <a:path w="18096" h="30">
                <a:moveTo>
                  <a:pt x="0" y="15"/>
                </a:moveTo>
                <a:lnTo>
                  <a:pt x="18096" y="15"/>
                </a:lnTo>
              </a:path>
            </a:pathLst>
          </a:custGeom>
          <a:noFill/>
          <a:ln w="19050" cap="flat">
            <a:solidFill>
              <a:srgbClr val="C00000"/>
            </a:solidFill>
            <a:prstDash val="solid"/>
            <a:miter lim="1000000"/>
          </a:ln>
        </p:spPr>
        <p:txBody>
          <a:bodyPr rtlCol="0"/>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2124" y="-12700"/>
            <a:ext cx="11900079" cy="1191117"/>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实验评估</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713301" y="1272146"/>
            <a:ext cx="10639425" cy="5478423"/>
          </a:xfrm>
          <a:prstGeom prst="rect">
            <a:avLst/>
          </a:prstGeom>
          <a:noFill/>
        </p:spPr>
        <p:txBody>
          <a:bodyPr wrap="square" rtlCol="0">
            <a:spAutoFit/>
          </a:bodyPr>
          <a:lstStyle/>
          <a:p>
            <a:r>
              <a:rPr lang="zh-CN" altLang="zh-CN" b="1" dirty="0">
                <a:latin typeface="+mj-ea"/>
                <a:ea typeface="+mj-ea"/>
              </a:rPr>
              <a:t>评估方法：</a:t>
            </a:r>
            <a:endParaRPr lang="zh-CN" altLang="zh-CN" dirty="0">
              <a:latin typeface="+mj-ea"/>
              <a:ea typeface="+mj-ea"/>
            </a:endParaRPr>
          </a:p>
          <a:p>
            <a:r>
              <a:rPr lang="en-US" altLang="zh-CN" sz="2000" dirty="0">
                <a:latin typeface="+mj-ea"/>
                <a:ea typeface="+mj-ea"/>
              </a:rPr>
              <a:t>	</a:t>
            </a:r>
            <a:r>
              <a:rPr lang="zh-CN" altLang="zh-CN" sz="2000" dirty="0">
                <a:latin typeface="+mj-ea"/>
                <a:ea typeface="+mj-ea"/>
              </a:rPr>
              <a:t>我们采用的是启发式评估（</a:t>
            </a:r>
            <a:r>
              <a:rPr lang="en-US" altLang="zh-CN" sz="2000" dirty="0">
                <a:latin typeface="+mj-ea"/>
                <a:ea typeface="+mj-ea"/>
              </a:rPr>
              <a:t>Heuristic Evaluation</a:t>
            </a:r>
            <a:r>
              <a:rPr lang="zh-CN" altLang="zh-CN" sz="2000" dirty="0">
                <a:latin typeface="+mj-ea"/>
                <a:ea typeface="+mj-ea"/>
              </a:rPr>
              <a:t>）结合直接涉及用户的可控环境（</a:t>
            </a:r>
            <a:r>
              <a:rPr lang="en-US" altLang="zh-CN" sz="2000" dirty="0">
                <a:latin typeface="+mj-ea"/>
                <a:ea typeface="+mj-ea"/>
              </a:rPr>
              <a:t>Controlled settings that directly involve users</a:t>
            </a:r>
            <a:r>
              <a:rPr lang="zh-CN" altLang="zh-CN" sz="2000" dirty="0">
                <a:latin typeface="+mj-ea"/>
                <a:ea typeface="+mj-ea"/>
              </a:rPr>
              <a:t>）的评估方法，并且参考尼尔森十大启发式原则（</a:t>
            </a:r>
            <a:r>
              <a:rPr lang="en-US" altLang="zh-CN" sz="2000" dirty="0">
                <a:latin typeface="+mj-ea"/>
                <a:ea typeface="+mj-ea"/>
              </a:rPr>
              <a:t>Nielsen’s Ten Heuristics</a:t>
            </a:r>
            <a:r>
              <a:rPr lang="zh-CN" altLang="zh-CN" sz="2000" dirty="0">
                <a:latin typeface="+mj-ea"/>
                <a:ea typeface="+mj-ea"/>
              </a:rPr>
              <a:t>）来进行最后的评估总结。</a:t>
            </a:r>
            <a:endParaRPr lang="zh-CN" altLang="zh-CN" sz="2000" dirty="0">
              <a:latin typeface="+mj-ea"/>
              <a:ea typeface="+mj-ea"/>
            </a:endParaRPr>
          </a:p>
          <a:p>
            <a:r>
              <a:rPr lang="en-US" altLang="zh-CN" dirty="0">
                <a:latin typeface="+mj-ea"/>
                <a:ea typeface="+mj-ea"/>
              </a:rPr>
              <a:t> </a:t>
            </a:r>
            <a:endParaRPr lang="en-US" altLang="zh-CN" dirty="0">
              <a:latin typeface="+mj-ea"/>
              <a:ea typeface="+mj-ea"/>
            </a:endParaRPr>
          </a:p>
          <a:p>
            <a:endParaRPr lang="zh-CN" altLang="zh-CN" dirty="0">
              <a:latin typeface="+mj-ea"/>
              <a:ea typeface="+mj-ea"/>
            </a:endParaRPr>
          </a:p>
          <a:p>
            <a:r>
              <a:rPr lang="zh-CN" altLang="zh-CN" b="1" dirty="0">
                <a:latin typeface="+mj-ea"/>
                <a:ea typeface="+mj-ea"/>
              </a:rPr>
              <a:t>评估过程与局限性：</a:t>
            </a:r>
            <a:endParaRPr lang="zh-CN" altLang="zh-CN" dirty="0">
              <a:latin typeface="+mj-ea"/>
              <a:ea typeface="+mj-ea"/>
            </a:endParaRPr>
          </a:p>
          <a:p>
            <a:r>
              <a:rPr lang="en-US" altLang="zh-CN" sz="2000" dirty="0">
                <a:latin typeface="+mj-ea"/>
                <a:ea typeface="+mj-ea"/>
              </a:rPr>
              <a:t>	</a:t>
            </a:r>
            <a:r>
              <a:rPr lang="zh-CN" altLang="zh-CN" sz="2000" dirty="0">
                <a:latin typeface="+mj-ea"/>
                <a:ea typeface="+mj-ea"/>
              </a:rPr>
              <a:t>我们首先进行了启发式评估（</a:t>
            </a:r>
            <a:r>
              <a:rPr lang="en-US" altLang="zh-CN" sz="2000" dirty="0">
                <a:latin typeface="+mj-ea"/>
                <a:ea typeface="+mj-ea"/>
              </a:rPr>
              <a:t>Heuristic Evaluation</a:t>
            </a:r>
            <a:r>
              <a:rPr lang="zh-CN" altLang="zh-CN" sz="2000" dirty="0">
                <a:latin typeface="+mj-ea"/>
                <a:ea typeface="+mj-ea"/>
              </a:rPr>
              <a:t>）。但是启发式评估的执行主体要求是专家视角。所以按理说我们应当寻找</a:t>
            </a:r>
            <a:r>
              <a:rPr lang="en-US" altLang="zh-CN" sz="2000" dirty="0">
                <a:latin typeface="+mj-ea"/>
                <a:ea typeface="+mj-ea"/>
              </a:rPr>
              <a:t>3 </a:t>
            </a:r>
            <a:r>
              <a:rPr lang="zh-CN" altLang="zh-CN" sz="2000" dirty="0">
                <a:latin typeface="+mj-ea"/>
                <a:ea typeface="+mj-ea"/>
              </a:rPr>
              <a:t>名交互设计专家</a:t>
            </a:r>
            <a:r>
              <a:rPr lang="en-US" altLang="zh-CN" sz="2000" dirty="0">
                <a:latin typeface="+mj-ea"/>
                <a:ea typeface="+mj-ea"/>
              </a:rPr>
              <a:t> + 1 </a:t>
            </a:r>
            <a:r>
              <a:rPr lang="zh-CN" altLang="zh-CN" sz="2000" dirty="0">
                <a:latin typeface="+mj-ea"/>
                <a:ea typeface="+mj-ea"/>
              </a:rPr>
              <a:t>名兽医来进行评估。但是我们这里直接简化成成员内部进行评估。并且给出了基于尼尔森十大启发式原则（</a:t>
            </a:r>
            <a:r>
              <a:rPr lang="en-US" altLang="zh-CN" sz="2000" dirty="0">
                <a:latin typeface="+mj-ea"/>
                <a:ea typeface="+mj-ea"/>
              </a:rPr>
              <a:t>Nielsen’s Ten Heuristics</a:t>
            </a:r>
            <a:r>
              <a:rPr lang="zh-CN" altLang="zh-CN" sz="2000" dirty="0">
                <a:latin typeface="+mj-ea"/>
                <a:ea typeface="+mj-ea"/>
              </a:rPr>
              <a:t>）的结果。</a:t>
            </a:r>
            <a:endParaRPr lang="zh-CN" altLang="zh-CN" sz="2000" dirty="0">
              <a:latin typeface="+mj-ea"/>
              <a:ea typeface="+mj-ea"/>
            </a:endParaRPr>
          </a:p>
          <a:p>
            <a:r>
              <a:rPr lang="en-US" altLang="zh-CN" sz="2000" dirty="0">
                <a:latin typeface="+mj-ea"/>
                <a:ea typeface="+mj-ea"/>
              </a:rPr>
              <a:t>	</a:t>
            </a:r>
            <a:r>
              <a:rPr lang="zh-CN" altLang="zh-CN" sz="2000" dirty="0">
                <a:latin typeface="+mj-ea"/>
                <a:ea typeface="+mj-ea"/>
              </a:rPr>
              <a:t>然后我们参考直接涉及用户的可控环境（</a:t>
            </a:r>
            <a:r>
              <a:rPr lang="en-US" altLang="zh-CN" sz="2000" dirty="0">
                <a:latin typeface="+mj-ea"/>
                <a:ea typeface="+mj-ea"/>
              </a:rPr>
              <a:t>Controlled settings that directly involve users</a:t>
            </a:r>
            <a:r>
              <a:rPr lang="zh-CN" altLang="zh-CN" sz="2000" dirty="0">
                <a:latin typeface="+mj-ea"/>
                <a:ea typeface="+mj-ea"/>
              </a:rPr>
              <a:t>）的评估方法，从用户视角进行评估。同样按理说目标用户应该选择有真实养宠经验的宠物主和有经验的兽医来进行评估。但我们这样同样简化为抓取周围的室友同学共</a:t>
            </a:r>
            <a:r>
              <a:rPr lang="en-US" altLang="zh-CN" sz="2000" dirty="0">
                <a:latin typeface="+mj-ea"/>
                <a:ea typeface="+mj-ea"/>
              </a:rPr>
              <a:t>4</a:t>
            </a:r>
            <a:r>
              <a:rPr lang="zh-CN" altLang="zh-CN" sz="2000" dirty="0">
                <a:latin typeface="+mj-ea"/>
                <a:ea typeface="+mj-ea"/>
              </a:rPr>
              <a:t>人来测试我们的平台。也没有严格控制环境变量</a:t>
            </a:r>
            <a:endParaRPr lang="en-US" altLang="zh-CN" sz="2000" dirty="0">
              <a:latin typeface="+mj-ea"/>
              <a:ea typeface="+mj-ea"/>
            </a:endParaRPr>
          </a:p>
          <a:p>
            <a:endParaRPr lang="zh-CN" altLang="zh-CN" sz="2000" dirty="0">
              <a:latin typeface="+mj-ea"/>
              <a:ea typeface="+mj-ea"/>
            </a:endParaRPr>
          </a:p>
          <a:p>
            <a:r>
              <a:rPr lang="en-US" altLang="zh-CN" sz="2000" dirty="0">
                <a:latin typeface="+mj-ea"/>
                <a:ea typeface="+mj-ea"/>
              </a:rPr>
              <a:t>	</a:t>
            </a:r>
            <a:r>
              <a:rPr lang="zh-CN" altLang="zh-CN" sz="2000" dirty="0">
                <a:latin typeface="+mj-ea"/>
                <a:ea typeface="+mj-ea"/>
              </a:rPr>
              <a:t>因此难免存在不足与局限性（如偏差风险）。</a:t>
            </a:r>
            <a:endParaRPr lang="zh-CN" altLang="en-US" sz="2000"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2124" y="-12700"/>
            <a:ext cx="11900079" cy="1191117"/>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实验评估</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87921" y="1003301"/>
            <a:ext cx="10718174" cy="5909310"/>
          </a:xfrm>
          <a:prstGeom prst="rect">
            <a:avLst/>
          </a:prstGeom>
          <a:noFill/>
        </p:spPr>
        <p:txBody>
          <a:bodyPr wrap="square" rtlCol="0">
            <a:spAutoFit/>
          </a:bodyPr>
          <a:lstStyle/>
          <a:p>
            <a:r>
              <a:rPr lang="zh-CN" altLang="en-US" b="1" dirty="0">
                <a:latin typeface="+mj-ea"/>
                <a:ea typeface="+mj-ea"/>
              </a:rPr>
              <a:t>启发式评估的评估结果</a:t>
            </a:r>
            <a:r>
              <a:rPr lang="zh-CN" altLang="zh-CN" b="1" dirty="0">
                <a:latin typeface="+mj-ea"/>
                <a:ea typeface="+mj-ea"/>
              </a:rPr>
              <a:t>：</a:t>
            </a:r>
            <a:r>
              <a:rPr lang="zh-CN" altLang="zh-CN" dirty="0"/>
              <a:t>参考尼尔森十大启发式原则，我们总结出的结果如下：</a:t>
            </a:r>
            <a:endParaRPr lang="en-US" altLang="zh-CN" dirty="0"/>
          </a:p>
          <a:p>
            <a:endParaRPr lang="zh-CN" altLang="zh-CN" dirty="0"/>
          </a:p>
          <a:p>
            <a:r>
              <a:rPr lang="en-US" altLang="zh-CN" b="1" dirty="0"/>
              <a:t>HE-1: </a:t>
            </a:r>
            <a:r>
              <a:rPr lang="zh-CN" altLang="zh-CN" b="1" dirty="0"/>
              <a:t>系统状态可见性</a:t>
            </a:r>
            <a:endParaRPr lang="en-US" altLang="zh-CN" b="1" dirty="0"/>
          </a:p>
          <a:p>
            <a:r>
              <a:rPr lang="en-US" altLang="zh-CN" b="1" dirty="0"/>
              <a:t>	</a:t>
            </a:r>
            <a:r>
              <a:rPr lang="zh-CN" altLang="zh-CN" dirty="0"/>
              <a:t>在线问诊界面中，医生头像旁的 “绿色</a:t>
            </a:r>
            <a:r>
              <a:rPr lang="en-US" altLang="zh-CN" dirty="0"/>
              <a:t> / </a:t>
            </a:r>
            <a:r>
              <a:rPr lang="zh-CN" altLang="zh-CN" dirty="0"/>
              <a:t>灰色状态灯” 清晰显示在线状态。</a:t>
            </a:r>
            <a:endParaRPr lang="en-US" altLang="zh-CN" dirty="0"/>
          </a:p>
          <a:p>
            <a:r>
              <a:rPr lang="en-US" altLang="zh-CN" dirty="0"/>
              <a:t>	</a:t>
            </a:r>
            <a:r>
              <a:rPr lang="zh-CN" altLang="zh-CN" dirty="0"/>
              <a:t>健康事件提醒通过</a:t>
            </a:r>
            <a:r>
              <a:rPr lang="en-US" altLang="zh-CN" dirty="0"/>
              <a:t> APP </a:t>
            </a:r>
            <a:r>
              <a:rPr lang="zh-CN" altLang="zh-CN" dirty="0"/>
              <a:t>弹窗与邮件双重通知。</a:t>
            </a:r>
            <a:endParaRPr lang="en-US" altLang="zh-CN" dirty="0"/>
          </a:p>
          <a:p>
            <a:r>
              <a:rPr lang="en-US" altLang="zh-CN" dirty="0"/>
              <a:t>	</a:t>
            </a:r>
            <a:r>
              <a:rPr lang="zh-CN" altLang="zh-CN" dirty="0"/>
              <a:t>注册流程中，提交后有待审核的状态显示。用户可感知进度。</a:t>
            </a:r>
            <a:endParaRPr lang="en-US" altLang="zh-CN" b="1" dirty="0"/>
          </a:p>
          <a:p>
            <a:endParaRPr lang="zh-CN" altLang="zh-CN" dirty="0"/>
          </a:p>
          <a:p>
            <a:r>
              <a:rPr lang="en-US" altLang="zh-CN" b="1" dirty="0"/>
              <a:t>HE-2: </a:t>
            </a:r>
            <a:r>
              <a:rPr lang="zh-CN" altLang="zh-CN" b="1" dirty="0"/>
              <a:t>系统与现实世界匹配</a:t>
            </a:r>
            <a:endParaRPr lang="en-US" altLang="zh-CN" b="1" dirty="0"/>
          </a:p>
          <a:p>
            <a:r>
              <a:rPr lang="en-US" altLang="zh-CN" b="1" dirty="0"/>
              <a:t>	</a:t>
            </a:r>
            <a:r>
              <a:rPr lang="zh-CN" altLang="zh-CN" dirty="0"/>
              <a:t>宠物档案采用“电子相册</a:t>
            </a:r>
            <a:r>
              <a:rPr lang="en-US" altLang="zh-CN" dirty="0"/>
              <a:t> + </a:t>
            </a:r>
            <a:r>
              <a:rPr lang="zh-CN" altLang="zh-CN" dirty="0"/>
              <a:t>卡片式”布局，类比现实宠物疫苗本。</a:t>
            </a:r>
            <a:endParaRPr lang="en-US" altLang="zh-CN" dirty="0"/>
          </a:p>
          <a:p>
            <a:r>
              <a:rPr lang="en-US" altLang="zh-CN" dirty="0"/>
              <a:t>	</a:t>
            </a:r>
            <a:r>
              <a:rPr lang="zh-CN" altLang="zh-CN" dirty="0"/>
              <a:t>健康事件簿的月历视图隐喻现实日程管理工具，操作逻辑直观。</a:t>
            </a:r>
            <a:endParaRPr lang="zh-CN" altLang="zh-CN" dirty="0"/>
          </a:p>
          <a:p>
            <a:endParaRPr lang="zh-CN" altLang="zh-CN" dirty="0"/>
          </a:p>
          <a:p>
            <a:r>
              <a:rPr lang="en-US" altLang="zh-CN" b="1" dirty="0"/>
              <a:t>HE-3: </a:t>
            </a:r>
            <a:r>
              <a:rPr lang="zh-CN" altLang="zh-CN" b="1" dirty="0"/>
              <a:t>用户控制与自由</a:t>
            </a:r>
            <a:endParaRPr lang="en-US" altLang="zh-CN" b="1" dirty="0"/>
          </a:p>
          <a:p>
            <a:r>
              <a:rPr lang="en-US" altLang="zh-CN" b="1" dirty="0"/>
              <a:t>	</a:t>
            </a:r>
            <a:r>
              <a:rPr lang="zh-CN" altLang="zh-CN" dirty="0"/>
              <a:t>问诊会话支持用户与医生主动结束对话，且提供取消咨询的二次确认弹窗。</a:t>
            </a:r>
            <a:endParaRPr lang="en-US" altLang="zh-CN" dirty="0"/>
          </a:p>
          <a:p>
            <a:r>
              <a:rPr lang="en-US" altLang="zh-CN" dirty="0"/>
              <a:t>	</a:t>
            </a:r>
            <a:r>
              <a:rPr lang="zh-CN" altLang="zh-CN" dirty="0"/>
              <a:t>博客的编辑允许随时删除或者编辑。</a:t>
            </a:r>
            <a:endParaRPr lang="en-US" altLang="zh-CN" b="1" dirty="0"/>
          </a:p>
          <a:p>
            <a:endParaRPr lang="zh-CN" altLang="zh-CN" dirty="0"/>
          </a:p>
          <a:p>
            <a:r>
              <a:rPr lang="en-US" altLang="zh-CN" b="1" dirty="0"/>
              <a:t>HE-4: </a:t>
            </a:r>
            <a:r>
              <a:rPr lang="zh-CN" altLang="zh-CN" b="1" dirty="0"/>
              <a:t>一致性和标准性</a:t>
            </a:r>
            <a:endParaRPr lang="en-US" altLang="zh-CN" b="1" dirty="0"/>
          </a:p>
          <a:p>
            <a:r>
              <a:rPr lang="en-US" altLang="zh-CN" b="1" dirty="0"/>
              <a:t>	</a:t>
            </a:r>
            <a:r>
              <a:rPr lang="zh-CN" altLang="zh-CN" dirty="0"/>
              <a:t>各模块设计风格保持统一，并且各界面的交互逻辑相似。</a:t>
            </a:r>
            <a:endParaRPr lang="en-US" altLang="zh-CN" b="1" dirty="0"/>
          </a:p>
          <a:p>
            <a:endParaRPr lang="zh-CN" altLang="zh-CN" dirty="0"/>
          </a:p>
          <a:p>
            <a:r>
              <a:rPr lang="en-US" altLang="zh-CN" b="1" dirty="0"/>
              <a:t>HE-5: </a:t>
            </a:r>
            <a:r>
              <a:rPr lang="zh-CN" altLang="zh-CN" b="1" dirty="0"/>
              <a:t>错误预防</a:t>
            </a:r>
            <a:endParaRPr lang="en-US" altLang="zh-CN" b="1" dirty="0"/>
          </a:p>
          <a:p>
            <a:r>
              <a:rPr lang="en-US" altLang="zh-CN" b="1" dirty="0"/>
              <a:t>	</a:t>
            </a:r>
            <a:r>
              <a:rPr lang="zh-CN" altLang="zh-CN" dirty="0"/>
              <a:t>用户进行敏感操作有二次确认，降低误操作风险。登录忘记密码可以通过邮箱验证找回。</a:t>
            </a:r>
            <a:endParaRPr lang="zh-CN" altLang="zh-CN" dirty="0"/>
          </a:p>
          <a:p>
            <a:endParaRPr lang="en-US" altLang="zh-C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p:nvPr/>
        </p:nvSpPr>
        <p:spPr>
          <a:xfrm>
            <a:off x="952754" y="1165070"/>
            <a:ext cx="10252709" cy="5216525"/>
          </a:xfrm>
          <a:prstGeom prst="rect">
            <a:avLst/>
          </a:prstGeom>
          <a:noFill/>
          <a:ln w="0" cap="flat">
            <a:noFill/>
            <a:prstDash val="solid"/>
            <a:miter lim="0"/>
          </a:ln>
        </p:spPr>
        <p:txBody>
          <a:bodyPr vert="horz" wrap="square" lIns="0" tIns="0" rIns="0" bIns="0"/>
          <a:lstStyle/>
          <a:p>
            <a:pPr algn="l" rtl="0" eaLnBrk="0">
              <a:lnSpc>
                <a:spcPct val="79000"/>
              </a:lnSpc>
            </a:pPr>
            <a:endParaRPr sz="500" dirty="0">
              <a:latin typeface="宋体" panose="02010600030101010101" pitchFamily="2" charset="-122"/>
              <a:ea typeface="宋体" panose="02010600030101010101" pitchFamily="2" charset="-122"/>
              <a:cs typeface="Arial" panose="020B0604020202020204"/>
            </a:endParaRPr>
          </a:p>
          <a:p>
            <a:r>
              <a:rPr lang="zh-CN" altLang="en-US" sz="3200" dirty="0">
                <a:latin typeface="宋体" panose="02010600030101010101" pitchFamily="2" charset="-122"/>
                <a:ea typeface="宋体" panose="02010600030101010101" pitchFamily="2" charset="-122"/>
              </a:rPr>
              <a:t>一、项目内容</a:t>
            </a:r>
            <a:endParaRPr lang="en-US" altLang="zh-CN" sz="3200" dirty="0">
              <a:latin typeface="宋体" panose="02010600030101010101" pitchFamily="2" charset="-122"/>
              <a:ea typeface="宋体" panose="02010600030101010101" pitchFamily="2" charset="-122"/>
            </a:endParaRPr>
          </a:p>
          <a:p>
            <a:endParaRPr lang="zh-CN" altLang="en-US"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二、实现功能</a:t>
            </a:r>
            <a:endParaRPr lang="en-US" altLang="zh-CN" sz="3200" dirty="0">
              <a:latin typeface="宋体" panose="02010600030101010101" pitchFamily="2" charset="-122"/>
              <a:ea typeface="宋体" panose="02010600030101010101" pitchFamily="2" charset="-122"/>
            </a:endParaRPr>
          </a:p>
          <a:p>
            <a:endParaRPr lang="zh-CN" altLang="en-US"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三、开发实现</a:t>
            </a:r>
            <a:endParaRPr lang="en-US" altLang="zh-CN" sz="3200" dirty="0">
              <a:latin typeface="宋体" panose="02010600030101010101" pitchFamily="2" charset="-122"/>
              <a:ea typeface="宋体" panose="02010600030101010101" pitchFamily="2" charset="-122"/>
            </a:endParaRPr>
          </a:p>
          <a:p>
            <a:endParaRPr lang="en-US" altLang="zh-CN"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四、人机交互设计</a:t>
            </a:r>
            <a:endParaRPr lang="en-US" altLang="zh-CN" sz="3200" dirty="0">
              <a:latin typeface="宋体" panose="02010600030101010101" pitchFamily="2" charset="-122"/>
              <a:ea typeface="宋体" panose="02010600030101010101" pitchFamily="2" charset="-122"/>
            </a:endParaRPr>
          </a:p>
          <a:p>
            <a:endParaRPr lang="zh-CN" altLang="en-US" sz="3200" dirty="0">
              <a:latin typeface="宋体" panose="02010600030101010101" pitchFamily="2" charset="-122"/>
              <a:ea typeface="宋体" panose="02010600030101010101" pitchFamily="2" charset="-122"/>
            </a:endParaRPr>
          </a:p>
          <a:p>
            <a:r>
              <a:rPr lang="zh-CN" altLang="en-US" sz="3200" dirty="0">
                <a:latin typeface="宋体" panose="02010600030101010101" pitchFamily="2" charset="-122"/>
                <a:ea typeface="宋体" panose="02010600030101010101" pitchFamily="2" charset="-122"/>
              </a:rPr>
              <a:t>五、实验评估</a:t>
            </a:r>
            <a:endParaRPr lang="zh-CN" altLang="en-US" sz="3200" dirty="0">
              <a:latin typeface="宋体" panose="02010600030101010101" pitchFamily="2" charset="-122"/>
              <a:ea typeface="宋体" panose="02010600030101010101" pitchFamily="2" charset="-122"/>
            </a:endParaRPr>
          </a:p>
          <a:p>
            <a:endParaRPr lang="zh-CN" altLang="en-US" b="1" dirty="0">
              <a:latin typeface="宋体" panose="02010600030101010101" pitchFamily="2" charset="-122"/>
              <a:ea typeface="宋体" panose="02010600030101010101" pitchFamily="2" charset="-122"/>
            </a:endParaRPr>
          </a:p>
        </p:txBody>
      </p:sp>
      <p:sp>
        <p:nvSpPr>
          <p:cNvPr id="26" name="path 26"/>
          <p:cNvSpPr/>
          <p:nvPr/>
        </p:nvSpPr>
        <p:spPr>
          <a:xfrm>
            <a:off x="333375" y="828675"/>
            <a:ext cx="11491468" cy="19050"/>
          </a:xfrm>
          <a:custGeom>
            <a:avLst/>
            <a:gdLst/>
            <a:ahLst/>
            <a:cxnLst/>
            <a:rect l="0" t="0" r="0" b="0"/>
            <a:pathLst>
              <a:path w="18096" h="30">
                <a:moveTo>
                  <a:pt x="0" y="15"/>
                </a:moveTo>
                <a:lnTo>
                  <a:pt x="18096" y="15"/>
                </a:lnTo>
              </a:path>
            </a:pathLst>
          </a:custGeom>
          <a:noFill/>
          <a:ln w="19050" cap="flat">
            <a:solidFill>
              <a:srgbClr val="C00000"/>
            </a:solidFill>
            <a:prstDash val="solid"/>
            <a:miter lim="1000000"/>
          </a:ln>
        </p:spPr>
        <p:txBody>
          <a:bodyPr rtlCol="0"/>
          <a:lstStyle/>
          <a:p>
            <a:pPr algn="ctr"/>
            <a:endParaRPr lang="zh-CN" altLang="en-US"/>
          </a:p>
        </p:txBody>
      </p:sp>
      <p:sp>
        <p:nvSpPr>
          <p:cNvPr id="28" name="textbox 28"/>
          <p:cNvSpPr/>
          <p:nvPr/>
        </p:nvSpPr>
        <p:spPr>
          <a:xfrm>
            <a:off x="333375" y="190500"/>
            <a:ext cx="9210675" cy="647700"/>
          </a:xfrm>
          <a:prstGeom prst="rect">
            <a:avLst/>
          </a:prstGeom>
          <a:solidFill>
            <a:srgbClr val="FFFFFF">
              <a:alpha val="49803"/>
            </a:srgbClr>
          </a:solidFill>
          <a:ln w="0" cap="flat">
            <a:noFill/>
            <a:prstDash val="solid"/>
            <a:miter lim="0"/>
          </a:ln>
        </p:spPr>
        <p:txBody>
          <a:bodyPr vert="horz" wrap="square" lIns="0" tIns="0" rIns="0" bIns="0"/>
          <a:lstStyle/>
          <a:p>
            <a:pPr algn="l" rtl="0" eaLnBrk="0">
              <a:lnSpc>
                <a:spcPct val="106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114935" algn="l" rtl="0" eaLnBrk="0">
              <a:lnSpc>
                <a:spcPct val="78000"/>
              </a:lnSpc>
            </a:pPr>
            <a:r>
              <a:rPr lang="zh-CN" altLang="en-US" sz="3600" b="1" kern="0" spc="-20" dirty="0">
                <a:solidFill>
                  <a:srgbClr val="C00000">
                    <a:alpha val="100000"/>
                  </a:srgbClr>
                </a:solidFill>
                <a:latin typeface="Arial" panose="020B0604020202020204"/>
                <a:ea typeface="Arial" panose="020B0604020202020204"/>
                <a:cs typeface="Arial" panose="020B0604020202020204"/>
              </a:rPr>
              <a:t>目录</a:t>
            </a:r>
            <a:endParaRPr sz="3600" dirty="0">
              <a:latin typeface="Arial" panose="020B0604020202020204"/>
              <a:ea typeface="Arial" panose="020B0604020202020204"/>
              <a:cs typeface="Arial" panose="020B0604020202020204"/>
            </a:endParaRPr>
          </a:p>
        </p:txBody>
      </p:sp>
      <p:pic>
        <p:nvPicPr>
          <p:cNvPr id="30" name="picture 30"/>
          <p:cNvPicPr>
            <a:picLocks noChangeAspect="1"/>
          </p:cNvPicPr>
          <p:nvPr/>
        </p:nvPicPr>
        <p:blipFill>
          <a:blip r:embed="rId1"/>
          <a:stretch>
            <a:fillRect/>
          </a:stretch>
        </p:blipFill>
        <p:spPr>
          <a:xfrm rot="21600000">
            <a:off x="9851973" y="0"/>
            <a:ext cx="2251485" cy="800100"/>
          </a:xfrm>
          <a:prstGeom prst="rect">
            <a:avLst/>
          </a:prstGeom>
        </p:spPr>
      </p:pic>
      <p:sp>
        <p:nvSpPr>
          <p:cNvPr id="32" name="textbox 32"/>
          <p:cNvSpPr/>
          <p:nvPr/>
        </p:nvSpPr>
        <p:spPr>
          <a:xfrm>
            <a:off x="11952687" y="6601511"/>
            <a:ext cx="121285"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marL="12700" algn="l"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2</a:t>
            </a:r>
            <a:endParaRPr sz="1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2124" y="-12700"/>
            <a:ext cx="11900079" cy="1191117"/>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实验评估</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12124" y="1041400"/>
            <a:ext cx="10639425" cy="5632311"/>
          </a:xfrm>
          <a:prstGeom prst="rect">
            <a:avLst/>
          </a:prstGeom>
          <a:noFill/>
        </p:spPr>
        <p:txBody>
          <a:bodyPr wrap="square" rtlCol="0">
            <a:spAutoFit/>
          </a:bodyPr>
          <a:lstStyle/>
          <a:p>
            <a:r>
              <a:rPr lang="zh-CN" altLang="en-US" b="1" dirty="0">
                <a:latin typeface="+mj-ea"/>
                <a:ea typeface="+mj-ea"/>
              </a:rPr>
              <a:t>启发式评估的评估结果</a:t>
            </a:r>
            <a:r>
              <a:rPr lang="zh-CN" altLang="zh-CN" b="1" dirty="0">
                <a:latin typeface="+mj-ea"/>
                <a:ea typeface="+mj-ea"/>
              </a:rPr>
              <a:t>：</a:t>
            </a:r>
            <a:r>
              <a:rPr lang="zh-CN" altLang="zh-CN" dirty="0"/>
              <a:t>参考尼尔森十大启发式原则，我们总结出的结果如下：</a:t>
            </a:r>
            <a:endParaRPr lang="en-US" altLang="zh-CN" dirty="0"/>
          </a:p>
          <a:p>
            <a:endParaRPr lang="zh-CN" altLang="zh-CN" dirty="0"/>
          </a:p>
          <a:p>
            <a:r>
              <a:rPr lang="en-US" altLang="zh-CN" b="1" dirty="0"/>
              <a:t>HE-6: </a:t>
            </a:r>
            <a:r>
              <a:rPr lang="zh-CN" altLang="zh-CN" b="1" dirty="0"/>
              <a:t>识别而非记忆</a:t>
            </a:r>
            <a:endParaRPr lang="en-US" altLang="zh-CN" b="1" dirty="0"/>
          </a:p>
          <a:p>
            <a:r>
              <a:rPr lang="en-US" altLang="zh-CN" b="1" dirty="0"/>
              <a:t>	</a:t>
            </a:r>
            <a:r>
              <a:rPr lang="zh-CN" altLang="zh-CN" dirty="0"/>
              <a:t>博客标签功能提供热门标签推荐，用户可直接选择而非手动输入。</a:t>
            </a:r>
            <a:endParaRPr lang="zh-CN" altLang="zh-CN" dirty="0"/>
          </a:p>
          <a:p>
            <a:endParaRPr lang="zh-CN" altLang="zh-CN" dirty="0"/>
          </a:p>
          <a:p>
            <a:r>
              <a:rPr lang="en-US" altLang="zh-CN" b="1" dirty="0"/>
              <a:t>HE-7: </a:t>
            </a:r>
            <a:r>
              <a:rPr lang="zh-CN" altLang="zh-CN" b="1" dirty="0"/>
              <a:t>使用的灵活性和高效性</a:t>
            </a:r>
            <a:endParaRPr lang="en-US" altLang="zh-CN" b="1" dirty="0"/>
          </a:p>
          <a:p>
            <a:r>
              <a:rPr lang="en-US" altLang="zh-CN" dirty="0"/>
              <a:t>	</a:t>
            </a:r>
            <a:r>
              <a:rPr lang="zh-CN" altLang="zh-CN" dirty="0"/>
              <a:t>支持用户进行多宠物添加。支持查看历史的咨询记录。</a:t>
            </a:r>
            <a:endParaRPr lang="en-US" altLang="zh-CN" dirty="0"/>
          </a:p>
          <a:p>
            <a:r>
              <a:rPr lang="en-US" altLang="zh-CN" dirty="0"/>
              <a:t>	</a:t>
            </a:r>
            <a:r>
              <a:rPr lang="zh-CN" altLang="zh-CN" dirty="0"/>
              <a:t>健康事件以月历形式展示，简洁明了。</a:t>
            </a:r>
            <a:endParaRPr lang="zh-CN" altLang="zh-CN" dirty="0"/>
          </a:p>
          <a:p>
            <a:endParaRPr lang="zh-CN" altLang="zh-CN" dirty="0"/>
          </a:p>
          <a:p>
            <a:r>
              <a:rPr lang="en-US" altLang="zh-CN" b="1" dirty="0"/>
              <a:t>HE-8: </a:t>
            </a:r>
            <a:r>
              <a:rPr lang="zh-CN" altLang="zh-CN" b="1" dirty="0"/>
              <a:t>美观且简约的设计</a:t>
            </a:r>
            <a:endParaRPr lang="en-US" altLang="zh-CN" b="1" dirty="0"/>
          </a:p>
          <a:p>
            <a:r>
              <a:rPr lang="en-US" altLang="zh-CN" b="1" dirty="0"/>
              <a:t>	</a:t>
            </a:r>
            <a:r>
              <a:rPr lang="zh-CN" altLang="zh-CN" dirty="0"/>
              <a:t>主界面采用白色与暖色调配色，营造温和氛围，符合宠物主题的情感化设计。</a:t>
            </a:r>
            <a:endParaRPr lang="en-US" altLang="zh-CN" dirty="0"/>
          </a:p>
          <a:p>
            <a:r>
              <a:rPr lang="en-US" altLang="zh-CN" dirty="0"/>
              <a:t>	</a:t>
            </a:r>
            <a:r>
              <a:rPr lang="zh-CN" altLang="zh-CN" dirty="0"/>
              <a:t>博客动态卡片采用</a:t>
            </a:r>
            <a:r>
              <a:rPr lang="en-US" altLang="zh-CN" dirty="0"/>
              <a:t> “</a:t>
            </a:r>
            <a:r>
              <a:rPr lang="zh-CN" altLang="zh-CN" dirty="0"/>
              <a:t>图文混排</a:t>
            </a:r>
            <a:r>
              <a:rPr lang="en-US" altLang="zh-CN" dirty="0"/>
              <a:t> + </a:t>
            </a:r>
            <a:r>
              <a:rPr lang="zh-CN" altLang="zh-CN" dirty="0"/>
              <a:t>摘要</a:t>
            </a:r>
            <a:r>
              <a:rPr lang="en-US" altLang="zh-CN" dirty="0"/>
              <a:t>” </a:t>
            </a:r>
            <a:r>
              <a:rPr lang="zh-CN" altLang="zh-CN" dirty="0"/>
              <a:t>布局，避免信息过载。</a:t>
            </a:r>
            <a:endParaRPr lang="en-US" altLang="zh-CN" b="1" dirty="0"/>
          </a:p>
          <a:p>
            <a:endParaRPr lang="zh-CN" altLang="zh-CN" dirty="0"/>
          </a:p>
          <a:p>
            <a:r>
              <a:rPr lang="en-US" altLang="zh-CN" b="1" dirty="0"/>
              <a:t>HE-9: </a:t>
            </a:r>
            <a:r>
              <a:rPr lang="zh-CN" altLang="zh-CN" b="1" dirty="0"/>
              <a:t>帮助用户识别、诊断和恢复</a:t>
            </a:r>
            <a:endParaRPr lang="en-US" altLang="zh-CN" b="1" dirty="0"/>
          </a:p>
          <a:p>
            <a:r>
              <a:rPr lang="en-US" altLang="zh-CN" dirty="0"/>
              <a:t>	</a:t>
            </a:r>
            <a:r>
              <a:rPr lang="zh-CN" altLang="zh-CN" dirty="0"/>
              <a:t>注册登录中对于各种可能出现的错误进行反馈，例如邮箱无效等。</a:t>
            </a:r>
            <a:endParaRPr lang="zh-CN" altLang="zh-CN" dirty="0"/>
          </a:p>
          <a:p>
            <a:endParaRPr lang="zh-CN" altLang="zh-CN" dirty="0"/>
          </a:p>
          <a:p>
            <a:r>
              <a:rPr lang="en-US" altLang="zh-CN" b="1" dirty="0"/>
              <a:t>HE - 10: </a:t>
            </a:r>
            <a:r>
              <a:rPr lang="zh-CN" altLang="zh-CN" b="1" dirty="0"/>
              <a:t>帮助和文档</a:t>
            </a:r>
            <a:endParaRPr lang="en-US" altLang="zh-CN" b="1" dirty="0"/>
          </a:p>
          <a:p>
            <a:r>
              <a:rPr lang="en-US" altLang="zh-CN" b="1" dirty="0"/>
              <a:t>	</a:t>
            </a:r>
            <a:r>
              <a:rPr lang="zh-CN" altLang="zh-CN" dirty="0"/>
              <a:t>暂无。</a:t>
            </a:r>
            <a:endParaRPr lang="zh-CN" altLang="zh-CN" dirty="0"/>
          </a:p>
          <a:p>
            <a:endParaRPr lang="zh-CN"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2124" y="-12700"/>
            <a:ext cx="11900079" cy="1191117"/>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实验评估</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12124" y="1041400"/>
            <a:ext cx="10639425" cy="4801314"/>
          </a:xfrm>
          <a:prstGeom prst="rect">
            <a:avLst/>
          </a:prstGeom>
          <a:noFill/>
        </p:spPr>
        <p:txBody>
          <a:bodyPr wrap="square" rtlCol="0">
            <a:spAutoFit/>
          </a:bodyPr>
          <a:lstStyle/>
          <a:p>
            <a:r>
              <a:rPr lang="zh-CN" altLang="en-US" b="1" dirty="0">
                <a:latin typeface="+mj-ea"/>
                <a:ea typeface="+mj-ea"/>
              </a:rPr>
              <a:t>启发式评估的评估结果</a:t>
            </a:r>
            <a:r>
              <a:rPr lang="zh-CN" altLang="zh-CN" b="1" dirty="0">
                <a:latin typeface="+mj-ea"/>
                <a:ea typeface="+mj-ea"/>
              </a:rPr>
              <a:t>：</a:t>
            </a:r>
            <a:r>
              <a:rPr lang="zh-CN" altLang="en-US" dirty="0">
                <a:latin typeface="+mj-ea"/>
                <a:ea typeface="+mj-ea"/>
              </a:rPr>
              <a:t>不足之处</a:t>
            </a:r>
            <a:r>
              <a:rPr lang="zh-CN" altLang="zh-CN" dirty="0"/>
              <a:t>：</a:t>
            </a:r>
            <a:endParaRPr lang="en-US" altLang="zh-CN" dirty="0"/>
          </a:p>
          <a:p>
            <a:endParaRPr lang="zh-CN" altLang="zh-CN" dirty="0"/>
          </a:p>
          <a:p>
            <a:r>
              <a:rPr lang="en-US" altLang="zh-CN" b="1" dirty="0"/>
              <a:t>HE-1: </a:t>
            </a:r>
            <a:r>
              <a:rPr lang="zh-CN" altLang="zh-CN" b="1" dirty="0"/>
              <a:t>系统状态可见性</a:t>
            </a:r>
            <a:endParaRPr lang="zh-CN" altLang="zh-CN" dirty="0"/>
          </a:p>
          <a:p>
            <a:r>
              <a:rPr lang="en-US" altLang="zh-CN" b="1" dirty="0"/>
              <a:t>	</a:t>
            </a:r>
            <a:r>
              <a:rPr lang="zh-CN" altLang="zh-CN" dirty="0"/>
              <a:t>用户对于医生的打分没有记录，也无法在之后修改或者删除此次咨询的分数。</a:t>
            </a:r>
            <a:endParaRPr lang="zh-CN" altLang="zh-CN" dirty="0"/>
          </a:p>
          <a:p>
            <a:endParaRPr lang="en-US" altLang="zh-CN" dirty="0"/>
          </a:p>
          <a:p>
            <a:endParaRPr lang="en-US" altLang="zh-CN" dirty="0"/>
          </a:p>
          <a:p>
            <a:endParaRPr lang="zh-CN" altLang="zh-CN" dirty="0"/>
          </a:p>
          <a:p>
            <a:r>
              <a:rPr lang="en-US" altLang="zh-CN" b="1" dirty="0"/>
              <a:t>HE-3: </a:t>
            </a:r>
            <a:r>
              <a:rPr lang="zh-CN" altLang="zh-CN" b="1" dirty="0"/>
              <a:t>用户控制与自由</a:t>
            </a:r>
            <a:endParaRPr lang="zh-CN" altLang="zh-CN" dirty="0"/>
          </a:p>
          <a:p>
            <a:r>
              <a:rPr lang="en-US" altLang="zh-CN" dirty="0"/>
              <a:t>	</a:t>
            </a:r>
            <a:r>
              <a:rPr lang="zh-CN" altLang="zh-CN" dirty="0"/>
              <a:t>管理员审核医生申请时，缺乏 “暂存草稿” 功能。</a:t>
            </a:r>
            <a:endParaRPr lang="zh-CN" altLang="zh-CN" dirty="0"/>
          </a:p>
          <a:p>
            <a:endParaRPr lang="en-US" altLang="zh-CN" dirty="0"/>
          </a:p>
          <a:p>
            <a:endParaRPr lang="en-US" altLang="zh-CN" dirty="0"/>
          </a:p>
          <a:p>
            <a:endParaRPr lang="zh-CN" altLang="zh-CN" dirty="0"/>
          </a:p>
          <a:p>
            <a:r>
              <a:rPr lang="en-US" altLang="zh-CN" b="1" dirty="0"/>
              <a:t>HE - 10: </a:t>
            </a:r>
            <a:r>
              <a:rPr lang="zh-CN" altLang="zh-CN" b="1" dirty="0"/>
              <a:t>帮助和文档</a:t>
            </a:r>
            <a:endParaRPr lang="zh-CN" altLang="zh-CN" dirty="0"/>
          </a:p>
          <a:p>
            <a:r>
              <a:rPr lang="en-US" altLang="zh-CN" b="1" dirty="0"/>
              <a:t>	</a:t>
            </a:r>
            <a:r>
              <a:rPr lang="zh-CN" altLang="zh-CN" dirty="0"/>
              <a:t>虽然平台操作简捷，但仍缺少详细的帮助文档。</a:t>
            </a:r>
            <a:endParaRPr lang="en-US" altLang="zh-CN" dirty="0"/>
          </a:p>
          <a:p>
            <a:r>
              <a:rPr lang="en-US" altLang="zh-CN" dirty="0"/>
              <a:t>	</a:t>
            </a:r>
            <a:r>
              <a:rPr lang="zh-CN" altLang="zh-CN" dirty="0"/>
              <a:t>建议在新用户首次登录时，弹出</a:t>
            </a:r>
            <a:r>
              <a:rPr lang="en-US" altLang="zh-CN" dirty="0"/>
              <a:t>“</a:t>
            </a:r>
            <a:r>
              <a:rPr lang="zh-CN" altLang="zh-CN" dirty="0"/>
              <a:t>操作指引</a:t>
            </a:r>
            <a:r>
              <a:rPr lang="en-US" altLang="zh-CN" dirty="0"/>
              <a:t>”</a:t>
            </a:r>
            <a:r>
              <a:rPr lang="zh-CN" altLang="zh-CN" dirty="0"/>
              <a:t>浮层，介绍核心功能（如添加宠物、发起问诊）。</a:t>
            </a:r>
            <a:endParaRPr lang="zh-CN" altLang="zh-CN" dirty="0"/>
          </a:p>
          <a:p>
            <a:endParaRPr lang="zh-CN" altLang="zh-CN"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2124" y="-12700"/>
            <a:ext cx="11900079" cy="1191117"/>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实验评估</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12124" y="1041400"/>
            <a:ext cx="11455758" cy="5632311"/>
          </a:xfrm>
          <a:prstGeom prst="rect">
            <a:avLst/>
          </a:prstGeom>
          <a:noFill/>
        </p:spPr>
        <p:txBody>
          <a:bodyPr wrap="square" rtlCol="0">
            <a:spAutoFit/>
          </a:bodyPr>
          <a:lstStyle/>
          <a:p>
            <a:pPr>
              <a:lnSpc>
                <a:spcPct val="150000"/>
              </a:lnSpc>
            </a:pPr>
            <a:r>
              <a:rPr lang="zh-CN" altLang="zh-CN" b="1" dirty="0"/>
              <a:t>直接涉及用户的可控环境的评估方法</a:t>
            </a:r>
            <a:r>
              <a:rPr lang="zh-CN" altLang="zh-CN" b="1" dirty="0">
                <a:latin typeface="+mj-ea"/>
                <a:ea typeface="+mj-ea"/>
              </a:rPr>
              <a:t>：</a:t>
            </a:r>
            <a:endParaRPr lang="en-US" altLang="zh-CN" dirty="0"/>
          </a:p>
          <a:p>
            <a:pPr>
              <a:lnSpc>
                <a:spcPct val="150000"/>
              </a:lnSpc>
            </a:pPr>
            <a:r>
              <a:rPr lang="en-US" altLang="zh-CN" dirty="0"/>
              <a:t>	</a:t>
            </a:r>
            <a:r>
              <a:rPr lang="zh-CN" altLang="zh-CN" dirty="0"/>
              <a:t>在启发式评估之后我们抓取了</a:t>
            </a:r>
            <a:r>
              <a:rPr lang="en-US" altLang="zh-CN" dirty="0"/>
              <a:t>4</a:t>
            </a:r>
            <a:r>
              <a:rPr lang="zh-CN" altLang="zh-CN" dirty="0"/>
              <a:t>名周围的室友同学来进行类直接涉及用户的可控环境的评估方法。结果如下：</a:t>
            </a:r>
            <a:endParaRPr lang="en-US" altLang="zh-CN" dirty="0"/>
          </a:p>
          <a:p>
            <a:pPr>
              <a:lnSpc>
                <a:spcPct val="150000"/>
              </a:lnSpc>
            </a:pPr>
            <a:endParaRPr lang="zh-CN" altLang="zh-CN" dirty="0"/>
          </a:p>
          <a:p>
            <a:pPr>
              <a:lnSpc>
                <a:spcPct val="150000"/>
              </a:lnSpc>
            </a:pPr>
            <a:r>
              <a:rPr lang="zh-CN" altLang="zh-CN" b="1" dirty="0"/>
              <a:t>样本情况：</a:t>
            </a:r>
            <a:r>
              <a:rPr lang="en-US" altLang="zh-CN" dirty="0"/>
              <a:t>4 </a:t>
            </a:r>
            <a:r>
              <a:rPr lang="zh-CN" altLang="zh-CN" dirty="0"/>
              <a:t>名普通室友（无养宠经验），平均年龄</a:t>
            </a:r>
            <a:r>
              <a:rPr lang="en-US" altLang="zh-CN" dirty="0"/>
              <a:t>21</a:t>
            </a:r>
            <a:r>
              <a:rPr lang="zh-CN" altLang="zh-CN" dirty="0"/>
              <a:t>岁，均为大学生；</a:t>
            </a:r>
            <a:endParaRPr lang="en-US" altLang="zh-CN" dirty="0"/>
          </a:p>
          <a:p>
            <a:pPr>
              <a:lnSpc>
                <a:spcPct val="150000"/>
              </a:lnSpc>
            </a:pPr>
            <a:endParaRPr lang="zh-CN" altLang="zh-CN" dirty="0"/>
          </a:p>
          <a:p>
            <a:pPr>
              <a:lnSpc>
                <a:spcPct val="150000"/>
              </a:lnSpc>
            </a:pPr>
            <a:r>
              <a:rPr lang="zh-CN" altLang="zh-CN" b="1" dirty="0"/>
              <a:t>测试任务：</a:t>
            </a:r>
            <a:r>
              <a:rPr lang="zh-CN" altLang="zh-CN" dirty="0"/>
              <a:t>注册账号并添加虚拟宠物信息；发起在线问诊并发送图文消息；在健康事件簿中添加</a:t>
            </a:r>
            <a:r>
              <a:rPr lang="en-US" altLang="zh-CN" dirty="0"/>
              <a:t> “</a:t>
            </a:r>
            <a:r>
              <a:rPr lang="zh-CN" altLang="zh-CN" dirty="0"/>
              <a:t>疫苗提醒</a:t>
            </a:r>
            <a:r>
              <a:rPr lang="en-US" altLang="zh-CN" dirty="0"/>
              <a:t>”</a:t>
            </a:r>
            <a:r>
              <a:rPr lang="zh-CN" altLang="zh-CN" dirty="0"/>
              <a:t>；发布宠物日常动态等基础操作。</a:t>
            </a:r>
            <a:endParaRPr lang="en-US" altLang="zh-CN" dirty="0"/>
          </a:p>
          <a:p>
            <a:pPr>
              <a:lnSpc>
                <a:spcPct val="150000"/>
              </a:lnSpc>
            </a:pPr>
            <a:endParaRPr lang="zh-CN" altLang="zh-CN" dirty="0"/>
          </a:p>
          <a:p>
            <a:pPr>
              <a:lnSpc>
                <a:spcPct val="150000"/>
              </a:lnSpc>
            </a:pPr>
            <a:r>
              <a:rPr lang="zh-CN" altLang="en-US" b="1" dirty="0"/>
              <a:t>评估</a:t>
            </a:r>
            <a:r>
              <a:rPr lang="zh-CN" altLang="zh-CN" b="1" dirty="0"/>
              <a:t>结果</a:t>
            </a:r>
            <a:r>
              <a:rPr lang="zh-CN" altLang="en-US" b="1" dirty="0"/>
              <a:t>：</a:t>
            </a:r>
            <a:r>
              <a:rPr lang="zh-CN" altLang="zh-CN" dirty="0"/>
              <a:t>是测试的</a:t>
            </a:r>
            <a:r>
              <a:rPr lang="en-US" altLang="zh-CN" dirty="0"/>
              <a:t>4</a:t>
            </a:r>
            <a:r>
              <a:rPr lang="zh-CN" altLang="zh-CN" dirty="0"/>
              <a:t>名同学都相当顺利地完成了相关任务，并没有出现任何卡顿或者错误。一方面可以说明我们的平台的功能简洁而且高效。但也可能是因为挑选的样本（同学）本身就具有相当多的背景知识和网页使用经验。</a:t>
            </a:r>
            <a:endParaRPr lang="zh-CN" altLang="zh-CN" dirty="0"/>
          </a:p>
          <a:p>
            <a:endParaRPr lang="zh-CN"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4447909" y="2289145"/>
            <a:ext cx="4238889" cy="2279709"/>
          </a:xfrm>
          <a:prstGeom prst="rect">
            <a:avLst/>
          </a:prstGeom>
          <a:noFill/>
          <a:ln w="0" cap="flat">
            <a:noFill/>
            <a:prstDash val="solid"/>
            <a:miter lim="0"/>
          </a:ln>
        </p:spPr>
        <p:txBody>
          <a:bodyPr vert="horz" wrap="square" lIns="0" tIns="0" rIns="0" bIns="0"/>
          <a:lstStyle/>
          <a:p>
            <a:pPr marL="2216150" rtl="0" eaLnBrk="0">
              <a:lnSpc>
                <a:spcPct val="91000"/>
              </a:lnSpc>
            </a:pPr>
            <a:endParaRPr sz="3900" dirty="0">
              <a:latin typeface="微软雅黑" panose="020B0503020204020204" charset="-122"/>
              <a:ea typeface="微软雅黑" panose="020B0503020204020204" charset="-122"/>
              <a:cs typeface="微软雅黑" panose="020B0503020204020204" charset="-122"/>
            </a:endParaRPr>
          </a:p>
          <a:p>
            <a:pPr marL="12700" eaLnBrk="0">
              <a:spcBef>
                <a:spcPts val="550"/>
              </a:spcBef>
            </a:pPr>
            <a:r>
              <a:rPr lang="en-US" altLang="zh-CN" sz="7200" b="1" dirty="0">
                <a:latin typeface="Aharoni" panose="02010803020104030203" pitchFamily="2" charset="-79"/>
                <a:cs typeface="Aharoni" panose="02010803020104030203" pitchFamily="2" charset="-79"/>
              </a:rPr>
              <a:t>Thanks</a:t>
            </a:r>
            <a:endParaRPr lang="en-US" altLang="zh-CN" sz="7200" b="1" dirty="0">
              <a:latin typeface="Aharoni" panose="02010803020104030203" pitchFamily="2" charset="-79"/>
              <a:cs typeface="Aharoni" panose="02010803020104030203" pitchFamily="2" charset="-79"/>
            </a:endParaRPr>
          </a:p>
          <a:p>
            <a:pPr marL="12700" algn="l" rtl="0" eaLnBrk="0">
              <a:lnSpc>
                <a:spcPct val="100000"/>
              </a:lnSpc>
              <a:spcBef>
                <a:spcPts val="550"/>
              </a:spcBef>
            </a:pPr>
            <a:endParaRPr lang="zh-CN" altLang="en-US" sz="4400" b="1" dirty="0"/>
          </a:p>
          <a:p>
            <a:pPr marL="2625090" lvl="2" eaLnBrk="0">
              <a:lnSpc>
                <a:spcPct val="90000"/>
              </a:lnSpc>
              <a:spcBef>
                <a:spcPts val="965"/>
              </a:spcBef>
            </a:pPr>
            <a:endParaRPr lang="en-US" altLang="zh-CN" sz="3200" b="1" kern="0" spc="-50" dirty="0">
              <a:solidFill>
                <a:srgbClr val="C00000">
                  <a:alpha val="100000"/>
                </a:srgbClr>
              </a:solidFill>
              <a:latin typeface="微软雅黑" panose="020B0503020204020204" charset="-122"/>
              <a:ea typeface="微软雅黑" panose="020B0503020204020204" charset="-122"/>
              <a:cs typeface="Arial" panose="020B0604020202020204"/>
            </a:endParaRPr>
          </a:p>
          <a:p>
            <a:pPr algn="l" rtl="0" eaLnBrk="0">
              <a:lnSpc>
                <a:spcPct val="119000"/>
              </a:lnSpc>
            </a:pPr>
            <a:endParaRPr lang="zh-CN" altLang="en-US" sz="1000" dirty="0">
              <a:latin typeface="Arial" panose="020B0604020202020204"/>
              <a:ea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4029346" y="2289145"/>
            <a:ext cx="4238889" cy="2279709"/>
          </a:xfrm>
          <a:prstGeom prst="rect">
            <a:avLst/>
          </a:prstGeom>
          <a:noFill/>
          <a:ln w="0" cap="flat">
            <a:noFill/>
            <a:prstDash val="solid"/>
            <a:miter lim="0"/>
          </a:ln>
        </p:spPr>
        <p:txBody>
          <a:bodyPr vert="horz" wrap="square" lIns="0" tIns="0" rIns="0" bIns="0"/>
          <a:lstStyle/>
          <a:p>
            <a:pPr marL="2216150" rtl="0" eaLnBrk="0">
              <a:lnSpc>
                <a:spcPct val="91000"/>
              </a:lnSpc>
            </a:pPr>
            <a:endParaRPr sz="3900" dirty="0">
              <a:latin typeface="微软雅黑" panose="020B0503020204020204" charset="-122"/>
              <a:ea typeface="微软雅黑" panose="020B0503020204020204" charset="-122"/>
              <a:cs typeface="微软雅黑" panose="020B0503020204020204" charset="-122"/>
            </a:endParaRPr>
          </a:p>
          <a:p>
            <a:pPr marL="12700" eaLnBrk="0">
              <a:spcBef>
                <a:spcPts val="550"/>
              </a:spcBef>
            </a:pPr>
            <a:r>
              <a:rPr lang="zh-CN" altLang="en-US" sz="4400" dirty="0">
                <a:latin typeface="Aharoni" panose="02010803020104030203" pitchFamily="2" charset="-79"/>
                <a:cs typeface="Aharoni" panose="02010803020104030203" pitchFamily="2" charset="-79"/>
              </a:rPr>
              <a:t>一、项目内容</a:t>
            </a:r>
            <a:endParaRPr lang="en-US" altLang="zh-CN" sz="4400" dirty="0">
              <a:latin typeface="Aharoni" panose="02010803020104030203" pitchFamily="2" charset="-79"/>
              <a:cs typeface="Aharoni" panose="02010803020104030203" pitchFamily="2" charset="-79"/>
            </a:endParaRPr>
          </a:p>
          <a:p>
            <a:pPr marL="12700" algn="l" rtl="0" eaLnBrk="0">
              <a:lnSpc>
                <a:spcPct val="100000"/>
              </a:lnSpc>
              <a:spcBef>
                <a:spcPts val="550"/>
              </a:spcBef>
            </a:pPr>
            <a:endParaRPr lang="zh-CN" altLang="en-US" sz="4400" b="1" dirty="0"/>
          </a:p>
          <a:p>
            <a:pPr marL="2625090" lvl="2" eaLnBrk="0">
              <a:lnSpc>
                <a:spcPct val="90000"/>
              </a:lnSpc>
              <a:spcBef>
                <a:spcPts val="965"/>
              </a:spcBef>
            </a:pPr>
            <a:endParaRPr lang="en-US" altLang="zh-CN" sz="3200" b="1" kern="0" spc="-50" dirty="0">
              <a:solidFill>
                <a:srgbClr val="C00000">
                  <a:alpha val="100000"/>
                </a:srgbClr>
              </a:solidFill>
              <a:latin typeface="微软雅黑" panose="020B0503020204020204" charset="-122"/>
              <a:ea typeface="微软雅黑" panose="020B0503020204020204" charset="-122"/>
              <a:cs typeface="Arial" panose="020B0604020202020204"/>
            </a:endParaRPr>
          </a:p>
          <a:p>
            <a:pPr algn="l" rtl="0" eaLnBrk="0">
              <a:lnSpc>
                <a:spcPct val="119000"/>
              </a:lnSpc>
            </a:pPr>
            <a:endParaRPr lang="zh-CN" altLang="en-US" sz="1000" dirty="0">
              <a:latin typeface="Arial" panose="020B0604020202020204"/>
              <a:ea typeface="Arial" panose="020B0604020202020204"/>
              <a:cs typeface="Arial" panose="020B0604020202020204"/>
            </a:endParaRPr>
          </a:p>
        </p:txBody>
      </p:sp>
      <p:pic>
        <p:nvPicPr>
          <p:cNvPr id="4" name="picture 4"/>
          <p:cNvPicPr>
            <a:picLocks noChangeAspect="1"/>
          </p:cNvPicPr>
          <p:nvPr/>
        </p:nvPicPr>
        <p:blipFill>
          <a:blip r:embed="rId1"/>
          <a:stretch>
            <a:fillRect/>
          </a:stretch>
        </p:blipFill>
        <p:spPr>
          <a:xfrm rot="21600000">
            <a:off x="9858323" y="0"/>
            <a:ext cx="2251485" cy="800100"/>
          </a:xfrm>
          <a:prstGeom prst="rect">
            <a:avLst/>
          </a:prstGeom>
        </p:spPr>
      </p:pic>
      <p:sp>
        <p:nvSpPr>
          <p:cNvPr id="6" name="path 6"/>
          <p:cNvSpPr/>
          <p:nvPr/>
        </p:nvSpPr>
        <p:spPr>
          <a:xfrm>
            <a:off x="339725" y="828675"/>
            <a:ext cx="11491468" cy="19050"/>
          </a:xfrm>
          <a:custGeom>
            <a:avLst/>
            <a:gdLst/>
            <a:ahLst/>
            <a:cxnLst/>
            <a:rect l="0" t="0" r="0" b="0"/>
            <a:pathLst>
              <a:path w="18096" h="30">
                <a:moveTo>
                  <a:pt x="0" y="15"/>
                </a:moveTo>
                <a:lnTo>
                  <a:pt x="18096" y="15"/>
                </a:lnTo>
              </a:path>
            </a:pathLst>
          </a:custGeom>
          <a:noFill/>
          <a:ln w="19050" cap="flat">
            <a:solidFill>
              <a:srgbClr val="C00000"/>
            </a:solidFill>
            <a:prstDash val="solid"/>
            <a:miter lim="1000000"/>
          </a:ln>
        </p:spPr>
        <p:txBody>
          <a:bodyPr rtlCol="0"/>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7616" y="-12700"/>
            <a:ext cx="11698605" cy="6026784"/>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项目内容</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pPr>
            <a:endParaRPr sz="1000" dirty="0">
              <a:latin typeface="Arial" panose="020B0604020202020204"/>
              <a:ea typeface="Arial" panose="020B0604020202020204"/>
              <a:cs typeface="Arial" panose="020B0604020202020204"/>
            </a:endParaRPr>
          </a:p>
          <a:p>
            <a:pPr marL="514350" indent="-514350">
              <a:buAutoNum type="arabicPeriod"/>
              <a:tabLst>
                <a:tab pos="2871470" algn="l"/>
              </a:tabLst>
            </a:pPr>
            <a:r>
              <a:rPr lang="zh-CN" altLang="en-US" sz="2800" b="1" dirty="0"/>
              <a:t>项目背景与动机</a:t>
            </a:r>
            <a:endParaRPr lang="zh-CN" altLang="en-US" sz="2800" b="1" dirty="0"/>
          </a:p>
          <a:p>
            <a:pPr>
              <a:tabLst>
                <a:tab pos="2871470" algn="l"/>
              </a:tabLst>
            </a:pPr>
            <a:endParaRPr lang="zh-CN" altLang="en-US" sz="2800" b="1" dirty="0"/>
          </a:p>
          <a:p>
            <a:pPr indent="0" fontAlgn="auto">
              <a:lnSpc>
                <a:spcPct val="150000"/>
              </a:lnSpc>
            </a:pPr>
            <a:r>
              <a:rPr lang="en-US" altLang="zh-CN" sz="2800" dirty="0"/>
              <a:t>	</a:t>
            </a:r>
            <a:r>
              <a:rPr lang="zh-CN" altLang="en-US" sz="2400" dirty="0"/>
              <a:t>随着</a:t>
            </a:r>
            <a:r>
              <a:rPr lang="zh-CN" altLang="en-US" sz="2400" dirty="0">
                <a:solidFill>
                  <a:srgbClr val="FF0000"/>
                </a:solidFill>
                <a:latin typeface="宋体" panose="02010600030101010101" pitchFamily="2" charset="-122"/>
                <a:ea typeface="宋体" panose="02010600030101010101" pitchFamily="2" charset="-122"/>
              </a:rPr>
              <a:t>宠物</a:t>
            </a:r>
            <a:r>
              <a:rPr lang="zh-CN" altLang="en-US" sz="2400" dirty="0"/>
              <a:t>在家庭中地位的提升，宠物健康问题越来越受到关注。针对传统线下宠物诊疗方式的排队久、诊后随访困难等问题。同时，考虑到宠物主在日常生活中缺乏统一的</a:t>
            </a:r>
            <a:r>
              <a:rPr lang="zh-CN" altLang="en-US" sz="2400" dirty="0">
                <a:solidFill>
                  <a:srgbClr val="FF0000"/>
                </a:solidFill>
              </a:rPr>
              <a:t>记录与健康管理工具</a:t>
            </a:r>
            <a:r>
              <a:rPr lang="zh-CN" altLang="en-US" sz="2400" dirty="0"/>
              <a:t>。</a:t>
            </a:r>
            <a:endParaRPr lang="en-US" altLang="zh-CN" sz="2400" dirty="0"/>
          </a:p>
          <a:p>
            <a:pPr indent="0" fontAlgn="auto">
              <a:lnSpc>
                <a:spcPct val="150000"/>
              </a:lnSpc>
            </a:pPr>
            <a:endParaRPr lang="zh-CN" altLang="en-US" sz="2400" dirty="0"/>
          </a:p>
          <a:p>
            <a:pPr indent="0" fontAlgn="auto">
              <a:lnSpc>
                <a:spcPct val="150000"/>
              </a:lnSpc>
            </a:pPr>
            <a:r>
              <a:rPr lang="en-US" altLang="zh-CN" sz="2400" dirty="0"/>
              <a:t>	</a:t>
            </a:r>
            <a:r>
              <a:rPr lang="zh-CN" altLang="en-US" sz="2400" dirty="0"/>
              <a:t>为此我们设计实现了一个</a:t>
            </a:r>
            <a:r>
              <a:rPr lang="en-US" altLang="zh-CN" sz="2400" dirty="0"/>
              <a:t>"</a:t>
            </a:r>
            <a:r>
              <a:rPr lang="zh-CN" altLang="en-US" sz="2400" dirty="0">
                <a:solidFill>
                  <a:srgbClr val="FF0000"/>
                </a:solidFill>
              </a:rPr>
              <a:t>宠物在线诊疗与日常记录</a:t>
            </a:r>
            <a:r>
              <a:rPr lang="en-US" altLang="zh-CN" sz="2400" dirty="0"/>
              <a:t>"</a:t>
            </a:r>
            <a:r>
              <a:rPr lang="zh-CN" altLang="en-US" sz="2400" dirty="0"/>
              <a:t>平台。旨在构建一个便捷、高效，人性化的宠物健康管理平台，整合在线诊疗服务与日常生活记录功能，服务于宠物主、兽医以及其他相关从业者，提升宠物健康管理的智能化与系统化水平。</a:t>
            </a:r>
            <a:endParaRPr lang="zh-CN" altLang="en-US" sz="2400"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7616" y="-12700"/>
            <a:ext cx="11698605" cy="6026784"/>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项目内容</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pPr>
            <a:endParaRPr sz="1000" dirty="0">
              <a:latin typeface="Arial" panose="020B0604020202020204"/>
              <a:ea typeface="Arial" panose="020B0604020202020204"/>
              <a:cs typeface="Arial" panose="020B0604020202020204"/>
            </a:endParaRPr>
          </a:p>
          <a:p>
            <a:pPr>
              <a:tabLst>
                <a:tab pos="2871470" algn="l"/>
              </a:tabLst>
            </a:pPr>
            <a:r>
              <a:rPr lang="en-US" altLang="zh-CN" sz="2800" b="1" dirty="0"/>
              <a:t>2. </a:t>
            </a:r>
            <a:r>
              <a:rPr lang="zh-CN" altLang="en-US" sz="2800" b="1" dirty="0"/>
              <a:t>项目目标</a:t>
            </a:r>
            <a:endParaRPr lang="en-US" altLang="zh-CN" sz="2800" b="1" dirty="0"/>
          </a:p>
          <a:p>
            <a:pPr>
              <a:tabLst>
                <a:tab pos="2871470" algn="l"/>
              </a:tabLst>
            </a:pPr>
            <a:endParaRPr lang="zh-CN" altLang="en-US" sz="2800" b="1" dirty="0"/>
          </a:p>
          <a:p>
            <a:pPr lvl="1"/>
            <a:r>
              <a:rPr lang="zh-CN" altLang="en-US" sz="2400" dirty="0"/>
              <a:t>为宠物主提供便捷的宠物</a:t>
            </a:r>
            <a:r>
              <a:rPr lang="zh-CN" altLang="en-US" sz="2400" dirty="0">
                <a:solidFill>
                  <a:srgbClr val="FF0000"/>
                </a:solidFill>
              </a:rPr>
              <a:t>健康管理</a:t>
            </a:r>
            <a:r>
              <a:rPr lang="zh-CN" altLang="en-US" sz="2400" dirty="0"/>
              <a:t>工具</a:t>
            </a:r>
            <a:endParaRPr lang="en-US" altLang="zh-CN" sz="2400" dirty="0"/>
          </a:p>
          <a:p>
            <a:pPr lvl="1"/>
            <a:endParaRPr lang="zh-CN" altLang="en-US" sz="2400" dirty="0"/>
          </a:p>
          <a:p>
            <a:pPr lvl="1"/>
            <a:r>
              <a:rPr lang="zh-CN" altLang="en-US" sz="2400" dirty="0"/>
              <a:t>为兽医提供简洁高效的</a:t>
            </a:r>
            <a:r>
              <a:rPr lang="zh-CN" altLang="en-US" sz="2400" dirty="0">
                <a:solidFill>
                  <a:srgbClr val="FF0000"/>
                </a:solidFill>
              </a:rPr>
              <a:t>在线问诊</a:t>
            </a:r>
            <a:r>
              <a:rPr lang="zh-CN" altLang="en-US" sz="2400" dirty="0"/>
              <a:t>通道</a:t>
            </a:r>
            <a:endParaRPr lang="en-US" altLang="zh-CN" sz="2400" dirty="0"/>
          </a:p>
          <a:p>
            <a:pPr lvl="1"/>
            <a:endParaRPr lang="zh-CN" altLang="en-US" sz="2400" dirty="0"/>
          </a:p>
          <a:p>
            <a:pPr lvl="1"/>
            <a:r>
              <a:rPr lang="zh-CN" altLang="en-US" sz="2400" dirty="0"/>
              <a:t>建立完整的宠物成长档案系统，用于存储</a:t>
            </a:r>
            <a:r>
              <a:rPr lang="zh-CN" altLang="en-US" sz="2400" dirty="0">
                <a:solidFill>
                  <a:srgbClr val="FF0000"/>
                </a:solidFill>
              </a:rPr>
              <a:t>健康记录、生活日志</a:t>
            </a:r>
            <a:r>
              <a:rPr lang="zh-CN" altLang="en-US" sz="2400" dirty="0"/>
              <a:t>等</a:t>
            </a:r>
            <a:endParaRPr lang="en-US" altLang="zh-CN" sz="2400" dirty="0"/>
          </a:p>
          <a:p>
            <a:pPr lvl="1"/>
            <a:endParaRPr lang="zh-CN" altLang="en-US" sz="2400" dirty="0"/>
          </a:p>
          <a:p>
            <a:pPr lvl="1"/>
            <a:r>
              <a:rPr lang="zh-CN" altLang="en-US" sz="2400" dirty="0"/>
              <a:t>提供全面的管理功能，打造一个良好的社区环境</a:t>
            </a:r>
            <a:endParaRPr lang="en-US" altLang="zh-CN" sz="2400" dirty="0"/>
          </a:p>
          <a:p>
            <a:pPr lvl="1"/>
            <a:endParaRPr lang="zh-CN" altLang="en-US" sz="2400" dirty="0"/>
          </a:p>
          <a:p>
            <a:pPr lvl="1"/>
            <a:r>
              <a:rPr lang="zh-CN" altLang="en-US" sz="2400" dirty="0"/>
              <a:t>强化系统的交互体验，降低用户使用门槛，提高满意度</a:t>
            </a:r>
            <a:endParaRPr lang="zh-CN" altLang="en-US" sz="2400"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4029346" y="2289145"/>
            <a:ext cx="4238889" cy="2279709"/>
          </a:xfrm>
          <a:prstGeom prst="rect">
            <a:avLst/>
          </a:prstGeom>
          <a:noFill/>
          <a:ln w="0" cap="flat">
            <a:noFill/>
            <a:prstDash val="solid"/>
            <a:miter lim="0"/>
          </a:ln>
        </p:spPr>
        <p:txBody>
          <a:bodyPr vert="horz" wrap="square" lIns="0" tIns="0" rIns="0" bIns="0"/>
          <a:lstStyle/>
          <a:p>
            <a:pPr marL="2216150" rtl="0" eaLnBrk="0">
              <a:lnSpc>
                <a:spcPct val="91000"/>
              </a:lnSpc>
            </a:pPr>
            <a:endParaRPr sz="3900" dirty="0">
              <a:latin typeface="微软雅黑" panose="020B0503020204020204" charset="-122"/>
              <a:ea typeface="微软雅黑" panose="020B0503020204020204" charset="-122"/>
              <a:cs typeface="微软雅黑" panose="020B0503020204020204" charset="-122"/>
            </a:endParaRPr>
          </a:p>
          <a:p>
            <a:pPr marL="12700" eaLnBrk="0">
              <a:spcBef>
                <a:spcPts val="550"/>
              </a:spcBef>
            </a:pPr>
            <a:r>
              <a:rPr lang="zh-CN" altLang="en-US" sz="4400" dirty="0">
                <a:latin typeface="Aharoni" panose="02010803020104030203" pitchFamily="2" charset="-79"/>
                <a:cs typeface="Aharoni" panose="02010803020104030203" pitchFamily="2" charset="-79"/>
              </a:rPr>
              <a:t>二、功能实现</a:t>
            </a:r>
            <a:endParaRPr lang="en-US" altLang="zh-CN" sz="4400" dirty="0">
              <a:latin typeface="Aharoni" panose="02010803020104030203" pitchFamily="2" charset="-79"/>
              <a:cs typeface="Aharoni" panose="02010803020104030203" pitchFamily="2" charset="-79"/>
            </a:endParaRPr>
          </a:p>
          <a:p>
            <a:pPr marL="12700" algn="l" rtl="0" eaLnBrk="0">
              <a:lnSpc>
                <a:spcPct val="100000"/>
              </a:lnSpc>
              <a:spcBef>
                <a:spcPts val="550"/>
              </a:spcBef>
            </a:pPr>
            <a:endParaRPr lang="zh-CN" altLang="en-US" sz="4400" b="1" dirty="0"/>
          </a:p>
          <a:p>
            <a:pPr marL="2625090" lvl="2" eaLnBrk="0">
              <a:lnSpc>
                <a:spcPct val="90000"/>
              </a:lnSpc>
              <a:spcBef>
                <a:spcPts val="965"/>
              </a:spcBef>
            </a:pPr>
            <a:endParaRPr lang="en-US" altLang="zh-CN" sz="3200" b="1" kern="0" spc="-50" dirty="0">
              <a:solidFill>
                <a:srgbClr val="C00000">
                  <a:alpha val="100000"/>
                </a:srgbClr>
              </a:solidFill>
              <a:latin typeface="微软雅黑" panose="020B0503020204020204" charset="-122"/>
              <a:ea typeface="微软雅黑" panose="020B0503020204020204" charset="-122"/>
              <a:cs typeface="Arial" panose="020B0604020202020204"/>
            </a:endParaRPr>
          </a:p>
          <a:p>
            <a:pPr algn="l" rtl="0" eaLnBrk="0">
              <a:lnSpc>
                <a:spcPct val="119000"/>
              </a:lnSpc>
            </a:pPr>
            <a:endParaRPr lang="zh-CN" altLang="en-US" sz="1000" dirty="0">
              <a:latin typeface="Arial" panose="020B0604020202020204"/>
              <a:ea typeface="Arial" panose="020B0604020202020204"/>
              <a:cs typeface="Arial" panose="020B0604020202020204"/>
            </a:endParaRPr>
          </a:p>
        </p:txBody>
      </p:sp>
      <p:pic>
        <p:nvPicPr>
          <p:cNvPr id="4" name="picture 4"/>
          <p:cNvPicPr>
            <a:picLocks noChangeAspect="1"/>
          </p:cNvPicPr>
          <p:nvPr/>
        </p:nvPicPr>
        <p:blipFill>
          <a:blip r:embed="rId1"/>
          <a:stretch>
            <a:fillRect/>
          </a:stretch>
        </p:blipFill>
        <p:spPr>
          <a:xfrm rot="21600000">
            <a:off x="9851973" y="0"/>
            <a:ext cx="2251485" cy="800100"/>
          </a:xfrm>
          <a:prstGeom prst="rect">
            <a:avLst/>
          </a:prstGeom>
        </p:spPr>
      </p:pic>
      <p:sp>
        <p:nvSpPr>
          <p:cNvPr id="6" name="path 6"/>
          <p:cNvSpPr/>
          <p:nvPr/>
        </p:nvSpPr>
        <p:spPr>
          <a:xfrm>
            <a:off x="333375" y="828675"/>
            <a:ext cx="11491468" cy="19050"/>
          </a:xfrm>
          <a:custGeom>
            <a:avLst/>
            <a:gdLst/>
            <a:ahLst/>
            <a:cxnLst/>
            <a:rect l="0" t="0" r="0" b="0"/>
            <a:pathLst>
              <a:path w="18096" h="30">
                <a:moveTo>
                  <a:pt x="0" y="15"/>
                </a:moveTo>
                <a:lnTo>
                  <a:pt x="18096" y="15"/>
                </a:lnTo>
              </a:path>
            </a:pathLst>
          </a:custGeom>
          <a:noFill/>
          <a:ln w="19050" cap="flat">
            <a:solidFill>
              <a:srgbClr val="C00000"/>
            </a:solidFill>
            <a:prstDash val="solid"/>
            <a:miter lim="1000000"/>
          </a:ln>
        </p:spPr>
        <p:txBody>
          <a:bodyPr rtlCol="0"/>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7616" y="-12700"/>
            <a:ext cx="11698605" cy="6026784"/>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功能实现</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pPr>
            <a:endParaRPr sz="1000" dirty="0">
              <a:latin typeface="Arial" panose="020B0604020202020204"/>
              <a:ea typeface="Arial" panose="020B0604020202020204"/>
              <a:cs typeface="Arial" panose="020B0604020202020204"/>
            </a:endParaRPr>
          </a:p>
          <a:p>
            <a:pPr marL="514350" indent="-514350">
              <a:buAutoNum type="arabicPeriod"/>
              <a:tabLst>
                <a:tab pos="2871470" algn="l"/>
              </a:tabLst>
            </a:pPr>
            <a:r>
              <a:rPr lang="zh-CN" altLang="en-US" sz="2800" b="1" dirty="0"/>
              <a:t>用户角色与需求</a:t>
            </a:r>
            <a:endParaRPr lang="en-US" altLang="zh-CN" sz="2800" b="1" dirty="0"/>
          </a:p>
          <a:p>
            <a:pPr marL="514350" indent="-514350">
              <a:buAutoNum type="arabicPeriod"/>
              <a:tabLst>
                <a:tab pos="2871470" algn="l"/>
              </a:tabLst>
            </a:pPr>
            <a:endParaRPr lang="en-US" altLang="zh-CN" sz="2800" b="1" dirty="0"/>
          </a:p>
          <a:p>
            <a:pPr>
              <a:tabLst>
                <a:tab pos="2871470" algn="l"/>
              </a:tabLst>
            </a:pP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graphicFrame>
        <p:nvGraphicFramePr>
          <p:cNvPr id="6" name="表格 5"/>
          <p:cNvGraphicFramePr>
            <a:graphicFrameLocks noGrp="1"/>
          </p:cNvGraphicFramePr>
          <p:nvPr/>
        </p:nvGraphicFramePr>
        <p:xfrm>
          <a:off x="818881" y="2358522"/>
          <a:ext cx="10669074" cy="3147197"/>
        </p:xfrm>
        <a:graphic>
          <a:graphicData uri="http://schemas.openxmlformats.org/drawingml/2006/table">
            <a:tbl>
              <a:tblPr>
                <a:tableStyleId>{2D5ABB26-0587-4C30-8999-92F81FD0307C}</a:tableStyleId>
              </a:tblPr>
              <a:tblGrid>
                <a:gridCol w="5334537"/>
                <a:gridCol w="5334537"/>
              </a:tblGrid>
              <a:tr h="495791">
                <a:tc>
                  <a:txBody>
                    <a:bodyPr/>
                    <a:lstStyle/>
                    <a:p>
                      <a:pPr algn="ctr"/>
                      <a:r>
                        <a:rPr lang="zh-CN" altLang="en-US" b="1" dirty="0">
                          <a:effectLst/>
                        </a:rPr>
                        <a:t>角色</a:t>
                      </a:r>
                      <a:endParaRPr lang="zh-CN" altLang="en-US" b="1"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effectLst/>
                        </a:rPr>
                        <a:t>核心需求</a:t>
                      </a:r>
                      <a:endParaRPr lang="zh-CN" altLang="en-US" b="1"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3802">
                <a:tc>
                  <a:txBody>
                    <a:bodyPr/>
                    <a:lstStyle/>
                    <a:p>
                      <a:pPr algn="ctr"/>
                      <a:r>
                        <a:rPr lang="zh-CN" altLang="en-US" dirty="0">
                          <a:effectLst/>
                        </a:rPr>
                        <a:t>宠物主</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57200" fontAlgn="auto"/>
                      <a:r>
                        <a:rPr lang="zh-CN" altLang="en-US" dirty="0">
                          <a:effectLst/>
                        </a:rPr>
                        <a:t>注册与登录、添加宠物信息、在线咨询、健康日志记录、安全保证</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3802">
                <a:tc>
                  <a:txBody>
                    <a:bodyPr/>
                    <a:lstStyle/>
                    <a:p>
                      <a:pPr algn="ctr"/>
                      <a:r>
                        <a:rPr lang="zh-CN" altLang="en-US" dirty="0">
                          <a:effectLst/>
                        </a:rPr>
                        <a:t>兽医</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57200" fontAlgn="auto"/>
                      <a:r>
                        <a:rPr lang="zh-CN" altLang="en-US" dirty="0">
                          <a:effectLst/>
                        </a:rPr>
                        <a:t>登录后台、接收用户咨询、回复健康建议、查看用户宠物病历记录</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3802">
                <a:tc>
                  <a:txBody>
                    <a:bodyPr/>
                    <a:lstStyle/>
                    <a:p>
                      <a:pPr algn="ctr"/>
                      <a:r>
                        <a:rPr lang="zh-CN" altLang="en-US" dirty="0">
                          <a:effectLst/>
                        </a:rPr>
                        <a:t>系统管理员</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57200" fontAlgn="auto"/>
                      <a:r>
                        <a:rPr lang="zh-CN" altLang="en-US" dirty="0">
                          <a:effectLst/>
                        </a:rPr>
                        <a:t>管理用户、宠物数据与咨询信息，进行权限控制和内容审</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7616" y="-12700"/>
            <a:ext cx="11698605" cy="6026784"/>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功能实现</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pPr>
            <a:endParaRPr sz="1000" dirty="0">
              <a:latin typeface="Arial" panose="020B0604020202020204"/>
              <a:ea typeface="Arial" panose="020B0604020202020204"/>
              <a:cs typeface="Arial" panose="020B0604020202020204"/>
            </a:endParaRPr>
          </a:p>
          <a:p>
            <a:pPr>
              <a:tabLst>
                <a:tab pos="2871470" algn="l"/>
              </a:tabLst>
            </a:pPr>
            <a:r>
              <a:rPr lang="en-US" altLang="zh-CN" sz="2800" b="1" dirty="0"/>
              <a:t>2. </a:t>
            </a:r>
            <a:r>
              <a:rPr lang="zh-CN" altLang="en-US" sz="2800" b="1" dirty="0"/>
              <a:t>相关功能概述</a:t>
            </a:r>
            <a:endParaRPr lang="en-US" altLang="zh-CN" sz="2800" b="1" dirty="0"/>
          </a:p>
          <a:p>
            <a:pPr>
              <a:tabLst>
                <a:tab pos="2871470" algn="l"/>
              </a:tabLst>
            </a:pP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a:graphicFrameLocks noGrp="1"/>
          </p:cNvGraphicFramePr>
          <p:nvPr/>
        </p:nvGraphicFramePr>
        <p:xfrm>
          <a:off x="806003" y="2253803"/>
          <a:ext cx="10707710" cy="3401249"/>
        </p:xfrm>
        <a:graphic>
          <a:graphicData uri="http://schemas.openxmlformats.org/drawingml/2006/table">
            <a:tbl>
              <a:tblPr>
                <a:tableStyleId>{2D5ABB26-0587-4C30-8999-92F81FD0307C}</a:tableStyleId>
              </a:tblPr>
              <a:tblGrid>
                <a:gridCol w="5353855"/>
                <a:gridCol w="5353855"/>
              </a:tblGrid>
              <a:tr h="437032">
                <a:tc>
                  <a:txBody>
                    <a:bodyPr/>
                    <a:lstStyle/>
                    <a:p>
                      <a:pPr algn="ctr"/>
                      <a:r>
                        <a:rPr lang="zh-CN" altLang="en-US" b="1" dirty="0">
                          <a:effectLst/>
                        </a:rPr>
                        <a:t>模块</a:t>
                      </a:r>
                      <a:endParaRPr lang="zh-CN" altLang="en-US" b="1"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a:effectLst/>
                        </a:rPr>
                        <a:t>功能说明</a:t>
                      </a:r>
                      <a:endParaRPr lang="zh-CN" altLang="en-US" b="1">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032">
                <a:tc>
                  <a:txBody>
                    <a:bodyPr/>
                    <a:lstStyle/>
                    <a:p>
                      <a:pPr algn="ctr"/>
                      <a:r>
                        <a:rPr lang="zh-CN" altLang="en-US">
                          <a:effectLst/>
                        </a:rPr>
                        <a:t>用户管理</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用户注册、登录、身份验证、权限控制</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9057">
                <a:tc>
                  <a:txBody>
                    <a:bodyPr/>
                    <a:lstStyle/>
                    <a:p>
                      <a:pPr algn="ctr"/>
                      <a:r>
                        <a:rPr lang="zh-CN" altLang="en-US">
                          <a:effectLst/>
                        </a:rPr>
                        <a:t>宠物信息</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添加、编辑、删除宠物档案，包括基本信息与体检记录</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032">
                <a:tc>
                  <a:txBody>
                    <a:bodyPr/>
                    <a:lstStyle/>
                    <a:p>
                      <a:pPr algn="ctr"/>
                      <a:r>
                        <a:rPr lang="zh-CN" altLang="en-US">
                          <a:effectLst/>
                        </a:rPr>
                        <a:t>在线问诊</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用户发起问诊请求，医生实时回复或提供建议</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032">
                <a:tc>
                  <a:txBody>
                    <a:bodyPr/>
                    <a:lstStyle/>
                    <a:p>
                      <a:pPr algn="ctr"/>
                      <a:r>
                        <a:rPr lang="zh-CN" altLang="en-US">
                          <a:effectLst/>
                        </a:rPr>
                        <a:t>日常记录</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effectLst/>
                        </a:rPr>
                        <a:t>用户记录宠物日常，相互探讨，进行社交等</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032">
                <a:tc>
                  <a:txBody>
                    <a:bodyPr/>
                    <a:lstStyle/>
                    <a:p>
                      <a:pPr algn="ctr"/>
                      <a:r>
                        <a:rPr lang="zh-CN" altLang="en-US">
                          <a:effectLst/>
                        </a:rPr>
                        <a:t>健康提醒</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effectLst/>
                        </a:rPr>
                        <a:t>提醒疫苗接种、定期体检、喂药时间等</a:t>
                      </a:r>
                      <a:endParaRPr lang="zh-CN" altLang="en-US">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7032">
                <a:tc>
                  <a:txBody>
                    <a:bodyPr/>
                    <a:lstStyle/>
                    <a:p>
                      <a:pPr algn="ctr"/>
                      <a:r>
                        <a:rPr lang="zh-CN" altLang="en-US" dirty="0">
                          <a:effectLst/>
                        </a:rPr>
                        <a:t>后台管理</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effectLst/>
                        </a:rPr>
                        <a:t>管理用户信息、医生审核、日志数据统计与展示</a:t>
                      </a:r>
                      <a:endParaRPr lang="zh-CN" altLang="en-US" dirty="0">
                        <a:effectLst/>
                      </a:endParaRPr>
                    </a:p>
                  </a:txBody>
                  <a:tcPr marL="82550" marR="8255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 34"/>
          <p:cNvSpPr/>
          <p:nvPr/>
        </p:nvSpPr>
        <p:spPr>
          <a:xfrm>
            <a:off x="333375" y="190500"/>
            <a:ext cx="9210675" cy="647700"/>
          </a:xfrm>
          <a:prstGeom prst="rect">
            <a:avLst/>
          </a:prstGeom>
          <a:solidFill>
            <a:srgbClr val="FFFFFF">
              <a:alpha val="49803"/>
            </a:srgbClr>
          </a:solidFill>
          <a:ln w="0" cap="flat">
            <a:noFill/>
            <a:prstDash val="solid"/>
            <a:miter lim="0"/>
          </a:ln>
        </p:spPr>
        <p:txBody>
          <a:bodyPr rtlCol="0"/>
          <a:lstStyle/>
          <a:p>
            <a:pPr algn="ctr"/>
            <a:endParaRPr lang="zh-CN" altLang="en-US"/>
          </a:p>
        </p:txBody>
      </p:sp>
      <p:sp>
        <p:nvSpPr>
          <p:cNvPr id="36" name="textbox 36"/>
          <p:cNvSpPr/>
          <p:nvPr/>
        </p:nvSpPr>
        <p:spPr>
          <a:xfrm>
            <a:off x="417616" y="-12700"/>
            <a:ext cx="11894587" cy="1725590"/>
          </a:xfrm>
          <a:prstGeom prst="rect">
            <a:avLst/>
          </a:prstGeom>
          <a:noFill/>
          <a:ln w="0" cap="flat">
            <a:noFill/>
            <a:prstDash val="solid"/>
            <a:miter lim="0"/>
          </a:ln>
        </p:spPr>
        <p:txBody>
          <a:bodyPr vert="horz" wrap="square" lIns="0" tIns="0" rIns="0" bIns="0"/>
          <a:lstStyle/>
          <a:p>
            <a:pPr algn="l" rtl="0" eaLnBrk="0">
              <a:lnSpc>
                <a:spcPct val="120000"/>
              </a:lnSpc>
            </a:pPr>
            <a:endParaRPr sz="1000" dirty="0">
              <a:latin typeface="Arial" panose="020B0604020202020204"/>
              <a:ea typeface="Arial" panose="020B0604020202020204"/>
              <a:cs typeface="Arial" panose="020B0604020202020204"/>
            </a:endParaRPr>
          </a:p>
          <a:p>
            <a:pPr algn="l" rtl="0" eaLnBrk="0">
              <a:lnSpc>
                <a:spcPct val="120000"/>
              </a:lnSpc>
            </a:pPr>
            <a:endParaRPr sz="1000" dirty="0">
              <a:latin typeface="Arial" panose="020B0604020202020204"/>
              <a:ea typeface="Arial" panose="020B0604020202020204"/>
              <a:cs typeface="Arial" panose="020B0604020202020204"/>
            </a:endParaRPr>
          </a:p>
          <a:p>
            <a:pPr marL="12700" algn="l" rtl="0" eaLnBrk="0">
              <a:lnSpc>
                <a:spcPct val="85000"/>
              </a:lnSpc>
              <a:spcBef>
                <a:spcPts val="5"/>
              </a:spcBef>
              <a:tabLst>
                <a:tab pos="9433560" algn="l"/>
              </a:tabLst>
            </a:pPr>
            <a:r>
              <a:rPr lang="zh-CN" altLang="en-US" sz="3200" b="1" u="sng" kern="0" spc="0" dirty="0">
                <a:solidFill>
                  <a:srgbClr val="C00000">
                    <a:alpha val="100000"/>
                  </a:srgbClr>
                </a:solidFill>
                <a:latin typeface="Arial" panose="020B0604020202020204"/>
                <a:ea typeface="Arial" panose="020B0604020202020204"/>
                <a:cs typeface="Arial" panose="020B0604020202020204"/>
              </a:rPr>
              <a:t>功能实现</a:t>
            </a:r>
            <a:r>
              <a:rPr sz="3600" b="1" u="sng" kern="0" spc="0" dirty="0">
                <a:solidFill>
                  <a:srgbClr val="C00000">
                    <a:alpha val="100000"/>
                  </a:srgbClr>
                </a:solidFill>
                <a:latin typeface="Arial" panose="020B0604020202020204"/>
                <a:ea typeface="Arial" panose="020B0604020202020204"/>
                <a:cs typeface="Arial" panose="020B0604020202020204"/>
              </a:rPr>
              <a:t>	</a:t>
            </a:r>
            <a:endParaRPr sz="36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9000"/>
              </a:lnSpc>
              <a:tabLst>
                <a:tab pos="6278245" algn="l"/>
              </a:tabLst>
            </a:pPr>
            <a:endParaRPr sz="1000" dirty="0">
              <a:latin typeface="Arial" panose="020B0604020202020204"/>
              <a:ea typeface="Arial" panose="020B0604020202020204"/>
              <a:cs typeface="Arial" panose="020B0604020202020204"/>
            </a:endParaRPr>
          </a:p>
          <a:p>
            <a:pPr>
              <a:tabLst>
                <a:tab pos="2871470" algn="l"/>
              </a:tabLst>
            </a:pPr>
            <a:r>
              <a:rPr lang="en-US" altLang="zh-CN" sz="2800" b="1" dirty="0"/>
              <a:t>3. </a:t>
            </a:r>
            <a:r>
              <a:rPr lang="zh-CN" altLang="en-US" sz="2800" b="1" dirty="0"/>
              <a:t>具体功能模块</a:t>
            </a:r>
            <a:endParaRPr lang="en-US" altLang="zh-CN" sz="2800" b="1" dirty="0"/>
          </a:p>
          <a:p>
            <a:pPr>
              <a:tabLst>
                <a:tab pos="2871470" algn="l"/>
              </a:tabLst>
            </a:pPr>
            <a:endParaRPr lang="zh-CN" altLang="en-US" sz="2800" b="1" dirty="0"/>
          </a:p>
        </p:txBody>
      </p:sp>
      <p:pic>
        <p:nvPicPr>
          <p:cNvPr id="48" name="picture 48"/>
          <p:cNvPicPr>
            <a:picLocks noChangeAspect="1"/>
          </p:cNvPicPr>
          <p:nvPr/>
        </p:nvPicPr>
        <p:blipFill>
          <a:blip r:embed="rId1"/>
          <a:stretch>
            <a:fillRect/>
          </a:stretch>
        </p:blipFill>
        <p:spPr>
          <a:xfrm rot="21600000">
            <a:off x="9849639" y="0"/>
            <a:ext cx="2251485" cy="800100"/>
          </a:xfrm>
          <a:prstGeom prst="rect">
            <a:avLst/>
          </a:prstGeom>
        </p:spPr>
      </p:pic>
      <p:sp>
        <p:nvSpPr>
          <p:cNvPr id="50" name="textbox 50"/>
          <p:cNvSpPr/>
          <p:nvPr/>
        </p:nvSpPr>
        <p:spPr>
          <a:xfrm>
            <a:off x="11954859" y="6601511"/>
            <a:ext cx="119379" cy="218440"/>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algn="r" rtl="0" eaLnBrk="0">
              <a:lnSpc>
                <a:spcPct val="90000"/>
              </a:lnSpc>
            </a:pPr>
            <a:r>
              <a:rPr sz="1400"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3</a:t>
            </a:r>
            <a:endParaRPr sz="14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21625" y="1592200"/>
            <a:ext cx="11979499" cy="5354320"/>
          </a:xfrm>
          <a:prstGeom prst="rect">
            <a:avLst/>
          </a:prstGeom>
          <a:noFill/>
        </p:spPr>
        <p:txBody>
          <a:bodyPr wrap="square" rtlCol="0">
            <a:spAutoFit/>
          </a:bodyPr>
          <a:lstStyle/>
          <a:p>
            <a:pPr indent="457200" fontAlgn="auto">
              <a:lnSpc>
                <a:spcPct val="150000"/>
              </a:lnSpc>
            </a:pPr>
            <a:r>
              <a:rPr lang="zh-CN" altLang="en-US" b="1" dirty="0"/>
              <a:t>模块一：用户系统与账户管理</a:t>
            </a:r>
            <a:r>
              <a:rPr lang="en-US" altLang="zh-CN" b="1" dirty="0"/>
              <a:t>:</a:t>
            </a:r>
            <a:endParaRPr lang="en-US" altLang="zh-CN" b="1" dirty="0"/>
          </a:p>
          <a:p>
            <a:pPr indent="457200" fontAlgn="auto">
              <a:lnSpc>
                <a:spcPct val="150000"/>
              </a:lnSpc>
            </a:pPr>
            <a:r>
              <a:rPr lang="en-US" altLang="zh-CN" b="1" dirty="0"/>
              <a:t>	</a:t>
            </a:r>
            <a:r>
              <a:rPr lang="zh-CN" altLang="en-US" dirty="0"/>
              <a:t>用户注册与登录、角色识别、忘记密码</a:t>
            </a:r>
            <a:r>
              <a:rPr lang="en-US" altLang="zh-CN" dirty="0"/>
              <a:t>/</a:t>
            </a:r>
            <a:r>
              <a:rPr lang="zh-CN" altLang="en-US" dirty="0"/>
              <a:t>重置密码、账户信息管理、多宠物支持、宠物信息管理、安全性控制</a:t>
            </a:r>
            <a:endParaRPr lang="en-US" altLang="zh-CN" b="1" dirty="0"/>
          </a:p>
          <a:p>
            <a:pPr indent="457200" fontAlgn="auto">
              <a:lnSpc>
                <a:spcPct val="150000"/>
              </a:lnSpc>
            </a:pPr>
            <a:r>
              <a:rPr lang="zh-CN" altLang="en-US" b="1" dirty="0"/>
              <a:t>模块二：宠物在线诊疗：</a:t>
            </a:r>
            <a:endParaRPr lang="en-US" altLang="zh-CN" b="1" dirty="0"/>
          </a:p>
          <a:p>
            <a:pPr indent="457200" fontAlgn="auto">
              <a:lnSpc>
                <a:spcPct val="150000"/>
              </a:lnSpc>
            </a:pPr>
            <a:r>
              <a:rPr lang="en-US" altLang="zh-CN" b="1" dirty="0"/>
              <a:t>	</a:t>
            </a:r>
            <a:r>
              <a:rPr lang="zh-CN" altLang="en-US" dirty="0"/>
              <a:t>发起实时咨询、图文聊天功能、会话归档、医生端档案查看、医生图文回复、视频咨询扩展、会话管理、会话结束控制、用户评价医生、医生在线状态、通知提醒</a:t>
            </a:r>
            <a:endParaRPr lang="en-US" altLang="zh-CN" b="1" dirty="0"/>
          </a:p>
          <a:p>
            <a:pPr indent="457200" fontAlgn="auto">
              <a:lnSpc>
                <a:spcPct val="150000"/>
              </a:lnSpc>
            </a:pPr>
            <a:r>
              <a:rPr lang="zh-CN" altLang="en-US" b="1" dirty="0"/>
              <a:t>模块三：宠物日常记录：</a:t>
            </a:r>
            <a:endParaRPr lang="en-US" altLang="zh-CN" b="1" dirty="0"/>
          </a:p>
          <a:p>
            <a:pPr indent="457200" fontAlgn="auto">
              <a:lnSpc>
                <a:spcPct val="150000"/>
              </a:lnSpc>
            </a:pPr>
            <a:r>
              <a:rPr lang="en-US" altLang="zh-CN" b="1" dirty="0"/>
              <a:t>	</a:t>
            </a:r>
            <a:r>
              <a:rPr lang="zh-CN" altLang="en-US" dirty="0"/>
              <a:t>日常分享（博客）：发布日常、草稿保存、编辑</a:t>
            </a:r>
            <a:r>
              <a:rPr lang="en-US" altLang="zh-CN" dirty="0"/>
              <a:t>/</a:t>
            </a:r>
            <a:r>
              <a:rPr lang="zh-CN" altLang="en-US" dirty="0"/>
              <a:t>删除、标签功能、社交互动、内容展示</a:t>
            </a:r>
            <a:endParaRPr lang="en-US" altLang="zh-CN" dirty="0"/>
          </a:p>
          <a:p>
            <a:pPr indent="457200" fontAlgn="auto">
              <a:lnSpc>
                <a:spcPct val="150000"/>
              </a:lnSpc>
            </a:pPr>
            <a:r>
              <a:rPr lang="en-US" altLang="zh-CN" b="1" dirty="0"/>
              <a:t>	</a:t>
            </a:r>
            <a:r>
              <a:rPr lang="zh-CN" altLang="en-US" dirty="0"/>
              <a:t>健康事件簿：添加事件、编辑</a:t>
            </a:r>
            <a:r>
              <a:rPr lang="en-US" altLang="zh-CN" dirty="0"/>
              <a:t>/</a:t>
            </a:r>
            <a:r>
              <a:rPr lang="zh-CN" altLang="en-US" dirty="0"/>
              <a:t>删除、时间提醒、循环事件、月视图展示</a:t>
            </a:r>
            <a:endParaRPr lang="en-US" altLang="zh-CN" b="1" dirty="0"/>
          </a:p>
          <a:p>
            <a:pPr indent="457200" fontAlgn="auto">
              <a:lnSpc>
                <a:spcPct val="150000"/>
              </a:lnSpc>
            </a:pPr>
            <a:r>
              <a:rPr lang="zh-CN" altLang="en-US" b="1" dirty="0"/>
              <a:t>模块四：医生端管理功能：</a:t>
            </a:r>
            <a:endParaRPr lang="en-US" altLang="zh-CN" b="1" dirty="0"/>
          </a:p>
          <a:p>
            <a:pPr indent="457200" fontAlgn="auto">
              <a:lnSpc>
                <a:spcPct val="150000"/>
              </a:lnSpc>
            </a:pPr>
            <a:r>
              <a:rPr lang="en-US" altLang="zh-CN" b="1" dirty="0"/>
              <a:t>	</a:t>
            </a:r>
            <a:r>
              <a:rPr lang="zh-CN" altLang="en-US" dirty="0"/>
              <a:t>医生注册申请、医生审核系统、咨询响应界面、修改诊疗记录</a:t>
            </a:r>
            <a:endParaRPr lang="en-US" altLang="zh-CN" b="1" dirty="0"/>
          </a:p>
          <a:p>
            <a:pPr indent="457200" fontAlgn="auto">
              <a:lnSpc>
                <a:spcPct val="150000"/>
              </a:lnSpc>
            </a:pPr>
            <a:r>
              <a:rPr lang="zh-CN" altLang="en-US" b="1" dirty="0"/>
              <a:t>模块五：平台管理员端功能：</a:t>
            </a:r>
            <a:endParaRPr lang="en-US" altLang="zh-CN" b="1" dirty="0"/>
          </a:p>
          <a:p>
            <a:pPr indent="457200" fontAlgn="auto">
              <a:lnSpc>
                <a:spcPct val="150000"/>
              </a:lnSpc>
            </a:pPr>
            <a:r>
              <a:rPr lang="en-US" altLang="zh-CN" b="1" dirty="0"/>
              <a:t>	</a:t>
            </a:r>
            <a:r>
              <a:rPr lang="zh-CN" altLang="en-US" dirty="0"/>
              <a:t>医生审核、内容监管、用户举报处理、系统配置管理、数据统计</a:t>
            </a:r>
            <a:endParaRPr lang="zh-CN" altLang="en-US" b="1" dirty="0"/>
          </a:p>
          <a:p>
            <a:endParaRPr lang="zh-CN" altLang="en-US"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3570</Words>
  <Application>WPS 演示</Application>
  <PresentationFormat>宽屏</PresentationFormat>
  <Paragraphs>427</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微软雅黑</vt:lpstr>
      <vt:lpstr>Arial</vt:lpstr>
      <vt:lpstr>Aharoni</vt:lpstr>
      <vt:lpstr>Yu Gothic UI Semibold</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绯言默羽</cp:lastModifiedBy>
  <cp:revision>9</cp:revision>
  <dcterms:created xsi:type="dcterms:W3CDTF">2025-06-05T01:56:00Z</dcterms:created>
  <dcterms:modified xsi:type="dcterms:W3CDTF">2025-06-18T21:54:33Z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wqlLaW5nc29mdCBQREYgdG8gV1BTIDExMA</vt:lpwstr>
  </property>
  <property fmtid="{D5CDD505-2E9C-101B-9397-08002B2CF9AE}" pid="3" name="Created">
    <vt:filetime>2025-06-18T06:09:02Z</vt:filetime>
  </property>
  <property fmtid="{D5CDD505-2E9C-101B-9397-08002B2CF9AE}" pid="4" name="ICV">
    <vt:lpwstr>7A7A9C9624A647469402559CBF8C81C9_12</vt:lpwstr>
  </property>
  <property fmtid="{D5CDD505-2E9C-101B-9397-08002B2CF9AE}" pid="5" name="KSOProductBuildVer">
    <vt:lpwstr>2052-12.1.0.21541</vt:lpwstr>
  </property>
</Properties>
</file>